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notesSlides/notesSlide45.xml" ContentType="application/vnd.openxmlformats-officedocument.presentationml.notesSlide+xml"/>
  <Override PartName="/ppt/slides/slide9.xml" ContentType="application/vnd.openxmlformats-officedocument.presentationml.slide+xml"/>
  <Override PartName="/ppt/slides/slide47.xml" ContentType="application/vnd.openxmlformats-officedocument.presentationml.slide+xml"/>
  <Override PartName="/ppt/notesSlides/notesSlide55.xml" ContentType="application/vnd.openxmlformats-officedocument.presentationml.notesSlide+xml"/>
  <Override PartName="/ppt/slides/slide56.xml" ContentType="application/vnd.openxmlformats-officedocument.presentationml.slide+xml"/>
  <Override PartName="/ppt/notesMasters/notesMaster1.xml" ContentType="application/vnd.openxmlformats-officedocument.presentationml.notesMaster+xml"/>
  <Override PartName="/ppt/notesSlides/notesSlide64.xml" ContentType="application/vnd.openxmlformats-officedocument.presentationml.notesSlide+xml"/>
  <Default Extension="vml" ContentType="application/vnd.openxmlformats-officedocument.vmlDrawing"/>
  <Override PartName="/ppt/slides/slide66.xml" ContentType="application/vnd.openxmlformats-officedocument.presentationml.slide+xml"/>
  <Override PartName="/ppt/theme/theme1.xml" ContentType="application/vnd.openxmlformats-officedocument.theme+xml"/>
  <Override PartName="/ppt/notesSlides/notesSlide2.xml" ContentType="application/vnd.openxmlformats-officedocument.presentationml.notesSlide+xml"/>
  <Default Extension="xls" ContentType="application/vnd.ms-excel"/>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slides/slide42.xml" ContentType="application/vnd.openxmlformats-officedocument.presentationml.slide+xml"/>
  <Override PartName="/ppt/notesSlides/notesSlide17.xml" ContentType="application/vnd.openxmlformats-officedocument.presentationml.notesSlide+xml"/>
  <Override PartName="/ppt/notesSlides/notesSlide50.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slides/slide71.xml" ContentType="application/vnd.openxmlformats-officedocument.presentationml.slide+xml"/>
  <Override PartName="/ppt/notesSlides/notesSlide46.xml" ContentType="application/vnd.openxmlformats-officedocument.presentationml.notesSlide+xml"/>
  <Override PartName="/ppt/slides/slide48.xml" ContentType="application/vnd.openxmlformats-officedocument.presentationml.slide+xml"/>
  <Override PartName="/ppt/notesSlides/notesSlide56.xml" ContentType="application/vnd.openxmlformats-officedocument.presentationml.notesSlide+xml"/>
  <Override PartName="/ppt/slides/slide57.xml" ContentType="application/vnd.openxmlformats-officedocument.presentationml.slide+xml"/>
  <Override PartName="/ppt/notesSlides/notesSlide65.xml" ContentType="application/vnd.openxmlformats-officedocument.presentationml.notesSlide+xml"/>
  <Override PartName="/ppt/slides/slide67.xml" ContentType="application/vnd.openxmlformats-officedocument.presentationml.slide+xml"/>
  <Override PartName="/ppt/theme/theme2.xml" ContentType="application/vnd.openxmlformats-officedocument.them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Override PartName="/ppt/notesSlides/notesSlide41.xml" ContentType="application/vnd.openxmlformats-officedocument.presentationml.notesSlide+xml"/>
  <Override PartName="/ppt/slideLayouts/slideLayout6.xml" ContentType="application/vnd.openxmlformats-officedocument.presentationml.slideLayout+xml"/>
  <Default Extension="xml" ContentType="application/xml"/>
  <Override PartName="/ppt/slides/slide43.xml" ContentType="application/vnd.openxmlformats-officedocument.presentationml.slide+xml"/>
  <Override PartName="/ppt/tableStyles.xml" ContentType="application/vnd.openxmlformats-officedocument.presentationml.tableStyles+xml"/>
  <Override PartName="/ppt/notesSlides/notesSlide18.xml" ContentType="application/vnd.openxmlformats-officedocument.presentationml.notesSlide+xml"/>
  <Override PartName="/ppt/notesSlides/notesSlide51.xml" ContentType="application/vnd.openxmlformats-officedocument.presentationml.notesSlide+xml"/>
  <Override PartName="/ppt/slides/slide52.xml" ContentType="application/vnd.openxmlformats-officedocument.presentationml.slide+xml"/>
  <Override PartName="/ppt/notesSlides/notesSlide60.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slides/slide62.xml" ContentType="application/vnd.openxmlformats-officedocument.presentationml.slide+xml"/>
  <Override PartName="/ppt/notesSlides/notesSlide37.xml" ContentType="application/vnd.openxmlformats-officedocument.presentationml.notesSlide+xml"/>
  <Override PartName="/ppt/notesSlides/notesSlide70.xml" ContentType="application/vnd.openxmlformats-officedocument.presentationml.notesSlide+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slides/slide49.xml" ContentType="application/vnd.openxmlformats-officedocument.presentationml.slide+xml"/>
  <Override PartName="/ppt/notesSlides/notesSlide57.xml" ContentType="application/vnd.openxmlformats-officedocument.presentationml.notesSlide+xml"/>
  <Override PartName="/ppt/slides/slide58.xml" ContentType="application/vnd.openxmlformats-officedocument.presentationml.slide+xml"/>
  <Override PartName="/docProps/core.xml" ContentType="application/vnd.openxmlformats-package.core-properties+xml"/>
  <Override PartName="/ppt/notesSlides/notesSlide66.xml" ContentType="application/vnd.openxmlformats-officedocument.presentationml.notesSlide+xml"/>
  <Override PartName="/ppt/slides/slide68.xml" ContentType="application/vnd.openxmlformats-officedocument.presentationml.slide+xml"/>
  <Override PartName="/ppt/theme/theme3.xml" ContentType="application/vnd.openxmlformats-officedocument.them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Override PartName="/ppt/notesSlides/notesSlide42.xml" ContentType="application/vnd.openxmlformats-officedocument.presentationml.notesSlide+xml"/>
  <Override PartName="/ppt/slideLayouts/slideLayout7.xml" ContentType="application/vnd.openxmlformats-officedocument.presentationml.slideLayout+xml"/>
  <Default Extension="png" ContentType="image/png"/>
  <Override PartName="/ppt/slides/slide44.xml" ContentType="application/vnd.openxmlformats-officedocument.presentationml.slide+xml"/>
  <Override PartName="/ppt/notesSlides/notesSlide19.xml" ContentType="application/vnd.openxmlformats-officedocument.presentationml.notesSlide+xml"/>
  <Override PartName="/ppt/notesSlides/notesSlide52.xml" ContentType="application/vnd.openxmlformats-officedocument.presentationml.notesSlide+xml"/>
  <Override PartName="/ppt/slides/slide53.xml" ContentType="application/vnd.openxmlformats-officedocument.presentationml.slide+xml"/>
  <Override PartName="/ppt/notesSlides/notesSlide61.xml" ContentType="application/vnd.openxmlformats-officedocument.presentationml.notes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slides/slide63.xml" ContentType="application/vnd.openxmlformats-officedocument.presentationml.slide+xml"/>
  <Override PartName="/ppt/notesSlides/notesSlide38.xml" ContentType="application/vnd.openxmlformats-officedocument.presentationml.notesSlide+xml"/>
  <Override PartName="/ppt/notesSlides/notesSlide71.xml" ContentType="application/vnd.openxmlformats-officedocument.presentationml.notesSlide+xml"/>
  <Override PartName="/ppt/slides/slide72.xml" ContentType="application/vnd.openxmlformats-officedocument.presentationml.slide+xml"/>
  <Override PartName="/ppt/notesSlides/notesSlide48.xml" ContentType="application/vnd.openxmlformats-officedocument.presentationml.notesSlide+xml"/>
  <Override PartName="/ppt/notesSlides/notesSlide58.xml" ContentType="application/vnd.openxmlformats-officedocument.presentationml.notesSlide+xml"/>
  <Override PartName="/ppt/slides/slide59.xml" ContentType="application/vnd.openxmlformats-officedocument.presentationml.slide+xml"/>
  <Override PartName="/ppt/notesSlides/notesSlide67.xml" ContentType="application/vnd.openxmlformats-officedocument.presentationml.notesSlide+xml"/>
  <Override PartName="/ppt/slides/slide69.xml" ContentType="application/vnd.openxmlformats-officedocument.presentationml.slide+xml"/>
  <Override PartName="/ppt/notesSlides/notesSlide5.xml" ContentType="application/vnd.openxmlformats-officedocument.presentationml.notesSlide+xml"/>
  <Override PartName="/ppt/slides/slide10.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Default Extension="pict" ContentType="image/pict"/>
  <Override PartName="/ppt/notesSlides/notesSlide34.xml" ContentType="application/vnd.openxmlformats-officedocument.presentationml.notesSlide+xml"/>
  <Override PartName="/ppt/slides/slide35.xml" ContentType="application/vnd.openxmlformats-officedocument.presentationml.slide+xml"/>
  <Override PartName="/ppt/slides/slide7.xml" ContentType="application/vnd.openxmlformats-officedocument.presentationml.slide+xml"/>
  <Override PartName="/ppt/notesSlides/notesSlide43.xml" ContentType="application/vnd.openxmlformats-officedocument.presentationml.notesSlide+xml"/>
  <Override PartName="/ppt/slideLayouts/slideLayout8.xml" ContentType="application/vnd.openxmlformats-officedocument.presentationml.slideLayout+xml"/>
  <Override PartName="/ppt/slides/slide45.xml" ContentType="application/vnd.openxmlformats-officedocument.presentationml.slide+xml"/>
  <Override PartName="/ppt/notesSlides/notesSlide53.xml" ContentType="application/vnd.openxmlformats-officedocument.presentationml.notesSlide+xml"/>
  <Override PartName="/ppt/slides/slide54.xml" ContentType="application/vnd.openxmlformats-officedocument.presentationml.slide+xml"/>
  <Override PartName="/ppt/notesSlides/notesSlide62.xml" ContentType="application/vnd.openxmlformats-officedocument.presentationml.notesSlide+xml"/>
  <Override PartName="/ppt/slides/slide6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72.xml" ContentType="application/vnd.openxmlformats-officedocument.presentationml.notesSlide+xml"/>
  <Override PartName="/ppt/notesSlides/notesSlide49.xml" ContentType="application/vnd.openxmlformats-officedocument.presentationml.notesSlide+xml"/>
  <Override PartName="/ppt/presentation.xml" ContentType="application/vnd.openxmlformats-officedocument.presentationml.presentation.main+xml"/>
  <Override PartName="/ppt/notesSlides/notesSlide59.xml" ContentType="application/vnd.openxmlformats-officedocument.presentationml.notesSlide+xml"/>
  <Override PartName="/ppt/notesSlides/notesSlide68.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Override PartName="/ppt/slides/slide46.xml" ContentType="application/vnd.openxmlformats-officedocument.presentationml.slide+xml"/>
  <Override PartName="/ppt/notesSlides/notesSlide54.xml" ContentType="application/vnd.openxmlformats-officedocument.presentationml.notesSlide+xml"/>
  <Override PartName="/ppt/slides/slide55.xml" ContentType="application/vnd.openxmlformats-officedocument.presentationml.slide+xml"/>
  <Override PartName="/ppt/notesSlides/notesSlide63.xml" ContentType="application/vnd.openxmlformats-officedocument.presentationml.notesSlide+xml"/>
  <Override PartName="/ppt/slides/slide65.xml" ContentType="application/vnd.openxmlformats-officedocument.presentationml.slide+xml"/>
  <Override PartName="/ppt/notesSlides/notesSlide1.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r:id="rId1"/>
  </p:sldMasterIdLst>
  <p:notesMasterIdLst>
    <p:notesMasterId r:id="rId74"/>
  </p:notesMasterIdLst>
  <p:handoutMasterIdLst>
    <p:handoutMasterId r:id="rId75"/>
  </p:handoutMasterIdLst>
  <p:sldIdLst>
    <p:sldId id="808" r:id="rId2"/>
    <p:sldId id="885" r:id="rId3"/>
    <p:sldId id="886" r:id="rId4"/>
    <p:sldId id="887" r:id="rId5"/>
    <p:sldId id="889" r:id="rId6"/>
    <p:sldId id="890" r:id="rId7"/>
    <p:sldId id="891" r:id="rId8"/>
    <p:sldId id="892" r:id="rId9"/>
    <p:sldId id="893" r:id="rId10"/>
    <p:sldId id="894" r:id="rId11"/>
    <p:sldId id="895" r:id="rId12"/>
    <p:sldId id="896" r:id="rId13"/>
    <p:sldId id="897" r:id="rId14"/>
    <p:sldId id="898" r:id="rId15"/>
    <p:sldId id="899" r:id="rId16"/>
    <p:sldId id="900" r:id="rId17"/>
    <p:sldId id="964" r:id="rId18"/>
    <p:sldId id="902" r:id="rId19"/>
    <p:sldId id="904" r:id="rId20"/>
    <p:sldId id="905" r:id="rId21"/>
    <p:sldId id="906" r:id="rId22"/>
    <p:sldId id="913" r:id="rId23"/>
    <p:sldId id="914" r:id="rId24"/>
    <p:sldId id="915" r:id="rId25"/>
    <p:sldId id="916" r:id="rId26"/>
    <p:sldId id="917" r:id="rId27"/>
    <p:sldId id="918" r:id="rId28"/>
    <p:sldId id="919" r:id="rId29"/>
    <p:sldId id="920" r:id="rId30"/>
    <p:sldId id="921" r:id="rId31"/>
    <p:sldId id="922" r:id="rId32"/>
    <p:sldId id="923" r:id="rId33"/>
    <p:sldId id="924" r:id="rId34"/>
    <p:sldId id="925" r:id="rId35"/>
    <p:sldId id="926" r:id="rId36"/>
    <p:sldId id="927" r:id="rId37"/>
    <p:sldId id="928" r:id="rId38"/>
    <p:sldId id="929" r:id="rId39"/>
    <p:sldId id="930" r:id="rId40"/>
    <p:sldId id="931" r:id="rId41"/>
    <p:sldId id="941" r:id="rId42"/>
    <p:sldId id="942" r:id="rId43"/>
    <p:sldId id="943" r:id="rId44"/>
    <p:sldId id="944" r:id="rId45"/>
    <p:sldId id="945" r:id="rId46"/>
    <p:sldId id="946" r:id="rId47"/>
    <p:sldId id="947" r:id="rId48"/>
    <p:sldId id="948" r:id="rId49"/>
    <p:sldId id="949" r:id="rId50"/>
    <p:sldId id="950" r:id="rId51"/>
    <p:sldId id="951" r:id="rId52"/>
    <p:sldId id="952" r:id="rId53"/>
    <p:sldId id="953" r:id="rId54"/>
    <p:sldId id="954" r:id="rId55"/>
    <p:sldId id="955" r:id="rId56"/>
    <p:sldId id="956" r:id="rId57"/>
    <p:sldId id="957" r:id="rId58"/>
    <p:sldId id="908" r:id="rId59"/>
    <p:sldId id="965" r:id="rId60"/>
    <p:sldId id="958" r:id="rId61"/>
    <p:sldId id="884" r:id="rId62"/>
    <p:sldId id="888" r:id="rId63"/>
    <p:sldId id="903" r:id="rId64"/>
    <p:sldId id="909" r:id="rId65"/>
    <p:sldId id="910" r:id="rId66"/>
    <p:sldId id="911" r:id="rId67"/>
    <p:sldId id="912" r:id="rId68"/>
    <p:sldId id="959" r:id="rId69"/>
    <p:sldId id="960" r:id="rId70"/>
    <p:sldId id="961" r:id="rId71"/>
    <p:sldId id="962" r:id="rId72"/>
    <p:sldId id="963" r:id="rId73"/>
  </p:sldIdLst>
  <p:sldSz cx="9144000" cy="6858000" type="letter"/>
  <p:notesSz cx="7315200" cy="9601200"/>
  <p:defaultTextStyle>
    <a:defPPr>
      <a:defRPr lang="en-US"/>
    </a:defPPr>
    <a:lvl1pPr algn="ctr" rtl="0" eaLnBrk="0" fontAlgn="base" hangingPunct="0">
      <a:spcBef>
        <a:spcPct val="0"/>
      </a:spcBef>
      <a:spcAft>
        <a:spcPct val="0"/>
      </a:spcAft>
      <a:defRPr sz="1400" kern="1200">
        <a:solidFill>
          <a:schemeClr val="accent1"/>
        </a:solidFill>
        <a:latin typeface="Helvetica" pitchFamily="18" charset="0"/>
        <a:ea typeface="+mn-ea"/>
        <a:cs typeface="+mn-cs"/>
      </a:defRPr>
    </a:lvl1pPr>
    <a:lvl2pPr marL="457200" algn="ctr" rtl="0" eaLnBrk="0" fontAlgn="base" hangingPunct="0">
      <a:spcBef>
        <a:spcPct val="0"/>
      </a:spcBef>
      <a:spcAft>
        <a:spcPct val="0"/>
      </a:spcAft>
      <a:defRPr sz="1400" kern="1200">
        <a:solidFill>
          <a:schemeClr val="accent1"/>
        </a:solidFill>
        <a:latin typeface="Helvetica" pitchFamily="18" charset="0"/>
        <a:ea typeface="+mn-ea"/>
        <a:cs typeface="+mn-cs"/>
      </a:defRPr>
    </a:lvl2pPr>
    <a:lvl3pPr marL="914400" algn="ctr" rtl="0" eaLnBrk="0" fontAlgn="base" hangingPunct="0">
      <a:spcBef>
        <a:spcPct val="0"/>
      </a:spcBef>
      <a:spcAft>
        <a:spcPct val="0"/>
      </a:spcAft>
      <a:defRPr sz="1400" kern="1200">
        <a:solidFill>
          <a:schemeClr val="accent1"/>
        </a:solidFill>
        <a:latin typeface="Helvetica" pitchFamily="18" charset="0"/>
        <a:ea typeface="+mn-ea"/>
        <a:cs typeface="+mn-cs"/>
      </a:defRPr>
    </a:lvl3pPr>
    <a:lvl4pPr marL="1371600" algn="ctr" rtl="0" eaLnBrk="0" fontAlgn="base" hangingPunct="0">
      <a:spcBef>
        <a:spcPct val="0"/>
      </a:spcBef>
      <a:spcAft>
        <a:spcPct val="0"/>
      </a:spcAft>
      <a:defRPr sz="1400" kern="1200">
        <a:solidFill>
          <a:schemeClr val="accent1"/>
        </a:solidFill>
        <a:latin typeface="Helvetica" pitchFamily="18" charset="0"/>
        <a:ea typeface="+mn-ea"/>
        <a:cs typeface="+mn-cs"/>
      </a:defRPr>
    </a:lvl4pPr>
    <a:lvl5pPr marL="1828800" algn="ctr" rtl="0" eaLnBrk="0" fontAlgn="base" hangingPunct="0">
      <a:spcBef>
        <a:spcPct val="0"/>
      </a:spcBef>
      <a:spcAft>
        <a:spcPct val="0"/>
      </a:spcAft>
      <a:defRPr sz="1400" kern="1200">
        <a:solidFill>
          <a:schemeClr val="accent1"/>
        </a:solidFill>
        <a:latin typeface="Helvetica" pitchFamily="18" charset="0"/>
        <a:ea typeface="+mn-ea"/>
        <a:cs typeface="+mn-cs"/>
      </a:defRPr>
    </a:lvl5pPr>
    <a:lvl6pPr marL="2286000" algn="l" defTabSz="457200" rtl="0" eaLnBrk="1" latinLnBrk="0" hangingPunct="1">
      <a:defRPr sz="1400" kern="1200">
        <a:solidFill>
          <a:schemeClr val="accent1"/>
        </a:solidFill>
        <a:latin typeface="Helvetica" pitchFamily="18" charset="0"/>
        <a:ea typeface="+mn-ea"/>
        <a:cs typeface="+mn-cs"/>
      </a:defRPr>
    </a:lvl6pPr>
    <a:lvl7pPr marL="2743200" algn="l" defTabSz="457200" rtl="0" eaLnBrk="1" latinLnBrk="0" hangingPunct="1">
      <a:defRPr sz="1400" kern="1200">
        <a:solidFill>
          <a:schemeClr val="accent1"/>
        </a:solidFill>
        <a:latin typeface="Helvetica" pitchFamily="18" charset="0"/>
        <a:ea typeface="+mn-ea"/>
        <a:cs typeface="+mn-cs"/>
      </a:defRPr>
    </a:lvl7pPr>
    <a:lvl8pPr marL="3200400" algn="l" defTabSz="457200" rtl="0" eaLnBrk="1" latinLnBrk="0" hangingPunct="1">
      <a:defRPr sz="1400" kern="1200">
        <a:solidFill>
          <a:schemeClr val="accent1"/>
        </a:solidFill>
        <a:latin typeface="Helvetica" pitchFamily="18" charset="0"/>
        <a:ea typeface="+mn-ea"/>
        <a:cs typeface="+mn-cs"/>
      </a:defRPr>
    </a:lvl8pPr>
    <a:lvl9pPr marL="3657600" algn="l" defTabSz="457200" rtl="0" eaLnBrk="1" latinLnBrk="0" hangingPunct="1">
      <a:defRPr sz="1400" kern="1200">
        <a:solidFill>
          <a:schemeClr val="accent1"/>
        </a:solidFill>
        <a:latin typeface="Helvetic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clrMode="gray" frameSlides="1"/>
  <p:showPr showNarration="1" useTimings="0">
    <p:present/>
    <p:sldAll/>
    <p:penClr>
      <a:schemeClr val="tx1"/>
    </p:penClr>
  </p:showPr>
  <p:clrMru>
    <a:srgbClr val="800080"/>
    <a:srgbClr val="66FF33"/>
    <a:srgbClr val="FF0000"/>
    <a:srgbClr val="3333CC"/>
    <a:srgbClr val="FF8DA0"/>
    <a:srgbClr val="000550"/>
    <a:srgbClr val="800000"/>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582" autoAdjust="0"/>
    <p:restoredTop sz="73919" autoAdjust="0"/>
  </p:normalViewPr>
  <p:slideViewPr>
    <p:cSldViewPr>
      <p:cViewPr varScale="1">
        <p:scale>
          <a:sx n="93" d="100"/>
          <a:sy n="93" d="100"/>
        </p:scale>
        <p:origin x="-1200" y="-112"/>
      </p:cViewPr>
      <p:guideLst>
        <p:guide orient="horz" pos="2160"/>
        <p:guide pos="2880"/>
      </p:guideLst>
    </p:cSldViewPr>
  </p:slideViewPr>
  <p:outlineViewPr>
    <p:cViewPr>
      <p:scale>
        <a:sx n="33" d="100"/>
        <a:sy n="33" d="100"/>
      </p:scale>
      <p:origin x="0" y="22336"/>
    </p:cViewPr>
  </p:outlineViewPr>
  <p:notesTextViewPr>
    <p:cViewPr>
      <p:scale>
        <a:sx n="100" d="100"/>
        <a:sy n="100" d="100"/>
      </p:scale>
      <p:origin x="0" y="0"/>
    </p:cViewPr>
  </p:notesTextViewPr>
  <p:sorterViewPr>
    <p:cViewPr>
      <p:scale>
        <a:sx n="100" d="100"/>
        <a:sy n="100" d="100"/>
      </p:scale>
      <p:origin x="0" y="7632"/>
    </p:cViewPr>
  </p:sorterViewPr>
  <p:notesViewPr>
    <p:cSldViewPr>
      <p:cViewPr varScale="1">
        <p:scale>
          <a:sx n="58" d="100"/>
          <a:sy n="58" d="100"/>
        </p:scale>
        <p:origin x="-1782" y="-90"/>
      </p:cViewPr>
      <p:guideLst>
        <p:guide orient="horz" pos="3023"/>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notesMaster" Target="notesMasters/notesMaster1.xml"/><Relationship Id="rId75" Type="http://schemas.openxmlformats.org/officeDocument/2006/relationships/handoutMaster" Target="handoutMasters/handoutMaster1.xml"/><Relationship Id="rId76" Type="http://schemas.openxmlformats.org/officeDocument/2006/relationships/printerSettings" Target="printerSettings/printerSettings1.bin"/><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idx="2"/>
          </p:nvPr>
        </p:nvSpPr>
        <p:spPr bwMode="auto">
          <a:xfrm>
            <a:off x="1277938" y="615950"/>
            <a:ext cx="4784725" cy="3587750"/>
          </a:xfrm>
          <a:prstGeom prst="rect">
            <a:avLst/>
          </a:prstGeom>
          <a:noFill/>
          <a:ln w="12700">
            <a:noFill/>
            <a:miter lim="800000"/>
            <a:headEnd/>
            <a:tailEnd/>
          </a:ln>
        </p:spPr>
      </p:sp>
      <p:sp>
        <p:nvSpPr>
          <p:cNvPr id="2051" name="Rectangle 3"/>
          <p:cNvSpPr>
            <a:spLocks noGrp="1" noChangeArrowheads="1"/>
          </p:cNvSpPr>
          <p:nvPr>
            <p:ph type="body" sz="quarter" idx="3"/>
          </p:nvPr>
        </p:nvSpPr>
        <p:spPr bwMode="auto">
          <a:xfrm>
            <a:off x="550863" y="4564063"/>
            <a:ext cx="6302375" cy="4316412"/>
          </a:xfrm>
          <a:prstGeom prst="rect">
            <a:avLst/>
          </a:prstGeom>
          <a:noFill/>
          <a:ln w="12700">
            <a:noFill/>
            <a:miter lim="800000"/>
            <a:headEnd/>
            <a:tailEnd/>
          </a:ln>
          <a:effectLst/>
        </p:spPr>
        <p:txBody>
          <a:bodyPr vert="horz" wrap="square" lIns="95581" tIns="46949" rIns="95581" bIns="46949" numCol="1" anchor="t" anchorCtr="0" compatLnSpc="1">
            <a:prstTxWarp prst="textNoShape">
              <a:avLst/>
            </a:prstTxWarp>
          </a:bodyPr>
          <a:lstStyle/>
          <a:p>
            <a:pPr lvl="0"/>
            <a:r>
              <a:rPr lang="en-US" noProof="0"/>
              <a:t>We want this to be in font 11 and justify.</a:t>
            </a:r>
          </a:p>
        </p:txBody>
      </p:sp>
    </p:spTree>
  </p:cSld>
  <p:clrMap bg1="lt1" tx1="dk1" bg2="lt2" tx2="dk2" accent1="accent1" accent2="accent2" accent3="accent3" accent4="accent4" accent5="accent5" accent6="accent6" hlink="hlink" folHlink="folHlink"/>
  <p:notesStyle>
    <a:lvl1pPr algn="just" rtl="0" eaLnBrk="0" fontAlgn="base" hangingPunct="0">
      <a:lnSpc>
        <a:spcPct val="90000"/>
      </a:lnSpc>
      <a:spcBef>
        <a:spcPct val="40000"/>
      </a:spcBef>
      <a:spcAft>
        <a:spcPct val="0"/>
      </a:spcAft>
      <a:defRPr sz="1100" kern="1200">
        <a:solidFill>
          <a:schemeClr val="tx1"/>
        </a:solidFill>
        <a:latin typeface="Arial" pitchFamily="-12" charset="0"/>
        <a:ea typeface="ＭＳ Ｐゴシック" pitchFamily="18" charset="-128"/>
        <a:cs typeface="ＭＳ Ｐゴシック" pitchFamily="18" charset="-128"/>
      </a:defRPr>
    </a:lvl1pPr>
    <a:lvl2pPr marL="37931725" indent="-37474525" algn="l" rtl="0" eaLnBrk="0" fontAlgn="base" hangingPunct="0">
      <a:spcBef>
        <a:spcPct val="30000"/>
      </a:spcBef>
      <a:spcAft>
        <a:spcPct val="0"/>
      </a:spcAft>
      <a:defRPr sz="1200" kern="1200">
        <a:solidFill>
          <a:schemeClr val="tx1"/>
        </a:solidFill>
        <a:latin typeface="Times" pitchFamily="-12" charset="0"/>
        <a:ea typeface="ＭＳ Ｐゴシック" pitchFamily="-12" charset="-128"/>
        <a:cs typeface="+mn-cs"/>
      </a:defRPr>
    </a:lvl2pPr>
    <a:lvl3pPr marL="914400" algn="l" rtl="0" eaLnBrk="0" fontAlgn="base" hangingPunct="0">
      <a:spcBef>
        <a:spcPct val="30000"/>
      </a:spcBef>
      <a:spcAft>
        <a:spcPct val="0"/>
      </a:spcAft>
      <a:defRPr sz="1200" kern="1200">
        <a:solidFill>
          <a:schemeClr val="tx1"/>
        </a:solidFill>
        <a:latin typeface="Times" pitchFamily="-12" charset="0"/>
        <a:ea typeface="ＭＳ Ｐゴシック" pitchFamily="-12" charset="-128"/>
        <a:cs typeface="+mn-cs"/>
      </a:defRPr>
    </a:lvl3pPr>
    <a:lvl4pPr marL="1371600" algn="l" rtl="0" eaLnBrk="0" fontAlgn="base" hangingPunct="0">
      <a:spcBef>
        <a:spcPct val="30000"/>
      </a:spcBef>
      <a:spcAft>
        <a:spcPct val="0"/>
      </a:spcAft>
      <a:defRPr sz="1200" kern="1200">
        <a:solidFill>
          <a:schemeClr val="tx1"/>
        </a:solidFill>
        <a:latin typeface="Times" pitchFamily="-12" charset="0"/>
        <a:ea typeface="ＭＳ Ｐゴシック" pitchFamily="-12" charset="-128"/>
        <a:cs typeface="+mn-cs"/>
      </a:defRPr>
    </a:lvl4pPr>
    <a:lvl5pPr marL="1828800" algn="l" rtl="0" eaLnBrk="0" fontAlgn="base" hangingPunct="0">
      <a:spcBef>
        <a:spcPct val="30000"/>
      </a:spcBef>
      <a:spcAft>
        <a:spcPct val="0"/>
      </a:spcAft>
      <a:defRPr sz="1200" kern="1200">
        <a:solidFill>
          <a:schemeClr val="tx1"/>
        </a:solidFill>
        <a:latin typeface="Times" pitchFamily="-12" charset="0"/>
        <a:ea typeface="ＭＳ Ｐゴシック" pitchFamily="-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550863" y="4559300"/>
            <a:ext cx="6303962" cy="4321175"/>
          </a:xfrm>
          <a:noFill/>
          <a:ln w="9525"/>
        </p:spPr>
        <p:txBody>
          <a:bodyPr lIns="95629" tIns="46975" rIns="95629" bIns="46975"/>
          <a:lstStyle/>
          <a:p>
            <a:r>
              <a:rPr lang="en-US">
                <a:latin typeface="Arial" pitchFamily="18" charset="0"/>
              </a:rPr>
              <a:t>Greet class</a:t>
            </a:r>
          </a:p>
        </p:txBody>
      </p:sp>
      <p:sp>
        <p:nvSpPr>
          <p:cNvPr id="17411" name="Rectangle 3"/>
          <p:cNvSpPr>
            <a:spLocks noGrp="1" noRot="1" noChangeAspect="1" noChangeArrowheads="1"/>
          </p:cNvSpPr>
          <p:nvPr>
            <p:ph type="sldImg"/>
          </p:nvPr>
        </p:nvSpPr>
        <p:spPr>
          <a:xfrm>
            <a:off x="1273175" y="617538"/>
            <a:ext cx="4781550" cy="3586162"/>
          </a:xfrm>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550625" y="4559916"/>
            <a:ext cx="6303242" cy="4320867"/>
          </a:xfrm>
          <a:noFill/>
          <a:ln w="9525"/>
        </p:spPr>
        <p:txBody>
          <a:bodyPr lIns="95631" tIns="46976" rIns="95631" bIns="46976"/>
          <a:lstStyle/>
          <a:p>
            <a:r>
              <a:rPr lang="en-US">
                <a:latin typeface="Arial" pitchFamily="19" charset="0"/>
                <a:ea typeface="ＭＳ Ｐゴシック" pitchFamily="19" charset="-128"/>
                <a:cs typeface="ＭＳ Ｐゴシック" pitchFamily="19" charset="-128"/>
              </a:rPr>
              <a:t>Let’s continue our lecture with the load instruction.  What does the load instruction do?</a:t>
            </a:r>
          </a:p>
          <a:p>
            <a:r>
              <a:rPr lang="en-US">
                <a:latin typeface="Arial" pitchFamily="19" charset="0"/>
                <a:ea typeface="ＭＳ Ｐゴシック" pitchFamily="19" charset="-128"/>
                <a:cs typeface="ＭＳ Ｐゴシック" pitchFamily="19" charset="-128"/>
              </a:rPr>
              <a:t>It first adds the contecnts of the register specified by the Rs field to the Sign Extended version of the Immediate field to form the memory address.</a:t>
            </a:r>
          </a:p>
          <a:p>
            <a:r>
              <a:rPr lang="en-US">
                <a:latin typeface="Arial" pitchFamily="19" charset="0"/>
                <a:ea typeface="ＭＳ Ｐゴシック" pitchFamily="19" charset="-128"/>
                <a:cs typeface="ＭＳ Ｐゴシック" pitchFamily="19" charset="-128"/>
              </a:rPr>
              <a:t>Then it uses this memory address to access the memory and write the data back to the register specified by the Rt field of the instruction.</a:t>
            </a:r>
          </a:p>
          <a:p>
            <a:r>
              <a:rPr lang="en-US">
                <a:latin typeface="Arial" pitchFamily="19" charset="0"/>
                <a:ea typeface="ＭＳ Ｐゴシック" pitchFamily="19" charset="-128"/>
                <a:cs typeface="ＭＳ Ｐゴシック" pitchFamily="19" charset="-128"/>
              </a:rPr>
              <a:t>Here is how the datapath works: first the Rs field is fed to the Register File’s Ra address port to place the register onto bus A.</a:t>
            </a:r>
          </a:p>
          <a:p>
            <a:r>
              <a:rPr lang="en-US">
                <a:latin typeface="Arial" pitchFamily="19" charset="0"/>
                <a:ea typeface="ＭＳ Ｐゴシック" pitchFamily="19" charset="-128"/>
                <a:cs typeface="ＭＳ Ｐゴシック" pitchFamily="19" charset="-128"/>
              </a:rPr>
              <a:t>Then the ExtOp signal is set to 1 so that the immediate field is Sign Extended and we place this value (output of Extender) onto the ALU input by setting ALUsrc to 1.</a:t>
            </a:r>
          </a:p>
          <a:p>
            <a:r>
              <a:rPr lang="en-US">
                <a:latin typeface="Arial" pitchFamily="19" charset="0"/>
                <a:ea typeface="ＭＳ Ｐゴシック" pitchFamily="19" charset="-128"/>
                <a:cs typeface="ＭＳ Ｐゴシック" pitchFamily="19" charset="-128"/>
              </a:rPr>
              <a:t>The ALU then add (ALUctr = add) the two together to form the memory address which is then placed onto the Data Memory’s address port.</a:t>
            </a:r>
          </a:p>
          <a:p>
            <a:r>
              <a:rPr lang="en-US">
                <a:latin typeface="Arial" pitchFamily="19" charset="0"/>
                <a:ea typeface="ＭＳ Ｐゴシック" pitchFamily="19" charset="-128"/>
                <a:cs typeface="ＭＳ Ｐゴシック" pitchFamily="19" charset="-128"/>
              </a:rPr>
              <a:t>In order to place the Data Memory’s output bus onto the Register File’s input bus (busW), the control needs to set MemtoReg to 1.</a:t>
            </a:r>
          </a:p>
          <a:p>
            <a:r>
              <a:rPr lang="en-US">
                <a:latin typeface="Arial" pitchFamily="19" charset="0"/>
                <a:ea typeface="ＭＳ Ｐゴシック" pitchFamily="19" charset="-128"/>
                <a:cs typeface="ＭＳ Ｐゴシック" pitchFamily="19" charset="-128"/>
              </a:rPr>
              <a:t>Similar to the OR immediate instruction I showed you earlier, the destination register here is specified by the Rt field.  Therefore RegDst must be set to 0.</a:t>
            </a:r>
          </a:p>
          <a:p>
            <a:r>
              <a:rPr lang="en-US">
                <a:latin typeface="Arial" pitchFamily="19" charset="0"/>
                <a:ea typeface="ＭＳ Ｐゴシック" pitchFamily="19" charset="-128"/>
                <a:cs typeface="ＭＳ Ｐゴシック" pitchFamily="19" charset="-128"/>
              </a:rPr>
              <a:t>Finally, RegWr must be set to 1 to completer the register write operation.</a:t>
            </a:r>
          </a:p>
          <a:p>
            <a:r>
              <a:rPr lang="en-US">
                <a:latin typeface="Arial" pitchFamily="19" charset="0"/>
                <a:ea typeface="ＭＳ Ｐゴシック" pitchFamily="19" charset="-128"/>
                <a:cs typeface="ＭＳ Ｐゴシック" pitchFamily="19" charset="-128"/>
              </a:rPr>
              <a:t>Well, it should be obvious to you guys by now that we need to set Branch and Jump to 0 to make sure the Instruction Fetch Unit update the Program Counter correctly.</a:t>
            </a:r>
          </a:p>
          <a:p>
            <a:endParaRPr lang="en-US">
              <a:latin typeface="Arial" pitchFamily="19" charset="0"/>
              <a:ea typeface="ＭＳ Ｐゴシック" pitchFamily="19" charset="-128"/>
              <a:cs typeface="ＭＳ Ｐゴシック" pitchFamily="19" charset="-128"/>
            </a:endParaRPr>
          </a:p>
          <a:p>
            <a:r>
              <a:rPr lang="en-US">
                <a:latin typeface="Arial" pitchFamily="19" charset="0"/>
                <a:ea typeface="ＭＳ Ｐゴシック" pitchFamily="19" charset="-128"/>
                <a:cs typeface="ＭＳ Ｐゴシック" pitchFamily="19" charset="-128"/>
              </a:rPr>
              <a:t>+3 = 28 min. (Y:08)</a:t>
            </a:r>
          </a:p>
        </p:txBody>
      </p:sp>
      <p:sp>
        <p:nvSpPr>
          <p:cNvPr id="36867" name="Rectangle 3"/>
          <p:cNvSpPr>
            <a:spLocks noGrp="1" noRot="1" noChangeAspect="1" noChangeArrowheads="1"/>
          </p:cNvSpPr>
          <p:nvPr>
            <p:ph type="sldImg"/>
          </p:nvPr>
        </p:nvSpPr>
        <p:spPr>
          <a:xfrm>
            <a:off x="1255713" y="603250"/>
            <a:ext cx="4818062" cy="3613150"/>
          </a:xfr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550625" y="4559916"/>
            <a:ext cx="6303242" cy="4320867"/>
          </a:xfrm>
          <a:noFill/>
          <a:ln w="9525"/>
        </p:spPr>
        <p:txBody>
          <a:bodyPr lIns="95631" tIns="46976" rIns="95631" bIns="46976"/>
          <a:lstStyle/>
          <a:p>
            <a:r>
              <a:rPr lang="en-US">
                <a:latin typeface="Arial" pitchFamily="19" charset="0"/>
                <a:ea typeface="ＭＳ Ｐゴシック" pitchFamily="19" charset="-128"/>
                <a:cs typeface="ＭＳ Ｐゴシック" pitchFamily="19" charset="-128"/>
              </a:rPr>
              <a:t>Let’s continue our lecture with the load instruction.  What does the load instruction do?</a:t>
            </a:r>
          </a:p>
          <a:p>
            <a:r>
              <a:rPr lang="en-US">
                <a:latin typeface="Arial" pitchFamily="19" charset="0"/>
                <a:ea typeface="ＭＳ Ｐゴシック" pitchFamily="19" charset="-128"/>
                <a:cs typeface="ＭＳ Ｐゴシック" pitchFamily="19" charset="-128"/>
              </a:rPr>
              <a:t>It first adds the contecnts of the register specified by the Rs field to the Sign Extended version of the Immediate field to form the memory address.</a:t>
            </a:r>
          </a:p>
          <a:p>
            <a:r>
              <a:rPr lang="en-US">
                <a:latin typeface="Arial" pitchFamily="19" charset="0"/>
                <a:ea typeface="ＭＳ Ｐゴシック" pitchFamily="19" charset="-128"/>
                <a:cs typeface="ＭＳ Ｐゴシック" pitchFamily="19" charset="-128"/>
              </a:rPr>
              <a:t>Then it uses this memory address to access the memory and write the data back to the register specified by the Rt field of the instruction.</a:t>
            </a:r>
          </a:p>
          <a:p>
            <a:r>
              <a:rPr lang="en-US">
                <a:latin typeface="Arial" pitchFamily="19" charset="0"/>
                <a:ea typeface="ＭＳ Ｐゴシック" pitchFamily="19" charset="-128"/>
                <a:cs typeface="ＭＳ Ｐゴシック" pitchFamily="19" charset="-128"/>
              </a:rPr>
              <a:t>Here is how the datapath works: first the Rs field is fed to the Register File’s Ra address port to place the register onto bus A.</a:t>
            </a:r>
          </a:p>
          <a:p>
            <a:r>
              <a:rPr lang="en-US">
                <a:latin typeface="Arial" pitchFamily="19" charset="0"/>
                <a:ea typeface="ＭＳ Ｐゴシック" pitchFamily="19" charset="-128"/>
                <a:cs typeface="ＭＳ Ｐゴシック" pitchFamily="19" charset="-128"/>
              </a:rPr>
              <a:t>Then the ExtOp signal is set to 1 so that the immediate field is Sign Extended and we place this value (output of Extender) onto the ALU input by setting ALUsrc to 1.</a:t>
            </a:r>
          </a:p>
          <a:p>
            <a:r>
              <a:rPr lang="en-US">
                <a:latin typeface="Arial" pitchFamily="19" charset="0"/>
                <a:ea typeface="ＭＳ Ｐゴシック" pitchFamily="19" charset="-128"/>
                <a:cs typeface="ＭＳ Ｐゴシック" pitchFamily="19" charset="-128"/>
              </a:rPr>
              <a:t>The ALU then add (ALUctr = add) the two together to form the memory address which is then placed onto the Data Memory’s address port.</a:t>
            </a:r>
          </a:p>
          <a:p>
            <a:r>
              <a:rPr lang="en-US">
                <a:latin typeface="Arial" pitchFamily="19" charset="0"/>
                <a:ea typeface="ＭＳ Ｐゴシック" pitchFamily="19" charset="-128"/>
                <a:cs typeface="ＭＳ Ｐゴシック" pitchFamily="19" charset="-128"/>
              </a:rPr>
              <a:t>In order to place the Data Memory’s output bus onto the Register File’s input bus (busW), the control needs to set MemtoReg to 1.</a:t>
            </a:r>
          </a:p>
          <a:p>
            <a:r>
              <a:rPr lang="en-US">
                <a:latin typeface="Arial" pitchFamily="19" charset="0"/>
                <a:ea typeface="ＭＳ Ｐゴシック" pitchFamily="19" charset="-128"/>
                <a:cs typeface="ＭＳ Ｐゴシック" pitchFamily="19" charset="-128"/>
              </a:rPr>
              <a:t>Similar to the OR immediate instruction I showed you earlier, the destination register here is specified by the Rt field.  Therefore RegDst must be set to 0.</a:t>
            </a:r>
          </a:p>
          <a:p>
            <a:r>
              <a:rPr lang="en-US">
                <a:latin typeface="Arial" pitchFamily="19" charset="0"/>
                <a:ea typeface="ＭＳ Ｐゴシック" pitchFamily="19" charset="-128"/>
                <a:cs typeface="ＭＳ Ｐゴシック" pitchFamily="19" charset="-128"/>
              </a:rPr>
              <a:t>Finally, RegWr must be set to 1 to completer the register write operation.</a:t>
            </a:r>
          </a:p>
          <a:p>
            <a:r>
              <a:rPr lang="en-US">
                <a:latin typeface="Arial" pitchFamily="19" charset="0"/>
                <a:ea typeface="ＭＳ Ｐゴシック" pitchFamily="19" charset="-128"/>
                <a:cs typeface="ＭＳ Ｐゴシック" pitchFamily="19" charset="-128"/>
              </a:rPr>
              <a:t>Well, it should be obvious to you guys by now that we need to set Branch and Jump to 0 to make sure the Instruction Fetch Unit update the Program Counter correctly.</a:t>
            </a:r>
          </a:p>
          <a:p>
            <a:endParaRPr lang="en-US">
              <a:latin typeface="Arial" pitchFamily="19" charset="0"/>
              <a:ea typeface="ＭＳ Ｐゴシック" pitchFamily="19" charset="-128"/>
              <a:cs typeface="ＭＳ Ｐゴシック" pitchFamily="19" charset="-128"/>
            </a:endParaRPr>
          </a:p>
          <a:p>
            <a:r>
              <a:rPr lang="en-US">
                <a:latin typeface="Arial" pitchFamily="19" charset="0"/>
                <a:ea typeface="ＭＳ Ｐゴシック" pitchFamily="19" charset="-128"/>
                <a:cs typeface="ＭＳ Ｐゴシック" pitchFamily="19" charset="-128"/>
              </a:rPr>
              <a:t>+3 = 28 min. (Y:08)</a:t>
            </a:r>
          </a:p>
        </p:txBody>
      </p:sp>
      <p:sp>
        <p:nvSpPr>
          <p:cNvPr id="38915" name="Rectangle 3"/>
          <p:cNvSpPr>
            <a:spLocks noGrp="1" noRot="1" noChangeAspect="1" noChangeArrowheads="1"/>
          </p:cNvSpPr>
          <p:nvPr>
            <p:ph type="sldImg"/>
          </p:nvPr>
        </p:nvSpPr>
        <p:spPr>
          <a:xfrm>
            <a:off x="1255713" y="603250"/>
            <a:ext cx="4818062" cy="3613150"/>
          </a:xfr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550625" y="4559916"/>
            <a:ext cx="6303242" cy="4320867"/>
          </a:xfrm>
          <a:noFill/>
          <a:ln w="9525"/>
        </p:spPr>
        <p:txBody>
          <a:bodyPr lIns="95631" tIns="46976" rIns="95631" bIns="46976"/>
          <a:lstStyle/>
          <a:p>
            <a:r>
              <a:rPr lang="en-US">
                <a:latin typeface="Arial" pitchFamily="19" charset="0"/>
                <a:ea typeface="ＭＳ Ｐゴシック" pitchFamily="19" charset="-128"/>
                <a:cs typeface="ＭＳ Ｐゴシック" pitchFamily="19" charset="-128"/>
              </a:rPr>
              <a:t>The store instruction performs the inverse function of the load.  Instead of loading data from memory, the store instruction sends the contents of register specified by Rt to data memory.</a:t>
            </a:r>
          </a:p>
          <a:p>
            <a:r>
              <a:rPr lang="en-US">
                <a:latin typeface="Arial" pitchFamily="19" charset="0"/>
                <a:ea typeface="ＭＳ Ｐゴシック" pitchFamily="19" charset="-128"/>
                <a:cs typeface="ＭＳ Ｐゴシック" pitchFamily="19" charset="-128"/>
              </a:rPr>
              <a:t>Similar to the load instruction, the store instruction needs to read the contents of register Rs (points to Ra port) and add it to the sign extended verion of the immediate filed (Imm16, ExtOp = 1, ALUSrc = 1) to form the data memory address (ALUctr = add).</a:t>
            </a:r>
          </a:p>
          <a:p>
            <a:r>
              <a:rPr lang="en-US">
                <a:latin typeface="Arial" pitchFamily="19" charset="0"/>
                <a:ea typeface="ＭＳ Ｐゴシック" pitchFamily="19" charset="-128"/>
                <a:cs typeface="ＭＳ Ｐゴシック" pitchFamily="19" charset="-128"/>
              </a:rPr>
              <a:t>However unlike the Load instructoion where busB is not used, the store instruction will use busB to send the data to the Data memory.</a:t>
            </a:r>
          </a:p>
          <a:p>
            <a:r>
              <a:rPr lang="en-US">
                <a:latin typeface="Arial" pitchFamily="19" charset="0"/>
                <a:ea typeface="ＭＳ Ｐゴシック" pitchFamily="19" charset="-128"/>
                <a:cs typeface="ＭＳ Ｐゴシック" pitchFamily="19" charset="-128"/>
              </a:rPr>
              <a:t>Consequently, the Rt field of the instruction has to be fed to the Rb port of the register file.</a:t>
            </a:r>
          </a:p>
          <a:p>
            <a:r>
              <a:rPr lang="en-US">
                <a:latin typeface="Arial" pitchFamily="19" charset="0"/>
                <a:ea typeface="ＭＳ Ｐゴシック" pitchFamily="19" charset="-128"/>
                <a:cs typeface="ＭＳ Ｐゴシック" pitchFamily="19" charset="-128"/>
              </a:rPr>
              <a:t>In order to write the Data Memory properly, the MemWr signal has to be set to 1.</a:t>
            </a:r>
          </a:p>
          <a:p>
            <a:r>
              <a:rPr lang="en-US">
                <a:latin typeface="Arial" pitchFamily="19" charset="0"/>
                <a:ea typeface="ＭＳ Ｐゴシック" pitchFamily="19" charset="-128"/>
                <a:cs typeface="ＭＳ Ｐゴシック" pitchFamily="19" charset="-128"/>
              </a:rPr>
              <a:t>Notice that the store instruction does not update the register file.  Therefore, RegWr must be set to zero and consequently control signals RegDst and MemtoReg are don’t cares.</a:t>
            </a:r>
          </a:p>
          <a:p>
            <a:r>
              <a:rPr lang="en-US">
                <a:latin typeface="Arial" pitchFamily="19" charset="0"/>
                <a:ea typeface="ＭＳ Ｐゴシック" pitchFamily="19" charset="-128"/>
                <a:cs typeface="ＭＳ Ｐゴシック" pitchFamily="19" charset="-128"/>
              </a:rPr>
              <a:t>And once again we need to set the control signals Branch and Jump to zero to ensure proper Program Counter updataing.</a:t>
            </a:r>
          </a:p>
          <a:p>
            <a:r>
              <a:rPr lang="en-US">
                <a:latin typeface="Arial" pitchFamily="19" charset="0"/>
                <a:ea typeface="ＭＳ Ｐゴシック" pitchFamily="19" charset="-128"/>
                <a:cs typeface="ＭＳ Ｐゴシック" pitchFamily="19" charset="-128"/>
              </a:rPr>
              <a:t>Well, by now, you are probably tied of these boring stuff where Branch and Jump are zero so let’s look at something different--the bracnh instruction.</a:t>
            </a:r>
          </a:p>
          <a:p>
            <a:endParaRPr lang="en-US">
              <a:latin typeface="Arial" pitchFamily="19" charset="0"/>
              <a:ea typeface="ＭＳ Ｐゴシック" pitchFamily="19" charset="-128"/>
              <a:cs typeface="ＭＳ Ｐゴシック" pitchFamily="19" charset="-128"/>
            </a:endParaRPr>
          </a:p>
          <a:p>
            <a:r>
              <a:rPr lang="en-US">
                <a:latin typeface="Arial" pitchFamily="19" charset="0"/>
                <a:ea typeface="ＭＳ Ｐゴシック" pitchFamily="19" charset="-128"/>
                <a:cs typeface="ＭＳ Ｐゴシック" pitchFamily="19" charset="-128"/>
              </a:rPr>
              <a:t>+3 = 31 min. (Y:11)</a:t>
            </a:r>
          </a:p>
        </p:txBody>
      </p:sp>
      <p:sp>
        <p:nvSpPr>
          <p:cNvPr id="40963" name="Rectangle 3"/>
          <p:cNvSpPr>
            <a:spLocks noGrp="1" noRot="1" noChangeAspect="1" noChangeArrowheads="1"/>
          </p:cNvSpPr>
          <p:nvPr>
            <p:ph type="sldImg"/>
          </p:nvPr>
        </p:nvSpPr>
        <p:spPr>
          <a:xfrm>
            <a:off x="1255713" y="603250"/>
            <a:ext cx="4818062" cy="3613150"/>
          </a:xfr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550625" y="4559916"/>
            <a:ext cx="6303242" cy="4320867"/>
          </a:xfrm>
          <a:noFill/>
          <a:ln w="9525"/>
        </p:spPr>
        <p:txBody>
          <a:bodyPr lIns="95631" tIns="46976" rIns="95631" bIns="46976"/>
          <a:lstStyle/>
          <a:p>
            <a:r>
              <a:rPr lang="en-US">
                <a:latin typeface="Arial" pitchFamily="19" charset="0"/>
                <a:ea typeface="ＭＳ Ｐゴシック" pitchFamily="19" charset="-128"/>
                <a:cs typeface="ＭＳ Ｐゴシック" pitchFamily="19" charset="-128"/>
              </a:rPr>
              <a:t>The store instruction performs the inverse function of the load.  Instead of loading data from memory, the store instruction sends the contents of register specified by Rt to data memory.</a:t>
            </a:r>
          </a:p>
          <a:p>
            <a:r>
              <a:rPr lang="en-US">
                <a:latin typeface="Arial" pitchFamily="19" charset="0"/>
                <a:ea typeface="ＭＳ Ｐゴシック" pitchFamily="19" charset="-128"/>
                <a:cs typeface="ＭＳ Ｐゴシック" pitchFamily="19" charset="-128"/>
              </a:rPr>
              <a:t>Similar to the load instruction, the store instruction needs to read the contents of register Rs (points to Ra port) and add it to the sign extended verion of the immediate filed (Imm16, ExtOp = 1, ALUSrc = 1) to form the data memory address (ALUctr = add).</a:t>
            </a:r>
          </a:p>
          <a:p>
            <a:r>
              <a:rPr lang="en-US">
                <a:latin typeface="Arial" pitchFamily="19" charset="0"/>
                <a:ea typeface="ＭＳ Ｐゴシック" pitchFamily="19" charset="-128"/>
                <a:cs typeface="ＭＳ Ｐゴシック" pitchFamily="19" charset="-128"/>
              </a:rPr>
              <a:t>However unlike the Load instructoion where busB is not used, the store instruction will use busB to send the data to the Data memory.</a:t>
            </a:r>
          </a:p>
          <a:p>
            <a:r>
              <a:rPr lang="en-US">
                <a:latin typeface="Arial" pitchFamily="19" charset="0"/>
                <a:ea typeface="ＭＳ Ｐゴシック" pitchFamily="19" charset="-128"/>
                <a:cs typeface="ＭＳ Ｐゴシック" pitchFamily="19" charset="-128"/>
              </a:rPr>
              <a:t>Consequently, the Rt field of the instruction has to be fed to the Rb port of the register file.</a:t>
            </a:r>
          </a:p>
          <a:p>
            <a:r>
              <a:rPr lang="en-US">
                <a:latin typeface="Arial" pitchFamily="19" charset="0"/>
                <a:ea typeface="ＭＳ Ｐゴシック" pitchFamily="19" charset="-128"/>
                <a:cs typeface="ＭＳ Ｐゴシック" pitchFamily="19" charset="-128"/>
              </a:rPr>
              <a:t>In order to write the Data Memory properly, the MemWr signal has to be set to 1.</a:t>
            </a:r>
          </a:p>
          <a:p>
            <a:r>
              <a:rPr lang="en-US">
                <a:latin typeface="Arial" pitchFamily="19" charset="0"/>
                <a:ea typeface="ＭＳ Ｐゴシック" pitchFamily="19" charset="-128"/>
                <a:cs typeface="ＭＳ Ｐゴシック" pitchFamily="19" charset="-128"/>
              </a:rPr>
              <a:t>Notice that the store instruction does not update the register file.  Therefore, RegWr must be set to zero and consequently control signals RegDst and MemtoReg are don’t cares.</a:t>
            </a:r>
          </a:p>
          <a:p>
            <a:r>
              <a:rPr lang="en-US">
                <a:latin typeface="Arial" pitchFamily="19" charset="0"/>
                <a:ea typeface="ＭＳ Ｐゴシック" pitchFamily="19" charset="-128"/>
                <a:cs typeface="ＭＳ Ｐゴシック" pitchFamily="19" charset="-128"/>
              </a:rPr>
              <a:t>And once again we need to set the control signals Branch and Jump to zero to ensure proper Program Counter updataing.</a:t>
            </a:r>
          </a:p>
          <a:p>
            <a:r>
              <a:rPr lang="en-US">
                <a:latin typeface="Arial" pitchFamily="19" charset="0"/>
                <a:ea typeface="ＭＳ Ｐゴシック" pitchFamily="19" charset="-128"/>
                <a:cs typeface="ＭＳ Ｐゴシック" pitchFamily="19" charset="-128"/>
              </a:rPr>
              <a:t>Well, by now, you are probably tied of these boring stuff where Branch and Jump are zero so let’s look at something different--the bracnh instruction.</a:t>
            </a:r>
          </a:p>
          <a:p>
            <a:endParaRPr lang="en-US">
              <a:latin typeface="Arial" pitchFamily="19" charset="0"/>
              <a:ea typeface="ＭＳ Ｐゴシック" pitchFamily="19" charset="-128"/>
              <a:cs typeface="ＭＳ Ｐゴシック" pitchFamily="19" charset="-128"/>
            </a:endParaRPr>
          </a:p>
          <a:p>
            <a:r>
              <a:rPr lang="en-US">
                <a:latin typeface="Arial" pitchFamily="19" charset="0"/>
                <a:ea typeface="ＭＳ Ｐゴシック" pitchFamily="19" charset="-128"/>
                <a:cs typeface="ＭＳ Ｐゴシック" pitchFamily="19" charset="-128"/>
              </a:rPr>
              <a:t>+3 = 31 min. (Y:11)</a:t>
            </a:r>
          </a:p>
        </p:txBody>
      </p:sp>
      <p:sp>
        <p:nvSpPr>
          <p:cNvPr id="43011" name="Rectangle 3"/>
          <p:cNvSpPr>
            <a:spLocks noGrp="1" noRot="1" noChangeAspect="1" noChangeArrowheads="1"/>
          </p:cNvSpPr>
          <p:nvPr>
            <p:ph type="sldImg"/>
          </p:nvPr>
        </p:nvSpPr>
        <p:spPr>
          <a:xfrm>
            <a:off x="1255713" y="603250"/>
            <a:ext cx="4818062" cy="3613150"/>
          </a:xfr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550625" y="4559916"/>
            <a:ext cx="6303242" cy="4320867"/>
          </a:xfrm>
          <a:noFill/>
          <a:ln w="9525"/>
        </p:spPr>
        <p:txBody>
          <a:bodyPr lIns="95631" tIns="46976" rIns="95631" bIns="46976"/>
          <a:lstStyle/>
          <a:p>
            <a:r>
              <a:rPr lang="en-US">
                <a:latin typeface="Arial" pitchFamily="19" charset="0"/>
                <a:ea typeface="ＭＳ Ｐゴシック" pitchFamily="19" charset="-128"/>
                <a:cs typeface="ＭＳ Ｐゴシック" pitchFamily="19" charset="-128"/>
              </a:rPr>
              <a:t>So how does the branch instruction work?</a:t>
            </a:r>
          </a:p>
          <a:p>
            <a:r>
              <a:rPr lang="en-US">
                <a:latin typeface="Arial" pitchFamily="19" charset="0"/>
                <a:ea typeface="ＭＳ Ｐゴシック" pitchFamily="19" charset="-128"/>
                <a:cs typeface="ＭＳ Ｐゴシック" pitchFamily="19" charset="-128"/>
              </a:rPr>
              <a:t>As far as the main datapath is concerned, it needs to calculate the branch condition. That is, it subtracts the register specified in the Rt field from the register specified in the Rs field and set the condition Zero accordingly.</a:t>
            </a:r>
          </a:p>
          <a:p>
            <a:r>
              <a:rPr lang="en-US">
                <a:latin typeface="Arial" pitchFamily="19" charset="0"/>
                <a:ea typeface="ＭＳ Ｐゴシック" pitchFamily="19" charset="-128"/>
                <a:cs typeface="ＭＳ Ｐゴシック" pitchFamily="19" charset="-128"/>
              </a:rPr>
              <a:t>In order to place the register values on busA and busB, we need to feed the Rs and Rt fields of the instruction to the Ra and Rb ports of the register file and set ALUSrc to 0.</a:t>
            </a:r>
          </a:p>
          <a:p>
            <a:r>
              <a:rPr lang="en-US">
                <a:latin typeface="Arial" pitchFamily="19" charset="0"/>
                <a:ea typeface="ＭＳ Ｐゴシック" pitchFamily="19" charset="-128"/>
                <a:cs typeface="ＭＳ Ｐゴシック" pitchFamily="19" charset="-128"/>
              </a:rPr>
              <a:t>Then we have to instruction the ALU to perform the subtract (ALUctr = sub) operation and set the Zero bit accordingly.</a:t>
            </a:r>
          </a:p>
          <a:p>
            <a:r>
              <a:rPr lang="en-US">
                <a:latin typeface="Arial" pitchFamily="19" charset="0"/>
                <a:ea typeface="ＭＳ Ｐゴシック" pitchFamily="19" charset="-128"/>
                <a:cs typeface="ＭＳ Ｐゴシック" pitchFamily="19" charset="-128"/>
              </a:rPr>
              <a:t>The Zero bit is sent to the Instruction Fetch Unit.  I will show you the internal of the Instruction Fetch Unit in a second.</a:t>
            </a:r>
          </a:p>
          <a:p>
            <a:r>
              <a:rPr lang="en-US">
                <a:latin typeface="Arial" pitchFamily="19" charset="0"/>
                <a:ea typeface="ＭＳ Ｐゴシック" pitchFamily="19" charset="-128"/>
                <a:cs typeface="ＭＳ Ｐゴシック" pitchFamily="19" charset="-128"/>
              </a:rPr>
              <a:t>But before we leave this slide, I want you to notice that ExtOp, MemtoReg, and RegDst are don’t cares but RegWr and MemWr have to be ZERO to prevent any write to occur.</a:t>
            </a:r>
          </a:p>
          <a:p>
            <a:r>
              <a:rPr lang="en-US">
                <a:latin typeface="Arial" pitchFamily="19" charset="0"/>
                <a:ea typeface="ＭＳ Ｐゴシック" pitchFamily="19" charset="-128"/>
                <a:cs typeface="ＭＳ Ｐゴシック" pitchFamily="19" charset="-128"/>
              </a:rPr>
              <a:t>And finally, the controller needs to set the Branch signal to 1 so the Instruction Fetch Unit knows what to do.  So now  let’s take a look at the Instruction Fetch Unit.</a:t>
            </a:r>
          </a:p>
          <a:p>
            <a:endParaRPr lang="en-US">
              <a:latin typeface="Arial" pitchFamily="19" charset="0"/>
              <a:ea typeface="ＭＳ Ｐゴシック" pitchFamily="19" charset="-128"/>
              <a:cs typeface="ＭＳ Ｐゴシック" pitchFamily="19" charset="-128"/>
            </a:endParaRPr>
          </a:p>
          <a:p>
            <a:r>
              <a:rPr lang="en-US">
                <a:latin typeface="Arial" pitchFamily="19" charset="0"/>
                <a:ea typeface="ＭＳ Ｐゴシック" pitchFamily="19" charset="-128"/>
                <a:cs typeface="ＭＳ Ｐゴシック" pitchFamily="19" charset="-128"/>
              </a:rPr>
              <a:t>+2 = 33 min. (Y:13)</a:t>
            </a:r>
          </a:p>
        </p:txBody>
      </p:sp>
      <p:sp>
        <p:nvSpPr>
          <p:cNvPr id="45059" name="Rectangle 3"/>
          <p:cNvSpPr>
            <a:spLocks noGrp="1" noRot="1" noChangeAspect="1" noChangeArrowheads="1"/>
          </p:cNvSpPr>
          <p:nvPr>
            <p:ph type="sldImg"/>
          </p:nvPr>
        </p:nvSpPr>
        <p:spPr>
          <a:xfrm>
            <a:off x="1255713" y="603250"/>
            <a:ext cx="4818062" cy="3613150"/>
          </a:xfr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550625" y="4559916"/>
            <a:ext cx="6303242" cy="4320867"/>
          </a:xfrm>
          <a:noFill/>
          <a:ln w="9525"/>
        </p:spPr>
        <p:txBody>
          <a:bodyPr lIns="95631" tIns="46976" rIns="95631" bIns="46976"/>
          <a:lstStyle/>
          <a:p>
            <a:r>
              <a:rPr lang="en-US">
                <a:latin typeface="Arial" pitchFamily="19" charset="0"/>
                <a:ea typeface="ＭＳ Ｐゴシック" pitchFamily="19" charset="-128"/>
                <a:cs typeface="ＭＳ Ｐゴシック" pitchFamily="19" charset="-128"/>
              </a:rPr>
              <a:t>So how does the branch instruction work?</a:t>
            </a:r>
          </a:p>
          <a:p>
            <a:r>
              <a:rPr lang="en-US">
                <a:latin typeface="Arial" pitchFamily="19" charset="0"/>
                <a:ea typeface="ＭＳ Ｐゴシック" pitchFamily="19" charset="-128"/>
                <a:cs typeface="ＭＳ Ｐゴシック" pitchFamily="19" charset="-128"/>
              </a:rPr>
              <a:t>As far as the main datapath is concerned, it needs to calculate the branch condition. That is, it subtracts the register specified in the Rt field from the register specified in the Rs field and set the condition Zero accordingly.</a:t>
            </a:r>
          </a:p>
          <a:p>
            <a:r>
              <a:rPr lang="en-US">
                <a:latin typeface="Arial" pitchFamily="19" charset="0"/>
                <a:ea typeface="ＭＳ Ｐゴシック" pitchFamily="19" charset="-128"/>
                <a:cs typeface="ＭＳ Ｐゴシック" pitchFamily="19" charset="-128"/>
              </a:rPr>
              <a:t>In order to place the register values on busA and busB, we need to feed the Rs and Rt fields of the instruction to the Ra and Rb ports of the register file and set ALUSrc to 0.</a:t>
            </a:r>
          </a:p>
          <a:p>
            <a:r>
              <a:rPr lang="en-US">
                <a:latin typeface="Arial" pitchFamily="19" charset="0"/>
                <a:ea typeface="ＭＳ Ｐゴシック" pitchFamily="19" charset="-128"/>
                <a:cs typeface="ＭＳ Ｐゴシック" pitchFamily="19" charset="-128"/>
              </a:rPr>
              <a:t>Then we have to instruction the ALU to perform the subtract (ALUctr = sub) operation and set the Zero bit accordingly.</a:t>
            </a:r>
          </a:p>
          <a:p>
            <a:r>
              <a:rPr lang="en-US">
                <a:latin typeface="Arial" pitchFamily="19" charset="0"/>
                <a:ea typeface="ＭＳ Ｐゴシック" pitchFamily="19" charset="-128"/>
                <a:cs typeface="ＭＳ Ｐゴシック" pitchFamily="19" charset="-128"/>
              </a:rPr>
              <a:t>The Zero bit is sent to the Instruction Fetch Unit.  I will show you the internal of the Instruction Fetch Unit in a second.</a:t>
            </a:r>
          </a:p>
          <a:p>
            <a:r>
              <a:rPr lang="en-US">
                <a:latin typeface="Arial" pitchFamily="19" charset="0"/>
                <a:ea typeface="ＭＳ Ｐゴシック" pitchFamily="19" charset="-128"/>
                <a:cs typeface="ＭＳ Ｐゴシック" pitchFamily="19" charset="-128"/>
              </a:rPr>
              <a:t>But before we leave this slide, I want you to notice that ExtOp, MemtoReg, and RegDst are don’t cares but RegWr and MemWr have to be ZERO to prevent any write to occur.</a:t>
            </a:r>
          </a:p>
          <a:p>
            <a:r>
              <a:rPr lang="en-US">
                <a:latin typeface="Arial" pitchFamily="19" charset="0"/>
                <a:ea typeface="ＭＳ Ｐゴシック" pitchFamily="19" charset="-128"/>
                <a:cs typeface="ＭＳ Ｐゴシック" pitchFamily="19" charset="-128"/>
              </a:rPr>
              <a:t>And finally, the controller needs to set the Branch signal to 1 so the Instruction Fetch Unit knows what to do.  So now  let’s take a look at the Instruction Fetch Unit.</a:t>
            </a:r>
          </a:p>
          <a:p>
            <a:endParaRPr lang="en-US">
              <a:latin typeface="Arial" pitchFamily="19" charset="0"/>
              <a:ea typeface="ＭＳ Ｐゴシック" pitchFamily="19" charset="-128"/>
              <a:cs typeface="ＭＳ Ｐゴシック" pitchFamily="19" charset="-128"/>
            </a:endParaRPr>
          </a:p>
          <a:p>
            <a:r>
              <a:rPr lang="en-US">
                <a:latin typeface="Arial" pitchFamily="19" charset="0"/>
                <a:ea typeface="ＭＳ Ｐゴシック" pitchFamily="19" charset="-128"/>
                <a:cs typeface="ＭＳ Ｐゴシック" pitchFamily="19" charset="-128"/>
              </a:rPr>
              <a:t>+2 = 33 min. (Y:13)</a:t>
            </a:r>
          </a:p>
        </p:txBody>
      </p:sp>
      <p:sp>
        <p:nvSpPr>
          <p:cNvPr id="47107" name="Rectangle 3"/>
          <p:cNvSpPr>
            <a:spLocks noGrp="1" noRot="1" noChangeAspect="1" noChangeArrowheads="1"/>
          </p:cNvSpPr>
          <p:nvPr>
            <p:ph type="sldImg"/>
          </p:nvPr>
        </p:nvSpPr>
        <p:spPr>
          <a:xfrm>
            <a:off x="1255713" y="603250"/>
            <a:ext cx="4818062" cy="3613150"/>
          </a:xfr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550625" y="4559916"/>
            <a:ext cx="6303242" cy="4320867"/>
          </a:xfrm>
          <a:noFill/>
          <a:ln w="9525"/>
        </p:spPr>
        <p:txBody>
          <a:bodyPr lIns="95631" tIns="46976" rIns="95631" bIns="46976"/>
          <a:lstStyle/>
          <a:p>
            <a:r>
              <a:rPr lang="en-US">
                <a:latin typeface="Arial" pitchFamily="19" charset="0"/>
                <a:ea typeface="ＭＳ Ｐゴシック" pitchFamily="19" charset="-128"/>
                <a:cs typeface="ＭＳ Ｐゴシック" pitchFamily="19" charset="-128"/>
              </a:rPr>
              <a:t>Let’s look at the interesting case where the branch condition Zero is true (Zero = 1).</a:t>
            </a:r>
          </a:p>
          <a:p>
            <a:r>
              <a:rPr lang="en-US">
                <a:latin typeface="Arial" pitchFamily="19" charset="0"/>
                <a:ea typeface="ＭＳ Ｐゴシック" pitchFamily="19" charset="-128"/>
                <a:cs typeface="ＭＳ Ｐゴシック" pitchFamily="19" charset="-128"/>
              </a:rPr>
              <a:t>Well, if Zero is not asserted, we will have our boring case where PC + 1 is selected.</a:t>
            </a:r>
          </a:p>
          <a:p>
            <a:r>
              <a:rPr lang="en-US">
                <a:latin typeface="Arial" pitchFamily="19" charset="0"/>
                <a:ea typeface="ＭＳ Ｐゴシック" pitchFamily="19" charset="-128"/>
                <a:cs typeface="ＭＳ Ｐゴシック" pitchFamily="19" charset="-128"/>
              </a:rPr>
              <a:t>Anyway, with Branch = 1 and Zero = 1, the output of the second adder will be selected.</a:t>
            </a:r>
          </a:p>
          <a:p>
            <a:r>
              <a:rPr lang="en-US">
                <a:latin typeface="Arial" pitchFamily="19" charset="0"/>
                <a:ea typeface="ＭＳ Ｐゴシック" pitchFamily="19" charset="-128"/>
                <a:cs typeface="ＭＳ Ｐゴシック" pitchFamily="19" charset="-128"/>
              </a:rPr>
              <a:t>That is, we will add the seqential address, that is output of the first adder, to the sign extended version of the immediate field, to form the branch target address (output of 2nd adder).</a:t>
            </a:r>
          </a:p>
          <a:p>
            <a:r>
              <a:rPr lang="en-US">
                <a:latin typeface="Arial" pitchFamily="19" charset="0"/>
                <a:ea typeface="ＭＳ Ｐゴシック" pitchFamily="19" charset="-128"/>
                <a:cs typeface="ＭＳ Ｐゴシック" pitchFamily="19" charset="-128"/>
              </a:rPr>
              <a:t>With the control signal Jump set to zero, this branch target address will be written into the Program Counter register (PC) at the end of the clock cycle.</a:t>
            </a:r>
          </a:p>
          <a:p>
            <a:endParaRPr lang="en-US">
              <a:latin typeface="Arial" pitchFamily="19" charset="0"/>
              <a:ea typeface="ＭＳ Ｐゴシック" pitchFamily="19" charset="-128"/>
              <a:cs typeface="ＭＳ Ｐゴシック" pitchFamily="19" charset="-128"/>
            </a:endParaRPr>
          </a:p>
          <a:p>
            <a:r>
              <a:rPr lang="en-US">
                <a:latin typeface="Arial" pitchFamily="19" charset="0"/>
                <a:ea typeface="ＭＳ Ｐゴシック" pitchFamily="19" charset="-128"/>
                <a:cs typeface="ＭＳ Ｐゴシック" pitchFamily="19" charset="-128"/>
              </a:rPr>
              <a:t>+2 = 35 min. (Y:15)</a:t>
            </a:r>
          </a:p>
        </p:txBody>
      </p:sp>
      <p:sp>
        <p:nvSpPr>
          <p:cNvPr id="49155" name="Rectangle 3"/>
          <p:cNvSpPr>
            <a:spLocks noGrp="1" noRot="1" noChangeAspect="1" noChangeArrowheads="1"/>
          </p:cNvSpPr>
          <p:nvPr>
            <p:ph type="sldImg"/>
          </p:nvPr>
        </p:nvSpPr>
        <p:spPr>
          <a:xfrm>
            <a:off x="1255713" y="603250"/>
            <a:ext cx="4818062" cy="3613150"/>
          </a:xfr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88674" name="Rectangle 2"/>
          <p:cNvSpPr>
            <a:spLocks noGrp="1" noChangeArrowheads="1"/>
          </p:cNvSpPr>
          <p:nvPr>
            <p:ph type="body" idx="1"/>
          </p:nvPr>
        </p:nvSpPr>
        <p:spPr bwMode="auto">
          <a:xfrm>
            <a:off x="550625" y="4559915"/>
            <a:ext cx="6303242" cy="4322505"/>
          </a:xfrm>
          <a:prstGeom prst="rect">
            <a:avLst/>
          </a:prstGeom>
          <a:noFill/>
          <a:ln w="12700">
            <a:miter lim="800000"/>
            <a:headEnd/>
            <a:tailEnd/>
          </a:ln>
        </p:spPr>
        <p:txBody>
          <a:bodyPr lIns="97254" tIns="47775" rIns="97254" bIns="47775">
            <a:prstTxWarp prst="textNoShape">
              <a:avLst/>
            </a:prstTxWarp>
          </a:bodyPr>
          <a:lstStyle/>
          <a:p>
            <a:endParaRPr lang="en-US"/>
          </a:p>
        </p:txBody>
      </p:sp>
      <p:sp>
        <p:nvSpPr>
          <p:cNvPr id="2588675" name="Rectangle 3"/>
          <p:cNvSpPr>
            <a:spLocks noGrp="1" noRot="1" noChangeAspect="1" noChangeArrowheads="1"/>
          </p:cNvSpPr>
          <p:nvPr>
            <p:ph type="sldImg"/>
          </p:nvPr>
        </p:nvSpPr>
        <p:spPr bwMode="auto">
          <a:xfrm>
            <a:off x="1277938" y="619125"/>
            <a:ext cx="4778375" cy="3584575"/>
          </a:xfrm>
          <a:prstGeom prst="rect">
            <a:avLst/>
          </a:prstGeom>
          <a:noFill/>
          <a:ln w="12700">
            <a:miter lim="800000"/>
            <a:headEnd/>
            <a:tailEnd/>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550625" y="4559916"/>
            <a:ext cx="6303242" cy="4320867"/>
          </a:xfrm>
          <a:noFill/>
          <a:ln w="9525"/>
        </p:spPr>
        <p:txBody>
          <a:bodyPr lIns="97247" tIns="47771" rIns="97247" bIns="47771"/>
          <a:lstStyle/>
          <a:p>
            <a:endParaRPr lang="en-US">
              <a:latin typeface="Arial" pitchFamily="19" charset="0"/>
              <a:ea typeface="ＭＳ Ｐゴシック" pitchFamily="19" charset="-128"/>
              <a:cs typeface="ＭＳ Ｐゴシック" pitchFamily="19" charset="-128"/>
            </a:endParaRPr>
          </a:p>
        </p:txBody>
      </p:sp>
      <p:sp>
        <p:nvSpPr>
          <p:cNvPr id="52227" name="Rectangle 3"/>
          <p:cNvSpPr>
            <a:spLocks noGrp="1" noRot="1" noChangeAspect="1" noChangeArrowheads="1"/>
          </p:cNvSpPr>
          <p:nvPr>
            <p:ph type="sldImg"/>
          </p:nvPr>
        </p:nvSpPr>
        <p:spPr>
          <a:xfrm>
            <a:off x="1277938" y="619125"/>
            <a:ext cx="4778375" cy="3584575"/>
          </a:xfr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xfrm>
            <a:off x="550625" y="4559916"/>
            <a:ext cx="6303242" cy="4320867"/>
          </a:xfrm>
          <a:noFill/>
          <a:ln w="9525"/>
        </p:spPr>
        <p:txBody>
          <a:bodyPr lIns="95638" tIns="46979" rIns="95638" bIns="46979"/>
          <a:lstStyle/>
          <a:p>
            <a:r>
              <a:rPr lang="en-US" dirty="0">
                <a:latin typeface="Arial" pitchFamily="19" charset="0"/>
                <a:ea typeface="ＭＳ Ｐゴシック" pitchFamily="19" charset="-128"/>
                <a:cs typeface="ＭＳ Ｐゴシック" pitchFamily="19" charset="-128"/>
              </a:rPr>
              <a:t>Here is a table summarizing the control signals setting for the seven (add, sub, ...) instructions we have looked at.</a:t>
            </a:r>
          </a:p>
          <a:p>
            <a:r>
              <a:rPr lang="en-US" dirty="0">
                <a:latin typeface="Arial" pitchFamily="19" charset="0"/>
                <a:ea typeface="ＭＳ Ｐゴシック" pitchFamily="19" charset="-128"/>
                <a:cs typeface="ＭＳ Ｐゴシック" pitchFamily="19" charset="-128"/>
              </a:rPr>
              <a:t>Instead of showing you the exact bit values for the ALU control (</a:t>
            </a:r>
            <a:r>
              <a:rPr lang="en-US" dirty="0" err="1">
                <a:latin typeface="Arial" pitchFamily="19" charset="0"/>
                <a:ea typeface="ＭＳ Ｐゴシック" pitchFamily="19" charset="-128"/>
                <a:cs typeface="ＭＳ Ｐゴシック" pitchFamily="19" charset="-128"/>
              </a:rPr>
              <a:t>ALUctr</a:t>
            </a:r>
            <a:r>
              <a:rPr lang="en-US" dirty="0">
                <a:latin typeface="Arial" pitchFamily="19" charset="0"/>
                <a:ea typeface="ＭＳ Ｐゴシック" pitchFamily="19" charset="-128"/>
                <a:cs typeface="ＭＳ Ｐゴシック" pitchFamily="19" charset="-128"/>
              </a:rPr>
              <a:t>), I have used the symbolic values here.</a:t>
            </a:r>
          </a:p>
          <a:p>
            <a:r>
              <a:rPr lang="en-US" dirty="0">
                <a:latin typeface="Arial" pitchFamily="19" charset="0"/>
                <a:ea typeface="ＭＳ Ｐゴシック" pitchFamily="19" charset="-128"/>
                <a:cs typeface="ＭＳ Ｐゴシック" pitchFamily="19" charset="-128"/>
              </a:rPr>
              <a:t>The first two columns are unique in the sense that they are R-type </a:t>
            </a:r>
            <a:r>
              <a:rPr lang="en-US" dirty="0" err="1">
                <a:latin typeface="Arial" pitchFamily="19" charset="0"/>
                <a:ea typeface="ＭＳ Ｐゴシック" pitchFamily="19" charset="-128"/>
                <a:cs typeface="ＭＳ Ｐゴシック" pitchFamily="19" charset="-128"/>
              </a:rPr>
              <a:t>instrucions</a:t>
            </a:r>
            <a:r>
              <a:rPr lang="en-US" dirty="0">
                <a:latin typeface="Arial" pitchFamily="19" charset="0"/>
                <a:ea typeface="ＭＳ Ｐゴシック" pitchFamily="19" charset="-128"/>
                <a:cs typeface="ＭＳ Ｐゴシック" pitchFamily="19" charset="-128"/>
              </a:rPr>
              <a:t> and in order to uniquely identify them, we need to look at BOTH the op field as well as the </a:t>
            </a:r>
            <a:r>
              <a:rPr lang="en-US" dirty="0" err="1">
                <a:latin typeface="Arial" pitchFamily="19" charset="0"/>
                <a:ea typeface="ＭＳ Ｐゴシック" pitchFamily="19" charset="-128"/>
                <a:cs typeface="ＭＳ Ｐゴシック" pitchFamily="19" charset="-128"/>
              </a:rPr>
              <a:t>func</a:t>
            </a:r>
            <a:r>
              <a:rPr lang="en-US" dirty="0">
                <a:latin typeface="Arial" pitchFamily="19" charset="0"/>
                <a:ea typeface="ＭＳ Ｐゴシック" pitchFamily="19" charset="-128"/>
                <a:cs typeface="ＭＳ Ｐゴシック" pitchFamily="19" charset="-128"/>
              </a:rPr>
              <a:t> </a:t>
            </a:r>
            <a:r>
              <a:rPr lang="en-US" dirty="0" err="1">
                <a:latin typeface="Arial" pitchFamily="19" charset="0"/>
                <a:ea typeface="ＭＳ Ｐゴシック" pitchFamily="19" charset="-128"/>
                <a:cs typeface="ＭＳ Ｐゴシック" pitchFamily="19" charset="-128"/>
              </a:rPr>
              <a:t>fiels</a:t>
            </a:r>
            <a:r>
              <a:rPr lang="en-US" dirty="0">
                <a:latin typeface="Arial" pitchFamily="19" charset="0"/>
                <a:ea typeface="ＭＳ Ｐゴシック" pitchFamily="19" charset="-128"/>
                <a:cs typeface="ＭＳ Ｐゴシック" pitchFamily="19" charset="-128"/>
              </a:rPr>
              <a:t>.</a:t>
            </a:r>
          </a:p>
          <a:p>
            <a:r>
              <a:rPr lang="en-US" dirty="0" err="1">
                <a:latin typeface="Arial" pitchFamily="19" charset="0"/>
                <a:ea typeface="ＭＳ Ｐゴシック" pitchFamily="19" charset="-128"/>
                <a:cs typeface="ＭＳ Ｐゴシック" pitchFamily="19" charset="-128"/>
              </a:rPr>
              <a:t>Ori</a:t>
            </a:r>
            <a:r>
              <a:rPr lang="en-US" dirty="0">
                <a:latin typeface="Arial" pitchFamily="19" charset="0"/>
                <a:ea typeface="ＭＳ Ｐゴシック" pitchFamily="19" charset="-128"/>
                <a:cs typeface="ＭＳ Ｐゴシック" pitchFamily="19" charset="-128"/>
              </a:rPr>
              <a:t>, </a:t>
            </a:r>
            <a:r>
              <a:rPr lang="en-US" dirty="0" err="1">
                <a:latin typeface="Arial" pitchFamily="19" charset="0"/>
                <a:ea typeface="ＭＳ Ｐゴシック" pitchFamily="19" charset="-128"/>
                <a:cs typeface="ＭＳ Ｐゴシック" pitchFamily="19" charset="-128"/>
              </a:rPr>
              <a:t>lw</a:t>
            </a:r>
            <a:r>
              <a:rPr lang="en-US" dirty="0">
                <a:latin typeface="Arial" pitchFamily="19" charset="0"/>
                <a:ea typeface="ＭＳ Ｐゴシック" pitchFamily="19" charset="-128"/>
                <a:cs typeface="ＭＳ Ｐゴシック" pitchFamily="19" charset="-128"/>
              </a:rPr>
              <a:t>, </a:t>
            </a:r>
            <a:r>
              <a:rPr lang="en-US" dirty="0" err="1">
                <a:latin typeface="Arial" pitchFamily="19" charset="0"/>
                <a:ea typeface="ＭＳ Ｐゴシック" pitchFamily="19" charset="-128"/>
                <a:cs typeface="ＭＳ Ｐゴシック" pitchFamily="19" charset="-128"/>
              </a:rPr>
              <a:t>sw</a:t>
            </a:r>
            <a:r>
              <a:rPr lang="en-US" dirty="0">
                <a:latin typeface="Arial" pitchFamily="19" charset="0"/>
                <a:ea typeface="ＭＳ Ｐゴシック" pitchFamily="19" charset="-128"/>
                <a:cs typeface="ＭＳ Ｐゴシック" pitchFamily="19" charset="-128"/>
              </a:rPr>
              <a:t>, and branch on equal are I-type instructions and Jump is J-type.  They all can be uniquely </a:t>
            </a:r>
            <a:r>
              <a:rPr lang="en-US" dirty="0" err="1">
                <a:latin typeface="Arial" pitchFamily="19" charset="0"/>
                <a:ea typeface="ＭＳ Ｐゴシック" pitchFamily="19" charset="-128"/>
                <a:cs typeface="ＭＳ Ｐゴシック" pitchFamily="19" charset="-128"/>
              </a:rPr>
              <a:t>idetified</a:t>
            </a:r>
            <a:r>
              <a:rPr lang="en-US" dirty="0">
                <a:latin typeface="Arial" pitchFamily="19" charset="0"/>
                <a:ea typeface="ＭＳ Ｐゴシック" pitchFamily="19" charset="-128"/>
                <a:cs typeface="ＭＳ Ｐゴシック" pitchFamily="19" charset="-128"/>
              </a:rPr>
              <a:t> by looking at the </a:t>
            </a:r>
            <a:r>
              <a:rPr lang="en-US" dirty="0" err="1">
                <a:latin typeface="Arial" pitchFamily="19" charset="0"/>
                <a:ea typeface="ＭＳ Ｐゴシック" pitchFamily="19" charset="-128"/>
                <a:cs typeface="ＭＳ Ｐゴシック" pitchFamily="19" charset="-128"/>
              </a:rPr>
              <a:t>opcode</a:t>
            </a:r>
            <a:r>
              <a:rPr lang="en-US" dirty="0">
                <a:latin typeface="Arial" pitchFamily="19" charset="0"/>
                <a:ea typeface="ＭＳ Ｐゴシック" pitchFamily="19" charset="-128"/>
                <a:cs typeface="ＭＳ Ｐゴシック" pitchFamily="19" charset="-128"/>
              </a:rPr>
              <a:t> field alone.</a:t>
            </a:r>
          </a:p>
          <a:p>
            <a:r>
              <a:rPr lang="en-US" dirty="0">
                <a:latin typeface="Arial" pitchFamily="19" charset="0"/>
                <a:ea typeface="ＭＳ Ｐゴシック" pitchFamily="19" charset="-128"/>
                <a:cs typeface="ＭＳ Ｐゴシック" pitchFamily="19" charset="-128"/>
              </a:rPr>
              <a:t>Now let’s take a more careful look at the first two columns.  Notice that they are identical except the last row.</a:t>
            </a:r>
          </a:p>
          <a:p>
            <a:r>
              <a:rPr lang="en-US" dirty="0">
                <a:latin typeface="Arial" pitchFamily="19" charset="0"/>
                <a:ea typeface="ＭＳ Ｐゴシック" pitchFamily="19" charset="-128"/>
                <a:cs typeface="ＭＳ Ｐゴシック" pitchFamily="19" charset="-128"/>
              </a:rPr>
              <a:t>So we can combine these two rows here if we can “delay” the generation of </a:t>
            </a:r>
            <a:r>
              <a:rPr lang="en-US" dirty="0" err="1">
                <a:latin typeface="Arial" pitchFamily="19" charset="0"/>
                <a:ea typeface="ＭＳ Ｐゴシック" pitchFamily="19" charset="-128"/>
                <a:cs typeface="ＭＳ Ｐゴシック" pitchFamily="19" charset="-128"/>
              </a:rPr>
              <a:t>ALUctr</a:t>
            </a:r>
            <a:r>
              <a:rPr lang="en-US" dirty="0">
                <a:latin typeface="Arial" pitchFamily="19" charset="0"/>
                <a:ea typeface="ＭＳ Ｐゴシック" pitchFamily="19" charset="-128"/>
                <a:cs typeface="ＭＳ Ｐゴシック" pitchFamily="19" charset="-128"/>
              </a:rPr>
              <a:t> signals.</a:t>
            </a:r>
          </a:p>
          <a:p>
            <a:r>
              <a:rPr lang="en-US" dirty="0">
                <a:latin typeface="Arial" pitchFamily="19" charset="0"/>
                <a:ea typeface="ＭＳ Ｐゴシック" pitchFamily="19" charset="-128"/>
                <a:cs typeface="ＭＳ Ｐゴシック" pitchFamily="19" charset="-128"/>
              </a:rPr>
              <a:t>This lead us to something call “local decoding.”</a:t>
            </a:r>
          </a:p>
          <a:p>
            <a:endParaRPr lang="en-US" dirty="0">
              <a:latin typeface="Arial" pitchFamily="19" charset="0"/>
              <a:ea typeface="ＭＳ Ｐゴシック" pitchFamily="19" charset="-128"/>
              <a:cs typeface="ＭＳ Ｐゴシック" pitchFamily="19" charset="-128"/>
            </a:endParaRPr>
          </a:p>
          <a:p>
            <a:r>
              <a:rPr lang="en-US" dirty="0">
                <a:latin typeface="Arial" pitchFamily="19" charset="0"/>
                <a:ea typeface="ＭＳ Ｐゴシック" pitchFamily="19" charset="-128"/>
                <a:cs typeface="ＭＳ Ｐゴシック" pitchFamily="19" charset="-128"/>
              </a:rPr>
              <a:t>+3 = 42 min. (Y:22)</a:t>
            </a:r>
          </a:p>
        </p:txBody>
      </p:sp>
      <p:sp>
        <p:nvSpPr>
          <p:cNvPr id="56323" name="Rectangle 3"/>
          <p:cNvSpPr>
            <a:spLocks noGrp="1" noRot="1" noChangeAspect="1" noChangeArrowheads="1"/>
          </p:cNvSpPr>
          <p:nvPr>
            <p:ph type="sldImg"/>
          </p:nvPr>
        </p:nvSpPr>
        <p:spPr>
          <a:xfrm>
            <a:off x="1255713" y="603250"/>
            <a:ext cx="4818062" cy="3613150"/>
          </a:xfr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550625" y="4559916"/>
            <a:ext cx="6303242" cy="4320867"/>
          </a:xfrm>
          <a:noFill/>
          <a:ln w="9525"/>
        </p:spPr>
        <p:txBody>
          <a:bodyPr lIns="95631" tIns="46976" rIns="95631" bIns="46976"/>
          <a:lstStyle/>
          <a:p>
            <a:endParaRPr lang="en-US">
              <a:latin typeface="Arial" pitchFamily="19" charset="0"/>
              <a:ea typeface="ＭＳ Ｐゴシック" pitchFamily="19" charset="-128"/>
              <a:cs typeface="ＭＳ Ｐゴシック" pitchFamily="19" charset="-128"/>
            </a:endParaRPr>
          </a:p>
          <a:p>
            <a:r>
              <a:rPr lang="en-US">
                <a:latin typeface="Arial" pitchFamily="19" charset="0"/>
                <a:ea typeface="ＭＳ Ｐゴシック" pitchFamily="19" charset="-128"/>
                <a:cs typeface="ＭＳ Ｐゴシック" pitchFamily="19" charset="-128"/>
              </a:rPr>
              <a:t>The result of the last lecture is this single-cycle datapath.</a:t>
            </a:r>
          </a:p>
          <a:p>
            <a:r>
              <a:rPr lang="en-US">
                <a:latin typeface="Arial" pitchFamily="19" charset="0"/>
                <a:ea typeface="ＭＳ Ｐゴシック" pitchFamily="19" charset="-128"/>
                <a:cs typeface="ＭＳ Ｐゴシック" pitchFamily="19" charset="-128"/>
              </a:rPr>
              <a:t>+1 = 6 min. (X:46)</a:t>
            </a:r>
          </a:p>
        </p:txBody>
      </p:sp>
      <p:sp>
        <p:nvSpPr>
          <p:cNvPr id="18435" name="Rectangle 3"/>
          <p:cNvSpPr>
            <a:spLocks noGrp="1" noRot="1" noChangeAspect="1" noChangeArrowheads="1"/>
          </p:cNvSpPr>
          <p:nvPr>
            <p:ph type="sldImg"/>
          </p:nvPr>
        </p:nvSpPr>
        <p:spPr>
          <a:xfrm>
            <a:off x="1255713" y="603250"/>
            <a:ext cx="4818062" cy="3613150"/>
          </a:xfr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Rot="1" noChangeAspect="1" noChangeArrowheads="1"/>
          </p:cNvSpPr>
          <p:nvPr>
            <p:ph type="sldImg"/>
          </p:nvPr>
        </p:nvSpPr>
        <p:spPr>
          <a:xfrm>
            <a:off x="1273175" y="617538"/>
            <a:ext cx="4781550" cy="3586162"/>
          </a:xfrm>
          <a:solidFill>
            <a:srgbClr val="FFFFFF"/>
          </a:solidFill>
          <a:ln>
            <a:solidFill>
              <a:srgbClr val="000000"/>
            </a:solidFill>
          </a:ln>
        </p:spPr>
      </p:sp>
      <p:sp>
        <p:nvSpPr>
          <p:cNvPr id="58371" name="Rectangle 3"/>
          <p:cNvSpPr>
            <a:spLocks noGrp="1" noChangeArrowheads="1"/>
          </p:cNvSpPr>
          <p:nvPr>
            <p:ph type="body" idx="1"/>
          </p:nvPr>
        </p:nvSpPr>
        <p:spPr>
          <a:xfrm>
            <a:off x="550625" y="4559916"/>
            <a:ext cx="6303242" cy="4320867"/>
          </a:xfrm>
          <a:solidFill>
            <a:srgbClr val="FFFFFF"/>
          </a:solidFill>
          <a:ln>
            <a:solidFill>
              <a:srgbClr val="000000"/>
            </a:solidFill>
          </a:ln>
        </p:spPr>
        <p:txBody>
          <a:bodyPr lIns="96653" tIns="48326" rIns="96653" bIns="48326"/>
          <a:lstStyle/>
          <a:p>
            <a:endParaRPr lang="en-US" dirty="0">
              <a:latin typeface="Arial" pitchFamily="19" charset="0"/>
              <a:ea typeface="ＭＳ Ｐゴシック" pitchFamily="19" charset="-128"/>
              <a:cs typeface="ＭＳ Ｐゴシック" pitchFamily="19"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Rot="1" noChangeAspect="1" noChangeArrowheads="1"/>
          </p:cNvSpPr>
          <p:nvPr>
            <p:ph type="sldImg"/>
          </p:nvPr>
        </p:nvSpPr>
        <p:spPr>
          <a:xfrm>
            <a:off x="1273175" y="617538"/>
            <a:ext cx="4781550" cy="3586162"/>
          </a:xfrm>
          <a:solidFill>
            <a:srgbClr val="FFFFFF"/>
          </a:solidFill>
          <a:ln>
            <a:solidFill>
              <a:srgbClr val="000000"/>
            </a:solidFill>
          </a:ln>
        </p:spPr>
      </p:sp>
      <p:sp>
        <p:nvSpPr>
          <p:cNvPr id="60419" name="Rectangle 3"/>
          <p:cNvSpPr>
            <a:spLocks noGrp="1" noChangeArrowheads="1"/>
          </p:cNvSpPr>
          <p:nvPr>
            <p:ph type="body" idx="1"/>
          </p:nvPr>
        </p:nvSpPr>
        <p:spPr>
          <a:xfrm>
            <a:off x="550625" y="4559916"/>
            <a:ext cx="6303242" cy="4320867"/>
          </a:xfrm>
          <a:solidFill>
            <a:srgbClr val="FFFFFF"/>
          </a:solidFill>
          <a:ln>
            <a:solidFill>
              <a:srgbClr val="000000"/>
            </a:solidFill>
          </a:ln>
        </p:spPr>
        <p:txBody>
          <a:bodyPr lIns="96653" tIns="48326" rIns="96653" bIns="48326"/>
          <a:lstStyle/>
          <a:p>
            <a:endParaRPr lang="en-US">
              <a:latin typeface="Arial" pitchFamily="19" charset="0"/>
              <a:ea typeface="ＭＳ Ｐゴシック" pitchFamily="19" charset="-128"/>
              <a:cs typeface="ＭＳ Ｐゴシック" pitchFamily="19"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3602" name="Rectangle 2"/>
          <p:cNvSpPr>
            <a:spLocks noGrp="1" noRot="1" noChangeAspect="1" noChangeArrowheads="1"/>
          </p:cNvSpPr>
          <p:nvPr>
            <p:ph type="sldImg"/>
          </p:nvPr>
        </p:nvSpPr>
        <p:spPr bwMode="auto">
          <a:xfrm>
            <a:off x="1273175" y="617538"/>
            <a:ext cx="4781550" cy="3586162"/>
          </a:xfrm>
          <a:prstGeom prst="rect">
            <a:avLst/>
          </a:prstGeom>
          <a:solidFill>
            <a:srgbClr val="FFFFFF"/>
          </a:solidFill>
          <a:ln>
            <a:solidFill>
              <a:srgbClr val="000000"/>
            </a:solidFill>
            <a:miter lim="800000"/>
            <a:headEnd/>
            <a:tailEnd/>
          </a:ln>
        </p:spPr>
      </p:sp>
      <p:sp>
        <p:nvSpPr>
          <p:cNvPr id="2713603" name="Rectangle 3"/>
          <p:cNvSpPr>
            <a:spLocks noGrp="1" noChangeArrowheads="1"/>
          </p:cNvSpPr>
          <p:nvPr>
            <p:ph type="body" idx="1"/>
          </p:nvPr>
        </p:nvSpPr>
        <p:spPr bwMode="auto">
          <a:xfrm>
            <a:off x="550625" y="4559916"/>
            <a:ext cx="6303242" cy="4320867"/>
          </a:xfrm>
          <a:prstGeom prst="rect">
            <a:avLst/>
          </a:prstGeom>
          <a:solidFill>
            <a:srgbClr val="FFFFFF"/>
          </a:solidFill>
          <a:ln>
            <a:solidFill>
              <a:srgbClr val="000000"/>
            </a:solidFill>
            <a:miter lim="800000"/>
            <a:headEnd/>
            <a:tailEnd/>
          </a:ln>
        </p:spPr>
        <p:txBody>
          <a:bodyPr lIns="96653" tIns="48326" rIns="96653" bIns="48326">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5650" name="Rectangle 2"/>
          <p:cNvSpPr>
            <a:spLocks noGrp="1" noRot="1" noChangeAspect="1" noChangeArrowheads="1"/>
          </p:cNvSpPr>
          <p:nvPr>
            <p:ph type="sldImg"/>
          </p:nvPr>
        </p:nvSpPr>
        <p:spPr bwMode="auto">
          <a:xfrm>
            <a:off x="1277938" y="615950"/>
            <a:ext cx="4784725" cy="3587750"/>
          </a:xfrm>
          <a:prstGeom prst="rect">
            <a:avLst/>
          </a:prstGeom>
          <a:solidFill>
            <a:srgbClr val="FFFFFF"/>
          </a:solidFill>
          <a:ln>
            <a:solidFill>
              <a:srgbClr val="000000"/>
            </a:solidFill>
            <a:miter lim="800000"/>
            <a:headEnd/>
            <a:tailEnd/>
          </a:ln>
        </p:spPr>
      </p:sp>
      <p:sp>
        <p:nvSpPr>
          <p:cNvPr id="2715651" name="Rectangle 3"/>
          <p:cNvSpPr>
            <a:spLocks noGrp="1" noChangeArrowheads="1"/>
          </p:cNvSpPr>
          <p:nvPr>
            <p:ph type="body" idx="1"/>
          </p:nvPr>
        </p:nvSpPr>
        <p:spPr bwMode="auto">
          <a:xfrm>
            <a:off x="550625" y="4563191"/>
            <a:ext cx="6301588" cy="4317592"/>
          </a:xfrm>
          <a:prstGeom prst="rect">
            <a:avLst/>
          </a:prstGeom>
          <a:solidFill>
            <a:srgbClr val="FFFFFF"/>
          </a:solidFill>
          <a:ln>
            <a:solidFill>
              <a:srgbClr val="000000"/>
            </a:solidFill>
            <a:miter lim="800000"/>
            <a:headEnd/>
            <a:tailEnd/>
          </a:ln>
        </p:spPr>
        <p:txBody>
          <a:bodyPr lIns="95077" tIns="47539" rIns="95077" bIns="47539">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7698" name="Rectangle 2"/>
          <p:cNvSpPr>
            <a:spLocks noGrp="1" noRot="1" noChangeAspect="1" noChangeArrowheads="1"/>
          </p:cNvSpPr>
          <p:nvPr>
            <p:ph type="sldImg"/>
          </p:nvPr>
        </p:nvSpPr>
        <p:spPr bwMode="auto">
          <a:xfrm>
            <a:off x="1277938" y="615950"/>
            <a:ext cx="4784725" cy="3587750"/>
          </a:xfrm>
          <a:prstGeom prst="rect">
            <a:avLst/>
          </a:prstGeom>
          <a:solidFill>
            <a:srgbClr val="FFFFFF"/>
          </a:solidFill>
          <a:ln>
            <a:solidFill>
              <a:srgbClr val="000000"/>
            </a:solidFill>
            <a:miter lim="800000"/>
            <a:headEnd/>
            <a:tailEnd/>
          </a:ln>
        </p:spPr>
      </p:sp>
      <p:sp>
        <p:nvSpPr>
          <p:cNvPr id="2717699" name="Rectangle 3"/>
          <p:cNvSpPr>
            <a:spLocks noGrp="1" noChangeArrowheads="1"/>
          </p:cNvSpPr>
          <p:nvPr>
            <p:ph type="body" idx="1"/>
          </p:nvPr>
        </p:nvSpPr>
        <p:spPr bwMode="auto">
          <a:xfrm>
            <a:off x="550625" y="4563191"/>
            <a:ext cx="6301588" cy="4317592"/>
          </a:xfrm>
          <a:prstGeom prst="rect">
            <a:avLst/>
          </a:prstGeom>
          <a:solidFill>
            <a:srgbClr val="FFFFFF"/>
          </a:solidFill>
          <a:ln>
            <a:solidFill>
              <a:srgbClr val="000000"/>
            </a:solidFill>
            <a:miter lim="800000"/>
            <a:headEnd/>
            <a:tailEnd/>
          </a:ln>
        </p:spPr>
        <p:txBody>
          <a:bodyPr lIns="95077" tIns="47539" rIns="95077" bIns="47539">
            <a:prstTxWarp prst="textNoShape">
              <a:avLst/>
            </a:prstTxWarp>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9746" name="Rectangle 2"/>
          <p:cNvSpPr>
            <a:spLocks noGrp="1" noRot="1" noChangeAspect="1" noChangeArrowheads="1"/>
          </p:cNvSpPr>
          <p:nvPr>
            <p:ph type="sldImg"/>
          </p:nvPr>
        </p:nvSpPr>
        <p:spPr bwMode="auto">
          <a:xfrm>
            <a:off x="1277938" y="615950"/>
            <a:ext cx="4784725" cy="3587750"/>
          </a:xfrm>
          <a:prstGeom prst="rect">
            <a:avLst/>
          </a:prstGeom>
          <a:solidFill>
            <a:srgbClr val="FFFFFF"/>
          </a:solidFill>
          <a:ln>
            <a:solidFill>
              <a:srgbClr val="000000"/>
            </a:solidFill>
            <a:miter lim="800000"/>
            <a:headEnd/>
            <a:tailEnd/>
          </a:ln>
        </p:spPr>
      </p:sp>
      <p:sp>
        <p:nvSpPr>
          <p:cNvPr id="2719747" name="Rectangle 3"/>
          <p:cNvSpPr>
            <a:spLocks noGrp="1" noChangeArrowheads="1"/>
          </p:cNvSpPr>
          <p:nvPr>
            <p:ph type="body" idx="1"/>
          </p:nvPr>
        </p:nvSpPr>
        <p:spPr bwMode="auto">
          <a:xfrm>
            <a:off x="550625" y="4563191"/>
            <a:ext cx="6301588" cy="4317592"/>
          </a:xfrm>
          <a:prstGeom prst="rect">
            <a:avLst/>
          </a:prstGeom>
          <a:solidFill>
            <a:srgbClr val="FFFFFF"/>
          </a:solidFill>
          <a:ln>
            <a:solidFill>
              <a:srgbClr val="000000"/>
            </a:solidFill>
            <a:miter lim="800000"/>
            <a:headEnd/>
            <a:tailEnd/>
          </a:ln>
        </p:spPr>
        <p:txBody>
          <a:bodyPr lIns="95077" tIns="47539" rIns="95077" bIns="47539">
            <a:prstTxWarp prst="textNoShape">
              <a:avLst/>
            </a:prstTxWarp>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1794" name="Rectangle 2"/>
          <p:cNvSpPr>
            <a:spLocks noGrp="1" noRot="1" noChangeAspect="1" noChangeArrowheads="1"/>
          </p:cNvSpPr>
          <p:nvPr>
            <p:ph type="sldImg"/>
          </p:nvPr>
        </p:nvSpPr>
        <p:spPr bwMode="auto">
          <a:xfrm>
            <a:off x="1277938" y="615950"/>
            <a:ext cx="4784725" cy="3587750"/>
          </a:xfrm>
          <a:prstGeom prst="rect">
            <a:avLst/>
          </a:prstGeom>
          <a:solidFill>
            <a:srgbClr val="FFFFFF"/>
          </a:solidFill>
          <a:ln>
            <a:solidFill>
              <a:srgbClr val="000000"/>
            </a:solidFill>
            <a:miter lim="800000"/>
            <a:headEnd/>
            <a:tailEnd/>
          </a:ln>
        </p:spPr>
      </p:sp>
      <p:sp>
        <p:nvSpPr>
          <p:cNvPr id="2721795" name="Rectangle 3"/>
          <p:cNvSpPr>
            <a:spLocks noGrp="1" noChangeArrowheads="1"/>
          </p:cNvSpPr>
          <p:nvPr>
            <p:ph type="body" idx="1"/>
          </p:nvPr>
        </p:nvSpPr>
        <p:spPr bwMode="auto">
          <a:xfrm>
            <a:off x="550625" y="4563191"/>
            <a:ext cx="6301588" cy="4317592"/>
          </a:xfrm>
          <a:prstGeom prst="rect">
            <a:avLst/>
          </a:prstGeom>
          <a:solidFill>
            <a:srgbClr val="FFFFFF"/>
          </a:solidFill>
          <a:ln>
            <a:solidFill>
              <a:srgbClr val="000000"/>
            </a:solidFill>
            <a:miter lim="800000"/>
            <a:headEnd/>
            <a:tailEnd/>
          </a:ln>
        </p:spPr>
        <p:txBody>
          <a:bodyPr lIns="95077" tIns="47539" rIns="95077" bIns="47539">
            <a:prstTxWarp prst="textNoShape">
              <a:avLst/>
            </a:prstTxWarp>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3842" name="Rectangle 2"/>
          <p:cNvSpPr>
            <a:spLocks noGrp="1" noChangeArrowheads="1"/>
          </p:cNvSpPr>
          <p:nvPr>
            <p:ph type="body" idx="1"/>
          </p:nvPr>
        </p:nvSpPr>
        <p:spPr bwMode="auto">
          <a:xfrm>
            <a:off x="550625" y="4559916"/>
            <a:ext cx="6303242" cy="4320867"/>
          </a:xfrm>
          <a:prstGeom prst="rect">
            <a:avLst/>
          </a:prstGeom>
          <a:noFill/>
          <a:ln w="12700">
            <a:miter lim="800000"/>
            <a:headEnd/>
            <a:tailEnd/>
          </a:ln>
        </p:spPr>
        <p:txBody>
          <a:bodyPr lIns="95629" tIns="46975" rIns="95629" bIns="46975">
            <a:prstTxWarp prst="textNoShape">
              <a:avLst/>
            </a:prstTxWarp>
          </a:bodyPr>
          <a:lstStyle/>
          <a:p>
            <a:endParaRPr lang="en-US"/>
          </a:p>
        </p:txBody>
      </p:sp>
      <p:sp>
        <p:nvSpPr>
          <p:cNvPr id="2723843" name="Rectangle 3"/>
          <p:cNvSpPr>
            <a:spLocks noGrp="1" noRot="1" noChangeAspect="1" noChangeArrowheads="1"/>
          </p:cNvSpPr>
          <p:nvPr>
            <p:ph type="sldImg"/>
          </p:nvPr>
        </p:nvSpPr>
        <p:spPr bwMode="auto">
          <a:xfrm>
            <a:off x="1273175" y="617538"/>
            <a:ext cx="4781550" cy="3586162"/>
          </a:xfrm>
          <a:prstGeom prst="rect">
            <a:avLst/>
          </a:prstGeom>
          <a:noFill/>
          <a:ln w="12700">
            <a:miter lim="800000"/>
            <a:headEnd/>
            <a:tailEnd/>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5890" name="Rectangle 2"/>
          <p:cNvSpPr>
            <a:spLocks noGrp="1" noChangeArrowheads="1"/>
          </p:cNvSpPr>
          <p:nvPr>
            <p:ph type="body" idx="1"/>
          </p:nvPr>
        </p:nvSpPr>
        <p:spPr bwMode="auto">
          <a:xfrm>
            <a:off x="550625" y="4559916"/>
            <a:ext cx="6303242" cy="4320867"/>
          </a:xfrm>
          <a:prstGeom prst="rect">
            <a:avLst/>
          </a:prstGeom>
          <a:noFill/>
          <a:ln w="12700">
            <a:miter lim="800000"/>
            <a:headEnd/>
            <a:tailEnd/>
          </a:ln>
        </p:spPr>
        <p:txBody>
          <a:bodyPr lIns="95629" tIns="46975" rIns="95629" bIns="46975">
            <a:prstTxWarp prst="textNoShape">
              <a:avLst/>
            </a:prstTxWarp>
          </a:bodyPr>
          <a:lstStyle/>
          <a:p>
            <a:endParaRPr lang="en-US"/>
          </a:p>
        </p:txBody>
      </p:sp>
      <p:sp>
        <p:nvSpPr>
          <p:cNvPr id="2725891" name="Rectangle 3"/>
          <p:cNvSpPr>
            <a:spLocks noGrp="1" noRot="1" noChangeAspect="1" noChangeArrowheads="1"/>
          </p:cNvSpPr>
          <p:nvPr>
            <p:ph type="sldImg"/>
          </p:nvPr>
        </p:nvSpPr>
        <p:spPr bwMode="auto">
          <a:xfrm>
            <a:off x="1273175" y="617538"/>
            <a:ext cx="4781550" cy="3586162"/>
          </a:xfrm>
          <a:prstGeom prst="rect">
            <a:avLst/>
          </a:prstGeom>
          <a:noFill/>
          <a:ln w="12700">
            <a:miter lim="800000"/>
            <a:headEnd/>
            <a:tailEnd/>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7938" name="Rectangle 2"/>
          <p:cNvSpPr>
            <a:spLocks noGrp="1" noRot="1" noChangeAspect="1" noChangeArrowheads="1"/>
          </p:cNvSpPr>
          <p:nvPr>
            <p:ph type="sldImg"/>
          </p:nvPr>
        </p:nvSpPr>
        <p:spPr bwMode="auto">
          <a:xfrm>
            <a:off x="1277938" y="615950"/>
            <a:ext cx="4784725" cy="3587750"/>
          </a:xfrm>
          <a:prstGeom prst="rect">
            <a:avLst/>
          </a:prstGeom>
          <a:solidFill>
            <a:srgbClr val="FFFFFF"/>
          </a:solidFill>
          <a:ln>
            <a:solidFill>
              <a:srgbClr val="000000"/>
            </a:solidFill>
            <a:miter lim="800000"/>
            <a:headEnd/>
            <a:tailEnd/>
          </a:ln>
        </p:spPr>
      </p:sp>
      <p:sp>
        <p:nvSpPr>
          <p:cNvPr id="2727939" name="Rectangle 3"/>
          <p:cNvSpPr>
            <a:spLocks noGrp="1" noChangeArrowheads="1"/>
          </p:cNvSpPr>
          <p:nvPr>
            <p:ph type="body" idx="1"/>
          </p:nvPr>
        </p:nvSpPr>
        <p:spPr bwMode="auto">
          <a:xfrm>
            <a:off x="550625" y="4563191"/>
            <a:ext cx="6301588" cy="4317592"/>
          </a:xfrm>
          <a:prstGeom prst="rect">
            <a:avLst/>
          </a:prstGeom>
          <a:solidFill>
            <a:srgbClr val="FFFFFF"/>
          </a:solidFill>
          <a:ln>
            <a:solidFill>
              <a:srgbClr val="000000"/>
            </a:solidFill>
            <a:miter lim="800000"/>
            <a:headEnd/>
            <a:tailEnd/>
          </a:ln>
        </p:spPr>
        <p:txBody>
          <a:bodyPr lIns="95077" tIns="47539" rIns="95077" bIns="47539">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550625" y="4559916"/>
            <a:ext cx="6303242" cy="4320867"/>
          </a:xfrm>
          <a:noFill/>
          <a:ln w="9525"/>
        </p:spPr>
        <p:txBody>
          <a:bodyPr lIns="97247" tIns="47771" rIns="97247" bIns="47771"/>
          <a:lstStyle/>
          <a:p>
            <a:endParaRPr lang="en-US">
              <a:latin typeface="Arial" pitchFamily="19" charset="0"/>
              <a:ea typeface="ＭＳ Ｐゴシック" pitchFamily="19" charset="-128"/>
              <a:cs typeface="ＭＳ Ｐゴシック" pitchFamily="19" charset="-128"/>
            </a:endParaRPr>
          </a:p>
        </p:txBody>
      </p:sp>
      <p:sp>
        <p:nvSpPr>
          <p:cNvPr id="20483" name="Rectangle 3"/>
          <p:cNvSpPr>
            <a:spLocks noGrp="1" noRot="1" noChangeAspect="1" noChangeArrowheads="1"/>
          </p:cNvSpPr>
          <p:nvPr>
            <p:ph type="sldImg"/>
          </p:nvPr>
        </p:nvSpPr>
        <p:spPr>
          <a:xfrm>
            <a:off x="1277938" y="619125"/>
            <a:ext cx="4778375" cy="3584575"/>
          </a:xfr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9986" name="Rectangle 2"/>
          <p:cNvSpPr>
            <a:spLocks noGrp="1" noRot="1" noChangeAspect="1" noChangeArrowheads="1"/>
          </p:cNvSpPr>
          <p:nvPr>
            <p:ph type="sldImg"/>
          </p:nvPr>
        </p:nvSpPr>
        <p:spPr bwMode="auto">
          <a:xfrm>
            <a:off x="1277938" y="615950"/>
            <a:ext cx="4784725" cy="3587750"/>
          </a:xfrm>
          <a:prstGeom prst="rect">
            <a:avLst/>
          </a:prstGeom>
          <a:solidFill>
            <a:srgbClr val="FFFFFF"/>
          </a:solidFill>
          <a:ln>
            <a:solidFill>
              <a:srgbClr val="000000"/>
            </a:solidFill>
            <a:miter lim="800000"/>
            <a:headEnd/>
            <a:tailEnd/>
          </a:ln>
        </p:spPr>
      </p:sp>
      <p:sp>
        <p:nvSpPr>
          <p:cNvPr id="2729987" name="Rectangle 3"/>
          <p:cNvSpPr>
            <a:spLocks noGrp="1" noChangeArrowheads="1"/>
          </p:cNvSpPr>
          <p:nvPr>
            <p:ph type="body" idx="1"/>
          </p:nvPr>
        </p:nvSpPr>
        <p:spPr bwMode="auto">
          <a:xfrm>
            <a:off x="550625" y="4563191"/>
            <a:ext cx="6301588" cy="4317592"/>
          </a:xfrm>
          <a:prstGeom prst="rect">
            <a:avLst/>
          </a:prstGeom>
          <a:solidFill>
            <a:srgbClr val="FFFFFF"/>
          </a:solidFill>
          <a:ln>
            <a:solidFill>
              <a:srgbClr val="000000"/>
            </a:solidFill>
            <a:miter lim="800000"/>
            <a:headEnd/>
            <a:tailEnd/>
          </a:ln>
        </p:spPr>
        <p:txBody>
          <a:bodyPr lIns="95077" tIns="47539" rIns="95077" bIns="47539">
            <a:prstTxWarp prst="textNoShape">
              <a:avLst/>
            </a:prstTxWarp>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2034" name="Rectangle 2"/>
          <p:cNvSpPr>
            <a:spLocks noGrp="1" noRot="1" noChangeAspect="1" noChangeArrowheads="1"/>
          </p:cNvSpPr>
          <p:nvPr>
            <p:ph type="sldImg"/>
          </p:nvPr>
        </p:nvSpPr>
        <p:spPr bwMode="auto">
          <a:xfrm>
            <a:off x="1277938" y="615950"/>
            <a:ext cx="4784725" cy="3587750"/>
          </a:xfrm>
          <a:prstGeom prst="rect">
            <a:avLst/>
          </a:prstGeom>
          <a:solidFill>
            <a:srgbClr val="FFFFFF"/>
          </a:solidFill>
          <a:ln>
            <a:solidFill>
              <a:srgbClr val="000000"/>
            </a:solidFill>
            <a:miter lim="800000"/>
            <a:headEnd/>
            <a:tailEnd/>
          </a:ln>
        </p:spPr>
      </p:sp>
      <p:sp>
        <p:nvSpPr>
          <p:cNvPr id="2732035" name="Rectangle 3"/>
          <p:cNvSpPr>
            <a:spLocks noGrp="1" noChangeArrowheads="1"/>
          </p:cNvSpPr>
          <p:nvPr>
            <p:ph type="body" idx="1"/>
          </p:nvPr>
        </p:nvSpPr>
        <p:spPr bwMode="auto">
          <a:xfrm>
            <a:off x="550625" y="4563191"/>
            <a:ext cx="6301588" cy="4317592"/>
          </a:xfrm>
          <a:prstGeom prst="rect">
            <a:avLst/>
          </a:prstGeom>
          <a:solidFill>
            <a:srgbClr val="FFFFFF"/>
          </a:solidFill>
          <a:ln>
            <a:solidFill>
              <a:srgbClr val="000000"/>
            </a:solidFill>
            <a:miter lim="800000"/>
            <a:headEnd/>
            <a:tailEnd/>
          </a:ln>
        </p:spPr>
        <p:txBody>
          <a:bodyPr lIns="95077" tIns="47539" rIns="95077" bIns="47539">
            <a:prstTxWarp prst="textNoShape">
              <a:avLst/>
            </a:prstTxWarp>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4082" name="Rectangle 2"/>
          <p:cNvSpPr>
            <a:spLocks noGrp="1" noChangeArrowheads="1"/>
          </p:cNvSpPr>
          <p:nvPr>
            <p:ph type="body" idx="1"/>
          </p:nvPr>
        </p:nvSpPr>
        <p:spPr bwMode="auto">
          <a:xfrm>
            <a:off x="550625" y="4559916"/>
            <a:ext cx="6303242" cy="4320867"/>
          </a:xfrm>
          <a:prstGeom prst="rect">
            <a:avLst/>
          </a:prstGeom>
          <a:noFill/>
          <a:ln w="12700">
            <a:miter lim="800000"/>
            <a:headEnd/>
            <a:tailEnd/>
          </a:ln>
        </p:spPr>
        <p:txBody>
          <a:bodyPr lIns="95629" tIns="46975" rIns="95629" bIns="46975">
            <a:prstTxWarp prst="textNoShape">
              <a:avLst/>
            </a:prstTxWarp>
          </a:bodyPr>
          <a:lstStyle/>
          <a:p>
            <a:endParaRPr lang="en-US"/>
          </a:p>
        </p:txBody>
      </p:sp>
      <p:sp>
        <p:nvSpPr>
          <p:cNvPr id="2734083" name="Rectangle 3"/>
          <p:cNvSpPr>
            <a:spLocks noGrp="1" noRot="1" noChangeAspect="1" noChangeArrowheads="1"/>
          </p:cNvSpPr>
          <p:nvPr>
            <p:ph type="sldImg"/>
          </p:nvPr>
        </p:nvSpPr>
        <p:spPr bwMode="auto">
          <a:xfrm>
            <a:off x="1273175" y="617538"/>
            <a:ext cx="4781550" cy="3586162"/>
          </a:xfrm>
          <a:prstGeom prst="rect">
            <a:avLst/>
          </a:prstGeom>
          <a:noFill/>
          <a:ln w="12700">
            <a:miter lim="800000"/>
            <a:headEnd/>
            <a:tailEnd/>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6130" name="Rectangle 2"/>
          <p:cNvSpPr>
            <a:spLocks noGrp="1" noRot="1" noChangeAspect="1" noChangeArrowheads="1"/>
          </p:cNvSpPr>
          <p:nvPr>
            <p:ph type="sldImg"/>
          </p:nvPr>
        </p:nvSpPr>
        <p:spPr bwMode="auto">
          <a:xfrm>
            <a:off x="1277938" y="615950"/>
            <a:ext cx="4784725" cy="3587750"/>
          </a:xfrm>
          <a:prstGeom prst="rect">
            <a:avLst/>
          </a:prstGeom>
          <a:solidFill>
            <a:srgbClr val="FFFFFF"/>
          </a:solidFill>
          <a:ln>
            <a:solidFill>
              <a:srgbClr val="000000"/>
            </a:solidFill>
            <a:miter lim="800000"/>
            <a:headEnd/>
            <a:tailEnd/>
          </a:ln>
        </p:spPr>
      </p:sp>
      <p:sp>
        <p:nvSpPr>
          <p:cNvPr id="2736131" name="Rectangle 3"/>
          <p:cNvSpPr>
            <a:spLocks noGrp="1" noChangeArrowheads="1"/>
          </p:cNvSpPr>
          <p:nvPr>
            <p:ph type="body" idx="1"/>
          </p:nvPr>
        </p:nvSpPr>
        <p:spPr bwMode="auto">
          <a:xfrm>
            <a:off x="550625" y="4563191"/>
            <a:ext cx="6301588" cy="4317592"/>
          </a:xfrm>
          <a:prstGeom prst="rect">
            <a:avLst/>
          </a:prstGeom>
          <a:solidFill>
            <a:srgbClr val="FFFFFF"/>
          </a:solidFill>
          <a:ln>
            <a:solidFill>
              <a:srgbClr val="000000"/>
            </a:solidFill>
            <a:miter lim="800000"/>
            <a:headEnd/>
            <a:tailEnd/>
          </a:ln>
        </p:spPr>
        <p:txBody>
          <a:bodyPr lIns="95077" tIns="47539" rIns="95077" bIns="47539">
            <a:prstTxWarp prst="textNoShape">
              <a:avLst/>
            </a:prstTxWarp>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8178" name="Rectangle 2"/>
          <p:cNvSpPr>
            <a:spLocks noGrp="1" noRot="1" noChangeAspect="1" noChangeArrowheads="1"/>
          </p:cNvSpPr>
          <p:nvPr>
            <p:ph type="sldImg"/>
          </p:nvPr>
        </p:nvSpPr>
        <p:spPr bwMode="auto">
          <a:xfrm>
            <a:off x="1277938" y="615950"/>
            <a:ext cx="4784725" cy="3587750"/>
          </a:xfrm>
          <a:prstGeom prst="rect">
            <a:avLst/>
          </a:prstGeom>
          <a:solidFill>
            <a:srgbClr val="FFFFFF"/>
          </a:solidFill>
          <a:ln>
            <a:solidFill>
              <a:srgbClr val="000000"/>
            </a:solidFill>
            <a:miter lim="800000"/>
            <a:headEnd/>
            <a:tailEnd/>
          </a:ln>
        </p:spPr>
      </p:sp>
      <p:sp>
        <p:nvSpPr>
          <p:cNvPr id="2738179" name="Rectangle 3"/>
          <p:cNvSpPr>
            <a:spLocks noGrp="1" noChangeArrowheads="1"/>
          </p:cNvSpPr>
          <p:nvPr>
            <p:ph type="body" idx="1"/>
          </p:nvPr>
        </p:nvSpPr>
        <p:spPr bwMode="auto">
          <a:xfrm>
            <a:off x="550625" y="4563191"/>
            <a:ext cx="6301588" cy="4317592"/>
          </a:xfrm>
          <a:prstGeom prst="rect">
            <a:avLst/>
          </a:prstGeom>
          <a:solidFill>
            <a:srgbClr val="FFFFFF"/>
          </a:solidFill>
          <a:ln>
            <a:solidFill>
              <a:srgbClr val="000000"/>
            </a:solidFill>
            <a:miter lim="800000"/>
            <a:headEnd/>
            <a:tailEnd/>
          </a:ln>
        </p:spPr>
        <p:txBody>
          <a:bodyPr lIns="95077" tIns="47539" rIns="95077" bIns="47539">
            <a:prstTxWarp prst="textNoShape">
              <a:avLst/>
            </a:prstTxWarp>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0226" name="Rectangle 2"/>
          <p:cNvSpPr>
            <a:spLocks noGrp="1" noRot="1" noChangeAspect="1" noChangeArrowheads="1"/>
          </p:cNvSpPr>
          <p:nvPr>
            <p:ph type="sldImg"/>
          </p:nvPr>
        </p:nvSpPr>
        <p:spPr bwMode="auto">
          <a:xfrm>
            <a:off x="1273175" y="617538"/>
            <a:ext cx="4781550" cy="3586162"/>
          </a:xfrm>
          <a:prstGeom prst="rect">
            <a:avLst/>
          </a:prstGeom>
          <a:solidFill>
            <a:srgbClr val="FFFFFF"/>
          </a:solidFill>
          <a:ln>
            <a:solidFill>
              <a:srgbClr val="000000"/>
            </a:solidFill>
            <a:miter lim="800000"/>
            <a:headEnd/>
            <a:tailEnd/>
          </a:ln>
        </p:spPr>
      </p:sp>
      <p:sp>
        <p:nvSpPr>
          <p:cNvPr id="2740227" name="Rectangle 3"/>
          <p:cNvSpPr>
            <a:spLocks noGrp="1" noChangeArrowheads="1"/>
          </p:cNvSpPr>
          <p:nvPr>
            <p:ph type="body" idx="1"/>
          </p:nvPr>
        </p:nvSpPr>
        <p:spPr bwMode="auto">
          <a:xfrm>
            <a:off x="550625" y="4559916"/>
            <a:ext cx="6303242" cy="4320867"/>
          </a:xfrm>
          <a:prstGeom prst="rect">
            <a:avLst/>
          </a:prstGeom>
          <a:solidFill>
            <a:srgbClr val="FFFFFF"/>
          </a:solidFill>
          <a:ln>
            <a:solidFill>
              <a:srgbClr val="000000"/>
            </a:solidFill>
            <a:miter lim="800000"/>
            <a:headEnd/>
            <a:tailEnd/>
          </a:ln>
        </p:spPr>
        <p:txBody>
          <a:bodyPr lIns="96637" tIns="48317" rIns="96637" bIns="48317">
            <a:prstTxWarp prst="textNoShape">
              <a:avLst/>
            </a:prstTxWarp>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2274" name="Rectangle 2"/>
          <p:cNvSpPr>
            <a:spLocks noGrp="1" noRot="1" noChangeAspect="1" noChangeArrowheads="1"/>
          </p:cNvSpPr>
          <p:nvPr>
            <p:ph type="sldImg"/>
          </p:nvPr>
        </p:nvSpPr>
        <p:spPr bwMode="auto">
          <a:xfrm>
            <a:off x="1277938" y="615950"/>
            <a:ext cx="4784725" cy="3587750"/>
          </a:xfrm>
          <a:prstGeom prst="rect">
            <a:avLst/>
          </a:prstGeom>
          <a:solidFill>
            <a:srgbClr val="FFFFFF"/>
          </a:solidFill>
          <a:ln>
            <a:solidFill>
              <a:srgbClr val="000000"/>
            </a:solidFill>
            <a:miter lim="800000"/>
            <a:headEnd/>
            <a:tailEnd/>
          </a:ln>
        </p:spPr>
      </p:sp>
      <p:sp>
        <p:nvSpPr>
          <p:cNvPr id="2742275" name="Rectangle 3"/>
          <p:cNvSpPr>
            <a:spLocks noGrp="1" noChangeArrowheads="1"/>
          </p:cNvSpPr>
          <p:nvPr>
            <p:ph type="body" idx="1"/>
          </p:nvPr>
        </p:nvSpPr>
        <p:spPr bwMode="auto">
          <a:xfrm>
            <a:off x="550625" y="4563191"/>
            <a:ext cx="6301588" cy="4317592"/>
          </a:xfrm>
          <a:prstGeom prst="rect">
            <a:avLst/>
          </a:prstGeom>
          <a:solidFill>
            <a:srgbClr val="FFFFFF"/>
          </a:solidFill>
          <a:ln>
            <a:solidFill>
              <a:srgbClr val="000000"/>
            </a:solidFill>
            <a:miter lim="800000"/>
            <a:headEnd/>
            <a:tailEnd/>
          </a:ln>
        </p:spPr>
        <p:txBody>
          <a:bodyPr lIns="95077" tIns="47539" rIns="95077" bIns="47539">
            <a:prstTxWarp prst="textNoShape">
              <a:avLst/>
            </a:prstTxWarp>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4322" name="Rectangle 2"/>
          <p:cNvSpPr>
            <a:spLocks noGrp="1" noChangeArrowheads="1"/>
          </p:cNvSpPr>
          <p:nvPr>
            <p:ph type="body" idx="1"/>
          </p:nvPr>
        </p:nvSpPr>
        <p:spPr bwMode="auto">
          <a:xfrm>
            <a:off x="550625" y="4559916"/>
            <a:ext cx="6303242" cy="4320867"/>
          </a:xfrm>
          <a:prstGeom prst="rect">
            <a:avLst/>
          </a:prstGeom>
          <a:noFill/>
          <a:ln w="12700">
            <a:miter lim="800000"/>
            <a:headEnd/>
            <a:tailEnd/>
          </a:ln>
        </p:spPr>
        <p:txBody>
          <a:bodyPr lIns="95629" tIns="46975" rIns="95629" bIns="46975">
            <a:prstTxWarp prst="textNoShape">
              <a:avLst/>
            </a:prstTxWarp>
          </a:bodyPr>
          <a:lstStyle/>
          <a:p>
            <a:endParaRPr lang="en-US"/>
          </a:p>
        </p:txBody>
      </p:sp>
      <p:sp>
        <p:nvSpPr>
          <p:cNvPr id="2744323" name="Rectangle 3"/>
          <p:cNvSpPr>
            <a:spLocks noGrp="1" noRot="1" noChangeAspect="1" noChangeArrowheads="1"/>
          </p:cNvSpPr>
          <p:nvPr>
            <p:ph type="sldImg"/>
          </p:nvPr>
        </p:nvSpPr>
        <p:spPr bwMode="auto">
          <a:xfrm>
            <a:off x="1273175" y="617538"/>
            <a:ext cx="4781550" cy="3586162"/>
          </a:xfrm>
          <a:prstGeom prst="rect">
            <a:avLst/>
          </a:prstGeom>
          <a:noFill/>
          <a:ln w="12700">
            <a:miter lim="800000"/>
            <a:headEnd/>
            <a:tailEnd/>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6370" name="Rectangle 2"/>
          <p:cNvSpPr>
            <a:spLocks noGrp="1" noRot="1" noChangeAspect="1" noChangeArrowheads="1"/>
          </p:cNvSpPr>
          <p:nvPr>
            <p:ph type="sldImg"/>
          </p:nvPr>
        </p:nvSpPr>
        <p:spPr bwMode="auto">
          <a:xfrm>
            <a:off x="1277938" y="615950"/>
            <a:ext cx="4784725" cy="3587750"/>
          </a:xfrm>
          <a:prstGeom prst="rect">
            <a:avLst/>
          </a:prstGeom>
          <a:solidFill>
            <a:srgbClr val="FFFFFF"/>
          </a:solidFill>
          <a:ln>
            <a:solidFill>
              <a:srgbClr val="000000"/>
            </a:solidFill>
            <a:miter lim="800000"/>
            <a:headEnd/>
            <a:tailEnd/>
          </a:ln>
        </p:spPr>
      </p:sp>
      <p:sp>
        <p:nvSpPr>
          <p:cNvPr id="2746371" name="Rectangle 3"/>
          <p:cNvSpPr>
            <a:spLocks noGrp="1" noChangeArrowheads="1"/>
          </p:cNvSpPr>
          <p:nvPr>
            <p:ph type="body" idx="1"/>
          </p:nvPr>
        </p:nvSpPr>
        <p:spPr bwMode="auto">
          <a:xfrm>
            <a:off x="550625" y="4563191"/>
            <a:ext cx="6301588" cy="4317592"/>
          </a:xfrm>
          <a:prstGeom prst="rect">
            <a:avLst/>
          </a:prstGeom>
          <a:solidFill>
            <a:srgbClr val="FFFFFF"/>
          </a:solidFill>
          <a:ln>
            <a:solidFill>
              <a:srgbClr val="000000"/>
            </a:solidFill>
            <a:miter lim="800000"/>
            <a:headEnd/>
            <a:tailEnd/>
          </a:ln>
        </p:spPr>
        <p:txBody>
          <a:bodyPr lIns="95077" tIns="47539" rIns="95077" bIns="47539">
            <a:prstTxWarp prst="textNoShape">
              <a:avLst/>
            </a:prstTxWarp>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8418" name="Rectangle 2"/>
          <p:cNvSpPr>
            <a:spLocks noGrp="1" noRot="1" noChangeAspect="1" noChangeArrowheads="1"/>
          </p:cNvSpPr>
          <p:nvPr>
            <p:ph type="sldImg"/>
          </p:nvPr>
        </p:nvSpPr>
        <p:spPr bwMode="auto">
          <a:xfrm>
            <a:off x="1277938" y="615950"/>
            <a:ext cx="4784725" cy="3587750"/>
          </a:xfrm>
          <a:prstGeom prst="rect">
            <a:avLst/>
          </a:prstGeom>
          <a:solidFill>
            <a:srgbClr val="FFFFFF"/>
          </a:solidFill>
          <a:ln>
            <a:solidFill>
              <a:srgbClr val="000000"/>
            </a:solidFill>
            <a:miter lim="800000"/>
            <a:headEnd/>
            <a:tailEnd/>
          </a:ln>
        </p:spPr>
      </p:sp>
      <p:sp>
        <p:nvSpPr>
          <p:cNvPr id="2748419" name="Rectangle 3"/>
          <p:cNvSpPr>
            <a:spLocks noGrp="1" noChangeArrowheads="1"/>
          </p:cNvSpPr>
          <p:nvPr>
            <p:ph type="body" idx="1"/>
          </p:nvPr>
        </p:nvSpPr>
        <p:spPr bwMode="auto">
          <a:xfrm>
            <a:off x="550625" y="4563191"/>
            <a:ext cx="6301588" cy="4317592"/>
          </a:xfrm>
          <a:prstGeom prst="rect">
            <a:avLst/>
          </a:prstGeom>
          <a:solidFill>
            <a:srgbClr val="FFFFFF"/>
          </a:solidFill>
          <a:ln>
            <a:solidFill>
              <a:srgbClr val="000000"/>
            </a:solidFill>
            <a:miter lim="800000"/>
            <a:headEnd/>
            <a:tailEnd/>
          </a:ln>
        </p:spPr>
        <p:txBody>
          <a:bodyPr lIns="95077" tIns="47539" rIns="95077" bIns="47539">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550625" y="4559916"/>
            <a:ext cx="6303242" cy="4320867"/>
          </a:xfrm>
          <a:noFill/>
          <a:ln w="9525"/>
        </p:spPr>
        <p:txBody>
          <a:bodyPr lIns="97247" tIns="47771" rIns="97247" bIns="47771"/>
          <a:lstStyle/>
          <a:p>
            <a:endParaRPr lang="en-US">
              <a:latin typeface="Arial" pitchFamily="19" charset="0"/>
              <a:ea typeface="ＭＳ Ｐゴシック" pitchFamily="19" charset="-128"/>
              <a:cs typeface="ＭＳ Ｐゴシック" pitchFamily="19" charset="-128"/>
            </a:endParaRPr>
          </a:p>
        </p:txBody>
      </p:sp>
      <p:sp>
        <p:nvSpPr>
          <p:cNvPr id="22531" name="Rectangle 3"/>
          <p:cNvSpPr>
            <a:spLocks noGrp="1" noRot="1" noChangeAspect="1" noChangeArrowheads="1"/>
          </p:cNvSpPr>
          <p:nvPr>
            <p:ph type="sldImg"/>
          </p:nvPr>
        </p:nvSpPr>
        <p:spPr>
          <a:xfrm>
            <a:off x="1277938" y="619125"/>
            <a:ext cx="4778375" cy="3584575"/>
          </a:xfr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50466" name="Rectangle 2"/>
          <p:cNvSpPr>
            <a:spLocks noGrp="1" noRot="1" noChangeAspect="1" noChangeArrowheads="1"/>
          </p:cNvSpPr>
          <p:nvPr>
            <p:ph type="sldImg"/>
          </p:nvPr>
        </p:nvSpPr>
        <p:spPr bwMode="auto">
          <a:xfrm>
            <a:off x="1277938" y="615950"/>
            <a:ext cx="4784725" cy="3587750"/>
          </a:xfrm>
          <a:prstGeom prst="rect">
            <a:avLst/>
          </a:prstGeom>
          <a:solidFill>
            <a:srgbClr val="FFFFFF"/>
          </a:solidFill>
          <a:ln>
            <a:solidFill>
              <a:srgbClr val="000000"/>
            </a:solidFill>
            <a:miter lim="800000"/>
            <a:headEnd/>
            <a:tailEnd/>
          </a:ln>
        </p:spPr>
      </p:sp>
      <p:sp>
        <p:nvSpPr>
          <p:cNvPr id="2750467" name="Rectangle 3"/>
          <p:cNvSpPr>
            <a:spLocks noGrp="1" noChangeArrowheads="1"/>
          </p:cNvSpPr>
          <p:nvPr>
            <p:ph type="body" idx="1"/>
          </p:nvPr>
        </p:nvSpPr>
        <p:spPr bwMode="auto">
          <a:xfrm>
            <a:off x="550625" y="4563191"/>
            <a:ext cx="6301588" cy="4317592"/>
          </a:xfrm>
          <a:prstGeom prst="rect">
            <a:avLst/>
          </a:prstGeom>
          <a:solidFill>
            <a:srgbClr val="FFFFFF"/>
          </a:solidFill>
          <a:ln>
            <a:solidFill>
              <a:srgbClr val="000000"/>
            </a:solidFill>
            <a:miter lim="800000"/>
            <a:headEnd/>
            <a:tailEnd/>
          </a:ln>
        </p:spPr>
        <p:txBody>
          <a:bodyPr lIns="95077" tIns="47539" rIns="95077" bIns="47539">
            <a:prstTxWarp prst="textNoShape">
              <a:avLst/>
            </a:prstTxWarp>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2754" name="Rectangle 2"/>
          <p:cNvSpPr>
            <a:spLocks noGrp="1" noChangeArrowheads="1"/>
          </p:cNvSpPr>
          <p:nvPr>
            <p:ph type="body" idx="1"/>
          </p:nvPr>
        </p:nvSpPr>
        <p:spPr bwMode="auto">
          <a:xfrm>
            <a:off x="550625" y="4559916"/>
            <a:ext cx="6303242" cy="4320867"/>
          </a:xfrm>
          <a:prstGeom prst="rect">
            <a:avLst/>
          </a:prstGeom>
          <a:noFill/>
          <a:ln w="12700">
            <a:miter lim="800000"/>
            <a:headEnd/>
            <a:tailEnd/>
          </a:ln>
        </p:spPr>
        <p:txBody>
          <a:bodyPr lIns="95629" tIns="46975" rIns="95629" bIns="46975">
            <a:prstTxWarp prst="textNoShape">
              <a:avLst/>
            </a:prstTxWarp>
          </a:bodyPr>
          <a:lstStyle/>
          <a:p>
            <a:endParaRPr lang="en-US"/>
          </a:p>
        </p:txBody>
      </p:sp>
      <p:sp>
        <p:nvSpPr>
          <p:cNvPr id="2762755" name="Rectangle 3"/>
          <p:cNvSpPr>
            <a:spLocks noGrp="1" noRot="1" noChangeAspect="1" noChangeArrowheads="1"/>
          </p:cNvSpPr>
          <p:nvPr>
            <p:ph type="sldImg"/>
          </p:nvPr>
        </p:nvSpPr>
        <p:spPr bwMode="auto">
          <a:xfrm>
            <a:off x="1273175" y="617538"/>
            <a:ext cx="4781550" cy="3586162"/>
          </a:xfrm>
          <a:prstGeom prst="rect">
            <a:avLst/>
          </a:prstGeom>
          <a:noFill/>
          <a:ln w="12700">
            <a:miter lim="800000"/>
            <a:headEnd/>
            <a:tailEnd/>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802" name="Rectangle 2"/>
          <p:cNvSpPr>
            <a:spLocks noGrp="1" noRot="1" noChangeAspect="1" noChangeArrowheads="1"/>
          </p:cNvSpPr>
          <p:nvPr>
            <p:ph type="sldImg"/>
          </p:nvPr>
        </p:nvSpPr>
        <p:spPr bwMode="auto">
          <a:xfrm>
            <a:off x="1277938" y="615950"/>
            <a:ext cx="4784725" cy="3587750"/>
          </a:xfrm>
          <a:prstGeom prst="rect">
            <a:avLst/>
          </a:prstGeom>
          <a:solidFill>
            <a:srgbClr val="FFFFFF"/>
          </a:solidFill>
          <a:ln>
            <a:solidFill>
              <a:srgbClr val="000000"/>
            </a:solidFill>
            <a:miter lim="800000"/>
            <a:headEnd/>
            <a:tailEnd/>
          </a:ln>
        </p:spPr>
      </p:sp>
      <p:sp>
        <p:nvSpPr>
          <p:cNvPr id="2764803" name="Rectangle 3"/>
          <p:cNvSpPr>
            <a:spLocks noGrp="1" noChangeArrowheads="1"/>
          </p:cNvSpPr>
          <p:nvPr>
            <p:ph type="body" idx="1"/>
          </p:nvPr>
        </p:nvSpPr>
        <p:spPr bwMode="auto">
          <a:xfrm>
            <a:off x="550625" y="4563191"/>
            <a:ext cx="6301588" cy="4317592"/>
          </a:xfrm>
          <a:prstGeom prst="rect">
            <a:avLst/>
          </a:prstGeom>
          <a:solidFill>
            <a:srgbClr val="FFFFFF"/>
          </a:solidFill>
          <a:ln>
            <a:solidFill>
              <a:srgbClr val="000000"/>
            </a:solidFill>
            <a:miter lim="800000"/>
            <a:headEnd/>
            <a:tailEnd/>
          </a:ln>
        </p:spPr>
        <p:txBody>
          <a:bodyPr lIns="95077" tIns="47539" rIns="95077" bIns="47539">
            <a:prstTxWarp prst="textNoShape">
              <a:avLst/>
            </a:prstTxWarp>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6850" name="Rectangle 2"/>
          <p:cNvSpPr>
            <a:spLocks noGrp="1" noRot="1" noChangeAspect="1" noChangeArrowheads="1"/>
          </p:cNvSpPr>
          <p:nvPr>
            <p:ph type="sldImg"/>
          </p:nvPr>
        </p:nvSpPr>
        <p:spPr bwMode="auto">
          <a:xfrm>
            <a:off x="1277938" y="615950"/>
            <a:ext cx="4784725" cy="3587750"/>
          </a:xfrm>
          <a:prstGeom prst="rect">
            <a:avLst/>
          </a:prstGeom>
          <a:solidFill>
            <a:srgbClr val="FFFFFF"/>
          </a:solidFill>
          <a:ln>
            <a:solidFill>
              <a:srgbClr val="000000"/>
            </a:solidFill>
            <a:miter lim="800000"/>
            <a:headEnd/>
            <a:tailEnd/>
          </a:ln>
        </p:spPr>
      </p:sp>
      <p:sp>
        <p:nvSpPr>
          <p:cNvPr id="2766851" name="Rectangle 3"/>
          <p:cNvSpPr>
            <a:spLocks noGrp="1" noChangeArrowheads="1"/>
          </p:cNvSpPr>
          <p:nvPr>
            <p:ph type="body" idx="1"/>
          </p:nvPr>
        </p:nvSpPr>
        <p:spPr bwMode="auto">
          <a:xfrm>
            <a:off x="550625" y="4563191"/>
            <a:ext cx="6301588" cy="4317592"/>
          </a:xfrm>
          <a:prstGeom prst="rect">
            <a:avLst/>
          </a:prstGeom>
          <a:solidFill>
            <a:srgbClr val="FFFFFF"/>
          </a:solidFill>
          <a:ln>
            <a:solidFill>
              <a:srgbClr val="000000"/>
            </a:solidFill>
            <a:miter lim="800000"/>
            <a:headEnd/>
            <a:tailEnd/>
          </a:ln>
        </p:spPr>
        <p:txBody>
          <a:bodyPr lIns="95077" tIns="47539" rIns="95077" bIns="47539">
            <a:prstTxWarp prst="textNoShape">
              <a:avLst/>
            </a:prstTxWarp>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8898" name="Rectangle 2"/>
          <p:cNvSpPr>
            <a:spLocks noGrp="1" noRot="1" noChangeAspect="1" noChangeArrowheads="1"/>
          </p:cNvSpPr>
          <p:nvPr>
            <p:ph type="sldImg"/>
          </p:nvPr>
        </p:nvSpPr>
        <p:spPr bwMode="auto">
          <a:xfrm>
            <a:off x="1277938" y="615950"/>
            <a:ext cx="4784725" cy="3587750"/>
          </a:xfrm>
          <a:prstGeom prst="rect">
            <a:avLst/>
          </a:prstGeom>
          <a:solidFill>
            <a:srgbClr val="FFFFFF"/>
          </a:solidFill>
          <a:ln>
            <a:solidFill>
              <a:srgbClr val="000000"/>
            </a:solidFill>
            <a:miter lim="800000"/>
            <a:headEnd/>
            <a:tailEnd/>
          </a:ln>
        </p:spPr>
      </p:sp>
      <p:sp>
        <p:nvSpPr>
          <p:cNvPr id="2768899" name="Rectangle 3"/>
          <p:cNvSpPr>
            <a:spLocks noGrp="1" noChangeArrowheads="1"/>
          </p:cNvSpPr>
          <p:nvPr>
            <p:ph type="body" idx="1"/>
          </p:nvPr>
        </p:nvSpPr>
        <p:spPr bwMode="auto">
          <a:xfrm>
            <a:off x="550625" y="4563191"/>
            <a:ext cx="6301588" cy="4317592"/>
          </a:xfrm>
          <a:prstGeom prst="rect">
            <a:avLst/>
          </a:prstGeom>
          <a:solidFill>
            <a:srgbClr val="FFFFFF"/>
          </a:solidFill>
          <a:ln>
            <a:solidFill>
              <a:srgbClr val="000000"/>
            </a:solidFill>
            <a:miter lim="800000"/>
            <a:headEnd/>
            <a:tailEnd/>
          </a:ln>
        </p:spPr>
        <p:txBody>
          <a:bodyPr lIns="95077" tIns="47539" rIns="95077" bIns="47539">
            <a:prstTxWarp prst="textNoShape">
              <a:avLst/>
            </a:prstTxWarp>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70946" name="Rectangle 2"/>
          <p:cNvSpPr>
            <a:spLocks noGrp="1" noChangeArrowheads="1"/>
          </p:cNvSpPr>
          <p:nvPr>
            <p:ph type="body" idx="1"/>
          </p:nvPr>
        </p:nvSpPr>
        <p:spPr bwMode="auto">
          <a:xfrm>
            <a:off x="550625" y="4559916"/>
            <a:ext cx="6303242" cy="4320867"/>
          </a:xfrm>
          <a:prstGeom prst="rect">
            <a:avLst/>
          </a:prstGeom>
          <a:noFill/>
          <a:ln w="12700">
            <a:miter lim="800000"/>
            <a:headEnd/>
            <a:tailEnd/>
          </a:ln>
        </p:spPr>
        <p:txBody>
          <a:bodyPr lIns="95629" tIns="46975" rIns="95629" bIns="46975">
            <a:prstTxWarp prst="textNoShape">
              <a:avLst/>
            </a:prstTxWarp>
          </a:bodyPr>
          <a:lstStyle/>
          <a:p>
            <a:endParaRPr lang="en-US"/>
          </a:p>
        </p:txBody>
      </p:sp>
      <p:sp>
        <p:nvSpPr>
          <p:cNvPr id="2770947" name="Rectangle 3"/>
          <p:cNvSpPr>
            <a:spLocks noGrp="1" noRot="1" noChangeAspect="1" noChangeArrowheads="1"/>
          </p:cNvSpPr>
          <p:nvPr>
            <p:ph type="sldImg"/>
          </p:nvPr>
        </p:nvSpPr>
        <p:spPr bwMode="auto">
          <a:xfrm>
            <a:off x="1273175" y="617538"/>
            <a:ext cx="4781550" cy="3586162"/>
          </a:xfrm>
          <a:prstGeom prst="rect">
            <a:avLst/>
          </a:prstGeom>
          <a:noFill/>
          <a:ln w="12700">
            <a:miter lim="800000"/>
            <a:headEnd/>
            <a:tailEnd/>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72994" name="Rectangle 2"/>
          <p:cNvSpPr>
            <a:spLocks noGrp="1" noRot="1" noChangeAspect="1" noChangeArrowheads="1"/>
          </p:cNvSpPr>
          <p:nvPr>
            <p:ph type="sldImg"/>
          </p:nvPr>
        </p:nvSpPr>
        <p:spPr bwMode="auto">
          <a:xfrm>
            <a:off x="1277938" y="615950"/>
            <a:ext cx="4784725" cy="3587750"/>
          </a:xfrm>
          <a:prstGeom prst="rect">
            <a:avLst/>
          </a:prstGeom>
          <a:solidFill>
            <a:srgbClr val="FFFFFF"/>
          </a:solidFill>
          <a:ln>
            <a:solidFill>
              <a:srgbClr val="000000"/>
            </a:solidFill>
            <a:miter lim="800000"/>
            <a:headEnd/>
            <a:tailEnd/>
          </a:ln>
        </p:spPr>
      </p:sp>
      <p:sp>
        <p:nvSpPr>
          <p:cNvPr id="2772995" name="Rectangle 3"/>
          <p:cNvSpPr>
            <a:spLocks noGrp="1" noChangeArrowheads="1"/>
          </p:cNvSpPr>
          <p:nvPr>
            <p:ph type="body" idx="1"/>
          </p:nvPr>
        </p:nvSpPr>
        <p:spPr bwMode="auto">
          <a:xfrm>
            <a:off x="550625" y="4563191"/>
            <a:ext cx="6301588" cy="4317592"/>
          </a:xfrm>
          <a:prstGeom prst="rect">
            <a:avLst/>
          </a:prstGeom>
          <a:solidFill>
            <a:srgbClr val="FFFFFF"/>
          </a:solidFill>
          <a:ln>
            <a:solidFill>
              <a:srgbClr val="000000"/>
            </a:solidFill>
            <a:miter lim="800000"/>
            <a:headEnd/>
            <a:tailEnd/>
          </a:ln>
        </p:spPr>
        <p:txBody>
          <a:bodyPr lIns="95077" tIns="47539" rIns="95077" bIns="47539">
            <a:prstTxWarp prst="textNoShape">
              <a:avLst/>
            </a:prstTxWarp>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75042" name="Rectangle 2"/>
          <p:cNvSpPr>
            <a:spLocks noGrp="1" noRot="1" noChangeAspect="1" noChangeArrowheads="1"/>
          </p:cNvSpPr>
          <p:nvPr>
            <p:ph type="sldImg"/>
          </p:nvPr>
        </p:nvSpPr>
        <p:spPr bwMode="auto">
          <a:xfrm>
            <a:off x="1277938" y="615950"/>
            <a:ext cx="4784725" cy="3587750"/>
          </a:xfrm>
          <a:prstGeom prst="rect">
            <a:avLst/>
          </a:prstGeom>
          <a:solidFill>
            <a:srgbClr val="FFFFFF"/>
          </a:solidFill>
          <a:ln>
            <a:solidFill>
              <a:srgbClr val="000000"/>
            </a:solidFill>
            <a:miter lim="800000"/>
            <a:headEnd/>
            <a:tailEnd/>
          </a:ln>
        </p:spPr>
      </p:sp>
      <p:sp>
        <p:nvSpPr>
          <p:cNvPr id="2775043" name="Rectangle 3"/>
          <p:cNvSpPr>
            <a:spLocks noGrp="1" noChangeArrowheads="1"/>
          </p:cNvSpPr>
          <p:nvPr>
            <p:ph type="body" idx="1"/>
          </p:nvPr>
        </p:nvSpPr>
        <p:spPr bwMode="auto">
          <a:xfrm>
            <a:off x="550625" y="4563191"/>
            <a:ext cx="6301588" cy="4317592"/>
          </a:xfrm>
          <a:prstGeom prst="rect">
            <a:avLst/>
          </a:prstGeom>
          <a:solidFill>
            <a:srgbClr val="FFFFFF"/>
          </a:solidFill>
          <a:ln>
            <a:solidFill>
              <a:srgbClr val="000000"/>
            </a:solidFill>
            <a:miter lim="800000"/>
            <a:headEnd/>
            <a:tailEnd/>
          </a:ln>
        </p:spPr>
        <p:txBody>
          <a:bodyPr lIns="95077" tIns="47539" rIns="95077" bIns="47539">
            <a:prstTxWarp prst="textNoShape">
              <a:avLst/>
            </a:prstTxWarp>
          </a:bodyPr>
          <a:lstStyle/>
          <a:p>
            <a:r>
              <a:rPr lang="en-US" dirty="0" smtClean="0"/>
              <a:t>An engineer, a physicist and a mathematicians have to build a fence around</a:t>
            </a:r>
          </a:p>
          <a:p>
            <a:r>
              <a:rPr lang="en-US" dirty="0" smtClean="0"/>
              <a:t>a flock of sheep, using as little material as possible.</a:t>
            </a:r>
          </a:p>
          <a:p>
            <a:endParaRPr lang="en-US" dirty="0" smtClean="0"/>
          </a:p>
          <a:p>
            <a:r>
              <a:rPr lang="en-US" dirty="0" smtClean="0"/>
              <a:t>The engineer forms the flock into a circular shape and constructs a fence</a:t>
            </a:r>
          </a:p>
          <a:p>
            <a:r>
              <a:rPr lang="en-US" dirty="0" smtClean="0"/>
              <a:t>around it.</a:t>
            </a:r>
          </a:p>
          <a:p>
            <a:endParaRPr lang="en-US" dirty="0" smtClean="0"/>
          </a:p>
          <a:p>
            <a:r>
              <a:rPr lang="en-US" dirty="0" smtClean="0"/>
              <a:t>The physicist builds a fence with an infinite diameter and pulls it together</a:t>
            </a:r>
          </a:p>
          <a:p>
            <a:r>
              <a:rPr lang="en-US" dirty="0" smtClean="0"/>
              <a:t>until it fits around the flock.</a:t>
            </a:r>
          </a:p>
          <a:p>
            <a:endParaRPr lang="en-US" dirty="0" smtClean="0"/>
          </a:p>
          <a:p>
            <a:r>
              <a:rPr lang="en-US" dirty="0" smtClean="0"/>
              <a:t>The mathematicians thinks for a while, then builds a fence around himself</a:t>
            </a:r>
          </a:p>
          <a:p>
            <a:r>
              <a:rPr lang="en-US" dirty="0" smtClean="0"/>
              <a:t>and defines himself as being outside. </a:t>
            </a:r>
          </a:p>
          <a:p>
            <a:endParaRPr lang="en-US" dirty="0" smtClean="0"/>
          </a:p>
          <a:p>
            <a:r>
              <a:rPr lang="en-US" dirty="0" smtClean="0"/>
              <a:t>SUMMARY? Redefine</a:t>
            </a:r>
            <a:r>
              <a:rPr lang="en-US" baseline="0" dirty="0" smtClean="0"/>
              <a:t> the problem!</a:t>
            </a: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77090" name="Rectangle 2"/>
          <p:cNvSpPr>
            <a:spLocks noGrp="1" noRot="1" noChangeAspect="1" noChangeArrowheads="1"/>
          </p:cNvSpPr>
          <p:nvPr>
            <p:ph type="sldImg"/>
          </p:nvPr>
        </p:nvSpPr>
        <p:spPr bwMode="auto">
          <a:xfrm>
            <a:off x="1277938" y="615950"/>
            <a:ext cx="4784725" cy="3587750"/>
          </a:xfrm>
          <a:prstGeom prst="rect">
            <a:avLst/>
          </a:prstGeom>
          <a:solidFill>
            <a:srgbClr val="FFFFFF"/>
          </a:solidFill>
          <a:ln>
            <a:solidFill>
              <a:srgbClr val="000000"/>
            </a:solidFill>
            <a:miter lim="800000"/>
            <a:headEnd/>
            <a:tailEnd/>
          </a:ln>
        </p:spPr>
      </p:sp>
      <p:sp>
        <p:nvSpPr>
          <p:cNvPr id="2777091" name="Rectangle 3"/>
          <p:cNvSpPr>
            <a:spLocks noGrp="1" noChangeArrowheads="1"/>
          </p:cNvSpPr>
          <p:nvPr>
            <p:ph type="body" idx="1"/>
          </p:nvPr>
        </p:nvSpPr>
        <p:spPr bwMode="auto">
          <a:xfrm>
            <a:off x="550625" y="4563191"/>
            <a:ext cx="6301588" cy="4317592"/>
          </a:xfrm>
          <a:prstGeom prst="rect">
            <a:avLst/>
          </a:prstGeom>
          <a:solidFill>
            <a:srgbClr val="FFFFFF"/>
          </a:solidFill>
          <a:ln>
            <a:solidFill>
              <a:srgbClr val="000000"/>
            </a:solidFill>
            <a:miter lim="800000"/>
            <a:headEnd/>
            <a:tailEnd/>
          </a:ln>
        </p:spPr>
        <p:txBody>
          <a:bodyPr lIns="95077" tIns="47539" rIns="95077" bIns="47539">
            <a:prstTxWarp prst="textNoShape">
              <a:avLst/>
            </a:prstTxWarp>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79138" name="Rectangle 2"/>
          <p:cNvSpPr>
            <a:spLocks noGrp="1" noRot="1" noChangeAspect="1" noChangeArrowheads="1"/>
          </p:cNvSpPr>
          <p:nvPr>
            <p:ph type="sldImg"/>
          </p:nvPr>
        </p:nvSpPr>
        <p:spPr bwMode="auto">
          <a:xfrm>
            <a:off x="1277938" y="615950"/>
            <a:ext cx="4784725" cy="3587750"/>
          </a:xfrm>
          <a:prstGeom prst="rect">
            <a:avLst/>
          </a:prstGeom>
          <a:solidFill>
            <a:srgbClr val="FFFFFF"/>
          </a:solidFill>
          <a:ln>
            <a:solidFill>
              <a:srgbClr val="000000"/>
            </a:solidFill>
            <a:miter lim="800000"/>
            <a:headEnd/>
            <a:tailEnd/>
          </a:ln>
        </p:spPr>
      </p:sp>
      <p:sp>
        <p:nvSpPr>
          <p:cNvPr id="2779139" name="Rectangle 3"/>
          <p:cNvSpPr>
            <a:spLocks noGrp="1" noChangeArrowheads="1"/>
          </p:cNvSpPr>
          <p:nvPr>
            <p:ph type="body" idx="1"/>
          </p:nvPr>
        </p:nvSpPr>
        <p:spPr bwMode="auto">
          <a:xfrm>
            <a:off x="550625" y="4563191"/>
            <a:ext cx="6301588" cy="4317592"/>
          </a:xfrm>
          <a:prstGeom prst="rect">
            <a:avLst/>
          </a:prstGeom>
          <a:solidFill>
            <a:srgbClr val="FFFFFF"/>
          </a:solidFill>
          <a:ln>
            <a:solidFill>
              <a:srgbClr val="000000"/>
            </a:solidFill>
            <a:miter lim="800000"/>
            <a:headEnd/>
            <a:tailEnd/>
          </a:ln>
        </p:spPr>
        <p:txBody>
          <a:bodyPr lIns="95077" tIns="47539" rIns="95077" bIns="47539">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xfrm>
            <a:off x="550625" y="4559916"/>
            <a:ext cx="6303242" cy="4320867"/>
          </a:xfrm>
          <a:noFill/>
          <a:ln w="9525"/>
        </p:spPr>
        <p:txBody>
          <a:bodyPr lIns="95631" tIns="46976" rIns="95631" bIns="46976"/>
          <a:lstStyle/>
          <a:p>
            <a:endParaRPr lang="en-US">
              <a:latin typeface="Arial" pitchFamily="19" charset="0"/>
              <a:ea typeface="ＭＳ Ｐゴシック" pitchFamily="19" charset="-128"/>
              <a:cs typeface="ＭＳ Ｐゴシック" pitchFamily="19" charset="-128"/>
            </a:endParaRPr>
          </a:p>
        </p:txBody>
      </p:sp>
      <p:sp>
        <p:nvSpPr>
          <p:cNvPr id="26627" name="Rectangle 3"/>
          <p:cNvSpPr>
            <a:spLocks noGrp="1" noRot="1" noChangeAspect="1" noChangeArrowheads="1"/>
          </p:cNvSpPr>
          <p:nvPr>
            <p:ph type="sldImg"/>
          </p:nvPr>
        </p:nvSpPr>
        <p:spPr>
          <a:xfrm>
            <a:off x="1255713" y="603250"/>
            <a:ext cx="4818062" cy="3613150"/>
          </a:xfr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81186" name="Rectangle 2"/>
          <p:cNvSpPr>
            <a:spLocks noGrp="1" noChangeArrowheads="1"/>
          </p:cNvSpPr>
          <p:nvPr>
            <p:ph type="body" idx="1"/>
          </p:nvPr>
        </p:nvSpPr>
        <p:spPr bwMode="auto">
          <a:xfrm>
            <a:off x="550625" y="4559916"/>
            <a:ext cx="6303242" cy="4320867"/>
          </a:xfrm>
          <a:prstGeom prst="rect">
            <a:avLst/>
          </a:prstGeom>
          <a:noFill/>
          <a:ln w="12700">
            <a:miter lim="800000"/>
            <a:headEnd/>
            <a:tailEnd/>
          </a:ln>
        </p:spPr>
        <p:txBody>
          <a:bodyPr lIns="95629" tIns="46975" rIns="95629" bIns="46975">
            <a:prstTxWarp prst="textNoShape">
              <a:avLst/>
            </a:prstTxWarp>
          </a:bodyPr>
          <a:lstStyle/>
          <a:p>
            <a:endParaRPr lang="en-US"/>
          </a:p>
        </p:txBody>
      </p:sp>
      <p:sp>
        <p:nvSpPr>
          <p:cNvPr id="2781187" name="Rectangle 3"/>
          <p:cNvSpPr>
            <a:spLocks noGrp="1" noRot="1" noChangeAspect="1" noChangeArrowheads="1"/>
          </p:cNvSpPr>
          <p:nvPr>
            <p:ph type="sldImg"/>
          </p:nvPr>
        </p:nvSpPr>
        <p:spPr bwMode="auto">
          <a:xfrm>
            <a:off x="1273175" y="617538"/>
            <a:ext cx="4781550" cy="3586162"/>
          </a:xfrm>
          <a:prstGeom prst="rect">
            <a:avLst/>
          </a:prstGeom>
          <a:noFill/>
          <a:ln w="12700">
            <a:miter lim="800000"/>
            <a:headEnd/>
            <a:tailEnd/>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83234" name="Rectangle 2"/>
          <p:cNvSpPr>
            <a:spLocks noGrp="1" noChangeArrowheads="1"/>
          </p:cNvSpPr>
          <p:nvPr>
            <p:ph type="body" idx="1"/>
          </p:nvPr>
        </p:nvSpPr>
        <p:spPr bwMode="auto">
          <a:xfrm>
            <a:off x="552278" y="4564827"/>
            <a:ext cx="6298282" cy="4315956"/>
          </a:xfrm>
          <a:prstGeom prst="rect">
            <a:avLst/>
          </a:prstGeom>
          <a:noFill/>
          <a:ln w="12700">
            <a:miter lim="800000"/>
            <a:headEnd/>
            <a:tailEnd/>
          </a:ln>
        </p:spPr>
        <p:txBody>
          <a:bodyPr lIns="95654" tIns="46988" rIns="95654" bIns="46988">
            <a:prstTxWarp prst="textNoShape">
              <a:avLst/>
            </a:prstTxWarp>
          </a:bodyPr>
          <a:lstStyle/>
          <a:p>
            <a:endParaRPr lang="en-US"/>
          </a:p>
        </p:txBody>
      </p:sp>
      <p:sp>
        <p:nvSpPr>
          <p:cNvPr id="2783235" name="Rectangle 3"/>
          <p:cNvSpPr>
            <a:spLocks noGrp="1" noRot="1" noChangeAspect="1" noChangeArrowheads="1" noTextEdit="1"/>
          </p:cNvSpPr>
          <p:nvPr>
            <p:ph type="sldImg"/>
          </p:nvPr>
        </p:nvSpPr>
        <p:spPr bwMode="auto">
          <a:xfrm>
            <a:off x="1277938" y="615950"/>
            <a:ext cx="4784725" cy="3587750"/>
          </a:xfrm>
          <a:prstGeom prst="rect">
            <a:avLst/>
          </a:prstGeom>
          <a:noFill/>
          <a:ln w="12700">
            <a:miter lim="800000"/>
            <a:headEnd/>
            <a:tailEnd/>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85282" name="Rectangle 2"/>
          <p:cNvSpPr>
            <a:spLocks noGrp="1" noChangeArrowheads="1"/>
          </p:cNvSpPr>
          <p:nvPr>
            <p:ph type="body" idx="1"/>
          </p:nvPr>
        </p:nvSpPr>
        <p:spPr bwMode="auto">
          <a:xfrm>
            <a:off x="552278" y="4564827"/>
            <a:ext cx="6298282" cy="4315956"/>
          </a:xfrm>
          <a:prstGeom prst="rect">
            <a:avLst/>
          </a:prstGeom>
          <a:noFill/>
          <a:ln w="12700">
            <a:miter lim="800000"/>
            <a:headEnd/>
            <a:tailEnd/>
          </a:ln>
        </p:spPr>
        <p:txBody>
          <a:bodyPr lIns="95654" tIns="46988" rIns="95654" bIns="46988">
            <a:prstTxWarp prst="textNoShape">
              <a:avLst/>
            </a:prstTxWarp>
          </a:bodyPr>
          <a:lstStyle/>
          <a:p>
            <a:endParaRPr lang="en-US"/>
          </a:p>
        </p:txBody>
      </p:sp>
      <p:sp>
        <p:nvSpPr>
          <p:cNvPr id="2785283" name="Rectangle 3"/>
          <p:cNvSpPr>
            <a:spLocks noGrp="1" noRot="1" noChangeAspect="1" noChangeArrowheads="1" noTextEdit="1"/>
          </p:cNvSpPr>
          <p:nvPr>
            <p:ph type="sldImg"/>
          </p:nvPr>
        </p:nvSpPr>
        <p:spPr bwMode="auto">
          <a:xfrm>
            <a:off x="1277938" y="615950"/>
            <a:ext cx="4784725" cy="3587750"/>
          </a:xfrm>
          <a:prstGeom prst="rect">
            <a:avLst/>
          </a:prstGeom>
          <a:noFill/>
          <a:ln w="12700">
            <a:miter lim="800000"/>
            <a:headEnd/>
            <a:tailEnd/>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87330" name="Rectangle 2"/>
          <p:cNvSpPr>
            <a:spLocks noGrp="1" noChangeArrowheads="1"/>
          </p:cNvSpPr>
          <p:nvPr>
            <p:ph type="body" idx="1"/>
          </p:nvPr>
        </p:nvSpPr>
        <p:spPr bwMode="auto">
          <a:xfrm>
            <a:off x="552278" y="4564827"/>
            <a:ext cx="6298282" cy="4315956"/>
          </a:xfrm>
          <a:prstGeom prst="rect">
            <a:avLst/>
          </a:prstGeom>
          <a:noFill/>
          <a:ln w="12700">
            <a:miter lim="800000"/>
            <a:headEnd/>
            <a:tailEnd/>
          </a:ln>
        </p:spPr>
        <p:txBody>
          <a:bodyPr lIns="95654" tIns="46988" rIns="95654" bIns="46988">
            <a:prstTxWarp prst="textNoShape">
              <a:avLst/>
            </a:prstTxWarp>
          </a:bodyPr>
          <a:lstStyle/>
          <a:p>
            <a:endParaRPr lang="en-US"/>
          </a:p>
        </p:txBody>
      </p:sp>
      <p:sp>
        <p:nvSpPr>
          <p:cNvPr id="2787331" name="Rectangle 3"/>
          <p:cNvSpPr>
            <a:spLocks noGrp="1" noRot="1" noChangeAspect="1" noChangeArrowheads="1" noTextEdit="1"/>
          </p:cNvSpPr>
          <p:nvPr>
            <p:ph type="sldImg"/>
          </p:nvPr>
        </p:nvSpPr>
        <p:spPr bwMode="auto">
          <a:xfrm>
            <a:off x="1277938" y="615950"/>
            <a:ext cx="4784725" cy="3587750"/>
          </a:xfrm>
          <a:prstGeom prst="rect">
            <a:avLst/>
          </a:prstGeom>
          <a:noFill/>
          <a:ln w="12700">
            <a:miter lim="800000"/>
            <a:headEnd/>
            <a:tailEnd/>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89378" name="Rectangle 2"/>
          <p:cNvSpPr>
            <a:spLocks noGrp="1" noChangeArrowheads="1"/>
          </p:cNvSpPr>
          <p:nvPr>
            <p:ph type="body" idx="1"/>
          </p:nvPr>
        </p:nvSpPr>
        <p:spPr bwMode="auto">
          <a:xfrm>
            <a:off x="552278" y="4564827"/>
            <a:ext cx="6298282" cy="4315956"/>
          </a:xfrm>
          <a:prstGeom prst="rect">
            <a:avLst/>
          </a:prstGeom>
          <a:noFill/>
          <a:ln w="12700">
            <a:miter lim="800000"/>
            <a:headEnd/>
            <a:tailEnd/>
          </a:ln>
        </p:spPr>
        <p:txBody>
          <a:bodyPr lIns="95654" tIns="46988" rIns="95654" bIns="46988">
            <a:prstTxWarp prst="textNoShape">
              <a:avLst/>
            </a:prstTxWarp>
          </a:bodyPr>
          <a:lstStyle/>
          <a:p>
            <a:endParaRPr lang="en-US"/>
          </a:p>
        </p:txBody>
      </p:sp>
      <p:sp>
        <p:nvSpPr>
          <p:cNvPr id="2789379" name="Rectangle 3"/>
          <p:cNvSpPr>
            <a:spLocks noGrp="1" noRot="1" noChangeAspect="1" noChangeArrowheads="1" noTextEdit="1"/>
          </p:cNvSpPr>
          <p:nvPr>
            <p:ph type="sldImg"/>
          </p:nvPr>
        </p:nvSpPr>
        <p:spPr bwMode="auto">
          <a:xfrm>
            <a:off x="1277938" y="615950"/>
            <a:ext cx="4784725" cy="3587750"/>
          </a:xfrm>
          <a:prstGeom prst="rect">
            <a:avLst/>
          </a:prstGeom>
          <a:noFill/>
          <a:ln w="12700">
            <a:miter lim="800000"/>
            <a:headEnd/>
            <a:tailEnd/>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91426" name="Rectangle 2"/>
          <p:cNvSpPr>
            <a:spLocks noGrp="1" noRot="1" noChangeAspect="1" noChangeArrowheads="1"/>
          </p:cNvSpPr>
          <p:nvPr>
            <p:ph type="sldImg"/>
          </p:nvPr>
        </p:nvSpPr>
        <p:spPr bwMode="auto">
          <a:xfrm>
            <a:off x="1277938" y="615950"/>
            <a:ext cx="4784725" cy="3587750"/>
          </a:xfrm>
          <a:prstGeom prst="rect">
            <a:avLst/>
          </a:prstGeom>
          <a:solidFill>
            <a:srgbClr val="FFFFFF"/>
          </a:solidFill>
          <a:ln>
            <a:solidFill>
              <a:srgbClr val="000000"/>
            </a:solidFill>
            <a:miter lim="800000"/>
            <a:headEnd/>
            <a:tailEnd/>
          </a:ln>
        </p:spPr>
      </p:sp>
      <p:sp>
        <p:nvSpPr>
          <p:cNvPr id="2791427" name="Rectangle 3"/>
          <p:cNvSpPr>
            <a:spLocks noGrp="1" noChangeArrowheads="1"/>
          </p:cNvSpPr>
          <p:nvPr>
            <p:ph type="body" idx="1"/>
          </p:nvPr>
        </p:nvSpPr>
        <p:spPr bwMode="auto">
          <a:xfrm>
            <a:off x="550625" y="4563191"/>
            <a:ext cx="6301588" cy="4317592"/>
          </a:xfrm>
          <a:prstGeom prst="rect">
            <a:avLst/>
          </a:prstGeom>
          <a:solidFill>
            <a:srgbClr val="FFFFFF"/>
          </a:solidFill>
          <a:ln>
            <a:solidFill>
              <a:srgbClr val="000000"/>
            </a:solidFill>
            <a:miter lim="800000"/>
            <a:headEnd/>
            <a:tailEnd/>
          </a:ln>
        </p:spPr>
        <p:txBody>
          <a:bodyPr lIns="95077" tIns="47539" rIns="95077" bIns="47539">
            <a:prstTxWarp prst="textNoShape">
              <a:avLst/>
            </a:prstTxWarp>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93474" name="Rectangle 2"/>
          <p:cNvSpPr>
            <a:spLocks noGrp="1" noRot="1" noChangeAspect="1" noChangeArrowheads="1"/>
          </p:cNvSpPr>
          <p:nvPr>
            <p:ph type="sldImg"/>
          </p:nvPr>
        </p:nvSpPr>
        <p:spPr bwMode="auto">
          <a:xfrm>
            <a:off x="1277938" y="615950"/>
            <a:ext cx="4784725" cy="3587750"/>
          </a:xfrm>
          <a:prstGeom prst="rect">
            <a:avLst/>
          </a:prstGeom>
          <a:solidFill>
            <a:srgbClr val="FFFFFF"/>
          </a:solidFill>
          <a:ln>
            <a:solidFill>
              <a:srgbClr val="000000"/>
            </a:solidFill>
            <a:miter lim="800000"/>
            <a:headEnd/>
            <a:tailEnd/>
          </a:ln>
        </p:spPr>
      </p:sp>
      <p:sp>
        <p:nvSpPr>
          <p:cNvPr id="2793475" name="Rectangle 3"/>
          <p:cNvSpPr>
            <a:spLocks noGrp="1" noChangeArrowheads="1"/>
          </p:cNvSpPr>
          <p:nvPr>
            <p:ph type="body" idx="1"/>
          </p:nvPr>
        </p:nvSpPr>
        <p:spPr bwMode="auto">
          <a:xfrm>
            <a:off x="550625" y="4563191"/>
            <a:ext cx="6301588" cy="4317592"/>
          </a:xfrm>
          <a:prstGeom prst="rect">
            <a:avLst/>
          </a:prstGeom>
          <a:solidFill>
            <a:srgbClr val="FFFFFF"/>
          </a:solidFill>
          <a:ln>
            <a:solidFill>
              <a:srgbClr val="000000"/>
            </a:solidFill>
            <a:miter lim="800000"/>
            <a:headEnd/>
            <a:tailEnd/>
          </a:ln>
        </p:spPr>
        <p:txBody>
          <a:bodyPr lIns="95077" tIns="47539" rIns="95077" bIns="47539">
            <a:prstTxWarp prst="textNoShape">
              <a:avLst/>
            </a:prstTxWarp>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95522" name="Rectangle 2"/>
          <p:cNvSpPr>
            <a:spLocks noGrp="1" noRot="1" noChangeAspect="1" noChangeArrowheads="1"/>
          </p:cNvSpPr>
          <p:nvPr>
            <p:ph type="sldImg"/>
          </p:nvPr>
        </p:nvSpPr>
        <p:spPr bwMode="auto">
          <a:xfrm>
            <a:off x="1277938" y="615950"/>
            <a:ext cx="4784725" cy="3587750"/>
          </a:xfrm>
          <a:prstGeom prst="rect">
            <a:avLst/>
          </a:prstGeom>
          <a:solidFill>
            <a:srgbClr val="FFFFFF"/>
          </a:solidFill>
          <a:ln>
            <a:solidFill>
              <a:srgbClr val="000000"/>
            </a:solidFill>
            <a:miter lim="800000"/>
            <a:headEnd/>
            <a:tailEnd/>
          </a:ln>
        </p:spPr>
      </p:sp>
      <p:sp>
        <p:nvSpPr>
          <p:cNvPr id="2795523" name="Rectangle 3"/>
          <p:cNvSpPr>
            <a:spLocks noGrp="1" noChangeArrowheads="1"/>
          </p:cNvSpPr>
          <p:nvPr>
            <p:ph type="body" idx="1"/>
          </p:nvPr>
        </p:nvSpPr>
        <p:spPr bwMode="auto">
          <a:xfrm>
            <a:off x="550625" y="4563191"/>
            <a:ext cx="6301588" cy="4317592"/>
          </a:xfrm>
          <a:prstGeom prst="rect">
            <a:avLst/>
          </a:prstGeom>
          <a:solidFill>
            <a:srgbClr val="FFFFFF"/>
          </a:solidFill>
          <a:ln>
            <a:solidFill>
              <a:srgbClr val="000000"/>
            </a:solidFill>
            <a:miter lim="800000"/>
            <a:headEnd/>
            <a:tailEnd/>
          </a:ln>
        </p:spPr>
        <p:txBody>
          <a:bodyPr lIns="95077" tIns="47539" rIns="95077" bIns="47539">
            <a:prstTxWarp prst="textNoShape">
              <a:avLst/>
            </a:prstTxWarp>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Rot="1" noChangeAspect="1" noChangeArrowheads="1"/>
          </p:cNvSpPr>
          <p:nvPr>
            <p:ph type="sldImg"/>
          </p:nvPr>
        </p:nvSpPr>
        <p:spPr>
          <a:solidFill>
            <a:srgbClr val="FFFFFF"/>
          </a:solidFill>
          <a:ln>
            <a:solidFill>
              <a:srgbClr val="000000"/>
            </a:solidFill>
          </a:ln>
        </p:spPr>
      </p:sp>
      <p:sp>
        <p:nvSpPr>
          <p:cNvPr id="64515" name="Rectangle 3"/>
          <p:cNvSpPr>
            <a:spLocks noGrp="1" noChangeArrowheads="1"/>
          </p:cNvSpPr>
          <p:nvPr>
            <p:ph type="body" idx="1"/>
          </p:nvPr>
        </p:nvSpPr>
        <p:spPr>
          <a:solidFill>
            <a:srgbClr val="FFFFFF"/>
          </a:solidFill>
          <a:ln>
            <a:solidFill>
              <a:srgbClr val="000000"/>
            </a:solidFill>
          </a:ln>
        </p:spPr>
        <p:txBody>
          <a:bodyPr lIns="95077" tIns="47539" rIns="95077" bIns="47539"/>
          <a:lstStyle/>
          <a:p>
            <a:endParaRPr lang="en-US">
              <a:latin typeface="Arial" pitchFamily="19" charset="0"/>
              <a:ea typeface="ＭＳ Ｐゴシック" pitchFamily="19" charset="-128"/>
              <a:cs typeface="ＭＳ Ｐゴシック" pitchFamily="19"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56610" name="Rectangle 2"/>
          <p:cNvSpPr>
            <a:spLocks noGrp="1" noRot="1" noChangeAspect="1" noChangeArrowheads="1"/>
          </p:cNvSpPr>
          <p:nvPr>
            <p:ph type="sldImg"/>
          </p:nvPr>
        </p:nvSpPr>
        <p:spPr bwMode="auto">
          <a:xfrm>
            <a:off x="1277938" y="615950"/>
            <a:ext cx="4784725" cy="3587750"/>
          </a:xfrm>
          <a:prstGeom prst="rect">
            <a:avLst/>
          </a:prstGeom>
          <a:solidFill>
            <a:srgbClr val="FFFFFF"/>
          </a:solidFill>
          <a:ln>
            <a:solidFill>
              <a:srgbClr val="000000"/>
            </a:solidFill>
            <a:miter lim="800000"/>
            <a:headEnd/>
            <a:tailEnd/>
          </a:ln>
        </p:spPr>
      </p:sp>
      <p:sp>
        <p:nvSpPr>
          <p:cNvPr id="2756611" name="Rectangle 3"/>
          <p:cNvSpPr>
            <a:spLocks noGrp="1" noChangeArrowheads="1"/>
          </p:cNvSpPr>
          <p:nvPr>
            <p:ph type="body" idx="1"/>
          </p:nvPr>
        </p:nvSpPr>
        <p:spPr bwMode="auto">
          <a:xfrm>
            <a:off x="550625" y="4563191"/>
            <a:ext cx="6301588" cy="4317592"/>
          </a:xfrm>
          <a:prstGeom prst="rect">
            <a:avLst/>
          </a:prstGeom>
          <a:solidFill>
            <a:srgbClr val="FFFFFF"/>
          </a:solidFill>
          <a:ln>
            <a:solidFill>
              <a:srgbClr val="000000"/>
            </a:solidFill>
            <a:miter lim="800000"/>
            <a:headEnd/>
            <a:tailEnd/>
          </a:ln>
        </p:spPr>
        <p:txBody>
          <a:bodyPr lIns="95077" tIns="47539" rIns="95077" bIns="47539">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550625" y="4559916"/>
            <a:ext cx="6303242" cy="4320867"/>
          </a:xfrm>
          <a:noFill/>
          <a:ln w="9525"/>
        </p:spPr>
        <p:txBody>
          <a:bodyPr lIns="95631" tIns="46976" rIns="95631" bIns="46976"/>
          <a:lstStyle/>
          <a:p>
            <a:r>
              <a:rPr lang="en-US">
                <a:latin typeface="Arial" pitchFamily="19" charset="0"/>
                <a:ea typeface="ＭＳ Ｐゴシック" pitchFamily="19" charset="-128"/>
                <a:cs typeface="ＭＳ Ｐゴシック" pitchFamily="19" charset="-128"/>
              </a:rPr>
              <a:t>This picture shows the activities at the main datapath during the execution of the Add or Subtract instructions.  </a:t>
            </a:r>
          </a:p>
          <a:p>
            <a:r>
              <a:rPr lang="en-US">
                <a:latin typeface="Arial" pitchFamily="19" charset="0"/>
                <a:ea typeface="ＭＳ Ｐゴシック" pitchFamily="19" charset="-128"/>
                <a:cs typeface="ＭＳ Ｐゴシック" pitchFamily="19" charset="-128"/>
              </a:rPr>
              <a:t>The active parts of the datapath are shown in different color as well as thicker lines.</a:t>
            </a:r>
          </a:p>
          <a:p>
            <a:r>
              <a:rPr lang="en-US">
                <a:latin typeface="Arial" pitchFamily="19" charset="0"/>
                <a:ea typeface="ＭＳ Ｐゴシック" pitchFamily="19" charset="-128"/>
                <a:cs typeface="ＭＳ Ｐゴシック" pitchFamily="19" charset="-128"/>
              </a:rPr>
              <a:t>First of all, the Rs and Rt of the instructions are fed to the Ra and Rb address ports of the register file and cause the contents of registers specified by the Rs and Rt fields to be placed on busA and busB, respectively.</a:t>
            </a:r>
          </a:p>
          <a:p>
            <a:r>
              <a:rPr lang="en-US">
                <a:latin typeface="Arial" pitchFamily="19" charset="0"/>
                <a:ea typeface="ＭＳ Ｐゴシック" pitchFamily="19" charset="-128"/>
                <a:cs typeface="ＭＳ Ｐゴシック" pitchFamily="19" charset="-128"/>
              </a:rPr>
              <a:t>With the ALUctr signals set to either Add or Subtract, the ALU will perform the proper operation and with MemtoReg set to 0, the ALU output will be placed onto busW.</a:t>
            </a:r>
          </a:p>
          <a:p>
            <a:r>
              <a:rPr lang="en-US">
                <a:latin typeface="Arial" pitchFamily="19" charset="0"/>
                <a:ea typeface="ＭＳ Ｐゴシック" pitchFamily="19" charset="-128"/>
                <a:cs typeface="ＭＳ Ｐゴシック" pitchFamily="19" charset="-128"/>
              </a:rPr>
              <a:t>The control we are going to design will also set RegWr to 1 so that the result will be written to the register file at the end of the cycle.</a:t>
            </a:r>
          </a:p>
          <a:p>
            <a:r>
              <a:rPr lang="en-US">
                <a:latin typeface="Arial" pitchFamily="19" charset="0"/>
                <a:ea typeface="ＭＳ Ｐゴシック" pitchFamily="19" charset="-128"/>
                <a:cs typeface="ＭＳ Ｐゴシック" pitchFamily="19" charset="-128"/>
              </a:rPr>
              <a:t>Notice that ExtOp is don’t care because the Extender in this case can either do a SignExt or ZeroExt.  We DON’T care because ALUSrc will be equal to 0--we are using busB.</a:t>
            </a:r>
          </a:p>
          <a:p>
            <a:r>
              <a:rPr lang="en-US">
                <a:latin typeface="Arial" pitchFamily="19" charset="0"/>
                <a:ea typeface="ＭＳ Ｐゴシック" pitchFamily="19" charset="-128"/>
                <a:cs typeface="ＭＳ Ｐゴシック" pitchFamily="19" charset="-128"/>
              </a:rPr>
              <a:t>The other control signals we need to worry about are:</a:t>
            </a:r>
          </a:p>
          <a:p>
            <a:r>
              <a:rPr lang="en-US">
                <a:latin typeface="Arial" pitchFamily="19" charset="0"/>
                <a:ea typeface="ＭＳ Ｐゴシック" pitchFamily="19" charset="-128"/>
                <a:cs typeface="ＭＳ Ｐゴシック" pitchFamily="19" charset="-128"/>
              </a:rPr>
              <a:t>(a) MemWr has to be set to zero because we do not want to  write the memory. </a:t>
            </a:r>
          </a:p>
          <a:p>
            <a:r>
              <a:rPr lang="en-US">
                <a:latin typeface="Arial" pitchFamily="19" charset="0"/>
                <a:ea typeface="ＭＳ Ｐゴシック" pitchFamily="19" charset="-128"/>
                <a:cs typeface="ＭＳ Ｐゴシック" pitchFamily="19" charset="-128"/>
              </a:rPr>
              <a:t>(b) And Branch and Jump, we have to set to zero.  Let me show you why.</a:t>
            </a:r>
          </a:p>
          <a:p>
            <a:endParaRPr lang="en-US">
              <a:latin typeface="Arial" pitchFamily="19" charset="0"/>
              <a:ea typeface="ＭＳ Ｐゴシック" pitchFamily="19" charset="-128"/>
              <a:cs typeface="ＭＳ Ｐゴシック" pitchFamily="19" charset="-128"/>
            </a:endParaRPr>
          </a:p>
          <a:p>
            <a:r>
              <a:rPr lang="en-US">
                <a:latin typeface="Arial" pitchFamily="19" charset="0"/>
                <a:ea typeface="ＭＳ Ｐゴシック" pitchFamily="19" charset="-128"/>
                <a:cs typeface="ＭＳ Ｐゴシック" pitchFamily="19" charset="-128"/>
              </a:rPr>
              <a:t>+3 = 15 min. (X:55)</a:t>
            </a:r>
          </a:p>
        </p:txBody>
      </p:sp>
      <p:sp>
        <p:nvSpPr>
          <p:cNvPr id="28675" name="Rectangle 3"/>
          <p:cNvSpPr>
            <a:spLocks noGrp="1" noRot="1" noChangeAspect="1" noChangeArrowheads="1"/>
          </p:cNvSpPr>
          <p:nvPr>
            <p:ph type="sldImg"/>
          </p:nvPr>
        </p:nvSpPr>
        <p:spPr>
          <a:xfrm>
            <a:off x="1255713" y="603250"/>
            <a:ext cx="4818062" cy="3613150"/>
          </a:xfr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18050" name="Rectangle 2"/>
          <p:cNvSpPr>
            <a:spLocks noGrp="1" noRot="1" noChangeAspect="1" noChangeArrowheads="1"/>
          </p:cNvSpPr>
          <p:nvPr>
            <p:ph type="sldImg"/>
          </p:nvPr>
        </p:nvSpPr>
        <p:spPr bwMode="auto">
          <a:xfrm>
            <a:off x="1277938" y="615950"/>
            <a:ext cx="4784725" cy="3587750"/>
          </a:xfrm>
          <a:prstGeom prst="rect">
            <a:avLst/>
          </a:prstGeom>
          <a:solidFill>
            <a:srgbClr val="FFFFFF"/>
          </a:solidFill>
          <a:ln>
            <a:solidFill>
              <a:srgbClr val="000000"/>
            </a:solidFill>
            <a:miter lim="800000"/>
            <a:headEnd/>
            <a:tailEnd/>
          </a:ln>
        </p:spPr>
      </p:sp>
      <p:sp>
        <p:nvSpPr>
          <p:cNvPr id="2818051" name="Rectangle 3"/>
          <p:cNvSpPr>
            <a:spLocks noGrp="1" noChangeArrowheads="1"/>
          </p:cNvSpPr>
          <p:nvPr>
            <p:ph type="body" idx="1"/>
          </p:nvPr>
        </p:nvSpPr>
        <p:spPr bwMode="auto">
          <a:xfrm>
            <a:off x="550625" y="4563191"/>
            <a:ext cx="6301588" cy="4317592"/>
          </a:xfrm>
          <a:prstGeom prst="rect">
            <a:avLst/>
          </a:prstGeom>
          <a:solidFill>
            <a:srgbClr val="FFFFFF"/>
          </a:solidFill>
          <a:ln>
            <a:solidFill>
              <a:srgbClr val="000000"/>
            </a:solidFill>
            <a:miter lim="800000"/>
            <a:headEnd/>
            <a:tailEnd/>
          </a:ln>
        </p:spPr>
        <p:txBody>
          <a:bodyPr lIns="95077" tIns="47539" rIns="95077" bIns="47539">
            <a:prstTxWarp prst="textNoShape">
              <a:avLst/>
            </a:prstTxWarp>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Rectangle 2"/>
          <p:cNvSpPr>
            <a:spLocks noGrp="1" noRot="1" noChangeAspect="1" noChangeArrowheads="1"/>
          </p:cNvSpPr>
          <p:nvPr>
            <p:ph type="sldImg"/>
          </p:nvPr>
        </p:nvSpPr>
        <p:spPr>
          <a:xfrm>
            <a:off x="1279525" y="615950"/>
            <a:ext cx="4783138" cy="3587750"/>
          </a:xfrm>
          <a:solidFill>
            <a:srgbClr val="FFFFFF"/>
          </a:solidFill>
          <a:ln>
            <a:solidFill>
              <a:srgbClr val="000000"/>
            </a:solidFill>
          </a:ln>
        </p:spPr>
      </p:sp>
      <p:sp>
        <p:nvSpPr>
          <p:cNvPr id="97283" name="Rectangle 3"/>
          <p:cNvSpPr>
            <a:spLocks noGrp="1" noChangeArrowheads="1"/>
          </p:cNvSpPr>
          <p:nvPr>
            <p:ph type="body" idx="1"/>
          </p:nvPr>
        </p:nvSpPr>
        <p:spPr>
          <a:xfrm>
            <a:off x="550863" y="4562475"/>
            <a:ext cx="6300787" cy="4318000"/>
          </a:xfrm>
          <a:solidFill>
            <a:srgbClr val="FFFFFF"/>
          </a:solidFill>
          <a:ln>
            <a:solidFill>
              <a:srgbClr val="000000"/>
            </a:solidFill>
          </a:ln>
        </p:spPr>
        <p:txBody>
          <a:bodyPr lIns="95083" tIns="47542" rIns="95083" bIns="47542"/>
          <a:lstStyle/>
          <a:p>
            <a:endParaRPr lang="en-US">
              <a:latin typeface="Arial"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550625" y="4559916"/>
            <a:ext cx="6303242" cy="4320867"/>
          </a:xfrm>
          <a:noFill/>
          <a:ln w="9525"/>
        </p:spPr>
        <p:txBody>
          <a:bodyPr lIns="95631" tIns="46976" rIns="95631" bIns="46976"/>
          <a:lstStyle/>
          <a:p>
            <a:r>
              <a:rPr lang="en-US">
                <a:latin typeface="Arial" pitchFamily="19" charset="0"/>
                <a:ea typeface="ＭＳ Ｐゴシック" pitchFamily="19" charset="-128"/>
                <a:cs typeface="ＭＳ Ｐゴシック" pitchFamily="19" charset="-128"/>
              </a:rPr>
              <a:t>OK, let’s get on with today’s lecture by looking at the simple add instruction.</a:t>
            </a:r>
          </a:p>
          <a:p>
            <a:r>
              <a:rPr lang="en-US">
                <a:latin typeface="Arial" pitchFamily="19" charset="0"/>
                <a:ea typeface="ＭＳ Ｐゴシック" pitchFamily="19" charset="-128"/>
                <a:cs typeface="ＭＳ Ｐゴシック" pitchFamily="19" charset="-128"/>
              </a:rPr>
              <a:t>In terms of Register Transfer Language, this is what the Add instruction need to do.</a:t>
            </a:r>
          </a:p>
          <a:p>
            <a:r>
              <a:rPr lang="en-US">
                <a:latin typeface="Arial" pitchFamily="19" charset="0"/>
                <a:ea typeface="ＭＳ Ｐゴシック" pitchFamily="19" charset="-128"/>
                <a:cs typeface="ＭＳ Ｐゴシック" pitchFamily="19" charset="-128"/>
              </a:rPr>
              <a:t>First, you need to fetch the instruction from Memory.</a:t>
            </a:r>
          </a:p>
          <a:p>
            <a:r>
              <a:rPr lang="en-US">
                <a:latin typeface="Arial" pitchFamily="19" charset="0"/>
                <a:ea typeface="ＭＳ Ｐゴシック" pitchFamily="19" charset="-128"/>
                <a:cs typeface="ＭＳ Ｐゴシック" pitchFamily="19" charset="-128"/>
              </a:rPr>
              <a:t>Then you perform the actual add operation.  More specifically:</a:t>
            </a:r>
          </a:p>
          <a:p>
            <a:r>
              <a:rPr lang="en-US">
                <a:latin typeface="Arial" pitchFamily="19" charset="0"/>
                <a:ea typeface="ＭＳ Ｐゴシック" pitchFamily="19" charset="-128"/>
                <a:cs typeface="ＭＳ Ｐゴシック" pitchFamily="19" charset="-128"/>
              </a:rPr>
              <a:t>(a) You add the contents of the register specified by the Rs and Rt fields of the instruction.</a:t>
            </a:r>
          </a:p>
          <a:p>
            <a:r>
              <a:rPr lang="en-US">
                <a:latin typeface="Arial" pitchFamily="19" charset="0"/>
                <a:ea typeface="ＭＳ Ｐゴシック" pitchFamily="19" charset="-128"/>
                <a:cs typeface="ＭＳ Ｐゴシック" pitchFamily="19" charset="-128"/>
              </a:rPr>
              <a:t>(b) Then you write the results to the register specified by the Rd field.</a:t>
            </a:r>
          </a:p>
          <a:p>
            <a:r>
              <a:rPr lang="en-US">
                <a:latin typeface="Arial" pitchFamily="19" charset="0"/>
                <a:ea typeface="ＭＳ Ｐゴシック" pitchFamily="19" charset="-128"/>
                <a:cs typeface="ＭＳ Ｐゴシック" pitchFamily="19" charset="-128"/>
              </a:rPr>
              <a:t>And finally, you need to update the program counter to point to the next instruction.</a:t>
            </a:r>
          </a:p>
          <a:p>
            <a:r>
              <a:rPr lang="en-US">
                <a:latin typeface="Arial" pitchFamily="19" charset="0"/>
                <a:ea typeface="ＭＳ Ｐゴシック" pitchFamily="19" charset="-128"/>
                <a:cs typeface="ＭＳ Ｐゴシック" pitchFamily="19" charset="-128"/>
              </a:rPr>
              <a:t>Now, let’s take a detail look at the datapath during various phase of this instruction.</a:t>
            </a:r>
          </a:p>
          <a:p>
            <a:endParaRPr lang="en-US">
              <a:latin typeface="Arial" pitchFamily="19" charset="0"/>
              <a:ea typeface="ＭＳ Ｐゴシック" pitchFamily="19" charset="-128"/>
              <a:cs typeface="ＭＳ Ｐゴシック" pitchFamily="19" charset="-128"/>
            </a:endParaRPr>
          </a:p>
          <a:p>
            <a:r>
              <a:rPr lang="en-US">
                <a:latin typeface="Arial" pitchFamily="19" charset="0"/>
                <a:ea typeface="ＭＳ Ｐゴシック" pitchFamily="19" charset="-128"/>
                <a:cs typeface="ＭＳ Ｐゴシック" pitchFamily="19" charset="-128"/>
              </a:rPr>
              <a:t>+2 = 10 min. (X:50)</a:t>
            </a:r>
          </a:p>
        </p:txBody>
      </p:sp>
      <p:sp>
        <p:nvSpPr>
          <p:cNvPr id="24579" name="Rectangle 3"/>
          <p:cNvSpPr>
            <a:spLocks noGrp="1" noRot="1" noChangeAspect="1" noChangeArrowheads="1"/>
          </p:cNvSpPr>
          <p:nvPr>
            <p:ph type="sldImg"/>
          </p:nvPr>
        </p:nvSpPr>
        <p:spPr>
          <a:xfrm>
            <a:off x="1255713" y="603250"/>
            <a:ext cx="4818062" cy="3613150"/>
          </a:xfr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550625" y="4559916"/>
            <a:ext cx="6303242" cy="4320867"/>
          </a:xfrm>
          <a:noFill/>
          <a:ln w="9525"/>
        </p:spPr>
        <p:txBody>
          <a:bodyPr lIns="95631" tIns="46976" rIns="95631" bIns="46976"/>
          <a:lstStyle/>
          <a:p>
            <a:endParaRPr lang="en-US">
              <a:latin typeface="Arial" pitchFamily="19" charset="0"/>
              <a:ea typeface="ＭＳ Ｐゴシック" pitchFamily="19" charset="-128"/>
              <a:cs typeface="ＭＳ Ｐゴシック" pitchFamily="19" charset="-128"/>
            </a:endParaRPr>
          </a:p>
        </p:txBody>
      </p:sp>
      <p:sp>
        <p:nvSpPr>
          <p:cNvPr id="54275" name="Rectangle 3"/>
          <p:cNvSpPr>
            <a:spLocks noGrp="1" noRot="1" noChangeAspect="1" noChangeArrowheads="1"/>
          </p:cNvSpPr>
          <p:nvPr>
            <p:ph type="sldImg"/>
          </p:nvPr>
        </p:nvSpPr>
        <p:spPr>
          <a:xfrm>
            <a:off x="1255713" y="603250"/>
            <a:ext cx="4818062" cy="3613150"/>
          </a:xfr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a:xfrm>
            <a:off x="550625" y="4559916"/>
            <a:ext cx="6303242" cy="4320867"/>
          </a:xfrm>
          <a:noFill/>
          <a:ln w="9525"/>
        </p:spPr>
        <p:txBody>
          <a:bodyPr lIns="95638" tIns="46979" rIns="95638" bIns="46979"/>
          <a:lstStyle/>
          <a:p>
            <a:r>
              <a:rPr lang="en-US">
                <a:latin typeface="Arial" pitchFamily="19" charset="0"/>
                <a:ea typeface="ＭＳ Ｐゴシック" pitchFamily="19" charset="-128"/>
                <a:cs typeface="ＭＳ Ｐゴシック" pitchFamily="19" charset="-128"/>
              </a:rPr>
              <a:t>So how does the branch instruction work?</a:t>
            </a:r>
          </a:p>
          <a:p>
            <a:r>
              <a:rPr lang="en-US">
                <a:latin typeface="Arial" pitchFamily="19" charset="0"/>
                <a:ea typeface="ＭＳ Ｐゴシック" pitchFamily="19" charset="-128"/>
                <a:cs typeface="ＭＳ Ｐゴシック" pitchFamily="19" charset="-128"/>
              </a:rPr>
              <a:t>As far as the main datapath is concerned, it needs to calculate the branch condition. That is, it subtracts the register specified in the Rt field from the register specified in the Rs field and set the condition Zero accordingly.</a:t>
            </a:r>
          </a:p>
          <a:p>
            <a:r>
              <a:rPr lang="en-US">
                <a:latin typeface="Arial" pitchFamily="19" charset="0"/>
                <a:ea typeface="ＭＳ Ｐゴシック" pitchFamily="19" charset="-128"/>
                <a:cs typeface="ＭＳ Ｐゴシック" pitchFamily="19" charset="-128"/>
              </a:rPr>
              <a:t>In order to place the register values on busA and busB, we need to feed the Rs and Rt fields of the instruction to the Ra and Rb ports of the register file and set ALUSrc to 0.</a:t>
            </a:r>
          </a:p>
          <a:p>
            <a:r>
              <a:rPr lang="en-US">
                <a:latin typeface="Arial" pitchFamily="19" charset="0"/>
                <a:ea typeface="ＭＳ Ｐゴシック" pitchFamily="19" charset="-128"/>
                <a:cs typeface="ＭＳ Ｐゴシック" pitchFamily="19" charset="-128"/>
              </a:rPr>
              <a:t>Then we have to instruction the ALU to perform the subtract (ALUctr = sub) operation and set the Zero bit accordingly.</a:t>
            </a:r>
          </a:p>
          <a:p>
            <a:r>
              <a:rPr lang="en-US">
                <a:latin typeface="Arial" pitchFamily="19" charset="0"/>
                <a:ea typeface="ＭＳ Ｐゴシック" pitchFamily="19" charset="-128"/>
                <a:cs typeface="ＭＳ Ｐゴシック" pitchFamily="19" charset="-128"/>
              </a:rPr>
              <a:t>The Zero bit is sent to the Instruction Fetch Unit.  I will show you the internal of the Instruction Fetch Unit in a second.</a:t>
            </a:r>
          </a:p>
          <a:p>
            <a:r>
              <a:rPr lang="en-US">
                <a:latin typeface="Arial" pitchFamily="19" charset="0"/>
                <a:ea typeface="ＭＳ Ｐゴシック" pitchFamily="19" charset="-128"/>
                <a:cs typeface="ＭＳ Ｐゴシック" pitchFamily="19" charset="-128"/>
              </a:rPr>
              <a:t>But before we leave this slide, I want you to notice that ExtOp, MemtoReg, and RegDst are don’t cares but RegWr and MemWr have to be ZERO to prevent any write to occur.</a:t>
            </a:r>
          </a:p>
          <a:p>
            <a:r>
              <a:rPr lang="en-US">
                <a:latin typeface="Arial" pitchFamily="19" charset="0"/>
                <a:ea typeface="ＭＳ Ｐゴシック" pitchFamily="19" charset="-128"/>
                <a:cs typeface="ＭＳ Ｐゴシック" pitchFamily="19" charset="-128"/>
              </a:rPr>
              <a:t>And finally, the controller needs to set the Branch signal to 1 so the Instruction Fetch Unit knows what to do.  So now  let’s take a look at the Instruction Fetch Unit.</a:t>
            </a:r>
          </a:p>
          <a:p>
            <a:endParaRPr lang="en-US">
              <a:latin typeface="Arial" pitchFamily="19" charset="0"/>
              <a:ea typeface="ＭＳ Ｐゴシック" pitchFamily="19" charset="-128"/>
              <a:cs typeface="ＭＳ Ｐゴシック" pitchFamily="19" charset="-128"/>
            </a:endParaRPr>
          </a:p>
          <a:p>
            <a:r>
              <a:rPr lang="en-US">
                <a:latin typeface="Arial" pitchFamily="19" charset="0"/>
                <a:ea typeface="ＭＳ Ｐゴシック" pitchFamily="19" charset="-128"/>
                <a:cs typeface="ＭＳ Ｐゴシック" pitchFamily="19" charset="-128"/>
              </a:rPr>
              <a:t>+2 = 33 min. (Y:13)</a:t>
            </a:r>
          </a:p>
        </p:txBody>
      </p:sp>
      <p:sp>
        <p:nvSpPr>
          <p:cNvPr id="68611" name="Rectangle 3"/>
          <p:cNvSpPr>
            <a:spLocks noGrp="1" noRot="1" noChangeAspect="1" noChangeArrowheads="1"/>
          </p:cNvSpPr>
          <p:nvPr>
            <p:ph type="sldImg"/>
          </p:nvPr>
        </p:nvSpPr>
        <p:spPr>
          <a:xfrm>
            <a:off x="1255713" y="603250"/>
            <a:ext cx="4818062" cy="3613150"/>
          </a:xfr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xfrm>
            <a:off x="550625" y="4559916"/>
            <a:ext cx="6303242" cy="4320867"/>
          </a:xfrm>
          <a:noFill/>
          <a:ln w="9525"/>
        </p:spPr>
        <p:txBody>
          <a:bodyPr lIns="95638" tIns="46979" rIns="95638" bIns="46979"/>
          <a:lstStyle/>
          <a:p>
            <a:r>
              <a:rPr lang="en-US">
                <a:latin typeface="Arial" pitchFamily="19" charset="0"/>
                <a:ea typeface="ＭＳ Ｐゴシック" pitchFamily="19" charset="-128"/>
                <a:cs typeface="ＭＳ Ｐゴシック" pitchFamily="19" charset="-128"/>
              </a:rPr>
              <a:t>So how does the branch instruction work?</a:t>
            </a:r>
          </a:p>
          <a:p>
            <a:r>
              <a:rPr lang="en-US">
                <a:latin typeface="Arial" pitchFamily="19" charset="0"/>
                <a:ea typeface="ＭＳ Ｐゴシック" pitchFamily="19" charset="-128"/>
                <a:cs typeface="ＭＳ Ｐゴシック" pitchFamily="19" charset="-128"/>
              </a:rPr>
              <a:t>As far as the main datapath is concerned, it needs to calculate the branch condition. That is, it subtracts the register specified in the Rt field from the register specified in the Rs field and set the condition Zero accordingly.</a:t>
            </a:r>
          </a:p>
          <a:p>
            <a:r>
              <a:rPr lang="en-US">
                <a:latin typeface="Arial" pitchFamily="19" charset="0"/>
                <a:ea typeface="ＭＳ Ｐゴシック" pitchFamily="19" charset="-128"/>
                <a:cs typeface="ＭＳ Ｐゴシック" pitchFamily="19" charset="-128"/>
              </a:rPr>
              <a:t>In order to place the register values on busA and busB, we need to feed the Rs and Rt fields of the instruction to the Ra and Rb ports of the register file and set ALUSrc to 0.</a:t>
            </a:r>
          </a:p>
          <a:p>
            <a:r>
              <a:rPr lang="en-US">
                <a:latin typeface="Arial" pitchFamily="19" charset="0"/>
                <a:ea typeface="ＭＳ Ｐゴシック" pitchFamily="19" charset="-128"/>
                <a:cs typeface="ＭＳ Ｐゴシック" pitchFamily="19" charset="-128"/>
              </a:rPr>
              <a:t>Then we have to instruction the ALU to perform the subtract (ALUctr = sub) operation and set the Zero bit accordingly.</a:t>
            </a:r>
          </a:p>
          <a:p>
            <a:r>
              <a:rPr lang="en-US">
                <a:latin typeface="Arial" pitchFamily="19" charset="0"/>
                <a:ea typeface="ＭＳ Ｐゴシック" pitchFamily="19" charset="-128"/>
                <a:cs typeface="ＭＳ Ｐゴシック" pitchFamily="19" charset="-128"/>
              </a:rPr>
              <a:t>The Zero bit is sent to the Instruction Fetch Unit.  I will show you the internal of the Instruction Fetch Unit in a second.</a:t>
            </a:r>
          </a:p>
          <a:p>
            <a:r>
              <a:rPr lang="en-US">
                <a:latin typeface="Arial" pitchFamily="19" charset="0"/>
                <a:ea typeface="ＭＳ Ｐゴシック" pitchFamily="19" charset="-128"/>
                <a:cs typeface="ＭＳ Ｐゴシック" pitchFamily="19" charset="-128"/>
              </a:rPr>
              <a:t>But before we leave this slide, I want you to notice that ExtOp, MemtoReg, and RegDst are don’t cares but RegWr and MemWr have to be ZERO to prevent any write to occur.</a:t>
            </a:r>
          </a:p>
          <a:p>
            <a:r>
              <a:rPr lang="en-US">
                <a:latin typeface="Arial" pitchFamily="19" charset="0"/>
                <a:ea typeface="ＭＳ Ｐゴシック" pitchFamily="19" charset="-128"/>
                <a:cs typeface="ＭＳ Ｐゴシック" pitchFamily="19" charset="-128"/>
              </a:rPr>
              <a:t>And finally, the controller needs to set the Branch signal to 1 so the Instruction Fetch Unit knows what to do.  So now  let’s take a look at the Instruction Fetch Unit.</a:t>
            </a:r>
          </a:p>
          <a:p>
            <a:endParaRPr lang="en-US">
              <a:latin typeface="Arial" pitchFamily="19" charset="0"/>
              <a:ea typeface="ＭＳ Ｐゴシック" pitchFamily="19" charset="-128"/>
              <a:cs typeface="ＭＳ Ｐゴシック" pitchFamily="19" charset="-128"/>
            </a:endParaRPr>
          </a:p>
          <a:p>
            <a:r>
              <a:rPr lang="en-US">
                <a:latin typeface="Arial" pitchFamily="19" charset="0"/>
                <a:ea typeface="ＭＳ Ｐゴシック" pitchFamily="19" charset="-128"/>
                <a:cs typeface="ＭＳ Ｐゴシック" pitchFamily="19" charset="-128"/>
              </a:rPr>
              <a:t>+2 = 33 min. (Y:13)</a:t>
            </a:r>
          </a:p>
        </p:txBody>
      </p:sp>
      <p:sp>
        <p:nvSpPr>
          <p:cNvPr id="70659" name="Rectangle 3"/>
          <p:cNvSpPr>
            <a:spLocks noGrp="1" noRot="1" noChangeAspect="1" noChangeArrowheads="1"/>
          </p:cNvSpPr>
          <p:nvPr>
            <p:ph type="sldImg"/>
          </p:nvPr>
        </p:nvSpPr>
        <p:spPr>
          <a:xfrm>
            <a:off x="1255713" y="603250"/>
            <a:ext cx="4818062" cy="3613150"/>
          </a:xfr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xfrm>
            <a:off x="550625" y="4559916"/>
            <a:ext cx="6303242" cy="4320867"/>
          </a:xfrm>
          <a:noFill/>
          <a:ln w="9525"/>
        </p:spPr>
        <p:txBody>
          <a:bodyPr lIns="95638" tIns="46979" rIns="95638" bIns="46979"/>
          <a:lstStyle/>
          <a:p>
            <a:r>
              <a:rPr lang="en-US">
                <a:latin typeface="Arial" pitchFamily="19" charset="0"/>
                <a:ea typeface="ＭＳ Ｐゴシック" pitchFamily="19" charset="-128"/>
                <a:cs typeface="ＭＳ Ｐゴシック" pitchFamily="19" charset="-128"/>
              </a:rPr>
              <a:t>Let’s look at the interesting case where the branch condition Zero is true (Zero = 1).</a:t>
            </a:r>
          </a:p>
          <a:p>
            <a:r>
              <a:rPr lang="en-US">
                <a:latin typeface="Arial" pitchFamily="19" charset="0"/>
                <a:ea typeface="ＭＳ Ｐゴシック" pitchFamily="19" charset="-128"/>
                <a:cs typeface="ＭＳ Ｐゴシック" pitchFamily="19" charset="-128"/>
              </a:rPr>
              <a:t>Well, if Zero is not asserted, we will have our boring case where PC + 1 is selected.</a:t>
            </a:r>
          </a:p>
          <a:p>
            <a:r>
              <a:rPr lang="en-US">
                <a:latin typeface="Arial" pitchFamily="19" charset="0"/>
                <a:ea typeface="ＭＳ Ｐゴシック" pitchFamily="19" charset="-128"/>
                <a:cs typeface="ＭＳ Ｐゴシック" pitchFamily="19" charset="-128"/>
              </a:rPr>
              <a:t>Anyway, with Branch = 1 and Zero = 1, the output of the second adder will be selected.</a:t>
            </a:r>
          </a:p>
          <a:p>
            <a:r>
              <a:rPr lang="en-US">
                <a:latin typeface="Arial" pitchFamily="19" charset="0"/>
                <a:ea typeface="ＭＳ Ｐゴシック" pitchFamily="19" charset="-128"/>
                <a:cs typeface="ＭＳ Ｐゴシック" pitchFamily="19" charset="-128"/>
              </a:rPr>
              <a:t>That is, we will add the seqential address, that is output of the first adder, to the sign extended version of the immediate field, to form the branch target address (output of 2nd adder).</a:t>
            </a:r>
          </a:p>
          <a:p>
            <a:r>
              <a:rPr lang="en-US">
                <a:latin typeface="Arial" pitchFamily="19" charset="0"/>
                <a:ea typeface="ＭＳ Ｐゴシック" pitchFamily="19" charset="-128"/>
                <a:cs typeface="ＭＳ Ｐゴシック" pitchFamily="19" charset="-128"/>
              </a:rPr>
              <a:t>With the control signal Jump set to zero, this branch target address will be written into the Program Counter register (PC) at the end of the clock cycle.</a:t>
            </a:r>
          </a:p>
          <a:p>
            <a:endParaRPr lang="en-US">
              <a:latin typeface="Arial" pitchFamily="19" charset="0"/>
              <a:ea typeface="ＭＳ Ｐゴシック" pitchFamily="19" charset="-128"/>
              <a:cs typeface="ＭＳ Ｐゴシック" pitchFamily="19" charset="-128"/>
            </a:endParaRPr>
          </a:p>
          <a:p>
            <a:r>
              <a:rPr lang="en-US">
                <a:latin typeface="Arial" pitchFamily="19" charset="0"/>
                <a:ea typeface="ＭＳ Ｐゴシック" pitchFamily="19" charset="-128"/>
                <a:cs typeface="ＭＳ Ｐゴシック" pitchFamily="19" charset="-128"/>
              </a:rPr>
              <a:t>+2 = 35 min. (Y:15)</a:t>
            </a:r>
          </a:p>
        </p:txBody>
      </p:sp>
      <p:sp>
        <p:nvSpPr>
          <p:cNvPr id="72707" name="Rectangle 3"/>
          <p:cNvSpPr>
            <a:spLocks noGrp="1" noRot="1" noChangeAspect="1" noChangeArrowheads="1"/>
          </p:cNvSpPr>
          <p:nvPr>
            <p:ph type="sldImg"/>
          </p:nvPr>
        </p:nvSpPr>
        <p:spPr>
          <a:xfrm>
            <a:off x="1255713" y="603250"/>
            <a:ext cx="4818062" cy="3613150"/>
          </a:xfr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a:xfrm>
            <a:off x="550625" y="4559916"/>
            <a:ext cx="6303242" cy="4320867"/>
          </a:xfrm>
          <a:noFill/>
          <a:ln w="9525"/>
        </p:spPr>
        <p:txBody>
          <a:bodyPr lIns="95638" tIns="46979" rIns="95638" bIns="46979"/>
          <a:lstStyle/>
          <a:p>
            <a:r>
              <a:rPr lang="en-US">
                <a:latin typeface="Arial" pitchFamily="19" charset="0"/>
                <a:ea typeface="ＭＳ Ｐゴシック" pitchFamily="19" charset="-128"/>
                <a:cs typeface="ＭＳ Ｐゴシック" pitchFamily="19" charset="-128"/>
              </a:rPr>
              <a:t>Let’s look at the interesting case where the branch condition Zero is true (Zero = 1).</a:t>
            </a:r>
          </a:p>
          <a:p>
            <a:r>
              <a:rPr lang="en-US">
                <a:latin typeface="Arial" pitchFamily="19" charset="0"/>
                <a:ea typeface="ＭＳ Ｐゴシック" pitchFamily="19" charset="-128"/>
                <a:cs typeface="ＭＳ Ｐゴシック" pitchFamily="19" charset="-128"/>
              </a:rPr>
              <a:t>Well, if Zero is not asserted, we will have our boring case where PC + 1 is selected.</a:t>
            </a:r>
          </a:p>
          <a:p>
            <a:r>
              <a:rPr lang="en-US">
                <a:latin typeface="Arial" pitchFamily="19" charset="0"/>
                <a:ea typeface="ＭＳ Ｐゴシック" pitchFamily="19" charset="-128"/>
                <a:cs typeface="ＭＳ Ｐゴシック" pitchFamily="19" charset="-128"/>
              </a:rPr>
              <a:t>Anyway, with Branch = 1 and Zero = 1, the output of the second adder will be selected.</a:t>
            </a:r>
          </a:p>
          <a:p>
            <a:r>
              <a:rPr lang="en-US">
                <a:latin typeface="Arial" pitchFamily="19" charset="0"/>
                <a:ea typeface="ＭＳ Ｐゴシック" pitchFamily="19" charset="-128"/>
                <a:cs typeface="ＭＳ Ｐゴシック" pitchFamily="19" charset="-128"/>
              </a:rPr>
              <a:t>That is, we will add the seqential address, that is output of the first adder, to the sign extended version of the immediate field, to form the branch target address (output of 2nd adder).</a:t>
            </a:r>
          </a:p>
          <a:p>
            <a:r>
              <a:rPr lang="en-US">
                <a:latin typeface="Arial" pitchFamily="19" charset="0"/>
                <a:ea typeface="ＭＳ Ｐゴシック" pitchFamily="19" charset="-128"/>
                <a:cs typeface="ＭＳ Ｐゴシック" pitchFamily="19" charset="-128"/>
              </a:rPr>
              <a:t>With the control signal Jump set to zero, this branch target address will be written into the Program Counter register (PC) at the end of the clock cycle.</a:t>
            </a:r>
          </a:p>
          <a:p>
            <a:endParaRPr lang="en-US">
              <a:latin typeface="Arial" pitchFamily="19" charset="0"/>
              <a:ea typeface="ＭＳ Ｐゴシック" pitchFamily="19" charset="-128"/>
              <a:cs typeface="ＭＳ Ｐゴシック" pitchFamily="19" charset="-128"/>
            </a:endParaRPr>
          </a:p>
          <a:p>
            <a:r>
              <a:rPr lang="en-US">
                <a:latin typeface="Arial" pitchFamily="19" charset="0"/>
                <a:ea typeface="ＭＳ Ｐゴシック" pitchFamily="19" charset="-128"/>
                <a:cs typeface="ＭＳ Ｐゴシック" pitchFamily="19" charset="-128"/>
              </a:rPr>
              <a:t>+2 = 35 min. (Y:15)</a:t>
            </a:r>
          </a:p>
        </p:txBody>
      </p:sp>
      <p:sp>
        <p:nvSpPr>
          <p:cNvPr id="74755" name="Rectangle 3"/>
          <p:cNvSpPr>
            <a:spLocks noGrp="1" noRot="1" noChangeAspect="1" noChangeArrowheads="1"/>
          </p:cNvSpPr>
          <p:nvPr>
            <p:ph type="sldImg"/>
          </p:nvPr>
        </p:nvSpPr>
        <p:spPr>
          <a:xfrm>
            <a:off x="1255713" y="603250"/>
            <a:ext cx="4818062" cy="3613150"/>
          </a:xfr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97570" name="Rectangle 2"/>
          <p:cNvSpPr>
            <a:spLocks noGrp="1" noRot="1" noChangeAspect="1" noChangeArrowheads="1"/>
          </p:cNvSpPr>
          <p:nvPr>
            <p:ph type="sldImg"/>
          </p:nvPr>
        </p:nvSpPr>
        <p:spPr bwMode="auto">
          <a:xfrm>
            <a:off x="1277938" y="615950"/>
            <a:ext cx="4784725" cy="3587750"/>
          </a:xfrm>
          <a:prstGeom prst="rect">
            <a:avLst/>
          </a:prstGeom>
          <a:solidFill>
            <a:srgbClr val="FFFFFF"/>
          </a:solidFill>
          <a:ln>
            <a:solidFill>
              <a:srgbClr val="000000"/>
            </a:solidFill>
            <a:miter lim="800000"/>
            <a:headEnd/>
            <a:tailEnd/>
          </a:ln>
        </p:spPr>
      </p:sp>
      <p:sp>
        <p:nvSpPr>
          <p:cNvPr id="2797571" name="Rectangle 3"/>
          <p:cNvSpPr>
            <a:spLocks noGrp="1" noChangeArrowheads="1"/>
          </p:cNvSpPr>
          <p:nvPr>
            <p:ph type="body" idx="1"/>
          </p:nvPr>
        </p:nvSpPr>
        <p:spPr bwMode="auto">
          <a:xfrm>
            <a:off x="550625" y="4563191"/>
            <a:ext cx="6301588" cy="4317592"/>
          </a:xfrm>
          <a:prstGeom prst="rect">
            <a:avLst/>
          </a:prstGeom>
          <a:solidFill>
            <a:srgbClr val="FFFFFF"/>
          </a:solidFill>
          <a:ln>
            <a:solidFill>
              <a:srgbClr val="000000"/>
            </a:solidFill>
            <a:miter lim="800000"/>
            <a:headEnd/>
            <a:tailEnd/>
          </a:ln>
        </p:spPr>
        <p:txBody>
          <a:bodyPr lIns="95077" tIns="47539" rIns="95077" bIns="47539">
            <a:prstTxWarp prst="textNoShape">
              <a:avLst/>
            </a:prstTxWarp>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01666" name="Rectangle 2"/>
          <p:cNvSpPr>
            <a:spLocks noGrp="1" noRot="1" noChangeAspect="1" noChangeArrowheads="1"/>
          </p:cNvSpPr>
          <p:nvPr>
            <p:ph type="sldImg"/>
          </p:nvPr>
        </p:nvSpPr>
        <p:spPr bwMode="auto">
          <a:xfrm>
            <a:off x="1277938" y="615950"/>
            <a:ext cx="4784725" cy="3587750"/>
          </a:xfrm>
          <a:prstGeom prst="rect">
            <a:avLst/>
          </a:prstGeom>
          <a:solidFill>
            <a:srgbClr val="FFFFFF"/>
          </a:solidFill>
          <a:ln>
            <a:solidFill>
              <a:srgbClr val="000000"/>
            </a:solidFill>
            <a:miter lim="800000"/>
            <a:headEnd/>
            <a:tailEnd/>
          </a:ln>
        </p:spPr>
      </p:sp>
      <p:sp>
        <p:nvSpPr>
          <p:cNvPr id="2801667" name="Rectangle 3"/>
          <p:cNvSpPr>
            <a:spLocks noGrp="1" noChangeArrowheads="1"/>
          </p:cNvSpPr>
          <p:nvPr>
            <p:ph type="body" idx="1"/>
          </p:nvPr>
        </p:nvSpPr>
        <p:spPr bwMode="auto">
          <a:xfrm>
            <a:off x="550625" y="4563191"/>
            <a:ext cx="6301588" cy="4317592"/>
          </a:xfrm>
          <a:prstGeom prst="rect">
            <a:avLst/>
          </a:prstGeom>
          <a:solidFill>
            <a:srgbClr val="FFFFFF"/>
          </a:solidFill>
          <a:ln>
            <a:solidFill>
              <a:srgbClr val="000000"/>
            </a:solidFill>
            <a:miter lim="800000"/>
            <a:headEnd/>
            <a:tailEnd/>
          </a:ln>
        </p:spPr>
        <p:txBody>
          <a:bodyPr lIns="95077" tIns="47539" rIns="95077" bIns="47539">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550625" y="4559916"/>
            <a:ext cx="6303242" cy="4320867"/>
          </a:xfrm>
          <a:noFill/>
          <a:ln w="9525"/>
        </p:spPr>
        <p:txBody>
          <a:bodyPr lIns="95631" tIns="46976" rIns="95631" bIns="46976"/>
          <a:lstStyle/>
          <a:p>
            <a:r>
              <a:rPr lang="en-US" dirty="0">
                <a:latin typeface="Arial" pitchFamily="19" charset="0"/>
                <a:ea typeface="ＭＳ Ｐゴシック" pitchFamily="19" charset="-128"/>
                <a:cs typeface="ＭＳ Ｐゴシック" pitchFamily="19" charset="-128"/>
              </a:rPr>
              <a:t>This picture shows the control signals setting for the Instruction Fetch Unit at the end of the Add or Subtract instruction.</a:t>
            </a:r>
          </a:p>
          <a:p>
            <a:r>
              <a:rPr lang="en-US" dirty="0">
                <a:latin typeface="Arial" pitchFamily="19" charset="0"/>
                <a:ea typeface="ＭＳ Ｐゴシック" pitchFamily="19" charset="-128"/>
                <a:cs typeface="ＭＳ Ｐゴシック" pitchFamily="19" charset="-128"/>
              </a:rPr>
              <a:t>Both the Branch and Jump signals are set to 0.</a:t>
            </a:r>
          </a:p>
          <a:p>
            <a:r>
              <a:rPr lang="en-US" dirty="0">
                <a:latin typeface="Arial" pitchFamily="19" charset="0"/>
                <a:ea typeface="ＭＳ Ｐゴシック" pitchFamily="19" charset="-128"/>
                <a:cs typeface="ＭＳ Ｐゴシック" pitchFamily="19" charset="-128"/>
              </a:rPr>
              <a:t>Consequently, the output of the first adder, which implements PC plus 1, is selected through the two 2-to-1 </a:t>
            </a:r>
            <a:r>
              <a:rPr lang="en-US" dirty="0" err="1">
                <a:latin typeface="Arial" pitchFamily="19" charset="0"/>
                <a:ea typeface="ＭＳ Ｐゴシック" pitchFamily="19" charset="-128"/>
                <a:cs typeface="ＭＳ Ｐゴシック" pitchFamily="19" charset="-128"/>
              </a:rPr>
              <a:t>mux</a:t>
            </a:r>
            <a:r>
              <a:rPr lang="en-US" dirty="0">
                <a:latin typeface="Arial" pitchFamily="19" charset="0"/>
                <a:ea typeface="ＭＳ Ｐゴシック" pitchFamily="19" charset="-128"/>
                <a:cs typeface="ＭＳ Ｐゴシック" pitchFamily="19" charset="-128"/>
              </a:rPr>
              <a:t> and got placed into the input of the Program Counter register.</a:t>
            </a:r>
          </a:p>
          <a:p>
            <a:r>
              <a:rPr lang="en-US" dirty="0">
                <a:latin typeface="Arial" pitchFamily="19" charset="0"/>
                <a:ea typeface="ＭＳ Ｐゴシック" pitchFamily="19" charset="-128"/>
                <a:cs typeface="ＭＳ Ｐゴシック" pitchFamily="19" charset="-128"/>
              </a:rPr>
              <a:t>The Program Counter is updated to this new value at the next clock tick.</a:t>
            </a:r>
          </a:p>
          <a:p>
            <a:r>
              <a:rPr lang="en-US" dirty="0">
                <a:latin typeface="Arial" pitchFamily="19" charset="0"/>
                <a:ea typeface="ＭＳ Ｐゴシック" pitchFamily="19" charset="-128"/>
                <a:cs typeface="ＭＳ Ｐゴシック" pitchFamily="19" charset="-128"/>
              </a:rPr>
              <a:t>Notice that the Program Counter is updated at every cycle.  Therefore it does not have a Write Enable signal to control the write.</a:t>
            </a:r>
          </a:p>
          <a:p>
            <a:r>
              <a:rPr lang="en-US" dirty="0">
                <a:latin typeface="Arial" pitchFamily="19" charset="0"/>
                <a:ea typeface="ＭＳ Ｐゴシック" pitchFamily="19" charset="-128"/>
                <a:cs typeface="ＭＳ Ｐゴシック" pitchFamily="19" charset="-128"/>
              </a:rPr>
              <a:t>Also, this picture is the same for or all instructions other than Branch </a:t>
            </a:r>
            <a:r>
              <a:rPr lang="en-US" dirty="0" err="1">
                <a:latin typeface="Arial" pitchFamily="19" charset="0"/>
                <a:ea typeface="ＭＳ Ｐゴシック" pitchFamily="19" charset="-128"/>
                <a:cs typeface="ＭＳ Ｐゴシック" pitchFamily="19" charset="-128"/>
              </a:rPr>
              <a:t>andJjump</a:t>
            </a:r>
            <a:r>
              <a:rPr lang="en-US" dirty="0">
                <a:latin typeface="Arial" pitchFamily="19" charset="0"/>
                <a:ea typeface="ＭＳ Ｐゴシック" pitchFamily="19" charset="-128"/>
                <a:cs typeface="ＭＳ Ｐゴシック" pitchFamily="19" charset="-128"/>
              </a:rPr>
              <a:t>.</a:t>
            </a:r>
          </a:p>
          <a:p>
            <a:r>
              <a:rPr lang="en-US" dirty="0">
                <a:latin typeface="Arial" pitchFamily="19" charset="0"/>
                <a:ea typeface="ＭＳ Ｐゴシック" pitchFamily="19" charset="-128"/>
                <a:cs typeface="ＭＳ Ｐゴシック" pitchFamily="19" charset="-128"/>
              </a:rPr>
              <a:t>Therefore I will only show this picture again for the Branch and Jump instructions and will not  repeat this for all other instructions.</a:t>
            </a:r>
          </a:p>
          <a:p>
            <a:endParaRPr lang="en-US" dirty="0">
              <a:latin typeface="Arial" pitchFamily="19" charset="0"/>
              <a:ea typeface="ＭＳ Ｐゴシック" pitchFamily="19" charset="-128"/>
              <a:cs typeface="ＭＳ Ｐゴシック" pitchFamily="19" charset="-128"/>
            </a:endParaRPr>
          </a:p>
          <a:p>
            <a:r>
              <a:rPr lang="en-US" dirty="0">
                <a:latin typeface="Arial" pitchFamily="19" charset="0"/>
                <a:ea typeface="ＭＳ Ｐゴシック" pitchFamily="19" charset="-128"/>
                <a:cs typeface="ＭＳ Ｐゴシック" pitchFamily="19" charset="-128"/>
              </a:rPr>
              <a:t>+2 = 17 min. (X:57)</a:t>
            </a:r>
          </a:p>
        </p:txBody>
      </p:sp>
      <p:sp>
        <p:nvSpPr>
          <p:cNvPr id="30723" name="Rectangle 3"/>
          <p:cNvSpPr>
            <a:spLocks noGrp="1" noRot="1" noChangeAspect="1" noChangeArrowheads="1"/>
          </p:cNvSpPr>
          <p:nvPr>
            <p:ph type="sldImg"/>
          </p:nvPr>
        </p:nvSpPr>
        <p:spPr>
          <a:xfrm>
            <a:off x="1255713" y="603250"/>
            <a:ext cx="4818062" cy="3613150"/>
          </a:xfr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03714" name="Rectangle 2"/>
          <p:cNvSpPr>
            <a:spLocks noGrp="1" noRot="1" noChangeAspect="1" noChangeArrowheads="1"/>
          </p:cNvSpPr>
          <p:nvPr>
            <p:ph type="sldImg"/>
          </p:nvPr>
        </p:nvSpPr>
        <p:spPr bwMode="auto">
          <a:xfrm>
            <a:off x="1277938" y="615950"/>
            <a:ext cx="4784725" cy="3587750"/>
          </a:xfrm>
          <a:prstGeom prst="rect">
            <a:avLst/>
          </a:prstGeom>
          <a:solidFill>
            <a:srgbClr val="FFFFFF"/>
          </a:solidFill>
          <a:ln>
            <a:solidFill>
              <a:srgbClr val="000000"/>
            </a:solidFill>
            <a:miter lim="800000"/>
            <a:headEnd/>
            <a:tailEnd/>
          </a:ln>
        </p:spPr>
      </p:sp>
      <p:sp>
        <p:nvSpPr>
          <p:cNvPr id="2803715" name="Rectangle 3"/>
          <p:cNvSpPr>
            <a:spLocks noGrp="1" noChangeArrowheads="1"/>
          </p:cNvSpPr>
          <p:nvPr>
            <p:ph type="body" idx="1"/>
          </p:nvPr>
        </p:nvSpPr>
        <p:spPr bwMode="auto">
          <a:xfrm>
            <a:off x="550625" y="4563191"/>
            <a:ext cx="6301588" cy="4317592"/>
          </a:xfrm>
          <a:prstGeom prst="rect">
            <a:avLst/>
          </a:prstGeom>
          <a:solidFill>
            <a:srgbClr val="FFFFFF"/>
          </a:solidFill>
          <a:ln>
            <a:solidFill>
              <a:srgbClr val="000000"/>
            </a:solidFill>
            <a:miter lim="800000"/>
            <a:headEnd/>
            <a:tailEnd/>
          </a:ln>
        </p:spPr>
        <p:txBody>
          <a:bodyPr lIns="95077" tIns="47539" rIns="95077" bIns="47539">
            <a:prstTxWarp prst="textNoShape">
              <a:avLst/>
            </a:prstTxWarp>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05762" name="Rectangle 2"/>
          <p:cNvSpPr>
            <a:spLocks noGrp="1" noRot="1" noChangeAspect="1" noChangeArrowheads="1"/>
          </p:cNvSpPr>
          <p:nvPr>
            <p:ph type="sldImg"/>
          </p:nvPr>
        </p:nvSpPr>
        <p:spPr bwMode="auto">
          <a:xfrm>
            <a:off x="1277938" y="615950"/>
            <a:ext cx="4784725" cy="3587750"/>
          </a:xfrm>
          <a:prstGeom prst="rect">
            <a:avLst/>
          </a:prstGeom>
          <a:solidFill>
            <a:srgbClr val="FFFFFF"/>
          </a:solidFill>
          <a:ln>
            <a:solidFill>
              <a:srgbClr val="000000"/>
            </a:solidFill>
            <a:miter lim="800000"/>
            <a:headEnd/>
            <a:tailEnd/>
          </a:ln>
        </p:spPr>
      </p:sp>
      <p:sp>
        <p:nvSpPr>
          <p:cNvPr id="2805763" name="Rectangle 3"/>
          <p:cNvSpPr>
            <a:spLocks noGrp="1" noChangeArrowheads="1"/>
          </p:cNvSpPr>
          <p:nvPr>
            <p:ph type="body" idx="1"/>
          </p:nvPr>
        </p:nvSpPr>
        <p:spPr bwMode="auto">
          <a:xfrm>
            <a:off x="550625" y="4563191"/>
            <a:ext cx="6301588" cy="4317592"/>
          </a:xfrm>
          <a:prstGeom prst="rect">
            <a:avLst/>
          </a:prstGeom>
          <a:solidFill>
            <a:srgbClr val="FFFFFF"/>
          </a:solidFill>
          <a:ln>
            <a:solidFill>
              <a:srgbClr val="000000"/>
            </a:solidFill>
            <a:miter lim="800000"/>
            <a:headEnd/>
            <a:tailEnd/>
          </a:ln>
        </p:spPr>
        <p:txBody>
          <a:bodyPr lIns="95077" tIns="47539" rIns="95077" bIns="47539">
            <a:prstTxWarp prst="textNoShape">
              <a:avLst/>
            </a:prstTxWarp>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07810" name="Rectangle 2"/>
          <p:cNvSpPr>
            <a:spLocks noGrp="1" noRot="1" noChangeAspect="1" noChangeArrowheads="1"/>
          </p:cNvSpPr>
          <p:nvPr>
            <p:ph type="sldImg"/>
          </p:nvPr>
        </p:nvSpPr>
        <p:spPr bwMode="auto">
          <a:xfrm>
            <a:off x="1277938" y="615950"/>
            <a:ext cx="4784725" cy="3587750"/>
          </a:xfrm>
          <a:prstGeom prst="rect">
            <a:avLst/>
          </a:prstGeom>
          <a:solidFill>
            <a:srgbClr val="FFFFFF"/>
          </a:solidFill>
          <a:ln>
            <a:solidFill>
              <a:srgbClr val="000000"/>
            </a:solidFill>
            <a:miter lim="800000"/>
            <a:headEnd/>
            <a:tailEnd/>
          </a:ln>
        </p:spPr>
      </p:sp>
      <p:sp>
        <p:nvSpPr>
          <p:cNvPr id="2807811" name="Rectangle 3"/>
          <p:cNvSpPr>
            <a:spLocks noGrp="1" noChangeArrowheads="1"/>
          </p:cNvSpPr>
          <p:nvPr>
            <p:ph type="body" idx="1"/>
          </p:nvPr>
        </p:nvSpPr>
        <p:spPr bwMode="auto">
          <a:xfrm>
            <a:off x="550625" y="4563191"/>
            <a:ext cx="6301588" cy="4317592"/>
          </a:xfrm>
          <a:prstGeom prst="rect">
            <a:avLst/>
          </a:prstGeom>
          <a:solidFill>
            <a:srgbClr val="FFFFFF"/>
          </a:solidFill>
          <a:ln>
            <a:solidFill>
              <a:srgbClr val="000000"/>
            </a:solidFill>
            <a:miter lim="800000"/>
            <a:headEnd/>
            <a:tailEnd/>
          </a:ln>
        </p:spPr>
        <p:txBody>
          <a:bodyPr lIns="95077" tIns="47539" rIns="95077" bIns="47539">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550625" y="4559916"/>
            <a:ext cx="6303242" cy="4320867"/>
          </a:xfrm>
          <a:noFill/>
          <a:ln w="9525"/>
        </p:spPr>
        <p:txBody>
          <a:bodyPr lIns="95631" tIns="46976" rIns="95631" bIns="46976"/>
          <a:lstStyle/>
          <a:p>
            <a:r>
              <a:rPr lang="en-US">
                <a:latin typeface="Arial" pitchFamily="19" charset="0"/>
                <a:ea typeface="ＭＳ Ｐゴシック" pitchFamily="19" charset="-128"/>
                <a:cs typeface="ＭＳ Ｐゴシック" pitchFamily="19" charset="-128"/>
              </a:rPr>
              <a:t>Now let’s look at the control signals setting for the Or immediate instruction.</a:t>
            </a:r>
          </a:p>
          <a:p>
            <a:r>
              <a:rPr lang="en-US">
                <a:latin typeface="Arial" pitchFamily="19" charset="0"/>
                <a:ea typeface="ＭＳ Ｐゴシック" pitchFamily="19" charset="-128"/>
                <a:cs typeface="ＭＳ Ｐゴシック" pitchFamily="19" charset="-128"/>
              </a:rPr>
              <a:t>The OR immediate instruction OR the content of the register specified by the Rs field to the Zero Extended Immediate field and write the result to the register specified in Rt.</a:t>
            </a:r>
          </a:p>
          <a:p>
            <a:r>
              <a:rPr lang="en-US">
                <a:latin typeface="Arial" pitchFamily="19" charset="0"/>
                <a:ea typeface="ＭＳ Ｐゴシック" pitchFamily="19" charset="-128"/>
                <a:cs typeface="ＭＳ Ｐゴシック" pitchFamily="19" charset="-128"/>
              </a:rPr>
              <a:t>This is how it works in the datapath.  The Rs field is fed to the Ra address port to cause the contents of register Rs to be placed on busA.</a:t>
            </a:r>
          </a:p>
          <a:p>
            <a:r>
              <a:rPr lang="en-US">
                <a:latin typeface="Arial" pitchFamily="19" charset="0"/>
                <a:ea typeface="ＭＳ Ｐゴシック" pitchFamily="19" charset="-128"/>
                <a:cs typeface="ＭＳ Ｐゴシック" pitchFamily="19" charset="-128"/>
              </a:rPr>
              <a:t>The other operand for the ALU will come from the immediate field.  In order to do this, the controller need to set ExtOp to 0 to instruct the extender to perform a Zero Extend operation.</a:t>
            </a:r>
          </a:p>
          <a:p>
            <a:r>
              <a:rPr lang="en-US">
                <a:latin typeface="Arial" pitchFamily="19" charset="0"/>
                <a:ea typeface="ＭＳ Ｐゴシック" pitchFamily="19" charset="-128"/>
                <a:cs typeface="ＭＳ Ｐゴシック" pitchFamily="19" charset="-128"/>
              </a:rPr>
              <a:t>Furthermore, ALUSrc must set to 1 such that the MUX will block off bus B from the register file and send the zero extended version of the immediate field to the ALU.</a:t>
            </a:r>
          </a:p>
          <a:p>
            <a:r>
              <a:rPr lang="en-US">
                <a:latin typeface="Arial" pitchFamily="19" charset="0"/>
                <a:ea typeface="ＭＳ Ｐゴシック" pitchFamily="19" charset="-128"/>
                <a:cs typeface="ＭＳ Ｐゴシック" pitchFamily="19" charset="-128"/>
              </a:rPr>
              <a:t>Of course, the ALUctr has to be set to OR so the ALU can perform an OR operation.</a:t>
            </a:r>
          </a:p>
          <a:p>
            <a:r>
              <a:rPr lang="en-US">
                <a:latin typeface="Arial" pitchFamily="19" charset="0"/>
                <a:ea typeface="ＭＳ Ｐゴシック" pitchFamily="19" charset="-128"/>
                <a:cs typeface="ＭＳ Ｐゴシック" pitchFamily="19" charset="-128"/>
              </a:rPr>
              <a:t>The rest of the control signals (MemWr, MemtoReg, Branch, and Jump) are the same as theAdd and Subtract instructions.</a:t>
            </a:r>
          </a:p>
          <a:p>
            <a:r>
              <a:rPr lang="en-US">
                <a:latin typeface="Arial" pitchFamily="19" charset="0"/>
                <a:ea typeface="ＭＳ Ｐゴシック" pitchFamily="19" charset="-128"/>
                <a:cs typeface="ＭＳ Ｐゴシック" pitchFamily="19" charset="-128"/>
              </a:rPr>
              <a:t>One big difference is the RegDst signal.  In this case, the destination register is specified by the instruction’s Rt field, NOT the Rd field because we do not have a Rd field here.</a:t>
            </a:r>
          </a:p>
          <a:p>
            <a:r>
              <a:rPr lang="en-US">
                <a:latin typeface="Arial" pitchFamily="19" charset="0"/>
                <a:ea typeface="ＭＳ Ｐゴシック" pitchFamily="19" charset="-128"/>
                <a:cs typeface="ＭＳ Ｐゴシック" pitchFamily="19" charset="-128"/>
              </a:rPr>
              <a:t>Consequently, RegDst must be set to 0 to place Rt onto the Register File’s Rw address port.</a:t>
            </a:r>
          </a:p>
          <a:p>
            <a:r>
              <a:rPr lang="en-US">
                <a:latin typeface="Arial" pitchFamily="19" charset="0"/>
                <a:ea typeface="ＭＳ Ｐゴシック" pitchFamily="19" charset="-128"/>
                <a:cs typeface="ＭＳ Ｐゴシック" pitchFamily="19" charset="-128"/>
              </a:rPr>
              <a:t>Finally, in order to accomplish the register write, RegWr must be set to 1.</a:t>
            </a:r>
          </a:p>
          <a:p>
            <a:endParaRPr lang="en-US">
              <a:latin typeface="Arial" pitchFamily="19" charset="0"/>
              <a:ea typeface="ＭＳ Ｐゴシック" pitchFamily="19" charset="-128"/>
              <a:cs typeface="ＭＳ Ｐゴシック" pitchFamily="19" charset="-128"/>
            </a:endParaRPr>
          </a:p>
          <a:p>
            <a:r>
              <a:rPr lang="en-US">
                <a:latin typeface="Arial" pitchFamily="19" charset="0"/>
                <a:ea typeface="ＭＳ Ｐゴシック" pitchFamily="19" charset="-128"/>
                <a:cs typeface="ＭＳ Ｐゴシック" pitchFamily="19" charset="-128"/>
              </a:rPr>
              <a:t>+3 = 20 min. (X:60)</a:t>
            </a:r>
          </a:p>
        </p:txBody>
      </p:sp>
      <p:sp>
        <p:nvSpPr>
          <p:cNvPr id="32771" name="Rectangle 3"/>
          <p:cNvSpPr>
            <a:spLocks noGrp="1" noRot="1" noChangeAspect="1" noChangeArrowheads="1"/>
          </p:cNvSpPr>
          <p:nvPr>
            <p:ph type="sldImg"/>
          </p:nvPr>
        </p:nvSpPr>
        <p:spPr>
          <a:xfrm>
            <a:off x="1255713" y="603250"/>
            <a:ext cx="4818062" cy="3613150"/>
          </a:xfr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550625" y="4559916"/>
            <a:ext cx="6303242" cy="4320867"/>
          </a:xfrm>
          <a:noFill/>
          <a:ln w="9525"/>
        </p:spPr>
        <p:txBody>
          <a:bodyPr lIns="95631" tIns="46976" rIns="95631" bIns="46976"/>
          <a:lstStyle/>
          <a:p>
            <a:r>
              <a:rPr lang="en-US">
                <a:latin typeface="Arial" pitchFamily="19" charset="0"/>
                <a:ea typeface="ＭＳ Ｐゴシック" pitchFamily="19" charset="-128"/>
                <a:cs typeface="ＭＳ Ｐゴシック" pitchFamily="19" charset="-128"/>
              </a:rPr>
              <a:t>Now let’s look at the control signals setting for the Or immediate instruction.</a:t>
            </a:r>
          </a:p>
          <a:p>
            <a:r>
              <a:rPr lang="en-US">
                <a:latin typeface="Arial" pitchFamily="19" charset="0"/>
                <a:ea typeface="ＭＳ Ｐゴシック" pitchFamily="19" charset="-128"/>
                <a:cs typeface="ＭＳ Ｐゴシック" pitchFamily="19" charset="-128"/>
              </a:rPr>
              <a:t>The OR immediate instruction OR the content of the register specified by the Rs field to the Zero Extended Immediate field and write the result to the register specified in Rt.</a:t>
            </a:r>
          </a:p>
          <a:p>
            <a:r>
              <a:rPr lang="en-US">
                <a:latin typeface="Arial" pitchFamily="19" charset="0"/>
                <a:ea typeface="ＭＳ Ｐゴシック" pitchFamily="19" charset="-128"/>
                <a:cs typeface="ＭＳ Ｐゴシック" pitchFamily="19" charset="-128"/>
              </a:rPr>
              <a:t>This is how it works in the datapath.  The Rs field is fed to the Ra address port to cause the contents of register Rs to be placed on busA.</a:t>
            </a:r>
          </a:p>
          <a:p>
            <a:r>
              <a:rPr lang="en-US">
                <a:latin typeface="Arial" pitchFamily="19" charset="0"/>
                <a:ea typeface="ＭＳ Ｐゴシック" pitchFamily="19" charset="-128"/>
                <a:cs typeface="ＭＳ Ｐゴシック" pitchFamily="19" charset="-128"/>
              </a:rPr>
              <a:t>The other operand for the ALU will come from the immediate field.  In order to do this, the controller need to set ExtOp to 0 to instruct the extender to perform a Zero Extend operation.</a:t>
            </a:r>
          </a:p>
          <a:p>
            <a:r>
              <a:rPr lang="en-US">
                <a:latin typeface="Arial" pitchFamily="19" charset="0"/>
                <a:ea typeface="ＭＳ Ｐゴシック" pitchFamily="19" charset="-128"/>
                <a:cs typeface="ＭＳ Ｐゴシック" pitchFamily="19" charset="-128"/>
              </a:rPr>
              <a:t>Furthermore, ALUSrc must set to 1 such that the MUX will block off bus B from the register file and send the zero extended version of the immediate field to the ALU.</a:t>
            </a:r>
          </a:p>
          <a:p>
            <a:r>
              <a:rPr lang="en-US">
                <a:latin typeface="Arial" pitchFamily="19" charset="0"/>
                <a:ea typeface="ＭＳ Ｐゴシック" pitchFamily="19" charset="-128"/>
                <a:cs typeface="ＭＳ Ｐゴシック" pitchFamily="19" charset="-128"/>
              </a:rPr>
              <a:t>Of course, the ALUctr has to be set to OR so the ALU can perform an OR operation.</a:t>
            </a:r>
          </a:p>
          <a:p>
            <a:r>
              <a:rPr lang="en-US">
                <a:latin typeface="Arial" pitchFamily="19" charset="0"/>
                <a:ea typeface="ＭＳ Ｐゴシック" pitchFamily="19" charset="-128"/>
                <a:cs typeface="ＭＳ Ｐゴシック" pitchFamily="19" charset="-128"/>
              </a:rPr>
              <a:t>The rest of the control signals (MemWr, MemtoReg, Branch, and Jump) are the same as theAdd and Subtract instructions.</a:t>
            </a:r>
          </a:p>
          <a:p>
            <a:r>
              <a:rPr lang="en-US">
                <a:latin typeface="Arial" pitchFamily="19" charset="0"/>
                <a:ea typeface="ＭＳ Ｐゴシック" pitchFamily="19" charset="-128"/>
                <a:cs typeface="ＭＳ Ｐゴシック" pitchFamily="19" charset="-128"/>
              </a:rPr>
              <a:t>One big difference is the RegDst signal.  In this case, the destination register is specified by the instruction’s Rt field, NOT the Rd field because we do not have a Rd field here.</a:t>
            </a:r>
          </a:p>
          <a:p>
            <a:r>
              <a:rPr lang="en-US">
                <a:latin typeface="Arial" pitchFamily="19" charset="0"/>
                <a:ea typeface="ＭＳ Ｐゴシック" pitchFamily="19" charset="-128"/>
                <a:cs typeface="ＭＳ Ｐゴシック" pitchFamily="19" charset="-128"/>
              </a:rPr>
              <a:t>Consequently, RegDst must be set to 0 to place Rt onto the Register File’s Rw address port.</a:t>
            </a:r>
          </a:p>
          <a:p>
            <a:r>
              <a:rPr lang="en-US">
                <a:latin typeface="Arial" pitchFamily="19" charset="0"/>
                <a:ea typeface="ＭＳ Ｐゴシック" pitchFamily="19" charset="-128"/>
                <a:cs typeface="ＭＳ Ｐゴシック" pitchFamily="19" charset="-128"/>
              </a:rPr>
              <a:t>Finally, in order to accomplish the register write, RegWr must be set to 1.</a:t>
            </a:r>
          </a:p>
          <a:p>
            <a:endParaRPr lang="en-US">
              <a:latin typeface="Arial" pitchFamily="19" charset="0"/>
              <a:ea typeface="ＭＳ Ｐゴシック" pitchFamily="19" charset="-128"/>
              <a:cs typeface="ＭＳ Ｐゴシック" pitchFamily="19" charset="-128"/>
            </a:endParaRPr>
          </a:p>
          <a:p>
            <a:r>
              <a:rPr lang="en-US">
                <a:latin typeface="Arial" pitchFamily="19" charset="0"/>
                <a:ea typeface="ＭＳ Ｐゴシック" pitchFamily="19" charset="-128"/>
                <a:cs typeface="ＭＳ Ｐゴシック" pitchFamily="19" charset="-128"/>
              </a:rPr>
              <a:t>+3 = 20 min. (X:60)</a:t>
            </a:r>
          </a:p>
        </p:txBody>
      </p:sp>
      <p:sp>
        <p:nvSpPr>
          <p:cNvPr id="34819" name="Rectangle 3"/>
          <p:cNvSpPr>
            <a:spLocks noGrp="1" noRot="1" noChangeAspect="1" noChangeArrowheads="1"/>
          </p:cNvSpPr>
          <p:nvPr>
            <p:ph type="sldImg"/>
          </p:nvPr>
        </p:nvSpPr>
        <p:spPr>
          <a:xfrm>
            <a:off x="1255713" y="603250"/>
            <a:ext cx="4818062" cy="3613150"/>
          </a:xfr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152400"/>
            <a:ext cx="1962150" cy="312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734050" cy="312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48100" cy="213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86300" y="1143000"/>
            <a:ext cx="3848100" cy="2138363"/>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143000"/>
            <a:ext cx="3848100" cy="213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3848100" cy="213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152400"/>
            <a:ext cx="5727700" cy="474663"/>
          </a:xfrm>
          <a:prstGeom prst="rect">
            <a:avLst/>
          </a:prstGeom>
          <a:noFill/>
          <a:ln w="12700">
            <a:noFill/>
            <a:miter lim="800000"/>
            <a:headEnd/>
            <a:tailEnd/>
          </a:ln>
        </p:spPr>
        <p:txBody>
          <a:bodyPr vert="horz" wrap="none" lIns="63500" tIns="25400" rIns="63500" bIns="25400" numCol="1" anchor="t" anchorCtr="0" compatLnSpc="1">
            <a:prstTxWarp prst="textNoShape">
              <a:avLst/>
            </a:prstTxWarp>
            <a:spAutoFit/>
          </a:bodyPr>
          <a:lstStyle/>
          <a:p>
            <a:pPr lvl="0"/>
            <a:r>
              <a:rPr lang="en-US"/>
              <a:t>Click to edit Master title style</a:t>
            </a:r>
          </a:p>
        </p:txBody>
      </p:sp>
      <p:sp>
        <p:nvSpPr>
          <p:cNvPr id="1027" name="Rectangle 5"/>
          <p:cNvSpPr>
            <a:spLocks noGrp="1" noChangeArrowheads="1"/>
          </p:cNvSpPr>
          <p:nvPr>
            <p:ph type="body" idx="1"/>
          </p:nvPr>
        </p:nvSpPr>
        <p:spPr bwMode="auto">
          <a:xfrm>
            <a:off x="685800" y="1143000"/>
            <a:ext cx="7848600" cy="2138363"/>
          </a:xfrm>
          <a:prstGeom prst="rect">
            <a:avLst/>
          </a:prstGeom>
          <a:noFill/>
          <a:ln w="12700">
            <a:noFill/>
            <a:miter lim="800000"/>
            <a:headEnd/>
            <a:tailEnd/>
          </a:ln>
        </p:spPr>
        <p:txBody>
          <a:bodyPr vert="horz" wrap="square" lIns="63500" tIns="25400" rIns="63500" bIns="2540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 name="Rectangle 10"/>
          <p:cNvSpPr>
            <a:spLocks noChangeArrowheads="1"/>
          </p:cNvSpPr>
          <p:nvPr/>
        </p:nvSpPr>
        <p:spPr bwMode="auto">
          <a:xfrm>
            <a:off x="914400" y="6654800"/>
            <a:ext cx="4038600" cy="205184"/>
          </a:xfrm>
          <a:prstGeom prst="rect">
            <a:avLst/>
          </a:prstGeom>
          <a:noFill/>
          <a:ln w="12700">
            <a:noFill/>
            <a:miter lim="800000"/>
            <a:headEnd/>
            <a:tailEnd/>
          </a:ln>
          <a:effectLst/>
        </p:spPr>
        <p:txBody>
          <a:bodyPr lIns="63500" tIns="25400" rIns="63500" bIns="25400">
            <a:prstTxWarp prst="textNoShape">
              <a:avLst/>
            </a:prstTxWarp>
            <a:spAutoFit/>
          </a:bodyPr>
          <a:lstStyle/>
          <a:p>
            <a:pPr algn="l">
              <a:defRPr/>
            </a:pPr>
            <a:r>
              <a:rPr lang="en-US" sz="1000" b="1" dirty="0">
                <a:solidFill>
                  <a:schemeClr val="tx1"/>
                </a:solidFill>
                <a:latin typeface="Helvetica" pitchFamily="-12" charset="0"/>
              </a:rPr>
              <a:t>CS61CL </a:t>
            </a:r>
            <a:r>
              <a:rPr lang="en-US" sz="1000" b="1" dirty="0" smtClean="0">
                <a:solidFill>
                  <a:schemeClr val="tx1"/>
                </a:solidFill>
                <a:latin typeface="Helvetica" pitchFamily="-12" charset="0"/>
              </a:rPr>
              <a:t>L10 </a:t>
            </a:r>
            <a:r>
              <a:rPr lang="en-US" sz="1000" b="1" dirty="0" smtClean="0">
                <a:solidFill>
                  <a:schemeClr val="accent2"/>
                </a:solidFill>
                <a:latin typeface="Helvetica" pitchFamily="-12" charset="0"/>
              </a:rPr>
              <a:t>CPU II: Control &amp; Pipeline </a:t>
            </a:r>
            <a:r>
              <a:rPr lang="en-US" sz="1000" b="1" dirty="0" smtClean="0">
                <a:solidFill>
                  <a:schemeClr val="tx1"/>
                </a:solidFill>
                <a:latin typeface="Helvetica" pitchFamily="-12" charset="0"/>
              </a:rPr>
              <a:t>(</a:t>
            </a:r>
            <a:fld id="{C08CB26F-AFBE-402E-A50D-EA9DBBBFA5ED}" type="slidenum">
              <a:rPr lang="en-US" sz="1000" b="1">
                <a:solidFill>
                  <a:schemeClr val="tx1"/>
                </a:solidFill>
                <a:latin typeface="Helvetica" pitchFamily="-12" charset="0"/>
              </a:rPr>
              <a:pPr algn="l">
                <a:defRPr/>
              </a:pPr>
              <a:t>‹#›</a:t>
            </a:fld>
            <a:r>
              <a:rPr lang="en-US" sz="1000" b="1" dirty="0">
                <a:solidFill>
                  <a:schemeClr val="tx1"/>
                </a:solidFill>
                <a:latin typeface="Helvetica" pitchFamily="-12" charset="0"/>
              </a:rPr>
              <a:t>)</a:t>
            </a:r>
          </a:p>
        </p:txBody>
      </p:sp>
      <p:sp>
        <p:nvSpPr>
          <p:cNvPr id="1035" name="Rectangle 11"/>
          <p:cNvSpPr>
            <a:spLocks noChangeArrowheads="1"/>
          </p:cNvSpPr>
          <p:nvPr/>
        </p:nvSpPr>
        <p:spPr bwMode="auto">
          <a:xfrm>
            <a:off x="6934200" y="6651625"/>
            <a:ext cx="2197100" cy="203200"/>
          </a:xfrm>
          <a:prstGeom prst="rect">
            <a:avLst/>
          </a:prstGeom>
          <a:noFill/>
          <a:ln w="12700">
            <a:noFill/>
            <a:miter lim="800000"/>
            <a:headEnd/>
            <a:tailEnd/>
          </a:ln>
          <a:effectLst/>
        </p:spPr>
        <p:txBody>
          <a:bodyPr wrap="none" lIns="63500" tIns="25400" rIns="63500" bIns="25400">
            <a:prstTxWarp prst="textNoShape">
              <a:avLst/>
            </a:prstTxWarp>
            <a:spAutoFit/>
          </a:bodyPr>
          <a:lstStyle/>
          <a:p>
            <a:pPr algn="r">
              <a:defRPr/>
            </a:pPr>
            <a:r>
              <a:rPr lang="en-US" sz="1000" b="1" dirty="0">
                <a:solidFill>
                  <a:schemeClr val="tx1"/>
                </a:solidFill>
                <a:latin typeface="Helvetica" pitchFamily="-12" charset="0"/>
              </a:rPr>
              <a:t>Huddleston, Summer 2009 © UCB </a:t>
            </a:r>
          </a:p>
        </p:txBody>
      </p:sp>
      <p:sp>
        <p:nvSpPr>
          <p:cNvPr id="1033" name="Line 9"/>
          <p:cNvSpPr>
            <a:spLocks noChangeShapeType="1"/>
          </p:cNvSpPr>
          <p:nvPr/>
        </p:nvSpPr>
        <p:spPr bwMode="auto">
          <a:xfrm>
            <a:off x="685800" y="685800"/>
            <a:ext cx="7943850" cy="0"/>
          </a:xfrm>
          <a:prstGeom prst="line">
            <a:avLst/>
          </a:prstGeom>
          <a:noFill/>
          <a:ln w="57150" cmpd="thickThin">
            <a:solidFill>
              <a:srgbClr val="FFCC00"/>
            </a:solidFill>
            <a:round/>
            <a:headEnd/>
            <a:tailEnd/>
          </a:ln>
          <a:effectLst/>
        </p:spPr>
        <p:txBody>
          <a:bodyPr wrap="none" anchor="ctr">
            <a:prstTxWarp prst="textNoShape">
              <a:avLst/>
            </a:prstTxWarp>
          </a:bodyPr>
          <a:lstStyle/>
          <a:p>
            <a:pPr>
              <a:defRPr/>
            </a:pPr>
            <a:endParaRPr lang="en-US">
              <a:latin typeface="Helvetica" pitchFamily="-12" charset="0"/>
            </a:endParaRPr>
          </a:p>
        </p:txBody>
      </p:sp>
      <p:pic>
        <p:nvPicPr>
          <p:cNvPr id="1031" name="Picture 14"/>
          <p:cNvPicPr>
            <a:picLocks noChangeAspect="1" noChangeArrowheads="1"/>
          </p:cNvPicPr>
          <p:nvPr/>
        </p:nvPicPr>
        <p:blipFill>
          <a:blip r:embed="rId14"/>
          <a:srcRect/>
          <a:stretch>
            <a:fillRect/>
          </a:stretch>
        </p:blipFill>
        <p:spPr bwMode="auto">
          <a:xfrm>
            <a:off x="63500" y="6169025"/>
            <a:ext cx="850900" cy="6651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Lst>
  <p:timing>
    <p:tnLst>
      <p:par>
        <p:cTn id="1" dur="indefinite" restart="never" nodeType="tmRoot"/>
      </p:par>
    </p:tnLst>
  </p:timing>
  <p:txStyles>
    <p:titleStyle>
      <a:lvl1pPr algn="l" rtl="0" eaLnBrk="0" fontAlgn="base" hangingPunct="0">
        <a:lnSpc>
          <a:spcPct val="87000"/>
        </a:lnSpc>
        <a:spcBef>
          <a:spcPct val="0"/>
        </a:spcBef>
        <a:spcAft>
          <a:spcPct val="0"/>
        </a:spcAft>
        <a:defRPr sz="3200" b="1">
          <a:solidFill>
            <a:schemeClr val="accent2"/>
          </a:solidFill>
          <a:latin typeface="+mj-lt"/>
          <a:ea typeface="ＭＳ Ｐゴシック" pitchFamily="18" charset="-128"/>
          <a:cs typeface="ＭＳ Ｐゴシック" pitchFamily="18" charset="-128"/>
        </a:defRPr>
      </a:lvl1pPr>
      <a:lvl2pPr algn="l" rtl="0" eaLnBrk="0" fontAlgn="base" hangingPunct="0">
        <a:lnSpc>
          <a:spcPct val="87000"/>
        </a:lnSpc>
        <a:spcBef>
          <a:spcPct val="0"/>
        </a:spcBef>
        <a:spcAft>
          <a:spcPct val="0"/>
        </a:spcAft>
        <a:defRPr sz="3200" b="1">
          <a:solidFill>
            <a:schemeClr val="accent2"/>
          </a:solidFill>
          <a:latin typeface="Helvetica" pitchFamily="-12" charset="0"/>
          <a:ea typeface="ＭＳ Ｐゴシック" pitchFamily="18" charset="-128"/>
          <a:cs typeface="ＭＳ Ｐゴシック" pitchFamily="18" charset="-128"/>
        </a:defRPr>
      </a:lvl2pPr>
      <a:lvl3pPr algn="l" rtl="0" eaLnBrk="0" fontAlgn="base" hangingPunct="0">
        <a:lnSpc>
          <a:spcPct val="87000"/>
        </a:lnSpc>
        <a:spcBef>
          <a:spcPct val="0"/>
        </a:spcBef>
        <a:spcAft>
          <a:spcPct val="0"/>
        </a:spcAft>
        <a:defRPr sz="3200" b="1">
          <a:solidFill>
            <a:schemeClr val="accent2"/>
          </a:solidFill>
          <a:latin typeface="Helvetica" pitchFamily="-12" charset="0"/>
          <a:ea typeface="ＭＳ Ｐゴシック" pitchFamily="18" charset="-128"/>
          <a:cs typeface="ＭＳ Ｐゴシック" pitchFamily="18" charset="-128"/>
        </a:defRPr>
      </a:lvl3pPr>
      <a:lvl4pPr algn="l" rtl="0" eaLnBrk="0" fontAlgn="base" hangingPunct="0">
        <a:lnSpc>
          <a:spcPct val="87000"/>
        </a:lnSpc>
        <a:spcBef>
          <a:spcPct val="0"/>
        </a:spcBef>
        <a:spcAft>
          <a:spcPct val="0"/>
        </a:spcAft>
        <a:defRPr sz="3200" b="1">
          <a:solidFill>
            <a:schemeClr val="accent2"/>
          </a:solidFill>
          <a:latin typeface="Helvetica" pitchFamily="-12" charset="0"/>
          <a:ea typeface="ＭＳ Ｐゴシック" pitchFamily="18" charset="-128"/>
          <a:cs typeface="ＭＳ Ｐゴシック" pitchFamily="18" charset="-128"/>
        </a:defRPr>
      </a:lvl4pPr>
      <a:lvl5pPr algn="l" rtl="0" eaLnBrk="0" fontAlgn="base" hangingPunct="0">
        <a:lnSpc>
          <a:spcPct val="87000"/>
        </a:lnSpc>
        <a:spcBef>
          <a:spcPct val="0"/>
        </a:spcBef>
        <a:spcAft>
          <a:spcPct val="0"/>
        </a:spcAft>
        <a:defRPr sz="3200" b="1">
          <a:solidFill>
            <a:schemeClr val="accent2"/>
          </a:solidFill>
          <a:latin typeface="Helvetica" pitchFamily="-12" charset="0"/>
          <a:ea typeface="ＭＳ Ｐゴシック" pitchFamily="18" charset="-128"/>
          <a:cs typeface="ＭＳ Ｐゴシック" pitchFamily="18" charset="-128"/>
        </a:defRPr>
      </a:lvl5pPr>
      <a:lvl6pPr marL="457200" algn="l" rtl="0" eaLnBrk="0" fontAlgn="base" hangingPunct="0">
        <a:lnSpc>
          <a:spcPct val="87000"/>
        </a:lnSpc>
        <a:spcBef>
          <a:spcPct val="0"/>
        </a:spcBef>
        <a:spcAft>
          <a:spcPct val="0"/>
        </a:spcAft>
        <a:defRPr sz="3200" b="1">
          <a:solidFill>
            <a:schemeClr val="accent2"/>
          </a:solidFill>
          <a:latin typeface="Helvetica" pitchFamily="-12" charset="0"/>
        </a:defRPr>
      </a:lvl6pPr>
      <a:lvl7pPr marL="914400" algn="l" rtl="0" eaLnBrk="0" fontAlgn="base" hangingPunct="0">
        <a:lnSpc>
          <a:spcPct val="87000"/>
        </a:lnSpc>
        <a:spcBef>
          <a:spcPct val="0"/>
        </a:spcBef>
        <a:spcAft>
          <a:spcPct val="0"/>
        </a:spcAft>
        <a:defRPr sz="3200" b="1">
          <a:solidFill>
            <a:schemeClr val="accent2"/>
          </a:solidFill>
          <a:latin typeface="Helvetica" pitchFamily="-12" charset="0"/>
        </a:defRPr>
      </a:lvl7pPr>
      <a:lvl8pPr marL="1371600" algn="l" rtl="0" eaLnBrk="0" fontAlgn="base" hangingPunct="0">
        <a:lnSpc>
          <a:spcPct val="87000"/>
        </a:lnSpc>
        <a:spcBef>
          <a:spcPct val="0"/>
        </a:spcBef>
        <a:spcAft>
          <a:spcPct val="0"/>
        </a:spcAft>
        <a:defRPr sz="3200" b="1">
          <a:solidFill>
            <a:schemeClr val="accent2"/>
          </a:solidFill>
          <a:latin typeface="Helvetica" pitchFamily="-12" charset="0"/>
        </a:defRPr>
      </a:lvl8pPr>
      <a:lvl9pPr marL="1828800" algn="l" rtl="0" eaLnBrk="0" fontAlgn="base" hangingPunct="0">
        <a:lnSpc>
          <a:spcPct val="87000"/>
        </a:lnSpc>
        <a:spcBef>
          <a:spcPct val="0"/>
        </a:spcBef>
        <a:spcAft>
          <a:spcPct val="0"/>
        </a:spcAft>
        <a:defRPr sz="3200" b="1">
          <a:solidFill>
            <a:schemeClr val="accent2"/>
          </a:solidFill>
          <a:latin typeface="Helvetica" pitchFamily="-12" charset="0"/>
        </a:defRPr>
      </a:lvl9pPr>
    </p:titleStyle>
    <p:bodyStyle>
      <a:lvl1pPr marL="203200" indent="-203200" algn="l" rtl="0" eaLnBrk="0" fontAlgn="base" hangingPunct="0">
        <a:lnSpc>
          <a:spcPct val="75000"/>
        </a:lnSpc>
        <a:spcBef>
          <a:spcPct val="65000"/>
        </a:spcBef>
        <a:spcAft>
          <a:spcPct val="0"/>
        </a:spcAft>
        <a:buSzPct val="100000"/>
        <a:buFont typeface="Times" pitchFamily="18" charset="0"/>
        <a:buChar char="•"/>
        <a:defRPr sz="3200" b="1">
          <a:solidFill>
            <a:schemeClr val="tx1"/>
          </a:solidFill>
          <a:latin typeface="+mn-lt"/>
          <a:ea typeface="ＭＳ Ｐゴシック" pitchFamily="18" charset="-128"/>
          <a:cs typeface="ＭＳ Ｐゴシック" pitchFamily="18" charset="-128"/>
        </a:defRPr>
      </a:lvl1pPr>
      <a:lvl2pPr marL="685800" indent="-190500" algn="l" rtl="0" eaLnBrk="0" fontAlgn="base" hangingPunct="0">
        <a:lnSpc>
          <a:spcPct val="85000"/>
        </a:lnSpc>
        <a:spcBef>
          <a:spcPct val="40000"/>
        </a:spcBef>
        <a:spcAft>
          <a:spcPct val="0"/>
        </a:spcAft>
        <a:buSzPct val="100000"/>
        <a:buChar char="•"/>
        <a:defRPr sz="2800" b="1">
          <a:solidFill>
            <a:schemeClr val="tx1"/>
          </a:solidFill>
          <a:latin typeface="+mn-lt"/>
          <a:ea typeface="ＭＳ Ｐゴシック" pitchFamily="-12" charset="-128"/>
        </a:defRPr>
      </a:lvl2pPr>
      <a:lvl3pPr marL="1257300" indent="-342900" algn="l" rtl="0" eaLnBrk="0" fontAlgn="base" hangingPunct="0">
        <a:lnSpc>
          <a:spcPct val="85000"/>
        </a:lnSpc>
        <a:spcBef>
          <a:spcPct val="40000"/>
        </a:spcBef>
        <a:spcAft>
          <a:spcPct val="0"/>
        </a:spcAft>
        <a:buSzPct val="100000"/>
        <a:buChar char="-"/>
        <a:defRPr sz="2400" b="1">
          <a:solidFill>
            <a:schemeClr val="tx1"/>
          </a:solidFill>
          <a:latin typeface="+mn-lt"/>
          <a:ea typeface="ＭＳ Ｐゴシック" pitchFamily="-12" charset="-128"/>
        </a:defRPr>
      </a:lvl3pPr>
      <a:lvl4pPr marL="1714500" indent="-342900" algn="l" rtl="0" eaLnBrk="0" fontAlgn="base" hangingPunct="0">
        <a:spcBef>
          <a:spcPct val="20000"/>
        </a:spcBef>
        <a:spcAft>
          <a:spcPct val="0"/>
        </a:spcAft>
        <a:buChar char="–"/>
        <a:defRPr sz="2000">
          <a:solidFill>
            <a:schemeClr val="tx1"/>
          </a:solidFill>
          <a:latin typeface="+mn-lt"/>
          <a:ea typeface="ＭＳ Ｐゴシック" pitchFamily="-12" charset="-128"/>
        </a:defRPr>
      </a:lvl4pPr>
      <a:lvl5pPr marL="2171700" indent="-342900" algn="l" rtl="0" eaLnBrk="0" fontAlgn="base" hangingPunct="0">
        <a:spcBef>
          <a:spcPct val="20000"/>
        </a:spcBef>
        <a:spcAft>
          <a:spcPct val="0"/>
        </a:spcAft>
        <a:buChar char="»"/>
        <a:defRPr sz="2000">
          <a:solidFill>
            <a:schemeClr val="tx1"/>
          </a:solidFill>
          <a:latin typeface="+mn-lt"/>
          <a:ea typeface="ＭＳ Ｐゴシック" pitchFamily="-12" charset="-128"/>
        </a:defRPr>
      </a:lvl5pPr>
      <a:lvl6pPr marL="2628900" indent="-342900" algn="l" rtl="0" eaLnBrk="0" fontAlgn="base" hangingPunct="0">
        <a:spcBef>
          <a:spcPct val="20000"/>
        </a:spcBef>
        <a:spcAft>
          <a:spcPct val="0"/>
        </a:spcAft>
        <a:buChar char="»"/>
        <a:defRPr sz="2000">
          <a:solidFill>
            <a:schemeClr val="tx1"/>
          </a:solidFill>
          <a:latin typeface="+mn-lt"/>
          <a:ea typeface="ＭＳ Ｐゴシック" pitchFamily="-12" charset="-128"/>
        </a:defRPr>
      </a:lvl6pPr>
      <a:lvl7pPr marL="3086100" indent="-342900" algn="l" rtl="0" eaLnBrk="0" fontAlgn="base" hangingPunct="0">
        <a:spcBef>
          <a:spcPct val="20000"/>
        </a:spcBef>
        <a:spcAft>
          <a:spcPct val="0"/>
        </a:spcAft>
        <a:buChar char="»"/>
        <a:defRPr sz="2000">
          <a:solidFill>
            <a:schemeClr val="tx1"/>
          </a:solidFill>
          <a:latin typeface="+mn-lt"/>
          <a:ea typeface="ＭＳ Ｐゴシック" pitchFamily="-12" charset="-128"/>
        </a:defRPr>
      </a:lvl7pPr>
      <a:lvl8pPr marL="3543300" indent="-342900" algn="l" rtl="0" eaLnBrk="0" fontAlgn="base" hangingPunct="0">
        <a:spcBef>
          <a:spcPct val="20000"/>
        </a:spcBef>
        <a:spcAft>
          <a:spcPct val="0"/>
        </a:spcAft>
        <a:buChar char="»"/>
        <a:defRPr sz="2000">
          <a:solidFill>
            <a:schemeClr val="tx1"/>
          </a:solidFill>
          <a:latin typeface="+mn-lt"/>
          <a:ea typeface="ＭＳ Ｐゴシック" pitchFamily="-12" charset="-128"/>
        </a:defRPr>
      </a:lvl8pPr>
      <a:lvl9pPr marL="4000500" indent="-342900" algn="l" rtl="0" eaLnBrk="0" fontAlgn="base" hangingPunct="0">
        <a:spcBef>
          <a:spcPct val="20000"/>
        </a:spcBef>
        <a:spcAft>
          <a:spcPct val="0"/>
        </a:spcAft>
        <a:buChar char="»"/>
        <a:defRPr sz="2000">
          <a:solidFill>
            <a:schemeClr val="tx1"/>
          </a:solidFill>
          <a:latin typeface="+mn-lt"/>
          <a:ea typeface="ＭＳ Ｐゴシック" pitchFamily="-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Microsoft_Excel_97_-_2004_Worksheet1.xls"/><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762000" y="5334000"/>
            <a:ext cx="8077200" cy="457200"/>
          </a:xfrm>
          <a:prstGeom prst="rect">
            <a:avLst/>
          </a:prstGeom>
          <a:solidFill>
            <a:srgbClr val="000550"/>
          </a:solidFill>
          <a:ln w="12700">
            <a:noFill/>
            <a:miter lim="800000"/>
            <a:headEnd/>
            <a:tailEnd/>
          </a:ln>
        </p:spPr>
        <p:txBody>
          <a:bodyPr lIns="63500" tIns="25400" rIns="63500" bIns="25400">
            <a:prstTxWarp prst="textNoShape">
              <a:avLst/>
            </a:prstTxWarp>
            <a:spAutoFit/>
          </a:bodyPr>
          <a:lstStyle/>
          <a:p>
            <a:pPr marL="203200" indent="-203200">
              <a:lnSpc>
                <a:spcPct val="95000"/>
              </a:lnSpc>
              <a:spcBef>
                <a:spcPct val="65000"/>
              </a:spcBef>
              <a:buSzPct val="100000"/>
              <a:buFont typeface="Times" pitchFamily="18" charset="0"/>
              <a:buNone/>
              <a:tabLst>
                <a:tab pos="1660525" algn="l"/>
              </a:tabLst>
            </a:pPr>
            <a:r>
              <a:rPr lang="en-US" sz="2800" b="1">
                <a:solidFill>
                  <a:schemeClr val="bg1"/>
                </a:solidFill>
              </a:rPr>
              <a:t>Jeremy Huddleston</a:t>
            </a:r>
            <a:endParaRPr lang="en-US" sz="2800" b="1">
              <a:solidFill>
                <a:schemeClr val="bg1"/>
              </a:solidFill>
              <a:latin typeface="Courier New" pitchFamily="18" charset="0"/>
            </a:endParaRPr>
          </a:p>
        </p:txBody>
      </p:sp>
      <p:sp>
        <p:nvSpPr>
          <p:cNvPr id="16387" name="Rectangle 3"/>
          <p:cNvSpPr>
            <a:spLocks noChangeArrowheads="1"/>
          </p:cNvSpPr>
          <p:nvPr/>
        </p:nvSpPr>
        <p:spPr bwMode="auto">
          <a:xfrm>
            <a:off x="0" y="0"/>
            <a:ext cx="9144000" cy="8382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16388" name="Rectangle 4"/>
          <p:cNvSpPr>
            <a:spLocks noChangeArrowheads="1"/>
          </p:cNvSpPr>
          <p:nvPr/>
        </p:nvSpPr>
        <p:spPr bwMode="auto">
          <a:xfrm>
            <a:off x="0" y="1"/>
            <a:ext cx="9144000" cy="2392655"/>
          </a:xfrm>
          <a:prstGeom prst="rect">
            <a:avLst/>
          </a:prstGeom>
          <a:noFill/>
          <a:ln w="12700">
            <a:noFill/>
            <a:miter lim="800000"/>
            <a:headEnd/>
            <a:tailEnd/>
          </a:ln>
        </p:spPr>
        <p:txBody>
          <a:bodyPr wrap="square" lIns="63500" tIns="25400" rIns="63500" bIns="25400" anchor="ctr">
            <a:prstTxWarp prst="textNoShape">
              <a:avLst/>
            </a:prstTxWarp>
            <a:spAutoFit/>
          </a:bodyPr>
          <a:lstStyle/>
          <a:p>
            <a:pPr>
              <a:lnSpc>
                <a:spcPct val="77000"/>
              </a:lnSpc>
            </a:pPr>
            <a:r>
              <a:rPr lang="en-US" sz="2800" b="1" dirty="0">
                <a:solidFill>
                  <a:schemeClr val="bg2"/>
                </a:solidFill>
                <a:latin typeface="Courier New" pitchFamily="18" charset="0"/>
              </a:rPr>
              <a:t>inst.eecs.berkeley.edu/~cs61c</a:t>
            </a:r>
            <a:r>
              <a:rPr lang="en-US" sz="3200" b="1" dirty="0">
                <a:solidFill>
                  <a:schemeClr val="accent2"/>
                </a:solidFill>
              </a:rPr>
              <a:t> </a:t>
            </a:r>
            <a:br>
              <a:rPr lang="en-US" sz="3200" b="1" dirty="0">
                <a:solidFill>
                  <a:schemeClr val="accent2"/>
                </a:solidFill>
              </a:rPr>
            </a:br>
            <a:r>
              <a:rPr lang="en-US" sz="3600" b="1" dirty="0">
                <a:solidFill>
                  <a:schemeClr val="accent2"/>
                </a:solidFill>
              </a:rPr>
              <a:t>CS61CL : Machine Structures</a:t>
            </a:r>
            <a:r>
              <a:rPr lang="en-US" sz="3200" b="1" dirty="0" smtClean="0">
                <a:solidFill>
                  <a:schemeClr val="tx1"/>
                </a:solidFill>
              </a:rPr>
              <a:t/>
            </a:r>
            <a:br>
              <a:rPr lang="en-US" sz="3200" b="1" dirty="0" smtClean="0">
                <a:solidFill>
                  <a:schemeClr val="tx1"/>
                </a:solidFill>
              </a:rPr>
            </a:br>
            <a:r>
              <a:rPr lang="en-US" sz="3200" b="1" dirty="0" smtClean="0">
                <a:solidFill>
                  <a:schemeClr val="tx1"/>
                </a:solidFill>
              </a:rPr>
              <a:t/>
            </a:r>
            <a:br>
              <a:rPr lang="en-US" sz="3200" b="1" dirty="0" smtClean="0">
                <a:solidFill>
                  <a:schemeClr val="tx1"/>
                </a:solidFill>
              </a:rPr>
            </a:br>
            <a:r>
              <a:rPr lang="en-US" sz="2800" b="1" dirty="0" smtClean="0">
                <a:solidFill>
                  <a:schemeClr val="accent2"/>
                </a:solidFill>
              </a:rPr>
              <a:t>Lecture #9 – Single Cycle CPU Design</a:t>
            </a:r>
            <a:r>
              <a:rPr lang="en-US" sz="3200" b="1" dirty="0" smtClean="0">
                <a:solidFill>
                  <a:schemeClr val="accent2"/>
                </a:solidFill>
              </a:rPr>
              <a:t/>
            </a:r>
            <a:br>
              <a:rPr lang="en-US" sz="3200" b="1" dirty="0" smtClean="0">
                <a:solidFill>
                  <a:schemeClr val="accent2"/>
                </a:solidFill>
              </a:rPr>
            </a:br>
            <a:r>
              <a:rPr lang="en-US" sz="3200" b="1" dirty="0" smtClean="0">
                <a:solidFill>
                  <a:schemeClr val="accent2"/>
                </a:solidFill>
              </a:rPr>
              <a:t/>
            </a:r>
            <a:br>
              <a:rPr lang="en-US" sz="3200" b="1" dirty="0" smtClean="0">
                <a:solidFill>
                  <a:schemeClr val="accent2"/>
                </a:solidFill>
              </a:rPr>
            </a:br>
            <a:r>
              <a:rPr lang="en-US" sz="3200" b="1" dirty="0" smtClean="0">
                <a:solidFill>
                  <a:schemeClr val="tx1"/>
                </a:solidFill>
              </a:rPr>
              <a:t>2009-07-22</a:t>
            </a:r>
            <a:endParaRPr lang="en-US" sz="3200" b="1" dirty="0">
              <a:solidFill>
                <a:schemeClr val="tx1"/>
              </a:solidFill>
            </a:endParaRPr>
          </a:p>
        </p:txBody>
      </p:sp>
      <p:sp>
        <p:nvSpPr>
          <p:cNvPr id="16389" name="Rectangle 15"/>
          <p:cNvSpPr>
            <a:spLocks noChangeArrowheads="1"/>
          </p:cNvSpPr>
          <p:nvPr/>
        </p:nvSpPr>
        <p:spPr bwMode="auto">
          <a:xfrm>
            <a:off x="228600" y="4572000"/>
            <a:ext cx="5181600" cy="585788"/>
          </a:xfrm>
          <a:prstGeom prst="rect">
            <a:avLst/>
          </a:prstGeom>
          <a:noFill/>
          <a:ln w="12700">
            <a:noFill/>
            <a:miter lim="800000"/>
            <a:headEnd/>
            <a:tailEnd/>
          </a:ln>
        </p:spPr>
        <p:txBody>
          <a:bodyPr>
            <a:prstTxWarp prst="textNoShape">
              <a:avLst/>
            </a:prstTxWarp>
            <a:spAutoFit/>
          </a:bodyPr>
          <a:lstStyle/>
          <a:p>
            <a:pPr algn="r">
              <a:lnSpc>
                <a:spcPct val="90000"/>
              </a:lnSpc>
            </a:pPr>
            <a:r>
              <a:rPr lang="en-US" sz="3200" b="1">
                <a:solidFill>
                  <a:srgbClr val="222222"/>
                </a:solidFill>
                <a:latin typeface="Arial" pitchFamily="18" charset="0"/>
              </a:rPr>
              <a:t> </a:t>
            </a:r>
            <a:r>
              <a:rPr lang="en-US" sz="3600" b="1">
                <a:solidFill>
                  <a:schemeClr val="tx1"/>
                </a:solidFill>
                <a:latin typeface="Arial" pitchFamily="18" charset="0"/>
              </a:rPr>
              <a:t>  </a:t>
            </a:r>
          </a:p>
        </p:txBody>
      </p:sp>
      <p:grpSp>
        <p:nvGrpSpPr>
          <p:cNvPr id="16390" name="Group 36"/>
          <p:cNvGrpSpPr>
            <a:grpSpLocks/>
          </p:cNvGrpSpPr>
          <p:nvPr/>
        </p:nvGrpSpPr>
        <p:grpSpPr bwMode="auto">
          <a:xfrm>
            <a:off x="3497263" y="2501900"/>
            <a:ext cx="2124075" cy="2832100"/>
            <a:chOff x="2203" y="1481"/>
            <a:chExt cx="1338" cy="1784"/>
          </a:xfrm>
        </p:grpSpPr>
        <p:pic>
          <p:nvPicPr>
            <p:cNvPr id="16391" name="Picture 20" descr="Jeremy"/>
            <p:cNvPicPr>
              <a:picLocks noChangeAspect="1" noChangeArrowheads="1"/>
            </p:cNvPicPr>
            <p:nvPr/>
          </p:nvPicPr>
          <p:blipFill>
            <a:blip r:embed="rId3"/>
            <a:srcRect/>
            <a:stretch>
              <a:fillRect/>
            </a:stretch>
          </p:blipFill>
          <p:spPr bwMode="auto">
            <a:xfrm>
              <a:off x="2208" y="1488"/>
              <a:ext cx="1330" cy="1773"/>
            </a:xfrm>
            <a:prstGeom prst="rect">
              <a:avLst/>
            </a:prstGeom>
            <a:noFill/>
            <a:ln w="9525">
              <a:noFill/>
              <a:miter lim="800000"/>
              <a:headEnd/>
              <a:tailEnd/>
            </a:ln>
          </p:spPr>
        </p:pic>
        <p:sp>
          <p:nvSpPr>
            <p:cNvPr id="16392" name="Rectangle 6"/>
            <p:cNvSpPr>
              <a:spLocks noChangeArrowheads="1"/>
            </p:cNvSpPr>
            <p:nvPr/>
          </p:nvSpPr>
          <p:spPr bwMode="auto">
            <a:xfrm>
              <a:off x="2203" y="1481"/>
              <a:ext cx="1338" cy="1784"/>
            </a:xfrm>
            <a:prstGeom prst="rect">
              <a:avLst/>
            </a:prstGeom>
            <a:noFill/>
            <a:ln w="38100">
              <a:solidFill>
                <a:srgbClr val="000550"/>
              </a:solidFill>
              <a:miter lim="800000"/>
              <a:headEnd/>
              <a:tailEnd/>
            </a:ln>
          </p:spPr>
          <p:txBody>
            <a:bodyPr anchor="ctr">
              <a:prstTxWarp prst="textNoShape">
                <a:avLst/>
              </a:prstTxWarp>
              <a:spAutoFit/>
            </a:bodyPr>
            <a:lstStyle/>
            <a:p>
              <a:endParaRPr lang="en-US"/>
            </a:p>
          </p:txBody>
        </p:sp>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00100" y="228600"/>
            <a:ext cx="7939088" cy="474663"/>
          </a:xfrm>
          <a:noFill/>
        </p:spPr>
        <p:txBody>
          <a:bodyPr/>
          <a:lstStyle/>
          <a:p>
            <a:r>
              <a:rPr lang="en-US">
                <a:ea typeface="ＭＳ Ｐゴシック" pitchFamily="19" charset="-128"/>
                <a:cs typeface="ＭＳ Ｐゴシック" pitchFamily="19" charset="-128"/>
              </a:rPr>
              <a:t>The Single Cycle Datapath during Load?</a:t>
            </a:r>
          </a:p>
        </p:txBody>
      </p:sp>
      <p:sp>
        <p:nvSpPr>
          <p:cNvPr id="35843" name="Rectangle 3"/>
          <p:cNvSpPr>
            <a:spLocks noGrp="1" noChangeArrowheads="1"/>
          </p:cNvSpPr>
          <p:nvPr>
            <p:ph type="body" idx="1"/>
          </p:nvPr>
        </p:nvSpPr>
        <p:spPr>
          <a:xfrm>
            <a:off x="419100" y="1295400"/>
            <a:ext cx="8420100" cy="371475"/>
          </a:xfrm>
          <a:noFill/>
        </p:spPr>
        <p:txBody>
          <a:bodyPr/>
          <a:lstStyle/>
          <a:p>
            <a:r>
              <a:rPr lang="en-US" sz="2800">
                <a:ea typeface="ＭＳ Ｐゴシック" pitchFamily="19" charset="-128"/>
                <a:cs typeface="ＭＳ Ｐゴシック" pitchFamily="19" charset="-128"/>
              </a:rPr>
              <a:t>R[rt]  =  Data Memory {R[rs] + SignExt[imm16]}</a:t>
            </a:r>
          </a:p>
        </p:txBody>
      </p:sp>
      <p:grpSp>
        <p:nvGrpSpPr>
          <p:cNvPr id="2" name="Group 4"/>
          <p:cNvGrpSpPr>
            <a:grpSpLocks/>
          </p:cNvGrpSpPr>
          <p:nvPr/>
        </p:nvGrpSpPr>
        <p:grpSpPr bwMode="auto">
          <a:xfrm>
            <a:off x="1743075" y="603250"/>
            <a:ext cx="5949950" cy="638175"/>
            <a:chOff x="1098" y="380"/>
            <a:chExt cx="3748" cy="402"/>
          </a:xfrm>
        </p:grpSpPr>
        <p:sp>
          <p:nvSpPr>
            <p:cNvPr id="35967" name="Rectangle 5"/>
            <p:cNvSpPr>
              <a:spLocks noChangeArrowheads="1"/>
            </p:cNvSpPr>
            <p:nvPr/>
          </p:nvSpPr>
          <p:spPr bwMode="auto">
            <a:xfrm>
              <a:off x="1167" y="584"/>
              <a:ext cx="3599"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3" name="Group 6"/>
            <p:cNvGrpSpPr>
              <a:grpSpLocks/>
            </p:cNvGrpSpPr>
            <p:nvPr/>
          </p:nvGrpSpPr>
          <p:grpSpPr bwMode="auto">
            <a:xfrm>
              <a:off x="1163" y="572"/>
              <a:ext cx="624" cy="210"/>
              <a:chOff x="1163" y="572"/>
              <a:chExt cx="624" cy="210"/>
            </a:xfrm>
          </p:grpSpPr>
          <p:sp>
            <p:nvSpPr>
              <p:cNvPr id="35982" name="Rectangle 7"/>
              <p:cNvSpPr>
                <a:spLocks noChangeArrowheads="1"/>
              </p:cNvSpPr>
              <p:nvPr/>
            </p:nvSpPr>
            <p:spPr bwMode="auto">
              <a:xfrm>
                <a:off x="1163" y="580"/>
                <a:ext cx="62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5983" name="Rectangle 8"/>
              <p:cNvSpPr>
                <a:spLocks noChangeArrowheads="1"/>
              </p:cNvSpPr>
              <p:nvPr/>
            </p:nvSpPr>
            <p:spPr bwMode="auto">
              <a:xfrm>
                <a:off x="1341" y="572"/>
                <a:ext cx="24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op</a:t>
                </a:r>
              </a:p>
            </p:txBody>
          </p:sp>
        </p:grpSp>
        <p:grpSp>
          <p:nvGrpSpPr>
            <p:cNvPr id="4" name="Group 9"/>
            <p:cNvGrpSpPr>
              <a:grpSpLocks/>
            </p:cNvGrpSpPr>
            <p:nvPr/>
          </p:nvGrpSpPr>
          <p:grpSpPr bwMode="auto">
            <a:xfrm>
              <a:off x="1795" y="572"/>
              <a:ext cx="580" cy="210"/>
              <a:chOff x="1795" y="572"/>
              <a:chExt cx="580" cy="210"/>
            </a:xfrm>
          </p:grpSpPr>
          <p:sp>
            <p:nvSpPr>
              <p:cNvPr id="35980" name="Rectangle 10"/>
              <p:cNvSpPr>
                <a:spLocks noChangeArrowheads="1"/>
              </p:cNvSpPr>
              <p:nvPr/>
            </p:nvSpPr>
            <p:spPr bwMode="auto">
              <a:xfrm>
                <a:off x="1795" y="580"/>
                <a:ext cx="58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5981" name="Rectangle 11"/>
              <p:cNvSpPr>
                <a:spLocks noChangeArrowheads="1"/>
              </p:cNvSpPr>
              <p:nvPr/>
            </p:nvSpPr>
            <p:spPr bwMode="auto">
              <a:xfrm>
                <a:off x="1956" y="572"/>
                <a:ext cx="221"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rs</a:t>
                </a:r>
              </a:p>
            </p:txBody>
          </p:sp>
        </p:grpSp>
        <p:grpSp>
          <p:nvGrpSpPr>
            <p:cNvPr id="5" name="Group 12"/>
            <p:cNvGrpSpPr>
              <a:grpSpLocks/>
            </p:cNvGrpSpPr>
            <p:nvPr/>
          </p:nvGrpSpPr>
          <p:grpSpPr bwMode="auto">
            <a:xfrm>
              <a:off x="2383" y="572"/>
              <a:ext cx="579" cy="210"/>
              <a:chOff x="2383" y="572"/>
              <a:chExt cx="579" cy="210"/>
            </a:xfrm>
          </p:grpSpPr>
          <p:sp>
            <p:nvSpPr>
              <p:cNvPr id="35978" name="Rectangle 13"/>
              <p:cNvSpPr>
                <a:spLocks noChangeArrowheads="1"/>
              </p:cNvSpPr>
              <p:nvPr/>
            </p:nvSpPr>
            <p:spPr bwMode="auto">
              <a:xfrm>
                <a:off x="2383" y="580"/>
                <a:ext cx="579"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5979" name="Rectangle 14"/>
              <p:cNvSpPr>
                <a:spLocks noChangeArrowheads="1"/>
              </p:cNvSpPr>
              <p:nvPr/>
            </p:nvSpPr>
            <p:spPr bwMode="auto">
              <a:xfrm>
                <a:off x="2543" y="572"/>
                <a:ext cx="21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rt</a:t>
                </a:r>
              </a:p>
            </p:txBody>
          </p:sp>
        </p:grpSp>
        <p:sp>
          <p:nvSpPr>
            <p:cNvPr id="35971" name="Rectangle 15"/>
            <p:cNvSpPr>
              <a:spLocks noChangeArrowheads="1"/>
            </p:cNvSpPr>
            <p:nvPr/>
          </p:nvSpPr>
          <p:spPr bwMode="auto">
            <a:xfrm>
              <a:off x="2970" y="580"/>
              <a:ext cx="180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5972" name="Rectangle 16"/>
            <p:cNvSpPr>
              <a:spLocks noChangeArrowheads="1"/>
            </p:cNvSpPr>
            <p:nvPr/>
          </p:nvSpPr>
          <p:spPr bwMode="auto">
            <a:xfrm>
              <a:off x="3469" y="572"/>
              <a:ext cx="69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immediate</a:t>
              </a:r>
            </a:p>
          </p:txBody>
        </p:sp>
        <p:sp>
          <p:nvSpPr>
            <p:cNvPr id="35973" name="Rectangle 17"/>
            <p:cNvSpPr>
              <a:spLocks noChangeArrowheads="1"/>
            </p:cNvSpPr>
            <p:nvPr/>
          </p:nvSpPr>
          <p:spPr bwMode="auto">
            <a:xfrm>
              <a:off x="4668" y="380"/>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35974" name="Rectangle 18"/>
            <p:cNvSpPr>
              <a:spLocks noChangeArrowheads="1"/>
            </p:cNvSpPr>
            <p:nvPr/>
          </p:nvSpPr>
          <p:spPr bwMode="auto">
            <a:xfrm>
              <a:off x="2770" y="38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16</a:t>
              </a:r>
            </a:p>
          </p:txBody>
        </p:sp>
        <p:sp>
          <p:nvSpPr>
            <p:cNvPr id="35975" name="Rectangle 19"/>
            <p:cNvSpPr>
              <a:spLocks noChangeArrowheads="1"/>
            </p:cNvSpPr>
            <p:nvPr/>
          </p:nvSpPr>
          <p:spPr bwMode="auto">
            <a:xfrm>
              <a:off x="2182" y="38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21</a:t>
              </a:r>
            </a:p>
          </p:txBody>
        </p:sp>
        <p:sp>
          <p:nvSpPr>
            <p:cNvPr id="35976" name="Rectangle 20"/>
            <p:cNvSpPr>
              <a:spLocks noChangeArrowheads="1"/>
            </p:cNvSpPr>
            <p:nvPr/>
          </p:nvSpPr>
          <p:spPr bwMode="auto">
            <a:xfrm>
              <a:off x="1594" y="38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26</a:t>
              </a:r>
            </a:p>
          </p:txBody>
        </p:sp>
        <p:sp>
          <p:nvSpPr>
            <p:cNvPr id="35977" name="Rectangle 21"/>
            <p:cNvSpPr>
              <a:spLocks noChangeArrowheads="1"/>
            </p:cNvSpPr>
            <p:nvPr/>
          </p:nvSpPr>
          <p:spPr bwMode="auto">
            <a:xfrm>
              <a:off x="1098" y="38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31</a:t>
              </a:r>
            </a:p>
          </p:txBody>
        </p:sp>
      </p:grpSp>
      <p:sp>
        <p:nvSpPr>
          <p:cNvPr id="35845" name="Rectangle 22"/>
          <p:cNvSpPr>
            <a:spLocks noChangeArrowheads="1"/>
          </p:cNvSpPr>
          <p:nvPr/>
        </p:nvSpPr>
        <p:spPr bwMode="auto">
          <a:xfrm>
            <a:off x="5867400" y="40386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35846" name="Rectangle 23"/>
          <p:cNvSpPr>
            <a:spLocks noChangeArrowheads="1"/>
          </p:cNvSpPr>
          <p:nvPr/>
        </p:nvSpPr>
        <p:spPr bwMode="auto">
          <a:xfrm>
            <a:off x="5257800" y="3048000"/>
            <a:ext cx="1752600" cy="393700"/>
          </a:xfrm>
          <a:prstGeom prst="rect">
            <a:avLst/>
          </a:prstGeom>
          <a:noFill/>
          <a:ln w="12700">
            <a:noFill/>
            <a:miter lim="800000"/>
            <a:headEnd/>
            <a:tailEnd/>
          </a:ln>
        </p:spPr>
        <p:txBody>
          <a:bodyPr lIns="90488" tIns="44450" rIns="90488" bIns="44450">
            <a:prstTxWarp prst="textNoShape">
              <a:avLst/>
            </a:prstTxWarp>
            <a:spAutoFit/>
          </a:bodyPr>
          <a:lstStyle/>
          <a:p>
            <a:r>
              <a:rPr lang="en-US" sz="2000" u="sng">
                <a:latin typeface="Times" pitchFamily="19" charset="0"/>
              </a:rPr>
              <a:t>ALUctr=</a:t>
            </a:r>
          </a:p>
        </p:txBody>
      </p:sp>
      <p:sp>
        <p:nvSpPr>
          <p:cNvPr id="35847" name="Rectangle 24"/>
          <p:cNvSpPr>
            <a:spLocks noChangeArrowheads="1"/>
          </p:cNvSpPr>
          <p:nvPr/>
        </p:nvSpPr>
        <p:spPr bwMode="auto">
          <a:xfrm>
            <a:off x="1981200" y="4800600"/>
            <a:ext cx="490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clk</a:t>
            </a:r>
          </a:p>
        </p:txBody>
      </p:sp>
      <p:sp>
        <p:nvSpPr>
          <p:cNvPr id="35848" name="Rectangle 25"/>
          <p:cNvSpPr>
            <a:spLocks noChangeArrowheads="1"/>
          </p:cNvSpPr>
          <p:nvPr/>
        </p:nvSpPr>
        <p:spPr bwMode="auto">
          <a:xfrm>
            <a:off x="1436688" y="3895725"/>
            <a:ext cx="7143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busW</a:t>
            </a:r>
          </a:p>
        </p:txBody>
      </p:sp>
      <p:sp>
        <p:nvSpPr>
          <p:cNvPr id="35849" name="Rectangle 26"/>
          <p:cNvSpPr>
            <a:spLocks noChangeArrowheads="1"/>
          </p:cNvSpPr>
          <p:nvPr/>
        </p:nvSpPr>
        <p:spPr bwMode="auto">
          <a:xfrm>
            <a:off x="1371600" y="3200400"/>
            <a:ext cx="10572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RegWr=</a:t>
            </a:r>
          </a:p>
        </p:txBody>
      </p:sp>
      <p:sp>
        <p:nvSpPr>
          <p:cNvPr id="35850" name="Line 27"/>
          <p:cNvSpPr>
            <a:spLocks noChangeShapeType="1"/>
          </p:cNvSpPr>
          <p:nvPr/>
        </p:nvSpPr>
        <p:spPr bwMode="auto">
          <a:xfrm flipH="1">
            <a:off x="1746250" y="4214813"/>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5851" name="Rectangle 28"/>
          <p:cNvSpPr>
            <a:spLocks noChangeArrowheads="1"/>
          </p:cNvSpPr>
          <p:nvPr/>
        </p:nvSpPr>
        <p:spPr bwMode="auto">
          <a:xfrm>
            <a:off x="1598613" y="43148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35852" name="Line 29"/>
          <p:cNvSpPr>
            <a:spLocks noChangeShapeType="1"/>
          </p:cNvSpPr>
          <p:nvPr/>
        </p:nvSpPr>
        <p:spPr bwMode="auto">
          <a:xfrm flipH="1">
            <a:off x="4572000" y="4038600"/>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5853" name="Rectangle 30"/>
          <p:cNvSpPr>
            <a:spLocks noChangeArrowheads="1"/>
          </p:cNvSpPr>
          <p:nvPr/>
        </p:nvSpPr>
        <p:spPr bwMode="auto">
          <a:xfrm>
            <a:off x="4419600" y="37338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35854" name="Rectangle 31"/>
          <p:cNvSpPr>
            <a:spLocks noChangeArrowheads="1"/>
          </p:cNvSpPr>
          <p:nvPr/>
        </p:nvSpPr>
        <p:spPr bwMode="auto">
          <a:xfrm>
            <a:off x="3625850" y="3733800"/>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busA</a:t>
            </a:r>
          </a:p>
        </p:txBody>
      </p:sp>
      <p:sp>
        <p:nvSpPr>
          <p:cNvPr id="35855" name="Line 32"/>
          <p:cNvSpPr>
            <a:spLocks noChangeShapeType="1"/>
          </p:cNvSpPr>
          <p:nvPr/>
        </p:nvSpPr>
        <p:spPr bwMode="auto">
          <a:xfrm flipV="1">
            <a:off x="3886200" y="45720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5856" name="Rectangle 33"/>
          <p:cNvSpPr>
            <a:spLocks noChangeArrowheads="1"/>
          </p:cNvSpPr>
          <p:nvPr/>
        </p:nvSpPr>
        <p:spPr bwMode="auto">
          <a:xfrm>
            <a:off x="3730625" y="46958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35857" name="Rectangle 34"/>
          <p:cNvSpPr>
            <a:spLocks noChangeArrowheads="1"/>
          </p:cNvSpPr>
          <p:nvPr/>
        </p:nvSpPr>
        <p:spPr bwMode="auto">
          <a:xfrm>
            <a:off x="3657600" y="4267200"/>
            <a:ext cx="70326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busB</a:t>
            </a:r>
          </a:p>
        </p:txBody>
      </p:sp>
      <p:sp>
        <p:nvSpPr>
          <p:cNvPr id="35858" name="Line 35"/>
          <p:cNvSpPr>
            <a:spLocks noChangeShapeType="1"/>
          </p:cNvSpPr>
          <p:nvPr/>
        </p:nvSpPr>
        <p:spPr bwMode="auto">
          <a:xfrm flipV="1">
            <a:off x="3276600" y="35782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5859" name="Line 36"/>
          <p:cNvSpPr>
            <a:spLocks noChangeShapeType="1"/>
          </p:cNvSpPr>
          <p:nvPr/>
        </p:nvSpPr>
        <p:spPr bwMode="auto">
          <a:xfrm flipV="1">
            <a:off x="2527300" y="35782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5860" name="Rectangle 37"/>
          <p:cNvSpPr>
            <a:spLocks noChangeArrowheads="1"/>
          </p:cNvSpPr>
          <p:nvPr/>
        </p:nvSpPr>
        <p:spPr bwMode="auto">
          <a:xfrm>
            <a:off x="2384425" y="34290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5</a:t>
            </a:r>
          </a:p>
        </p:txBody>
      </p:sp>
      <p:sp>
        <p:nvSpPr>
          <p:cNvPr id="35861" name="Line 38"/>
          <p:cNvSpPr>
            <a:spLocks noChangeShapeType="1"/>
          </p:cNvSpPr>
          <p:nvPr/>
        </p:nvSpPr>
        <p:spPr bwMode="auto">
          <a:xfrm flipV="1">
            <a:off x="2908300" y="35782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5862" name="Rectangle 39"/>
          <p:cNvSpPr>
            <a:spLocks noChangeArrowheads="1"/>
          </p:cNvSpPr>
          <p:nvPr/>
        </p:nvSpPr>
        <p:spPr bwMode="auto">
          <a:xfrm>
            <a:off x="2743200" y="34290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5</a:t>
            </a:r>
          </a:p>
        </p:txBody>
      </p:sp>
      <p:sp>
        <p:nvSpPr>
          <p:cNvPr id="35863" name="Rectangle 40"/>
          <p:cNvSpPr>
            <a:spLocks noChangeArrowheads="1"/>
          </p:cNvSpPr>
          <p:nvPr/>
        </p:nvSpPr>
        <p:spPr bwMode="auto">
          <a:xfrm>
            <a:off x="2322513" y="3805238"/>
            <a:ext cx="4635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Rw</a:t>
            </a:r>
          </a:p>
        </p:txBody>
      </p:sp>
      <p:sp>
        <p:nvSpPr>
          <p:cNvPr id="35864" name="Rectangle 41"/>
          <p:cNvSpPr>
            <a:spLocks noChangeArrowheads="1"/>
          </p:cNvSpPr>
          <p:nvPr/>
        </p:nvSpPr>
        <p:spPr bwMode="auto">
          <a:xfrm>
            <a:off x="2779713" y="3805238"/>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Ra</a:t>
            </a:r>
          </a:p>
        </p:txBody>
      </p:sp>
      <p:sp>
        <p:nvSpPr>
          <p:cNvPr id="35865" name="Rectangle 42"/>
          <p:cNvSpPr>
            <a:spLocks noChangeArrowheads="1"/>
          </p:cNvSpPr>
          <p:nvPr/>
        </p:nvSpPr>
        <p:spPr bwMode="auto">
          <a:xfrm>
            <a:off x="3160713" y="3805238"/>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Rb</a:t>
            </a:r>
          </a:p>
        </p:txBody>
      </p:sp>
      <p:sp>
        <p:nvSpPr>
          <p:cNvPr id="35866" name="Rectangle 43"/>
          <p:cNvSpPr>
            <a:spLocks noChangeArrowheads="1"/>
          </p:cNvSpPr>
          <p:nvPr/>
        </p:nvSpPr>
        <p:spPr bwMode="auto">
          <a:xfrm>
            <a:off x="2322513" y="4191000"/>
            <a:ext cx="101282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pitchFamily="19" charset="0"/>
              </a:rPr>
              <a:t>RegFile</a:t>
            </a:r>
          </a:p>
        </p:txBody>
      </p:sp>
      <p:sp>
        <p:nvSpPr>
          <p:cNvPr id="35867" name="Rectangle 44"/>
          <p:cNvSpPr>
            <a:spLocks noChangeArrowheads="1"/>
          </p:cNvSpPr>
          <p:nvPr/>
        </p:nvSpPr>
        <p:spPr bwMode="auto">
          <a:xfrm>
            <a:off x="2743200" y="3200400"/>
            <a:ext cx="422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Rs</a:t>
            </a:r>
          </a:p>
        </p:txBody>
      </p:sp>
      <p:sp>
        <p:nvSpPr>
          <p:cNvPr id="35868" name="Rectangle 45"/>
          <p:cNvSpPr>
            <a:spLocks noChangeArrowheads="1"/>
          </p:cNvSpPr>
          <p:nvPr/>
        </p:nvSpPr>
        <p:spPr bwMode="auto">
          <a:xfrm>
            <a:off x="2574925" y="24384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Rt</a:t>
            </a:r>
          </a:p>
        </p:txBody>
      </p:sp>
      <p:sp>
        <p:nvSpPr>
          <p:cNvPr id="35869" name="Rectangle 46"/>
          <p:cNvSpPr>
            <a:spLocks noChangeArrowheads="1"/>
          </p:cNvSpPr>
          <p:nvPr/>
        </p:nvSpPr>
        <p:spPr bwMode="auto">
          <a:xfrm>
            <a:off x="3124200" y="32004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a:solidFill>
                  <a:schemeClr val="tx1"/>
                </a:solidFill>
                <a:latin typeface="Times" pitchFamily="19" charset="0"/>
              </a:rPr>
              <a:t>Rt</a:t>
            </a:r>
          </a:p>
        </p:txBody>
      </p:sp>
      <p:sp>
        <p:nvSpPr>
          <p:cNvPr id="35870" name="Rectangle 47"/>
          <p:cNvSpPr>
            <a:spLocks noChangeArrowheads="1"/>
          </p:cNvSpPr>
          <p:nvPr/>
        </p:nvSpPr>
        <p:spPr bwMode="auto">
          <a:xfrm>
            <a:off x="2143125" y="2438400"/>
            <a:ext cx="4476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Rd</a:t>
            </a:r>
          </a:p>
        </p:txBody>
      </p:sp>
      <p:sp>
        <p:nvSpPr>
          <p:cNvPr id="35871" name="Rectangle 48"/>
          <p:cNvSpPr>
            <a:spLocks noChangeArrowheads="1"/>
          </p:cNvSpPr>
          <p:nvPr/>
        </p:nvSpPr>
        <p:spPr bwMode="auto">
          <a:xfrm>
            <a:off x="1419225" y="2133600"/>
            <a:ext cx="10858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RegDst=</a:t>
            </a:r>
          </a:p>
        </p:txBody>
      </p:sp>
      <p:grpSp>
        <p:nvGrpSpPr>
          <p:cNvPr id="6" name="Group 49"/>
          <p:cNvGrpSpPr>
            <a:grpSpLocks/>
          </p:cNvGrpSpPr>
          <p:nvPr/>
        </p:nvGrpSpPr>
        <p:grpSpPr bwMode="auto">
          <a:xfrm>
            <a:off x="3454400" y="5046663"/>
            <a:ext cx="376238" cy="1082675"/>
            <a:chOff x="2848" y="3083"/>
            <a:chExt cx="237" cy="682"/>
          </a:xfrm>
        </p:grpSpPr>
        <p:sp>
          <p:nvSpPr>
            <p:cNvPr id="35965" name="Rectangle 50"/>
            <p:cNvSpPr>
              <a:spLocks noChangeArrowheads="1"/>
            </p:cNvSpPr>
            <p:nvPr/>
          </p:nvSpPr>
          <p:spPr bwMode="auto">
            <a:xfrm>
              <a:off x="2848" y="3088"/>
              <a:ext cx="224" cy="65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35966" name="Rectangle 51"/>
            <p:cNvSpPr>
              <a:spLocks noChangeArrowheads="1"/>
            </p:cNvSpPr>
            <p:nvPr/>
          </p:nvSpPr>
          <p:spPr bwMode="auto">
            <a:xfrm rot="5400000">
              <a:off x="2630" y="3309"/>
              <a:ext cx="682"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Extender</a:t>
              </a:r>
              <a:endParaRPr lang="en-US" sz="2000" b="1">
                <a:solidFill>
                  <a:schemeClr val="tx1"/>
                </a:solidFill>
                <a:latin typeface="Times" pitchFamily="19" charset="0"/>
              </a:endParaRPr>
            </a:p>
          </p:txBody>
        </p:sp>
      </p:grpSp>
      <p:sp>
        <p:nvSpPr>
          <p:cNvPr id="35873" name="Rectangle 52"/>
          <p:cNvSpPr>
            <a:spLocks noChangeArrowheads="1"/>
          </p:cNvSpPr>
          <p:nvPr/>
        </p:nvSpPr>
        <p:spPr bwMode="auto">
          <a:xfrm>
            <a:off x="3962400" y="55340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35874" name="Line 53"/>
          <p:cNvSpPr>
            <a:spLocks noChangeShapeType="1"/>
          </p:cNvSpPr>
          <p:nvPr/>
        </p:nvSpPr>
        <p:spPr bwMode="auto">
          <a:xfrm flipH="1">
            <a:off x="4114800" y="5432425"/>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5875" name="Line 54"/>
          <p:cNvSpPr>
            <a:spLocks noChangeShapeType="1"/>
          </p:cNvSpPr>
          <p:nvPr/>
        </p:nvSpPr>
        <p:spPr bwMode="auto">
          <a:xfrm flipH="1">
            <a:off x="3035300" y="5434013"/>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5876" name="Rectangle 55"/>
          <p:cNvSpPr>
            <a:spLocks noChangeArrowheads="1"/>
          </p:cNvSpPr>
          <p:nvPr/>
        </p:nvSpPr>
        <p:spPr bwMode="auto">
          <a:xfrm>
            <a:off x="2819400" y="55340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16</a:t>
            </a:r>
          </a:p>
        </p:txBody>
      </p:sp>
      <p:sp>
        <p:nvSpPr>
          <p:cNvPr id="35877" name="Rectangle 56"/>
          <p:cNvSpPr>
            <a:spLocks noChangeArrowheads="1"/>
          </p:cNvSpPr>
          <p:nvPr/>
        </p:nvSpPr>
        <p:spPr bwMode="auto">
          <a:xfrm>
            <a:off x="1905000" y="5257800"/>
            <a:ext cx="9001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imm16</a:t>
            </a:r>
          </a:p>
        </p:txBody>
      </p:sp>
      <p:sp>
        <p:nvSpPr>
          <p:cNvPr id="35878" name="Rectangle 57"/>
          <p:cNvSpPr>
            <a:spLocks noChangeArrowheads="1"/>
          </p:cNvSpPr>
          <p:nvPr/>
        </p:nvSpPr>
        <p:spPr bwMode="auto">
          <a:xfrm>
            <a:off x="4038600" y="5943600"/>
            <a:ext cx="11842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ALUSrc=</a:t>
            </a:r>
          </a:p>
        </p:txBody>
      </p:sp>
      <p:sp>
        <p:nvSpPr>
          <p:cNvPr id="35879" name="Rectangle 58"/>
          <p:cNvSpPr>
            <a:spLocks noChangeArrowheads="1"/>
          </p:cNvSpPr>
          <p:nvPr/>
        </p:nvSpPr>
        <p:spPr bwMode="auto">
          <a:xfrm>
            <a:off x="2514600" y="6019800"/>
            <a:ext cx="98742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ExtOp=</a:t>
            </a:r>
          </a:p>
        </p:txBody>
      </p:sp>
      <p:sp>
        <p:nvSpPr>
          <p:cNvPr id="35880" name="Line 59"/>
          <p:cNvSpPr>
            <a:spLocks noChangeShapeType="1"/>
          </p:cNvSpPr>
          <p:nvPr/>
        </p:nvSpPr>
        <p:spPr bwMode="auto">
          <a:xfrm flipV="1">
            <a:off x="7543800" y="3657600"/>
            <a:ext cx="0" cy="644525"/>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35881" name="Rectangle 60"/>
          <p:cNvSpPr>
            <a:spLocks noChangeArrowheads="1"/>
          </p:cNvSpPr>
          <p:nvPr/>
        </p:nvSpPr>
        <p:spPr bwMode="auto">
          <a:xfrm>
            <a:off x="6400800" y="3276600"/>
            <a:ext cx="14668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dirty="0" err="1">
                <a:latin typeface="Times" pitchFamily="19" charset="0"/>
              </a:rPr>
              <a:t>MemtoReg</a:t>
            </a:r>
            <a:r>
              <a:rPr lang="en-US" sz="2000" u="sng" dirty="0">
                <a:latin typeface="Times" pitchFamily="19" charset="0"/>
              </a:rPr>
              <a:t>=</a:t>
            </a:r>
          </a:p>
        </p:txBody>
      </p:sp>
      <p:sp>
        <p:nvSpPr>
          <p:cNvPr id="35882" name="Rectangle 61"/>
          <p:cNvSpPr>
            <a:spLocks noChangeArrowheads="1"/>
          </p:cNvSpPr>
          <p:nvPr/>
        </p:nvSpPr>
        <p:spPr bwMode="auto">
          <a:xfrm>
            <a:off x="5224463" y="5791200"/>
            <a:ext cx="4905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clk</a:t>
            </a:r>
          </a:p>
        </p:txBody>
      </p:sp>
      <p:sp>
        <p:nvSpPr>
          <p:cNvPr id="35883" name="Rectangle 62"/>
          <p:cNvSpPr>
            <a:spLocks noChangeArrowheads="1"/>
          </p:cNvSpPr>
          <p:nvPr/>
        </p:nvSpPr>
        <p:spPr bwMode="auto">
          <a:xfrm>
            <a:off x="4953000" y="5257800"/>
            <a:ext cx="9350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Data In</a:t>
            </a:r>
          </a:p>
        </p:txBody>
      </p:sp>
      <p:sp>
        <p:nvSpPr>
          <p:cNvPr id="35884" name="Line 63"/>
          <p:cNvSpPr>
            <a:spLocks noChangeShapeType="1"/>
          </p:cNvSpPr>
          <p:nvPr/>
        </p:nvSpPr>
        <p:spPr bwMode="auto">
          <a:xfrm flipH="1">
            <a:off x="5086350" y="5189538"/>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5885" name="Rectangle 64"/>
          <p:cNvSpPr>
            <a:spLocks noChangeArrowheads="1"/>
          </p:cNvSpPr>
          <p:nvPr/>
        </p:nvSpPr>
        <p:spPr bwMode="auto">
          <a:xfrm>
            <a:off x="5116513" y="49657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35886" name="Line 65"/>
          <p:cNvSpPr>
            <a:spLocks noChangeShapeType="1"/>
          </p:cNvSpPr>
          <p:nvPr/>
        </p:nvSpPr>
        <p:spPr bwMode="auto">
          <a:xfrm flipV="1">
            <a:off x="6235700" y="4038600"/>
            <a:ext cx="12700" cy="1008063"/>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35887" name="Rectangle 66"/>
          <p:cNvSpPr>
            <a:spLocks noChangeArrowheads="1"/>
          </p:cNvSpPr>
          <p:nvPr/>
        </p:nvSpPr>
        <p:spPr bwMode="auto">
          <a:xfrm>
            <a:off x="5943600" y="3657600"/>
            <a:ext cx="11842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MemWr=</a:t>
            </a:r>
          </a:p>
        </p:txBody>
      </p:sp>
      <p:grpSp>
        <p:nvGrpSpPr>
          <p:cNvPr id="7" name="Group 68"/>
          <p:cNvGrpSpPr>
            <a:grpSpLocks/>
          </p:cNvGrpSpPr>
          <p:nvPr/>
        </p:nvGrpSpPr>
        <p:grpSpPr bwMode="auto">
          <a:xfrm>
            <a:off x="2133600" y="2867025"/>
            <a:ext cx="838200" cy="333375"/>
            <a:chOff x="2640" y="1422"/>
            <a:chExt cx="528" cy="210"/>
          </a:xfrm>
        </p:grpSpPr>
        <p:sp>
          <p:nvSpPr>
            <p:cNvPr id="35962" name="Rectangle 69"/>
            <p:cNvSpPr>
              <a:spLocks noChangeArrowheads="1"/>
            </p:cNvSpPr>
            <p:nvPr/>
          </p:nvSpPr>
          <p:spPr bwMode="auto">
            <a:xfrm>
              <a:off x="292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35963" name="Rectangle 70"/>
            <p:cNvSpPr>
              <a:spLocks noChangeArrowheads="1"/>
            </p:cNvSpPr>
            <p:nvPr/>
          </p:nvSpPr>
          <p:spPr bwMode="auto">
            <a:xfrm>
              <a:off x="268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35964" name="Freeform 71"/>
            <p:cNvSpPr>
              <a:spLocks/>
            </p:cNvSpPr>
            <p:nvPr/>
          </p:nvSpPr>
          <p:spPr bwMode="auto">
            <a:xfrm>
              <a:off x="2640" y="1440"/>
              <a:ext cx="528" cy="192"/>
            </a:xfrm>
            <a:custGeom>
              <a:avLst/>
              <a:gdLst>
                <a:gd name="T0" fmla="*/ 0 w 528"/>
                <a:gd name="T1" fmla="*/ 0 h 192"/>
                <a:gd name="T2" fmla="*/ 48 w 528"/>
                <a:gd name="T3" fmla="*/ 192 h 192"/>
                <a:gd name="T4" fmla="*/ 480 w 528"/>
                <a:gd name="T5" fmla="*/ 192 h 192"/>
                <a:gd name="T6" fmla="*/ 528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sp>
        <p:nvSpPr>
          <p:cNvPr id="35890" name="Rectangle 72"/>
          <p:cNvSpPr>
            <a:spLocks noChangeArrowheads="1"/>
          </p:cNvSpPr>
          <p:nvPr/>
        </p:nvSpPr>
        <p:spPr bwMode="auto">
          <a:xfrm>
            <a:off x="2133600" y="3810000"/>
            <a:ext cx="1447800" cy="990600"/>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grpSp>
        <p:nvGrpSpPr>
          <p:cNvPr id="8" name="Group 73"/>
          <p:cNvGrpSpPr>
            <a:grpSpLocks/>
          </p:cNvGrpSpPr>
          <p:nvPr/>
        </p:nvGrpSpPr>
        <p:grpSpPr bwMode="auto">
          <a:xfrm>
            <a:off x="4441825" y="4419600"/>
            <a:ext cx="358775" cy="1219200"/>
            <a:chOff x="3518" y="2640"/>
            <a:chExt cx="226" cy="768"/>
          </a:xfrm>
        </p:grpSpPr>
        <p:sp>
          <p:nvSpPr>
            <p:cNvPr id="35959" name="Rectangle 74"/>
            <p:cNvSpPr>
              <a:spLocks noChangeArrowheads="1"/>
            </p:cNvSpPr>
            <p:nvPr/>
          </p:nvSpPr>
          <p:spPr bwMode="auto">
            <a:xfrm>
              <a:off x="3518" y="269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35960" name="Rectangle 75"/>
            <p:cNvSpPr>
              <a:spLocks noChangeArrowheads="1"/>
            </p:cNvSpPr>
            <p:nvPr/>
          </p:nvSpPr>
          <p:spPr bwMode="auto">
            <a:xfrm>
              <a:off x="3518" y="3187"/>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35961" name="Freeform 76"/>
            <p:cNvSpPr>
              <a:spLocks/>
            </p:cNvSpPr>
            <p:nvPr/>
          </p:nvSpPr>
          <p:spPr bwMode="auto">
            <a:xfrm>
              <a:off x="3552" y="2640"/>
              <a:ext cx="192" cy="768"/>
            </a:xfrm>
            <a:custGeom>
              <a:avLst/>
              <a:gdLst>
                <a:gd name="T0" fmla="*/ 0 w 192"/>
                <a:gd name="T1" fmla="*/ 0 h 768"/>
                <a:gd name="T2" fmla="*/ 0 w 192"/>
                <a:gd name="T3" fmla="*/ 768 h 768"/>
                <a:gd name="T4" fmla="*/ 192 w 192"/>
                <a:gd name="T5" fmla="*/ 672 h 768"/>
                <a:gd name="T6" fmla="*/ 192 w 192"/>
                <a:gd name="T7" fmla="*/ 96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9" name="Group 77"/>
          <p:cNvGrpSpPr>
            <a:grpSpLocks/>
          </p:cNvGrpSpPr>
          <p:nvPr/>
        </p:nvGrpSpPr>
        <p:grpSpPr bwMode="auto">
          <a:xfrm>
            <a:off x="5305425" y="3810000"/>
            <a:ext cx="485775" cy="1143000"/>
            <a:chOff x="4009" y="2304"/>
            <a:chExt cx="306" cy="720"/>
          </a:xfrm>
        </p:grpSpPr>
        <p:sp>
          <p:nvSpPr>
            <p:cNvPr id="35956" name="Rectangle 78"/>
            <p:cNvSpPr>
              <a:spLocks noChangeArrowheads="1"/>
            </p:cNvSpPr>
            <p:nvPr/>
          </p:nvSpPr>
          <p:spPr bwMode="auto">
            <a:xfrm>
              <a:off x="4009" y="2322"/>
              <a:ext cx="18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a:t>
              </a:r>
            </a:p>
          </p:txBody>
        </p:sp>
        <p:sp>
          <p:nvSpPr>
            <p:cNvPr id="35957" name="Rectangle 79"/>
            <p:cNvSpPr>
              <a:spLocks noChangeArrowheads="1"/>
            </p:cNvSpPr>
            <p:nvPr/>
          </p:nvSpPr>
          <p:spPr bwMode="auto">
            <a:xfrm rot="5400000">
              <a:off x="3993" y="2583"/>
              <a:ext cx="384"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ALU</a:t>
              </a:r>
            </a:p>
          </p:txBody>
        </p:sp>
        <p:sp>
          <p:nvSpPr>
            <p:cNvPr id="35958" name="Freeform 80"/>
            <p:cNvSpPr>
              <a:spLocks/>
            </p:cNvSpPr>
            <p:nvPr/>
          </p:nvSpPr>
          <p:spPr bwMode="auto">
            <a:xfrm>
              <a:off x="4032" y="2304"/>
              <a:ext cx="283" cy="720"/>
            </a:xfrm>
            <a:custGeom>
              <a:avLst/>
              <a:gdLst>
                <a:gd name="T0" fmla="*/ 0 w 240"/>
                <a:gd name="T1" fmla="*/ 0 h 672"/>
                <a:gd name="T2" fmla="*/ 0 w 240"/>
                <a:gd name="T3" fmla="*/ 309 h 672"/>
                <a:gd name="T4" fmla="*/ 57 w 240"/>
                <a:gd name="T5" fmla="*/ 360 h 672"/>
                <a:gd name="T6" fmla="*/ 0 w 240"/>
                <a:gd name="T7" fmla="*/ 411 h 672"/>
                <a:gd name="T8" fmla="*/ 0 w 240"/>
                <a:gd name="T9" fmla="*/ 720 h 672"/>
                <a:gd name="T10" fmla="*/ 283 w 240"/>
                <a:gd name="T11" fmla="*/ 514 h 672"/>
                <a:gd name="T12" fmla="*/ 283 w 240"/>
                <a:gd name="T13" fmla="*/ 206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0" name="Group 81"/>
          <p:cNvGrpSpPr>
            <a:grpSpLocks/>
          </p:cNvGrpSpPr>
          <p:nvPr/>
        </p:nvGrpSpPr>
        <p:grpSpPr bwMode="auto">
          <a:xfrm>
            <a:off x="7337425" y="4191000"/>
            <a:ext cx="358775" cy="1600200"/>
            <a:chOff x="5294" y="2544"/>
            <a:chExt cx="226" cy="1008"/>
          </a:xfrm>
        </p:grpSpPr>
        <p:sp>
          <p:nvSpPr>
            <p:cNvPr id="35953" name="Rectangle 82"/>
            <p:cNvSpPr>
              <a:spLocks noChangeArrowheads="1"/>
            </p:cNvSpPr>
            <p:nvPr/>
          </p:nvSpPr>
          <p:spPr bwMode="auto">
            <a:xfrm>
              <a:off x="5294" y="26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35954" name="Rectangle 83"/>
            <p:cNvSpPr>
              <a:spLocks noChangeArrowheads="1"/>
            </p:cNvSpPr>
            <p:nvPr/>
          </p:nvSpPr>
          <p:spPr bwMode="auto">
            <a:xfrm>
              <a:off x="5294" y="324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35955" name="Freeform 84"/>
            <p:cNvSpPr>
              <a:spLocks/>
            </p:cNvSpPr>
            <p:nvPr/>
          </p:nvSpPr>
          <p:spPr bwMode="auto">
            <a:xfrm>
              <a:off x="5328" y="2544"/>
              <a:ext cx="192" cy="1008"/>
            </a:xfrm>
            <a:custGeom>
              <a:avLst/>
              <a:gdLst>
                <a:gd name="T0" fmla="*/ 0 w 192"/>
                <a:gd name="T1" fmla="*/ 0 h 1008"/>
                <a:gd name="T2" fmla="*/ 0 w 192"/>
                <a:gd name="T3" fmla="*/ 1008 h 1008"/>
                <a:gd name="T4" fmla="*/ 192 w 192"/>
                <a:gd name="T5" fmla="*/ 864 h 1008"/>
                <a:gd name="T6" fmla="*/ 192 w 192"/>
                <a:gd name="T7" fmla="*/ 144 h 1008"/>
                <a:gd name="T8" fmla="*/ 0 w 192"/>
                <a:gd name="T9" fmla="*/ 0 h 1008"/>
                <a:gd name="T10" fmla="*/ 0 60000 65536"/>
                <a:gd name="T11" fmla="*/ 0 60000 65536"/>
                <a:gd name="T12" fmla="*/ 0 60000 65536"/>
                <a:gd name="T13" fmla="*/ 0 60000 65536"/>
                <a:gd name="T14" fmla="*/ 0 60000 65536"/>
                <a:gd name="T15" fmla="*/ 0 w 192"/>
                <a:gd name="T16" fmla="*/ 0 h 1008"/>
                <a:gd name="T17" fmla="*/ 192 w 192"/>
                <a:gd name="T18" fmla="*/ 1008 h 1008"/>
              </a:gdLst>
              <a:ahLst/>
              <a:cxnLst>
                <a:cxn ang="T10">
                  <a:pos x="T0" y="T1"/>
                </a:cxn>
                <a:cxn ang="T11">
                  <a:pos x="T2" y="T3"/>
                </a:cxn>
                <a:cxn ang="T12">
                  <a:pos x="T4" y="T5"/>
                </a:cxn>
                <a:cxn ang="T13">
                  <a:pos x="T6" y="T7"/>
                </a:cxn>
                <a:cxn ang="T14">
                  <a:pos x="T8" y="T9"/>
                </a:cxn>
              </a:cxnLst>
              <a:rect l="T15" t="T16" r="T17" b="T18"/>
              <a:pathLst>
                <a:path w="192" h="1008">
                  <a:moveTo>
                    <a:pt x="0" y="0"/>
                  </a:moveTo>
                  <a:lnTo>
                    <a:pt x="0" y="1008"/>
                  </a:lnTo>
                  <a:lnTo>
                    <a:pt x="192" y="864"/>
                  </a:lnTo>
                  <a:lnTo>
                    <a:pt x="192" y="144"/>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1" name="Group 85"/>
          <p:cNvGrpSpPr>
            <a:grpSpLocks/>
          </p:cNvGrpSpPr>
          <p:nvPr/>
        </p:nvGrpSpPr>
        <p:grpSpPr bwMode="auto">
          <a:xfrm>
            <a:off x="5915025" y="5000625"/>
            <a:ext cx="1146175" cy="1181100"/>
            <a:chOff x="4398" y="3054"/>
            <a:chExt cx="722" cy="744"/>
          </a:xfrm>
        </p:grpSpPr>
        <p:sp>
          <p:nvSpPr>
            <p:cNvPr id="35947" name="Rectangle 86"/>
            <p:cNvSpPr>
              <a:spLocks noChangeArrowheads="1"/>
            </p:cNvSpPr>
            <p:nvPr/>
          </p:nvSpPr>
          <p:spPr bwMode="auto">
            <a:xfrm>
              <a:off x="4410" y="3087"/>
              <a:ext cx="710" cy="711"/>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35948" name="Rectangle 87"/>
            <p:cNvSpPr>
              <a:spLocks noChangeArrowheads="1"/>
            </p:cNvSpPr>
            <p:nvPr/>
          </p:nvSpPr>
          <p:spPr bwMode="auto">
            <a:xfrm>
              <a:off x="4398" y="3054"/>
              <a:ext cx="42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WrEn</a:t>
              </a:r>
            </a:p>
          </p:txBody>
        </p:sp>
        <p:sp>
          <p:nvSpPr>
            <p:cNvPr id="35949" name="Rectangle 88"/>
            <p:cNvSpPr>
              <a:spLocks noChangeArrowheads="1"/>
            </p:cNvSpPr>
            <p:nvPr/>
          </p:nvSpPr>
          <p:spPr bwMode="auto">
            <a:xfrm>
              <a:off x="4783" y="3054"/>
              <a:ext cx="31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Adr</a:t>
              </a:r>
            </a:p>
          </p:txBody>
        </p:sp>
        <p:sp>
          <p:nvSpPr>
            <p:cNvPr id="35950" name="Rectangle 89"/>
            <p:cNvSpPr>
              <a:spLocks noChangeArrowheads="1"/>
            </p:cNvSpPr>
            <p:nvPr/>
          </p:nvSpPr>
          <p:spPr bwMode="auto">
            <a:xfrm>
              <a:off x="4416" y="3311"/>
              <a:ext cx="700" cy="364"/>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80000"/>
                </a:lnSpc>
              </a:pPr>
              <a:r>
                <a:rPr lang="en-US" sz="2000" b="1">
                  <a:solidFill>
                    <a:schemeClr val="tx1"/>
                  </a:solidFill>
                  <a:latin typeface="Times" pitchFamily="19" charset="0"/>
                </a:rPr>
                <a:t>Data</a:t>
              </a:r>
            </a:p>
            <a:p>
              <a:pPr algn="ctr">
                <a:lnSpc>
                  <a:spcPct val="80000"/>
                </a:lnSpc>
              </a:pPr>
              <a:r>
                <a:rPr lang="en-US" sz="2000" b="1">
                  <a:solidFill>
                    <a:schemeClr val="tx1"/>
                  </a:solidFill>
                  <a:latin typeface="Times" pitchFamily="19" charset="0"/>
                </a:rPr>
                <a:t>Memory</a:t>
              </a:r>
            </a:p>
          </p:txBody>
        </p:sp>
        <p:sp>
          <p:nvSpPr>
            <p:cNvPr id="35951" name="Line 90"/>
            <p:cNvSpPr>
              <a:spLocks noChangeShapeType="1"/>
            </p:cNvSpPr>
            <p:nvPr/>
          </p:nvSpPr>
          <p:spPr bwMode="auto">
            <a:xfrm>
              <a:off x="4416" y="3648"/>
              <a:ext cx="96" cy="4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5952" name="Line 91"/>
            <p:cNvSpPr>
              <a:spLocks noChangeShapeType="1"/>
            </p:cNvSpPr>
            <p:nvPr/>
          </p:nvSpPr>
          <p:spPr bwMode="auto">
            <a:xfrm flipH="1">
              <a:off x="4416" y="3696"/>
              <a:ext cx="96" cy="48"/>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35895" name="Line 92"/>
          <p:cNvSpPr>
            <a:spLocks noChangeShapeType="1"/>
          </p:cNvSpPr>
          <p:nvPr/>
        </p:nvSpPr>
        <p:spPr bwMode="auto">
          <a:xfrm>
            <a:off x="2362200" y="2743200"/>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5896" name="Line 93"/>
          <p:cNvSpPr>
            <a:spLocks noChangeShapeType="1"/>
          </p:cNvSpPr>
          <p:nvPr/>
        </p:nvSpPr>
        <p:spPr bwMode="auto">
          <a:xfrm>
            <a:off x="2743200" y="2743200"/>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5897" name="Freeform 94"/>
          <p:cNvSpPr>
            <a:spLocks/>
          </p:cNvSpPr>
          <p:nvPr/>
        </p:nvSpPr>
        <p:spPr bwMode="auto">
          <a:xfrm>
            <a:off x="1828800" y="2514600"/>
            <a:ext cx="304800" cy="533400"/>
          </a:xfrm>
          <a:custGeom>
            <a:avLst/>
            <a:gdLst>
              <a:gd name="T0" fmla="*/ 0 w 192"/>
              <a:gd name="T1" fmla="*/ 0 h 336"/>
              <a:gd name="T2" fmla="*/ 0 w 192"/>
              <a:gd name="T3" fmla="*/ 533400 h 336"/>
              <a:gd name="T4" fmla="*/ 304800 w 192"/>
              <a:gd name="T5" fmla="*/ 533400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5898" name="Line 95"/>
          <p:cNvSpPr>
            <a:spLocks noChangeShapeType="1"/>
          </p:cNvSpPr>
          <p:nvPr/>
        </p:nvSpPr>
        <p:spPr bwMode="auto">
          <a:xfrm>
            <a:off x="2286000" y="35814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5899" name="Line 96"/>
          <p:cNvSpPr>
            <a:spLocks noChangeShapeType="1"/>
          </p:cNvSpPr>
          <p:nvPr/>
        </p:nvSpPr>
        <p:spPr bwMode="auto">
          <a:xfrm>
            <a:off x="2590800" y="3200400"/>
            <a:ext cx="0" cy="609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5900" name="Line 97"/>
          <p:cNvSpPr>
            <a:spLocks noChangeShapeType="1"/>
          </p:cNvSpPr>
          <p:nvPr/>
        </p:nvSpPr>
        <p:spPr bwMode="auto">
          <a:xfrm>
            <a:off x="2971800" y="35052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5901" name="Line 98"/>
          <p:cNvSpPr>
            <a:spLocks noChangeShapeType="1"/>
          </p:cNvSpPr>
          <p:nvPr/>
        </p:nvSpPr>
        <p:spPr bwMode="auto">
          <a:xfrm>
            <a:off x="3352800" y="35052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5902" name="Rectangle 99"/>
          <p:cNvSpPr>
            <a:spLocks noChangeArrowheads="1"/>
          </p:cNvSpPr>
          <p:nvPr/>
        </p:nvSpPr>
        <p:spPr bwMode="auto">
          <a:xfrm>
            <a:off x="3146425" y="34290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5</a:t>
            </a:r>
          </a:p>
        </p:txBody>
      </p:sp>
      <p:sp>
        <p:nvSpPr>
          <p:cNvPr id="35903" name="Line 100"/>
          <p:cNvSpPr>
            <a:spLocks noChangeShapeType="1"/>
          </p:cNvSpPr>
          <p:nvPr/>
        </p:nvSpPr>
        <p:spPr bwMode="auto">
          <a:xfrm>
            <a:off x="3581400" y="4114800"/>
            <a:ext cx="17526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5904" name="Line 101"/>
          <p:cNvSpPr>
            <a:spLocks noChangeShapeType="1"/>
          </p:cNvSpPr>
          <p:nvPr/>
        </p:nvSpPr>
        <p:spPr bwMode="auto">
          <a:xfrm>
            <a:off x="5638800" y="3505200"/>
            <a:ext cx="0" cy="4953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5905" name="Line 102"/>
          <p:cNvSpPr>
            <a:spLocks noChangeShapeType="1"/>
          </p:cNvSpPr>
          <p:nvPr/>
        </p:nvSpPr>
        <p:spPr bwMode="auto">
          <a:xfrm>
            <a:off x="3581400" y="4648200"/>
            <a:ext cx="914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5906" name="Line 103"/>
          <p:cNvSpPr>
            <a:spLocks noChangeShapeType="1"/>
          </p:cNvSpPr>
          <p:nvPr/>
        </p:nvSpPr>
        <p:spPr bwMode="auto">
          <a:xfrm>
            <a:off x="4800600" y="4800600"/>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5907" name="Freeform 104"/>
          <p:cNvSpPr>
            <a:spLocks/>
          </p:cNvSpPr>
          <p:nvPr/>
        </p:nvSpPr>
        <p:spPr bwMode="auto">
          <a:xfrm>
            <a:off x="4114800" y="4648200"/>
            <a:ext cx="1828800" cy="609600"/>
          </a:xfrm>
          <a:custGeom>
            <a:avLst/>
            <a:gdLst>
              <a:gd name="T0" fmla="*/ 0 w 1152"/>
              <a:gd name="T1" fmla="*/ 0 h 288"/>
              <a:gd name="T2" fmla="*/ 0 w 1152"/>
              <a:gd name="T3" fmla="*/ 609600 h 288"/>
              <a:gd name="T4" fmla="*/ 1828800 w 1152"/>
              <a:gd name="T5" fmla="*/ 609600 h 288"/>
              <a:gd name="T6" fmla="*/ 0 60000 65536"/>
              <a:gd name="T7" fmla="*/ 0 60000 65536"/>
              <a:gd name="T8" fmla="*/ 0 60000 65536"/>
              <a:gd name="T9" fmla="*/ 0 w 1152"/>
              <a:gd name="T10" fmla="*/ 0 h 288"/>
              <a:gd name="T11" fmla="*/ 1152 w 1152"/>
              <a:gd name="T12" fmla="*/ 288 h 288"/>
            </a:gdLst>
            <a:ahLst/>
            <a:cxnLst>
              <a:cxn ang="T6">
                <a:pos x="T0" y="T1"/>
              </a:cxn>
              <a:cxn ang="T7">
                <a:pos x="T2" y="T3"/>
              </a:cxn>
              <a:cxn ang="T8">
                <a:pos x="T4" y="T5"/>
              </a:cxn>
            </a:cxnLst>
            <a:rect l="T9" t="T10" r="T11" b="T12"/>
            <a:pathLst>
              <a:path w="1152" h="288">
                <a:moveTo>
                  <a:pt x="0" y="0"/>
                </a:moveTo>
                <a:lnTo>
                  <a:pt x="0" y="288"/>
                </a:lnTo>
                <a:lnTo>
                  <a:pt x="1152" y="288"/>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5908" name="Line 105"/>
          <p:cNvSpPr>
            <a:spLocks noChangeShapeType="1"/>
          </p:cNvSpPr>
          <p:nvPr/>
        </p:nvSpPr>
        <p:spPr bwMode="auto">
          <a:xfrm>
            <a:off x="3810000" y="54864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5909" name="Line 106"/>
          <p:cNvSpPr>
            <a:spLocks noChangeShapeType="1"/>
          </p:cNvSpPr>
          <p:nvPr/>
        </p:nvSpPr>
        <p:spPr bwMode="auto">
          <a:xfrm>
            <a:off x="2743200" y="54864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5910" name="Line 107"/>
          <p:cNvSpPr>
            <a:spLocks noChangeShapeType="1"/>
          </p:cNvSpPr>
          <p:nvPr/>
        </p:nvSpPr>
        <p:spPr bwMode="auto">
          <a:xfrm flipH="1">
            <a:off x="2362200" y="46482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5911" name="Line 108"/>
          <p:cNvSpPr>
            <a:spLocks noChangeShapeType="1"/>
          </p:cNvSpPr>
          <p:nvPr/>
        </p:nvSpPr>
        <p:spPr bwMode="auto">
          <a:xfrm>
            <a:off x="2438400" y="46482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5912" name="Line 109"/>
          <p:cNvSpPr>
            <a:spLocks noChangeShapeType="1"/>
          </p:cNvSpPr>
          <p:nvPr/>
        </p:nvSpPr>
        <p:spPr bwMode="auto">
          <a:xfrm>
            <a:off x="2438400" y="48006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5913" name="Line 110"/>
          <p:cNvSpPr>
            <a:spLocks noChangeShapeType="1"/>
          </p:cNvSpPr>
          <p:nvPr/>
        </p:nvSpPr>
        <p:spPr bwMode="auto">
          <a:xfrm flipV="1">
            <a:off x="3657600" y="6096000"/>
            <a:ext cx="0" cy="2286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5914" name="Line 111"/>
          <p:cNvSpPr>
            <a:spLocks noChangeShapeType="1"/>
          </p:cNvSpPr>
          <p:nvPr/>
        </p:nvSpPr>
        <p:spPr bwMode="auto">
          <a:xfrm flipV="1">
            <a:off x="4648200" y="5562600"/>
            <a:ext cx="0" cy="3810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5915" name="Line 112"/>
          <p:cNvSpPr>
            <a:spLocks noChangeShapeType="1"/>
          </p:cNvSpPr>
          <p:nvPr/>
        </p:nvSpPr>
        <p:spPr bwMode="auto">
          <a:xfrm flipH="1">
            <a:off x="5715000" y="6019800"/>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5916" name="Line 113"/>
          <p:cNvSpPr>
            <a:spLocks noChangeShapeType="1"/>
          </p:cNvSpPr>
          <p:nvPr/>
        </p:nvSpPr>
        <p:spPr bwMode="auto">
          <a:xfrm>
            <a:off x="5791200" y="4419600"/>
            <a:ext cx="16002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5917" name="Line 114"/>
          <p:cNvSpPr>
            <a:spLocks noChangeShapeType="1"/>
          </p:cNvSpPr>
          <p:nvPr/>
        </p:nvSpPr>
        <p:spPr bwMode="auto">
          <a:xfrm>
            <a:off x="6781800" y="4419600"/>
            <a:ext cx="0" cy="6096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5918" name="Line 115"/>
          <p:cNvSpPr>
            <a:spLocks noChangeShapeType="1"/>
          </p:cNvSpPr>
          <p:nvPr/>
        </p:nvSpPr>
        <p:spPr bwMode="auto">
          <a:xfrm flipH="1">
            <a:off x="6019800" y="43434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5919" name="Freeform 116"/>
          <p:cNvSpPr>
            <a:spLocks/>
          </p:cNvSpPr>
          <p:nvPr/>
        </p:nvSpPr>
        <p:spPr bwMode="auto">
          <a:xfrm>
            <a:off x="1600200" y="4267200"/>
            <a:ext cx="6248400" cy="2209800"/>
          </a:xfrm>
          <a:custGeom>
            <a:avLst/>
            <a:gdLst>
              <a:gd name="T0" fmla="*/ 6096000 w 3936"/>
              <a:gd name="T1" fmla="*/ 736600 h 1296"/>
              <a:gd name="T2" fmla="*/ 6248400 w 3936"/>
              <a:gd name="T3" fmla="*/ 736600 h 1296"/>
              <a:gd name="T4" fmla="*/ 6248400 w 3936"/>
              <a:gd name="T5" fmla="*/ 2209800 h 1296"/>
              <a:gd name="T6" fmla="*/ 0 w 3936"/>
              <a:gd name="T7" fmla="*/ 2209800 h 1296"/>
              <a:gd name="T8" fmla="*/ 0 w 3936"/>
              <a:gd name="T9" fmla="*/ 0 h 1296"/>
              <a:gd name="T10" fmla="*/ 533400 w 3936"/>
              <a:gd name="T11" fmla="*/ 0 h 1296"/>
              <a:gd name="T12" fmla="*/ 0 60000 65536"/>
              <a:gd name="T13" fmla="*/ 0 60000 65536"/>
              <a:gd name="T14" fmla="*/ 0 60000 65536"/>
              <a:gd name="T15" fmla="*/ 0 60000 65536"/>
              <a:gd name="T16" fmla="*/ 0 60000 65536"/>
              <a:gd name="T17" fmla="*/ 0 60000 65536"/>
              <a:gd name="T18" fmla="*/ 0 w 3936"/>
              <a:gd name="T19" fmla="*/ 0 h 1296"/>
              <a:gd name="T20" fmla="*/ 3936 w 3936"/>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3936" h="1296">
                <a:moveTo>
                  <a:pt x="3840" y="432"/>
                </a:moveTo>
                <a:lnTo>
                  <a:pt x="3936" y="432"/>
                </a:lnTo>
                <a:lnTo>
                  <a:pt x="3936" y="1296"/>
                </a:lnTo>
                <a:lnTo>
                  <a:pt x="0" y="1296"/>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5920" name="Line 117"/>
          <p:cNvSpPr>
            <a:spLocks noChangeShapeType="1"/>
          </p:cNvSpPr>
          <p:nvPr/>
        </p:nvSpPr>
        <p:spPr bwMode="auto">
          <a:xfrm>
            <a:off x="7086600" y="5562600"/>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5921" name="Line 118"/>
          <p:cNvSpPr>
            <a:spLocks noChangeShapeType="1"/>
          </p:cNvSpPr>
          <p:nvPr/>
        </p:nvSpPr>
        <p:spPr bwMode="auto">
          <a:xfrm>
            <a:off x="4921250" y="1968500"/>
            <a:ext cx="2489200" cy="0"/>
          </a:xfrm>
          <a:prstGeom prst="line">
            <a:avLst/>
          </a:prstGeom>
          <a:noFill/>
          <a:ln w="25400">
            <a:solidFill>
              <a:schemeClr val="tx1"/>
            </a:solidFill>
            <a:round/>
            <a:headEnd/>
            <a:tailEnd type="triangle" w="med" len="sm"/>
          </a:ln>
        </p:spPr>
        <p:txBody>
          <a:bodyPr wrap="none" anchor="ctr">
            <a:prstTxWarp prst="textNoShape">
              <a:avLst/>
            </a:prstTxWarp>
          </a:bodyPr>
          <a:lstStyle/>
          <a:p>
            <a:endParaRPr lang="en-US"/>
          </a:p>
        </p:txBody>
      </p:sp>
      <p:sp>
        <p:nvSpPr>
          <p:cNvPr id="35922" name="Rectangle 119"/>
          <p:cNvSpPr>
            <a:spLocks noChangeArrowheads="1"/>
          </p:cNvSpPr>
          <p:nvPr/>
        </p:nvSpPr>
        <p:spPr bwMode="auto">
          <a:xfrm>
            <a:off x="5181600" y="1587500"/>
            <a:ext cx="20193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Instruction&lt;31:0&gt;</a:t>
            </a:r>
          </a:p>
        </p:txBody>
      </p:sp>
      <p:sp>
        <p:nvSpPr>
          <p:cNvPr id="35923" name="Line 120"/>
          <p:cNvSpPr>
            <a:spLocks noChangeShapeType="1"/>
          </p:cNvSpPr>
          <p:nvPr/>
        </p:nvSpPr>
        <p:spPr bwMode="auto">
          <a:xfrm>
            <a:off x="5257800" y="19812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35924" name="Rectangle 121"/>
          <p:cNvSpPr>
            <a:spLocks noChangeArrowheads="1"/>
          </p:cNvSpPr>
          <p:nvPr/>
        </p:nvSpPr>
        <p:spPr bwMode="auto">
          <a:xfrm rot="5400000">
            <a:off x="4893469" y="2248694"/>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&lt;21:25&gt;</a:t>
            </a:r>
          </a:p>
        </p:txBody>
      </p:sp>
      <p:sp>
        <p:nvSpPr>
          <p:cNvPr id="35925" name="Rectangle 122"/>
          <p:cNvSpPr>
            <a:spLocks noChangeArrowheads="1"/>
          </p:cNvSpPr>
          <p:nvPr/>
        </p:nvSpPr>
        <p:spPr bwMode="auto">
          <a:xfrm rot="5400000">
            <a:off x="5426869" y="2248694"/>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&lt;16:20&gt;</a:t>
            </a:r>
          </a:p>
        </p:txBody>
      </p:sp>
      <p:sp>
        <p:nvSpPr>
          <p:cNvPr id="35926" name="Rectangle 123"/>
          <p:cNvSpPr>
            <a:spLocks noChangeArrowheads="1"/>
          </p:cNvSpPr>
          <p:nvPr/>
        </p:nvSpPr>
        <p:spPr bwMode="auto">
          <a:xfrm rot="5400000">
            <a:off x="5960269" y="2248694"/>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&lt;11:15&gt;</a:t>
            </a:r>
          </a:p>
        </p:txBody>
      </p:sp>
      <p:sp>
        <p:nvSpPr>
          <p:cNvPr id="35927" name="Rectangle 124"/>
          <p:cNvSpPr>
            <a:spLocks noChangeArrowheads="1"/>
          </p:cNvSpPr>
          <p:nvPr/>
        </p:nvSpPr>
        <p:spPr bwMode="auto">
          <a:xfrm rot="5400000">
            <a:off x="6506369" y="2235994"/>
            <a:ext cx="919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&lt;0:15&gt;</a:t>
            </a:r>
          </a:p>
        </p:txBody>
      </p:sp>
      <p:sp>
        <p:nvSpPr>
          <p:cNvPr id="35928" name="Line 125"/>
          <p:cNvSpPr>
            <a:spLocks noChangeShapeType="1"/>
          </p:cNvSpPr>
          <p:nvPr/>
        </p:nvSpPr>
        <p:spPr bwMode="auto">
          <a:xfrm>
            <a:off x="5791200" y="19812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35929" name="Line 126"/>
          <p:cNvSpPr>
            <a:spLocks noChangeShapeType="1"/>
          </p:cNvSpPr>
          <p:nvPr/>
        </p:nvSpPr>
        <p:spPr bwMode="auto">
          <a:xfrm>
            <a:off x="6324600" y="19812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35930" name="Line 127"/>
          <p:cNvSpPr>
            <a:spLocks noChangeShapeType="1"/>
          </p:cNvSpPr>
          <p:nvPr/>
        </p:nvSpPr>
        <p:spPr bwMode="auto">
          <a:xfrm>
            <a:off x="6858000" y="19812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35931" name="Rectangle 128"/>
          <p:cNvSpPr>
            <a:spLocks noChangeArrowheads="1"/>
          </p:cNvSpPr>
          <p:nvPr/>
        </p:nvSpPr>
        <p:spPr bwMode="auto">
          <a:xfrm>
            <a:off x="6615113" y="2806700"/>
            <a:ext cx="914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Imm16</a:t>
            </a:r>
          </a:p>
        </p:txBody>
      </p:sp>
      <p:sp>
        <p:nvSpPr>
          <p:cNvPr id="35932" name="Rectangle 129"/>
          <p:cNvSpPr>
            <a:spLocks noChangeArrowheads="1"/>
          </p:cNvSpPr>
          <p:nvPr/>
        </p:nvSpPr>
        <p:spPr bwMode="auto">
          <a:xfrm>
            <a:off x="6081713" y="2806700"/>
            <a:ext cx="4778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Rd</a:t>
            </a:r>
          </a:p>
        </p:txBody>
      </p:sp>
      <p:sp>
        <p:nvSpPr>
          <p:cNvPr id="35933" name="Rectangle 130"/>
          <p:cNvSpPr>
            <a:spLocks noChangeArrowheads="1"/>
          </p:cNvSpPr>
          <p:nvPr/>
        </p:nvSpPr>
        <p:spPr bwMode="auto">
          <a:xfrm>
            <a:off x="5624513" y="2806700"/>
            <a:ext cx="42068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Rt</a:t>
            </a:r>
          </a:p>
        </p:txBody>
      </p:sp>
      <p:sp>
        <p:nvSpPr>
          <p:cNvPr id="35934" name="Rectangle 131"/>
          <p:cNvSpPr>
            <a:spLocks noChangeArrowheads="1"/>
          </p:cNvSpPr>
          <p:nvPr/>
        </p:nvSpPr>
        <p:spPr bwMode="auto">
          <a:xfrm>
            <a:off x="5091113" y="2806700"/>
            <a:ext cx="4492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Rs</a:t>
            </a:r>
          </a:p>
        </p:txBody>
      </p:sp>
      <p:sp>
        <p:nvSpPr>
          <p:cNvPr id="35935" name="Rectangle 132"/>
          <p:cNvSpPr>
            <a:spLocks noChangeArrowheads="1"/>
          </p:cNvSpPr>
          <p:nvPr/>
        </p:nvSpPr>
        <p:spPr bwMode="auto">
          <a:xfrm>
            <a:off x="3278188" y="1922463"/>
            <a:ext cx="239712" cy="369887"/>
          </a:xfrm>
          <a:prstGeom prst="rect">
            <a:avLst/>
          </a:prstGeom>
          <a:noFill/>
          <a:ln w="12700">
            <a:noFill/>
            <a:miter lim="800000"/>
            <a:headEnd/>
            <a:tailEnd/>
          </a:ln>
        </p:spPr>
        <p:txBody>
          <a:bodyPr wrap="none" anchor="ctr">
            <a:prstTxWarp prst="textNoShape">
              <a:avLst/>
            </a:prstTxWarp>
          </a:bodyPr>
          <a:lstStyle/>
          <a:p>
            <a:endParaRPr lang="en-US"/>
          </a:p>
        </p:txBody>
      </p:sp>
      <p:sp>
        <p:nvSpPr>
          <p:cNvPr id="35936" name="Rectangle 133"/>
          <p:cNvSpPr>
            <a:spLocks noChangeArrowheads="1"/>
          </p:cNvSpPr>
          <p:nvPr/>
        </p:nvSpPr>
        <p:spPr bwMode="auto">
          <a:xfrm>
            <a:off x="3278188" y="2740025"/>
            <a:ext cx="239712" cy="369888"/>
          </a:xfrm>
          <a:prstGeom prst="rect">
            <a:avLst/>
          </a:prstGeom>
          <a:noFill/>
          <a:ln w="12700">
            <a:noFill/>
            <a:miter lim="800000"/>
            <a:headEnd/>
            <a:tailEnd/>
          </a:ln>
        </p:spPr>
        <p:txBody>
          <a:bodyPr wrap="none" anchor="ctr">
            <a:prstTxWarp prst="textNoShape">
              <a:avLst/>
            </a:prstTxWarp>
          </a:bodyPr>
          <a:lstStyle/>
          <a:p>
            <a:endParaRPr lang="en-US"/>
          </a:p>
        </p:txBody>
      </p:sp>
      <p:sp>
        <p:nvSpPr>
          <p:cNvPr id="35937" name="Rectangle 134"/>
          <p:cNvSpPr>
            <a:spLocks noChangeArrowheads="1"/>
          </p:cNvSpPr>
          <p:nvPr/>
        </p:nvSpPr>
        <p:spPr bwMode="auto">
          <a:xfrm>
            <a:off x="1987550" y="1752600"/>
            <a:ext cx="11715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nPC_sel=</a:t>
            </a:r>
          </a:p>
        </p:txBody>
      </p:sp>
      <p:sp>
        <p:nvSpPr>
          <p:cNvPr id="35938" name="Rectangle 135"/>
          <p:cNvSpPr>
            <a:spLocks noChangeArrowheads="1"/>
          </p:cNvSpPr>
          <p:nvPr/>
        </p:nvSpPr>
        <p:spPr bwMode="auto">
          <a:xfrm>
            <a:off x="3825875" y="1770063"/>
            <a:ext cx="1101725" cy="1000125"/>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35939" name="Rectangle 136"/>
          <p:cNvSpPr>
            <a:spLocks noChangeArrowheads="1"/>
          </p:cNvSpPr>
          <p:nvPr/>
        </p:nvSpPr>
        <p:spPr bwMode="auto">
          <a:xfrm>
            <a:off x="4002088" y="1739900"/>
            <a:ext cx="717550" cy="1003300"/>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2000" b="1">
                <a:solidFill>
                  <a:schemeClr val="tx1"/>
                </a:solidFill>
                <a:latin typeface="Times" pitchFamily="19" charset="0"/>
              </a:rPr>
              <a:t>instr</a:t>
            </a:r>
          </a:p>
          <a:p>
            <a:pPr algn="ctr"/>
            <a:r>
              <a:rPr lang="en-US" sz="2000" b="1">
                <a:solidFill>
                  <a:schemeClr val="tx1"/>
                </a:solidFill>
                <a:latin typeface="Times" pitchFamily="19" charset="0"/>
              </a:rPr>
              <a:t>fetch</a:t>
            </a:r>
          </a:p>
          <a:p>
            <a:pPr algn="ctr"/>
            <a:r>
              <a:rPr lang="en-US" sz="2000" b="1">
                <a:solidFill>
                  <a:schemeClr val="tx1"/>
                </a:solidFill>
                <a:latin typeface="Times" pitchFamily="19" charset="0"/>
              </a:rPr>
              <a:t>unit</a:t>
            </a:r>
          </a:p>
        </p:txBody>
      </p:sp>
      <p:sp>
        <p:nvSpPr>
          <p:cNvPr id="35940" name="Line 137"/>
          <p:cNvSpPr>
            <a:spLocks noChangeShapeType="1"/>
          </p:cNvSpPr>
          <p:nvPr/>
        </p:nvSpPr>
        <p:spPr bwMode="auto">
          <a:xfrm>
            <a:off x="3429000" y="1981200"/>
            <a:ext cx="3810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5941" name="Line 138"/>
          <p:cNvSpPr>
            <a:spLocks noChangeShapeType="1"/>
          </p:cNvSpPr>
          <p:nvPr/>
        </p:nvSpPr>
        <p:spPr bwMode="auto">
          <a:xfrm>
            <a:off x="3429000" y="1981200"/>
            <a:ext cx="3810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5942" name="Rectangle 139"/>
          <p:cNvSpPr>
            <a:spLocks noChangeArrowheads="1"/>
          </p:cNvSpPr>
          <p:nvPr/>
        </p:nvSpPr>
        <p:spPr bwMode="auto">
          <a:xfrm>
            <a:off x="3090863" y="2286000"/>
            <a:ext cx="4905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clk</a:t>
            </a:r>
          </a:p>
        </p:txBody>
      </p:sp>
      <p:sp>
        <p:nvSpPr>
          <p:cNvPr id="35943" name="Line 140"/>
          <p:cNvSpPr>
            <a:spLocks noChangeShapeType="1"/>
          </p:cNvSpPr>
          <p:nvPr/>
        </p:nvSpPr>
        <p:spPr bwMode="auto">
          <a:xfrm flipH="1">
            <a:off x="3581400" y="2514600"/>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5944" name="Line 141"/>
          <p:cNvSpPr>
            <a:spLocks noChangeShapeType="1"/>
          </p:cNvSpPr>
          <p:nvPr/>
        </p:nvSpPr>
        <p:spPr bwMode="auto">
          <a:xfrm>
            <a:off x="3810000" y="2438400"/>
            <a:ext cx="152400" cy="76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5945" name="Line 142"/>
          <p:cNvSpPr>
            <a:spLocks noChangeShapeType="1"/>
          </p:cNvSpPr>
          <p:nvPr/>
        </p:nvSpPr>
        <p:spPr bwMode="auto">
          <a:xfrm flipH="1">
            <a:off x="3810000" y="2514600"/>
            <a:ext cx="152400" cy="76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5946" name="Freeform 143"/>
          <p:cNvSpPr>
            <a:spLocks/>
          </p:cNvSpPr>
          <p:nvPr/>
        </p:nvSpPr>
        <p:spPr bwMode="auto">
          <a:xfrm>
            <a:off x="4419600" y="2819400"/>
            <a:ext cx="1066800" cy="1066800"/>
          </a:xfrm>
          <a:custGeom>
            <a:avLst/>
            <a:gdLst>
              <a:gd name="T0" fmla="*/ 1066800 w 672"/>
              <a:gd name="T1" fmla="*/ 1066800 h 1008"/>
              <a:gd name="T2" fmla="*/ 1066800 w 672"/>
              <a:gd name="T3" fmla="*/ 660400 h 1008"/>
              <a:gd name="T4" fmla="*/ 0 w 672"/>
              <a:gd name="T5" fmla="*/ 660400 h 1008"/>
              <a:gd name="T6" fmla="*/ 0 w 672"/>
              <a:gd name="T7" fmla="*/ 0 h 1008"/>
              <a:gd name="T8" fmla="*/ 0 60000 65536"/>
              <a:gd name="T9" fmla="*/ 0 60000 65536"/>
              <a:gd name="T10" fmla="*/ 0 60000 65536"/>
              <a:gd name="T11" fmla="*/ 0 60000 65536"/>
              <a:gd name="T12" fmla="*/ 0 w 672"/>
              <a:gd name="T13" fmla="*/ 0 h 1008"/>
              <a:gd name="T14" fmla="*/ 672 w 672"/>
              <a:gd name="T15" fmla="*/ 1008 h 1008"/>
            </a:gdLst>
            <a:ahLst/>
            <a:cxnLst>
              <a:cxn ang="T8">
                <a:pos x="T0" y="T1"/>
              </a:cxn>
              <a:cxn ang="T9">
                <a:pos x="T2" y="T3"/>
              </a:cxn>
              <a:cxn ang="T10">
                <a:pos x="T4" y="T5"/>
              </a:cxn>
              <a:cxn ang="T11">
                <a:pos x="T6" y="T7"/>
              </a:cxn>
            </a:cxnLst>
            <a:rect l="T12" t="T13" r="T14" b="T15"/>
            <a:pathLst>
              <a:path w="672" h="1008">
                <a:moveTo>
                  <a:pt x="672" y="1008"/>
                </a:moveTo>
                <a:lnTo>
                  <a:pt x="672" y="624"/>
                </a:lnTo>
                <a:lnTo>
                  <a:pt x="0" y="624"/>
                </a:lnTo>
                <a:lnTo>
                  <a:pt x="0"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00100" y="228600"/>
            <a:ext cx="7691438" cy="474663"/>
          </a:xfrm>
          <a:noFill/>
        </p:spPr>
        <p:txBody>
          <a:bodyPr/>
          <a:lstStyle/>
          <a:p>
            <a:r>
              <a:rPr lang="en-US">
                <a:ea typeface="ＭＳ Ｐゴシック" pitchFamily="19" charset="-128"/>
                <a:cs typeface="ＭＳ Ｐゴシック" pitchFamily="19" charset="-128"/>
              </a:rPr>
              <a:t>The Single Cycle Datapath during Load</a:t>
            </a:r>
          </a:p>
        </p:txBody>
      </p:sp>
      <p:sp>
        <p:nvSpPr>
          <p:cNvPr id="37891" name="Rectangle 3"/>
          <p:cNvSpPr>
            <a:spLocks noGrp="1" noChangeArrowheads="1"/>
          </p:cNvSpPr>
          <p:nvPr>
            <p:ph type="body" idx="1"/>
          </p:nvPr>
        </p:nvSpPr>
        <p:spPr>
          <a:xfrm>
            <a:off x="419100" y="1295400"/>
            <a:ext cx="8420100" cy="371475"/>
          </a:xfrm>
          <a:noFill/>
        </p:spPr>
        <p:txBody>
          <a:bodyPr/>
          <a:lstStyle/>
          <a:p>
            <a:r>
              <a:rPr lang="en-US" sz="2800">
                <a:ea typeface="ＭＳ Ｐゴシック" pitchFamily="19" charset="-128"/>
                <a:cs typeface="ＭＳ Ｐゴシック" pitchFamily="19" charset="-128"/>
              </a:rPr>
              <a:t>R[rt]  =  Data Memory {R[rs] + SignExt[imm16]}</a:t>
            </a:r>
          </a:p>
        </p:txBody>
      </p:sp>
      <p:grpSp>
        <p:nvGrpSpPr>
          <p:cNvPr id="2" name="Group 4"/>
          <p:cNvGrpSpPr>
            <a:grpSpLocks/>
          </p:cNvGrpSpPr>
          <p:nvPr/>
        </p:nvGrpSpPr>
        <p:grpSpPr bwMode="auto">
          <a:xfrm>
            <a:off x="1743075" y="603250"/>
            <a:ext cx="5949950" cy="638175"/>
            <a:chOff x="1098" y="380"/>
            <a:chExt cx="3748" cy="402"/>
          </a:xfrm>
        </p:grpSpPr>
        <p:sp>
          <p:nvSpPr>
            <p:cNvPr id="38028" name="Rectangle 5"/>
            <p:cNvSpPr>
              <a:spLocks noChangeArrowheads="1"/>
            </p:cNvSpPr>
            <p:nvPr/>
          </p:nvSpPr>
          <p:spPr bwMode="auto">
            <a:xfrm>
              <a:off x="1167" y="584"/>
              <a:ext cx="3599"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3" name="Group 6"/>
            <p:cNvGrpSpPr>
              <a:grpSpLocks/>
            </p:cNvGrpSpPr>
            <p:nvPr/>
          </p:nvGrpSpPr>
          <p:grpSpPr bwMode="auto">
            <a:xfrm>
              <a:off x="1163" y="572"/>
              <a:ext cx="624" cy="210"/>
              <a:chOff x="1163" y="572"/>
              <a:chExt cx="624" cy="210"/>
            </a:xfrm>
          </p:grpSpPr>
          <p:sp>
            <p:nvSpPr>
              <p:cNvPr id="38043" name="Rectangle 7"/>
              <p:cNvSpPr>
                <a:spLocks noChangeArrowheads="1"/>
              </p:cNvSpPr>
              <p:nvPr/>
            </p:nvSpPr>
            <p:spPr bwMode="auto">
              <a:xfrm>
                <a:off x="1163" y="580"/>
                <a:ext cx="62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8044" name="Rectangle 8"/>
              <p:cNvSpPr>
                <a:spLocks noChangeArrowheads="1"/>
              </p:cNvSpPr>
              <p:nvPr/>
            </p:nvSpPr>
            <p:spPr bwMode="auto">
              <a:xfrm>
                <a:off x="1341" y="572"/>
                <a:ext cx="24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op</a:t>
                </a:r>
              </a:p>
            </p:txBody>
          </p:sp>
        </p:grpSp>
        <p:grpSp>
          <p:nvGrpSpPr>
            <p:cNvPr id="4" name="Group 9"/>
            <p:cNvGrpSpPr>
              <a:grpSpLocks/>
            </p:cNvGrpSpPr>
            <p:nvPr/>
          </p:nvGrpSpPr>
          <p:grpSpPr bwMode="auto">
            <a:xfrm>
              <a:off x="1795" y="572"/>
              <a:ext cx="580" cy="210"/>
              <a:chOff x="1795" y="572"/>
              <a:chExt cx="580" cy="210"/>
            </a:xfrm>
          </p:grpSpPr>
          <p:sp>
            <p:nvSpPr>
              <p:cNvPr id="38041" name="Rectangle 10"/>
              <p:cNvSpPr>
                <a:spLocks noChangeArrowheads="1"/>
              </p:cNvSpPr>
              <p:nvPr/>
            </p:nvSpPr>
            <p:spPr bwMode="auto">
              <a:xfrm>
                <a:off x="1795" y="580"/>
                <a:ext cx="58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8042" name="Rectangle 11"/>
              <p:cNvSpPr>
                <a:spLocks noChangeArrowheads="1"/>
              </p:cNvSpPr>
              <p:nvPr/>
            </p:nvSpPr>
            <p:spPr bwMode="auto">
              <a:xfrm>
                <a:off x="1956" y="572"/>
                <a:ext cx="221"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rs</a:t>
                </a:r>
              </a:p>
            </p:txBody>
          </p:sp>
        </p:grpSp>
        <p:grpSp>
          <p:nvGrpSpPr>
            <p:cNvPr id="5" name="Group 12"/>
            <p:cNvGrpSpPr>
              <a:grpSpLocks/>
            </p:cNvGrpSpPr>
            <p:nvPr/>
          </p:nvGrpSpPr>
          <p:grpSpPr bwMode="auto">
            <a:xfrm>
              <a:off x="2383" y="572"/>
              <a:ext cx="579" cy="210"/>
              <a:chOff x="2383" y="572"/>
              <a:chExt cx="579" cy="210"/>
            </a:xfrm>
          </p:grpSpPr>
          <p:sp>
            <p:nvSpPr>
              <p:cNvPr id="38039" name="Rectangle 13"/>
              <p:cNvSpPr>
                <a:spLocks noChangeArrowheads="1"/>
              </p:cNvSpPr>
              <p:nvPr/>
            </p:nvSpPr>
            <p:spPr bwMode="auto">
              <a:xfrm>
                <a:off x="2383" y="580"/>
                <a:ext cx="579"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8040" name="Rectangle 14"/>
              <p:cNvSpPr>
                <a:spLocks noChangeArrowheads="1"/>
              </p:cNvSpPr>
              <p:nvPr/>
            </p:nvSpPr>
            <p:spPr bwMode="auto">
              <a:xfrm>
                <a:off x="2543" y="572"/>
                <a:ext cx="21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rt</a:t>
                </a:r>
              </a:p>
            </p:txBody>
          </p:sp>
        </p:grpSp>
        <p:sp>
          <p:nvSpPr>
            <p:cNvPr id="38032" name="Rectangle 15"/>
            <p:cNvSpPr>
              <a:spLocks noChangeArrowheads="1"/>
            </p:cNvSpPr>
            <p:nvPr/>
          </p:nvSpPr>
          <p:spPr bwMode="auto">
            <a:xfrm>
              <a:off x="2970" y="580"/>
              <a:ext cx="180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8033" name="Rectangle 16"/>
            <p:cNvSpPr>
              <a:spLocks noChangeArrowheads="1"/>
            </p:cNvSpPr>
            <p:nvPr/>
          </p:nvSpPr>
          <p:spPr bwMode="auto">
            <a:xfrm>
              <a:off x="3469" y="572"/>
              <a:ext cx="69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immediate</a:t>
              </a:r>
            </a:p>
          </p:txBody>
        </p:sp>
        <p:sp>
          <p:nvSpPr>
            <p:cNvPr id="38034" name="Rectangle 17"/>
            <p:cNvSpPr>
              <a:spLocks noChangeArrowheads="1"/>
            </p:cNvSpPr>
            <p:nvPr/>
          </p:nvSpPr>
          <p:spPr bwMode="auto">
            <a:xfrm>
              <a:off x="4668" y="380"/>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38035" name="Rectangle 18"/>
            <p:cNvSpPr>
              <a:spLocks noChangeArrowheads="1"/>
            </p:cNvSpPr>
            <p:nvPr/>
          </p:nvSpPr>
          <p:spPr bwMode="auto">
            <a:xfrm>
              <a:off x="2770" y="38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16</a:t>
              </a:r>
            </a:p>
          </p:txBody>
        </p:sp>
        <p:sp>
          <p:nvSpPr>
            <p:cNvPr id="38036" name="Rectangle 19"/>
            <p:cNvSpPr>
              <a:spLocks noChangeArrowheads="1"/>
            </p:cNvSpPr>
            <p:nvPr/>
          </p:nvSpPr>
          <p:spPr bwMode="auto">
            <a:xfrm>
              <a:off x="2182" y="38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21</a:t>
              </a:r>
            </a:p>
          </p:txBody>
        </p:sp>
        <p:sp>
          <p:nvSpPr>
            <p:cNvPr id="38037" name="Rectangle 20"/>
            <p:cNvSpPr>
              <a:spLocks noChangeArrowheads="1"/>
            </p:cNvSpPr>
            <p:nvPr/>
          </p:nvSpPr>
          <p:spPr bwMode="auto">
            <a:xfrm>
              <a:off x="1594" y="38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26</a:t>
              </a:r>
            </a:p>
          </p:txBody>
        </p:sp>
        <p:sp>
          <p:nvSpPr>
            <p:cNvPr id="38038" name="Rectangle 21"/>
            <p:cNvSpPr>
              <a:spLocks noChangeArrowheads="1"/>
            </p:cNvSpPr>
            <p:nvPr/>
          </p:nvSpPr>
          <p:spPr bwMode="auto">
            <a:xfrm>
              <a:off x="1098" y="38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31</a:t>
              </a:r>
            </a:p>
          </p:txBody>
        </p:sp>
      </p:grpSp>
      <p:sp>
        <p:nvSpPr>
          <p:cNvPr id="37893" name="Rectangle 22"/>
          <p:cNvSpPr>
            <a:spLocks noChangeArrowheads="1"/>
          </p:cNvSpPr>
          <p:nvPr/>
        </p:nvSpPr>
        <p:spPr bwMode="auto">
          <a:xfrm>
            <a:off x="5867400" y="40386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37894" name="Rectangle 23"/>
          <p:cNvSpPr>
            <a:spLocks noChangeArrowheads="1"/>
          </p:cNvSpPr>
          <p:nvPr/>
        </p:nvSpPr>
        <p:spPr bwMode="auto">
          <a:xfrm>
            <a:off x="5257800" y="3048000"/>
            <a:ext cx="1752600" cy="393700"/>
          </a:xfrm>
          <a:prstGeom prst="rect">
            <a:avLst/>
          </a:prstGeom>
          <a:noFill/>
          <a:ln w="12700">
            <a:noFill/>
            <a:miter lim="800000"/>
            <a:headEnd/>
            <a:tailEnd/>
          </a:ln>
        </p:spPr>
        <p:txBody>
          <a:bodyPr lIns="90488" tIns="44450" rIns="90488" bIns="44450">
            <a:prstTxWarp prst="textNoShape">
              <a:avLst/>
            </a:prstTxWarp>
            <a:spAutoFit/>
          </a:bodyPr>
          <a:lstStyle/>
          <a:p>
            <a:r>
              <a:rPr lang="en-US" sz="2000" u="sng">
                <a:latin typeface="Times" pitchFamily="19" charset="0"/>
              </a:rPr>
              <a:t>ALUctr=</a:t>
            </a:r>
            <a:r>
              <a:rPr lang="en-US" sz="1800" u="sng">
                <a:latin typeface="Times" pitchFamily="19" charset="0"/>
              </a:rPr>
              <a:t>ADD</a:t>
            </a:r>
            <a:endParaRPr lang="en-US" sz="2000" u="sng">
              <a:latin typeface="Times" pitchFamily="19" charset="0"/>
            </a:endParaRPr>
          </a:p>
        </p:txBody>
      </p:sp>
      <p:sp>
        <p:nvSpPr>
          <p:cNvPr id="37895" name="Rectangle 24"/>
          <p:cNvSpPr>
            <a:spLocks noChangeArrowheads="1"/>
          </p:cNvSpPr>
          <p:nvPr/>
        </p:nvSpPr>
        <p:spPr bwMode="auto">
          <a:xfrm>
            <a:off x="1981200" y="4800600"/>
            <a:ext cx="490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clk</a:t>
            </a:r>
          </a:p>
        </p:txBody>
      </p:sp>
      <p:sp>
        <p:nvSpPr>
          <p:cNvPr id="37896" name="Rectangle 25"/>
          <p:cNvSpPr>
            <a:spLocks noChangeArrowheads="1"/>
          </p:cNvSpPr>
          <p:nvPr/>
        </p:nvSpPr>
        <p:spPr bwMode="auto">
          <a:xfrm>
            <a:off x="1436688" y="3895725"/>
            <a:ext cx="7143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busW</a:t>
            </a:r>
          </a:p>
        </p:txBody>
      </p:sp>
      <p:sp>
        <p:nvSpPr>
          <p:cNvPr id="37897" name="Rectangle 26"/>
          <p:cNvSpPr>
            <a:spLocks noChangeArrowheads="1"/>
          </p:cNvSpPr>
          <p:nvPr/>
        </p:nvSpPr>
        <p:spPr bwMode="auto">
          <a:xfrm>
            <a:off x="1371600" y="3200400"/>
            <a:ext cx="11842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RegWr=1</a:t>
            </a:r>
          </a:p>
        </p:txBody>
      </p:sp>
      <p:sp>
        <p:nvSpPr>
          <p:cNvPr id="37898" name="Line 27"/>
          <p:cNvSpPr>
            <a:spLocks noChangeShapeType="1"/>
          </p:cNvSpPr>
          <p:nvPr/>
        </p:nvSpPr>
        <p:spPr bwMode="auto">
          <a:xfrm flipH="1">
            <a:off x="1746250" y="4214813"/>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7899" name="Rectangle 28"/>
          <p:cNvSpPr>
            <a:spLocks noChangeArrowheads="1"/>
          </p:cNvSpPr>
          <p:nvPr/>
        </p:nvSpPr>
        <p:spPr bwMode="auto">
          <a:xfrm>
            <a:off x="1598613" y="43148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37900" name="Line 29"/>
          <p:cNvSpPr>
            <a:spLocks noChangeShapeType="1"/>
          </p:cNvSpPr>
          <p:nvPr/>
        </p:nvSpPr>
        <p:spPr bwMode="auto">
          <a:xfrm flipH="1">
            <a:off x="4572000" y="4038600"/>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7901" name="Rectangle 30"/>
          <p:cNvSpPr>
            <a:spLocks noChangeArrowheads="1"/>
          </p:cNvSpPr>
          <p:nvPr/>
        </p:nvSpPr>
        <p:spPr bwMode="auto">
          <a:xfrm>
            <a:off x="4419600" y="37338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37902" name="Rectangle 31"/>
          <p:cNvSpPr>
            <a:spLocks noChangeArrowheads="1"/>
          </p:cNvSpPr>
          <p:nvPr/>
        </p:nvSpPr>
        <p:spPr bwMode="auto">
          <a:xfrm>
            <a:off x="3625850" y="3733800"/>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busA</a:t>
            </a:r>
          </a:p>
        </p:txBody>
      </p:sp>
      <p:sp>
        <p:nvSpPr>
          <p:cNvPr id="37903" name="Line 32"/>
          <p:cNvSpPr>
            <a:spLocks noChangeShapeType="1"/>
          </p:cNvSpPr>
          <p:nvPr/>
        </p:nvSpPr>
        <p:spPr bwMode="auto">
          <a:xfrm flipV="1">
            <a:off x="3886200" y="45720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7904" name="Rectangle 33"/>
          <p:cNvSpPr>
            <a:spLocks noChangeArrowheads="1"/>
          </p:cNvSpPr>
          <p:nvPr/>
        </p:nvSpPr>
        <p:spPr bwMode="auto">
          <a:xfrm>
            <a:off x="3730625" y="46958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37905" name="Rectangle 34"/>
          <p:cNvSpPr>
            <a:spLocks noChangeArrowheads="1"/>
          </p:cNvSpPr>
          <p:nvPr/>
        </p:nvSpPr>
        <p:spPr bwMode="auto">
          <a:xfrm>
            <a:off x="3657600" y="4267200"/>
            <a:ext cx="70326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busB</a:t>
            </a:r>
          </a:p>
        </p:txBody>
      </p:sp>
      <p:sp>
        <p:nvSpPr>
          <p:cNvPr id="37906" name="Line 35"/>
          <p:cNvSpPr>
            <a:spLocks noChangeShapeType="1"/>
          </p:cNvSpPr>
          <p:nvPr/>
        </p:nvSpPr>
        <p:spPr bwMode="auto">
          <a:xfrm flipV="1">
            <a:off x="3276600" y="35782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7907" name="Line 36"/>
          <p:cNvSpPr>
            <a:spLocks noChangeShapeType="1"/>
          </p:cNvSpPr>
          <p:nvPr/>
        </p:nvSpPr>
        <p:spPr bwMode="auto">
          <a:xfrm flipV="1">
            <a:off x="2527300" y="35782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7908" name="Rectangle 37"/>
          <p:cNvSpPr>
            <a:spLocks noChangeArrowheads="1"/>
          </p:cNvSpPr>
          <p:nvPr/>
        </p:nvSpPr>
        <p:spPr bwMode="auto">
          <a:xfrm>
            <a:off x="2384425" y="34290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5</a:t>
            </a:r>
          </a:p>
        </p:txBody>
      </p:sp>
      <p:sp>
        <p:nvSpPr>
          <p:cNvPr id="37909" name="Line 38"/>
          <p:cNvSpPr>
            <a:spLocks noChangeShapeType="1"/>
          </p:cNvSpPr>
          <p:nvPr/>
        </p:nvSpPr>
        <p:spPr bwMode="auto">
          <a:xfrm flipV="1">
            <a:off x="2908300" y="35782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7910" name="Rectangle 39"/>
          <p:cNvSpPr>
            <a:spLocks noChangeArrowheads="1"/>
          </p:cNvSpPr>
          <p:nvPr/>
        </p:nvSpPr>
        <p:spPr bwMode="auto">
          <a:xfrm>
            <a:off x="2743200" y="34290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5</a:t>
            </a:r>
          </a:p>
        </p:txBody>
      </p:sp>
      <p:sp>
        <p:nvSpPr>
          <p:cNvPr id="37911" name="Rectangle 40"/>
          <p:cNvSpPr>
            <a:spLocks noChangeArrowheads="1"/>
          </p:cNvSpPr>
          <p:nvPr/>
        </p:nvSpPr>
        <p:spPr bwMode="auto">
          <a:xfrm>
            <a:off x="2322513" y="3805238"/>
            <a:ext cx="4635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Rw</a:t>
            </a:r>
          </a:p>
        </p:txBody>
      </p:sp>
      <p:sp>
        <p:nvSpPr>
          <p:cNvPr id="37912" name="Rectangle 41"/>
          <p:cNvSpPr>
            <a:spLocks noChangeArrowheads="1"/>
          </p:cNvSpPr>
          <p:nvPr/>
        </p:nvSpPr>
        <p:spPr bwMode="auto">
          <a:xfrm>
            <a:off x="2779713" y="3805238"/>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Ra</a:t>
            </a:r>
          </a:p>
        </p:txBody>
      </p:sp>
      <p:sp>
        <p:nvSpPr>
          <p:cNvPr id="37913" name="Rectangle 42"/>
          <p:cNvSpPr>
            <a:spLocks noChangeArrowheads="1"/>
          </p:cNvSpPr>
          <p:nvPr/>
        </p:nvSpPr>
        <p:spPr bwMode="auto">
          <a:xfrm>
            <a:off x="3160713" y="3805238"/>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Rb</a:t>
            </a:r>
          </a:p>
        </p:txBody>
      </p:sp>
      <p:sp>
        <p:nvSpPr>
          <p:cNvPr id="37914" name="Rectangle 43"/>
          <p:cNvSpPr>
            <a:spLocks noChangeArrowheads="1"/>
          </p:cNvSpPr>
          <p:nvPr/>
        </p:nvSpPr>
        <p:spPr bwMode="auto">
          <a:xfrm>
            <a:off x="2322513" y="4191000"/>
            <a:ext cx="101282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pitchFamily="19" charset="0"/>
              </a:rPr>
              <a:t>RegFile</a:t>
            </a:r>
          </a:p>
        </p:txBody>
      </p:sp>
      <p:sp>
        <p:nvSpPr>
          <p:cNvPr id="37915" name="Rectangle 44"/>
          <p:cNvSpPr>
            <a:spLocks noChangeArrowheads="1"/>
          </p:cNvSpPr>
          <p:nvPr/>
        </p:nvSpPr>
        <p:spPr bwMode="auto">
          <a:xfrm>
            <a:off x="2743200" y="3200400"/>
            <a:ext cx="422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Rs</a:t>
            </a:r>
          </a:p>
        </p:txBody>
      </p:sp>
      <p:sp>
        <p:nvSpPr>
          <p:cNvPr id="37916" name="Rectangle 45"/>
          <p:cNvSpPr>
            <a:spLocks noChangeArrowheads="1"/>
          </p:cNvSpPr>
          <p:nvPr/>
        </p:nvSpPr>
        <p:spPr bwMode="auto">
          <a:xfrm>
            <a:off x="2574925" y="24384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Rt</a:t>
            </a:r>
          </a:p>
        </p:txBody>
      </p:sp>
      <p:sp>
        <p:nvSpPr>
          <p:cNvPr id="37917" name="Rectangle 46"/>
          <p:cNvSpPr>
            <a:spLocks noChangeArrowheads="1"/>
          </p:cNvSpPr>
          <p:nvPr/>
        </p:nvSpPr>
        <p:spPr bwMode="auto">
          <a:xfrm>
            <a:off x="3124200" y="32004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a:solidFill>
                  <a:schemeClr val="tx1"/>
                </a:solidFill>
                <a:latin typeface="Times" pitchFamily="19" charset="0"/>
              </a:rPr>
              <a:t>Rt</a:t>
            </a:r>
          </a:p>
        </p:txBody>
      </p:sp>
      <p:sp>
        <p:nvSpPr>
          <p:cNvPr id="37918" name="Rectangle 47"/>
          <p:cNvSpPr>
            <a:spLocks noChangeArrowheads="1"/>
          </p:cNvSpPr>
          <p:nvPr/>
        </p:nvSpPr>
        <p:spPr bwMode="auto">
          <a:xfrm>
            <a:off x="2143125" y="2438400"/>
            <a:ext cx="4476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Rd</a:t>
            </a:r>
          </a:p>
        </p:txBody>
      </p:sp>
      <p:sp>
        <p:nvSpPr>
          <p:cNvPr id="37919" name="Rectangle 48"/>
          <p:cNvSpPr>
            <a:spLocks noChangeArrowheads="1"/>
          </p:cNvSpPr>
          <p:nvPr/>
        </p:nvSpPr>
        <p:spPr bwMode="auto">
          <a:xfrm>
            <a:off x="1419225" y="2133600"/>
            <a:ext cx="12128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RegDst=0</a:t>
            </a:r>
          </a:p>
        </p:txBody>
      </p:sp>
      <p:grpSp>
        <p:nvGrpSpPr>
          <p:cNvPr id="6" name="Group 49"/>
          <p:cNvGrpSpPr>
            <a:grpSpLocks/>
          </p:cNvGrpSpPr>
          <p:nvPr/>
        </p:nvGrpSpPr>
        <p:grpSpPr bwMode="auto">
          <a:xfrm>
            <a:off x="3454400" y="5046663"/>
            <a:ext cx="376238" cy="1082675"/>
            <a:chOff x="2848" y="3083"/>
            <a:chExt cx="237" cy="682"/>
          </a:xfrm>
        </p:grpSpPr>
        <p:sp>
          <p:nvSpPr>
            <p:cNvPr id="38026" name="Rectangle 50"/>
            <p:cNvSpPr>
              <a:spLocks noChangeArrowheads="1"/>
            </p:cNvSpPr>
            <p:nvPr/>
          </p:nvSpPr>
          <p:spPr bwMode="auto">
            <a:xfrm>
              <a:off x="2848" y="3088"/>
              <a:ext cx="224" cy="65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38027" name="Rectangle 51"/>
            <p:cNvSpPr>
              <a:spLocks noChangeArrowheads="1"/>
            </p:cNvSpPr>
            <p:nvPr/>
          </p:nvSpPr>
          <p:spPr bwMode="auto">
            <a:xfrm rot="5400000">
              <a:off x="2630" y="3309"/>
              <a:ext cx="682"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Extender</a:t>
              </a:r>
              <a:endParaRPr lang="en-US" sz="2000" b="1">
                <a:solidFill>
                  <a:schemeClr val="tx1"/>
                </a:solidFill>
                <a:latin typeface="Times" pitchFamily="19" charset="0"/>
              </a:endParaRPr>
            </a:p>
          </p:txBody>
        </p:sp>
      </p:grpSp>
      <p:sp>
        <p:nvSpPr>
          <p:cNvPr id="37921" name="Rectangle 52"/>
          <p:cNvSpPr>
            <a:spLocks noChangeArrowheads="1"/>
          </p:cNvSpPr>
          <p:nvPr/>
        </p:nvSpPr>
        <p:spPr bwMode="auto">
          <a:xfrm>
            <a:off x="3962400" y="55340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37922" name="Line 53"/>
          <p:cNvSpPr>
            <a:spLocks noChangeShapeType="1"/>
          </p:cNvSpPr>
          <p:nvPr/>
        </p:nvSpPr>
        <p:spPr bwMode="auto">
          <a:xfrm flipH="1">
            <a:off x="4114800" y="5432425"/>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7923" name="Line 54"/>
          <p:cNvSpPr>
            <a:spLocks noChangeShapeType="1"/>
          </p:cNvSpPr>
          <p:nvPr/>
        </p:nvSpPr>
        <p:spPr bwMode="auto">
          <a:xfrm flipH="1">
            <a:off x="3035300" y="5434013"/>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7924" name="Rectangle 55"/>
          <p:cNvSpPr>
            <a:spLocks noChangeArrowheads="1"/>
          </p:cNvSpPr>
          <p:nvPr/>
        </p:nvSpPr>
        <p:spPr bwMode="auto">
          <a:xfrm>
            <a:off x="2819400" y="55340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16</a:t>
            </a:r>
          </a:p>
        </p:txBody>
      </p:sp>
      <p:sp>
        <p:nvSpPr>
          <p:cNvPr id="37925" name="Rectangle 56"/>
          <p:cNvSpPr>
            <a:spLocks noChangeArrowheads="1"/>
          </p:cNvSpPr>
          <p:nvPr/>
        </p:nvSpPr>
        <p:spPr bwMode="auto">
          <a:xfrm>
            <a:off x="1905000" y="5257800"/>
            <a:ext cx="9001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imm16</a:t>
            </a:r>
          </a:p>
        </p:txBody>
      </p:sp>
      <p:sp>
        <p:nvSpPr>
          <p:cNvPr id="37926" name="Rectangle 57"/>
          <p:cNvSpPr>
            <a:spLocks noChangeArrowheads="1"/>
          </p:cNvSpPr>
          <p:nvPr/>
        </p:nvSpPr>
        <p:spPr bwMode="auto">
          <a:xfrm>
            <a:off x="4038600" y="5943600"/>
            <a:ext cx="13112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ALUSrc=1</a:t>
            </a:r>
          </a:p>
        </p:txBody>
      </p:sp>
      <p:sp>
        <p:nvSpPr>
          <p:cNvPr id="37927" name="Rectangle 58"/>
          <p:cNvSpPr>
            <a:spLocks noChangeArrowheads="1"/>
          </p:cNvSpPr>
          <p:nvPr/>
        </p:nvSpPr>
        <p:spPr bwMode="auto">
          <a:xfrm>
            <a:off x="2209800" y="6019800"/>
            <a:ext cx="141128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ExtOp=sign</a:t>
            </a:r>
          </a:p>
        </p:txBody>
      </p:sp>
      <p:sp>
        <p:nvSpPr>
          <p:cNvPr id="37928" name="Line 59"/>
          <p:cNvSpPr>
            <a:spLocks noChangeShapeType="1"/>
          </p:cNvSpPr>
          <p:nvPr/>
        </p:nvSpPr>
        <p:spPr bwMode="auto">
          <a:xfrm flipV="1">
            <a:off x="7543800" y="3657600"/>
            <a:ext cx="0" cy="644525"/>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37929" name="Rectangle 60"/>
          <p:cNvSpPr>
            <a:spLocks noChangeArrowheads="1"/>
          </p:cNvSpPr>
          <p:nvPr/>
        </p:nvSpPr>
        <p:spPr bwMode="auto">
          <a:xfrm>
            <a:off x="6400800" y="3276600"/>
            <a:ext cx="15938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MemtoReg=1</a:t>
            </a:r>
          </a:p>
        </p:txBody>
      </p:sp>
      <p:sp>
        <p:nvSpPr>
          <p:cNvPr id="37930" name="Rectangle 61"/>
          <p:cNvSpPr>
            <a:spLocks noChangeArrowheads="1"/>
          </p:cNvSpPr>
          <p:nvPr/>
        </p:nvSpPr>
        <p:spPr bwMode="auto">
          <a:xfrm>
            <a:off x="5224463" y="5791200"/>
            <a:ext cx="4905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clk</a:t>
            </a:r>
          </a:p>
        </p:txBody>
      </p:sp>
      <p:sp>
        <p:nvSpPr>
          <p:cNvPr id="37931" name="Rectangle 62"/>
          <p:cNvSpPr>
            <a:spLocks noChangeArrowheads="1"/>
          </p:cNvSpPr>
          <p:nvPr/>
        </p:nvSpPr>
        <p:spPr bwMode="auto">
          <a:xfrm>
            <a:off x="4953000" y="5257800"/>
            <a:ext cx="9350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Data In</a:t>
            </a:r>
          </a:p>
        </p:txBody>
      </p:sp>
      <p:sp>
        <p:nvSpPr>
          <p:cNvPr id="37932" name="Line 63"/>
          <p:cNvSpPr>
            <a:spLocks noChangeShapeType="1"/>
          </p:cNvSpPr>
          <p:nvPr/>
        </p:nvSpPr>
        <p:spPr bwMode="auto">
          <a:xfrm flipH="1">
            <a:off x="5086350" y="5189538"/>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7933" name="Rectangle 64"/>
          <p:cNvSpPr>
            <a:spLocks noChangeArrowheads="1"/>
          </p:cNvSpPr>
          <p:nvPr/>
        </p:nvSpPr>
        <p:spPr bwMode="auto">
          <a:xfrm>
            <a:off x="5116513" y="49657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37934" name="Line 65"/>
          <p:cNvSpPr>
            <a:spLocks noChangeShapeType="1"/>
          </p:cNvSpPr>
          <p:nvPr/>
        </p:nvSpPr>
        <p:spPr bwMode="auto">
          <a:xfrm flipV="1">
            <a:off x="6235700" y="4038600"/>
            <a:ext cx="12700" cy="1008063"/>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37935" name="Rectangle 66"/>
          <p:cNvSpPr>
            <a:spLocks noChangeArrowheads="1"/>
          </p:cNvSpPr>
          <p:nvPr/>
        </p:nvSpPr>
        <p:spPr bwMode="auto">
          <a:xfrm>
            <a:off x="5943600" y="3657600"/>
            <a:ext cx="13112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MemWr=0</a:t>
            </a:r>
          </a:p>
        </p:txBody>
      </p:sp>
      <p:grpSp>
        <p:nvGrpSpPr>
          <p:cNvPr id="7" name="Group 68"/>
          <p:cNvGrpSpPr>
            <a:grpSpLocks/>
          </p:cNvGrpSpPr>
          <p:nvPr/>
        </p:nvGrpSpPr>
        <p:grpSpPr bwMode="auto">
          <a:xfrm>
            <a:off x="2133600" y="2867025"/>
            <a:ext cx="838200" cy="333375"/>
            <a:chOff x="2640" y="1422"/>
            <a:chExt cx="528" cy="210"/>
          </a:xfrm>
        </p:grpSpPr>
        <p:sp>
          <p:nvSpPr>
            <p:cNvPr id="38023" name="Rectangle 69"/>
            <p:cNvSpPr>
              <a:spLocks noChangeArrowheads="1"/>
            </p:cNvSpPr>
            <p:nvPr/>
          </p:nvSpPr>
          <p:spPr bwMode="auto">
            <a:xfrm>
              <a:off x="292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38024" name="Rectangle 70"/>
            <p:cNvSpPr>
              <a:spLocks noChangeArrowheads="1"/>
            </p:cNvSpPr>
            <p:nvPr/>
          </p:nvSpPr>
          <p:spPr bwMode="auto">
            <a:xfrm>
              <a:off x="268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38025" name="Freeform 71"/>
            <p:cNvSpPr>
              <a:spLocks/>
            </p:cNvSpPr>
            <p:nvPr/>
          </p:nvSpPr>
          <p:spPr bwMode="auto">
            <a:xfrm>
              <a:off x="2640" y="1440"/>
              <a:ext cx="528" cy="192"/>
            </a:xfrm>
            <a:custGeom>
              <a:avLst/>
              <a:gdLst>
                <a:gd name="T0" fmla="*/ 0 w 528"/>
                <a:gd name="T1" fmla="*/ 0 h 192"/>
                <a:gd name="T2" fmla="*/ 48 w 528"/>
                <a:gd name="T3" fmla="*/ 192 h 192"/>
                <a:gd name="T4" fmla="*/ 480 w 528"/>
                <a:gd name="T5" fmla="*/ 192 h 192"/>
                <a:gd name="T6" fmla="*/ 528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sp>
        <p:nvSpPr>
          <p:cNvPr id="37938" name="Rectangle 72"/>
          <p:cNvSpPr>
            <a:spLocks noChangeArrowheads="1"/>
          </p:cNvSpPr>
          <p:nvPr/>
        </p:nvSpPr>
        <p:spPr bwMode="auto">
          <a:xfrm>
            <a:off x="2133600" y="3810000"/>
            <a:ext cx="1447800" cy="990600"/>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grpSp>
        <p:nvGrpSpPr>
          <p:cNvPr id="8" name="Group 73"/>
          <p:cNvGrpSpPr>
            <a:grpSpLocks/>
          </p:cNvGrpSpPr>
          <p:nvPr/>
        </p:nvGrpSpPr>
        <p:grpSpPr bwMode="auto">
          <a:xfrm>
            <a:off x="4441825" y="4419600"/>
            <a:ext cx="358775" cy="1219200"/>
            <a:chOff x="3518" y="2640"/>
            <a:chExt cx="226" cy="768"/>
          </a:xfrm>
        </p:grpSpPr>
        <p:sp>
          <p:nvSpPr>
            <p:cNvPr id="38020" name="Rectangle 74"/>
            <p:cNvSpPr>
              <a:spLocks noChangeArrowheads="1"/>
            </p:cNvSpPr>
            <p:nvPr/>
          </p:nvSpPr>
          <p:spPr bwMode="auto">
            <a:xfrm>
              <a:off x="3518" y="269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38021" name="Rectangle 75"/>
            <p:cNvSpPr>
              <a:spLocks noChangeArrowheads="1"/>
            </p:cNvSpPr>
            <p:nvPr/>
          </p:nvSpPr>
          <p:spPr bwMode="auto">
            <a:xfrm>
              <a:off x="3518" y="3187"/>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38022" name="Freeform 76"/>
            <p:cNvSpPr>
              <a:spLocks/>
            </p:cNvSpPr>
            <p:nvPr/>
          </p:nvSpPr>
          <p:spPr bwMode="auto">
            <a:xfrm>
              <a:off x="3552" y="2640"/>
              <a:ext cx="192" cy="768"/>
            </a:xfrm>
            <a:custGeom>
              <a:avLst/>
              <a:gdLst>
                <a:gd name="T0" fmla="*/ 0 w 192"/>
                <a:gd name="T1" fmla="*/ 0 h 768"/>
                <a:gd name="T2" fmla="*/ 0 w 192"/>
                <a:gd name="T3" fmla="*/ 768 h 768"/>
                <a:gd name="T4" fmla="*/ 192 w 192"/>
                <a:gd name="T5" fmla="*/ 672 h 768"/>
                <a:gd name="T6" fmla="*/ 192 w 192"/>
                <a:gd name="T7" fmla="*/ 96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9" name="Group 77"/>
          <p:cNvGrpSpPr>
            <a:grpSpLocks/>
          </p:cNvGrpSpPr>
          <p:nvPr/>
        </p:nvGrpSpPr>
        <p:grpSpPr bwMode="auto">
          <a:xfrm>
            <a:off x="5305425" y="3810000"/>
            <a:ext cx="485775" cy="1143000"/>
            <a:chOff x="4009" y="2304"/>
            <a:chExt cx="306" cy="720"/>
          </a:xfrm>
        </p:grpSpPr>
        <p:sp>
          <p:nvSpPr>
            <p:cNvPr id="38017" name="Rectangle 78"/>
            <p:cNvSpPr>
              <a:spLocks noChangeArrowheads="1"/>
            </p:cNvSpPr>
            <p:nvPr/>
          </p:nvSpPr>
          <p:spPr bwMode="auto">
            <a:xfrm>
              <a:off x="4009" y="2322"/>
              <a:ext cx="18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a:t>
              </a:r>
            </a:p>
          </p:txBody>
        </p:sp>
        <p:sp>
          <p:nvSpPr>
            <p:cNvPr id="38018" name="Rectangle 79"/>
            <p:cNvSpPr>
              <a:spLocks noChangeArrowheads="1"/>
            </p:cNvSpPr>
            <p:nvPr/>
          </p:nvSpPr>
          <p:spPr bwMode="auto">
            <a:xfrm rot="5400000">
              <a:off x="3993" y="2583"/>
              <a:ext cx="384"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ALU</a:t>
              </a:r>
            </a:p>
          </p:txBody>
        </p:sp>
        <p:sp>
          <p:nvSpPr>
            <p:cNvPr id="38019" name="Freeform 80"/>
            <p:cNvSpPr>
              <a:spLocks/>
            </p:cNvSpPr>
            <p:nvPr/>
          </p:nvSpPr>
          <p:spPr bwMode="auto">
            <a:xfrm>
              <a:off x="4032" y="2304"/>
              <a:ext cx="283" cy="720"/>
            </a:xfrm>
            <a:custGeom>
              <a:avLst/>
              <a:gdLst>
                <a:gd name="T0" fmla="*/ 0 w 240"/>
                <a:gd name="T1" fmla="*/ 0 h 672"/>
                <a:gd name="T2" fmla="*/ 0 w 240"/>
                <a:gd name="T3" fmla="*/ 309 h 672"/>
                <a:gd name="T4" fmla="*/ 57 w 240"/>
                <a:gd name="T5" fmla="*/ 360 h 672"/>
                <a:gd name="T6" fmla="*/ 0 w 240"/>
                <a:gd name="T7" fmla="*/ 411 h 672"/>
                <a:gd name="T8" fmla="*/ 0 w 240"/>
                <a:gd name="T9" fmla="*/ 720 h 672"/>
                <a:gd name="T10" fmla="*/ 283 w 240"/>
                <a:gd name="T11" fmla="*/ 514 h 672"/>
                <a:gd name="T12" fmla="*/ 283 w 240"/>
                <a:gd name="T13" fmla="*/ 206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0" name="Group 81"/>
          <p:cNvGrpSpPr>
            <a:grpSpLocks/>
          </p:cNvGrpSpPr>
          <p:nvPr/>
        </p:nvGrpSpPr>
        <p:grpSpPr bwMode="auto">
          <a:xfrm>
            <a:off x="7337425" y="4191000"/>
            <a:ext cx="358775" cy="1600200"/>
            <a:chOff x="5294" y="2544"/>
            <a:chExt cx="226" cy="1008"/>
          </a:xfrm>
        </p:grpSpPr>
        <p:sp>
          <p:nvSpPr>
            <p:cNvPr id="38014" name="Rectangle 82"/>
            <p:cNvSpPr>
              <a:spLocks noChangeArrowheads="1"/>
            </p:cNvSpPr>
            <p:nvPr/>
          </p:nvSpPr>
          <p:spPr bwMode="auto">
            <a:xfrm>
              <a:off x="5294" y="26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38015" name="Rectangle 83"/>
            <p:cNvSpPr>
              <a:spLocks noChangeArrowheads="1"/>
            </p:cNvSpPr>
            <p:nvPr/>
          </p:nvSpPr>
          <p:spPr bwMode="auto">
            <a:xfrm>
              <a:off x="5294" y="324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38016" name="Freeform 84"/>
            <p:cNvSpPr>
              <a:spLocks/>
            </p:cNvSpPr>
            <p:nvPr/>
          </p:nvSpPr>
          <p:spPr bwMode="auto">
            <a:xfrm>
              <a:off x="5328" y="2544"/>
              <a:ext cx="192" cy="1008"/>
            </a:xfrm>
            <a:custGeom>
              <a:avLst/>
              <a:gdLst>
                <a:gd name="T0" fmla="*/ 0 w 192"/>
                <a:gd name="T1" fmla="*/ 0 h 1008"/>
                <a:gd name="T2" fmla="*/ 0 w 192"/>
                <a:gd name="T3" fmla="*/ 1008 h 1008"/>
                <a:gd name="T4" fmla="*/ 192 w 192"/>
                <a:gd name="T5" fmla="*/ 864 h 1008"/>
                <a:gd name="T6" fmla="*/ 192 w 192"/>
                <a:gd name="T7" fmla="*/ 144 h 1008"/>
                <a:gd name="T8" fmla="*/ 0 w 192"/>
                <a:gd name="T9" fmla="*/ 0 h 1008"/>
                <a:gd name="T10" fmla="*/ 0 60000 65536"/>
                <a:gd name="T11" fmla="*/ 0 60000 65536"/>
                <a:gd name="T12" fmla="*/ 0 60000 65536"/>
                <a:gd name="T13" fmla="*/ 0 60000 65536"/>
                <a:gd name="T14" fmla="*/ 0 60000 65536"/>
                <a:gd name="T15" fmla="*/ 0 w 192"/>
                <a:gd name="T16" fmla="*/ 0 h 1008"/>
                <a:gd name="T17" fmla="*/ 192 w 192"/>
                <a:gd name="T18" fmla="*/ 1008 h 1008"/>
              </a:gdLst>
              <a:ahLst/>
              <a:cxnLst>
                <a:cxn ang="T10">
                  <a:pos x="T0" y="T1"/>
                </a:cxn>
                <a:cxn ang="T11">
                  <a:pos x="T2" y="T3"/>
                </a:cxn>
                <a:cxn ang="T12">
                  <a:pos x="T4" y="T5"/>
                </a:cxn>
                <a:cxn ang="T13">
                  <a:pos x="T6" y="T7"/>
                </a:cxn>
                <a:cxn ang="T14">
                  <a:pos x="T8" y="T9"/>
                </a:cxn>
              </a:cxnLst>
              <a:rect l="T15" t="T16" r="T17" b="T18"/>
              <a:pathLst>
                <a:path w="192" h="1008">
                  <a:moveTo>
                    <a:pt x="0" y="0"/>
                  </a:moveTo>
                  <a:lnTo>
                    <a:pt x="0" y="1008"/>
                  </a:lnTo>
                  <a:lnTo>
                    <a:pt x="192" y="864"/>
                  </a:lnTo>
                  <a:lnTo>
                    <a:pt x="192" y="144"/>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1" name="Group 85"/>
          <p:cNvGrpSpPr>
            <a:grpSpLocks/>
          </p:cNvGrpSpPr>
          <p:nvPr/>
        </p:nvGrpSpPr>
        <p:grpSpPr bwMode="auto">
          <a:xfrm>
            <a:off x="5915025" y="5000625"/>
            <a:ext cx="1146175" cy="1181100"/>
            <a:chOff x="4398" y="3054"/>
            <a:chExt cx="722" cy="744"/>
          </a:xfrm>
        </p:grpSpPr>
        <p:sp>
          <p:nvSpPr>
            <p:cNvPr id="38008" name="Rectangle 86"/>
            <p:cNvSpPr>
              <a:spLocks noChangeArrowheads="1"/>
            </p:cNvSpPr>
            <p:nvPr/>
          </p:nvSpPr>
          <p:spPr bwMode="auto">
            <a:xfrm>
              <a:off x="4410" y="3087"/>
              <a:ext cx="710" cy="711"/>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38009" name="Rectangle 87"/>
            <p:cNvSpPr>
              <a:spLocks noChangeArrowheads="1"/>
            </p:cNvSpPr>
            <p:nvPr/>
          </p:nvSpPr>
          <p:spPr bwMode="auto">
            <a:xfrm>
              <a:off x="4398" y="3054"/>
              <a:ext cx="42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WrEn</a:t>
              </a:r>
            </a:p>
          </p:txBody>
        </p:sp>
        <p:sp>
          <p:nvSpPr>
            <p:cNvPr id="38010" name="Rectangle 88"/>
            <p:cNvSpPr>
              <a:spLocks noChangeArrowheads="1"/>
            </p:cNvSpPr>
            <p:nvPr/>
          </p:nvSpPr>
          <p:spPr bwMode="auto">
            <a:xfrm>
              <a:off x="4783" y="3054"/>
              <a:ext cx="31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Adr</a:t>
              </a:r>
            </a:p>
          </p:txBody>
        </p:sp>
        <p:sp>
          <p:nvSpPr>
            <p:cNvPr id="38011" name="Rectangle 89"/>
            <p:cNvSpPr>
              <a:spLocks noChangeArrowheads="1"/>
            </p:cNvSpPr>
            <p:nvPr/>
          </p:nvSpPr>
          <p:spPr bwMode="auto">
            <a:xfrm>
              <a:off x="4416" y="3311"/>
              <a:ext cx="700" cy="364"/>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80000"/>
                </a:lnSpc>
              </a:pPr>
              <a:r>
                <a:rPr lang="en-US" sz="2000" b="1">
                  <a:solidFill>
                    <a:schemeClr val="tx1"/>
                  </a:solidFill>
                  <a:latin typeface="Times" pitchFamily="19" charset="0"/>
                </a:rPr>
                <a:t>Data</a:t>
              </a:r>
            </a:p>
            <a:p>
              <a:pPr algn="ctr">
                <a:lnSpc>
                  <a:spcPct val="80000"/>
                </a:lnSpc>
              </a:pPr>
              <a:r>
                <a:rPr lang="en-US" sz="2000" b="1">
                  <a:solidFill>
                    <a:schemeClr val="tx1"/>
                  </a:solidFill>
                  <a:latin typeface="Times" pitchFamily="19" charset="0"/>
                </a:rPr>
                <a:t>Memory</a:t>
              </a:r>
            </a:p>
          </p:txBody>
        </p:sp>
        <p:sp>
          <p:nvSpPr>
            <p:cNvPr id="38012" name="Line 90"/>
            <p:cNvSpPr>
              <a:spLocks noChangeShapeType="1"/>
            </p:cNvSpPr>
            <p:nvPr/>
          </p:nvSpPr>
          <p:spPr bwMode="auto">
            <a:xfrm>
              <a:off x="4416" y="3648"/>
              <a:ext cx="96" cy="4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8013" name="Line 91"/>
            <p:cNvSpPr>
              <a:spLocks noChangeShapeType="1"/>
            </p:cNvSpPr>
            <p:nvPr/>
          </p:nvSpPr>
          <p:spPr bwMode="auto">
            <a:xfrm flipH="1">
              <a:off x="4416" y="3696"/>
              <a:ext cx="96" cy="48"/>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37943" name="Line 92"/>
          <p:cNvSpPr>
            <a:spLocks noChangeShapeType="1"/>
          </p:cNvSpPr>
          <p:nvPr/>
        </p:nvSpPr>
        <p:spPr bwMode="auto">
          <a:xfrm>
            <a:off x="2362200" y="2743200"/>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7944" name="Line 93"/>
          <p:cNvSpPr>
            <a:spLocks noChangeShapeType="1"/>
          </p:cNvSpPr>
          <p:nvPr/>
        </p:nvSpPr>
        <p:spPr bwMode="auto">
          <a:xfrm>
            <a:off x="2743200" y="2743200"/>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7945" name="Freeform 94"/>
          <p:cNvSpPr>
            <a:spLocks/>
          </p:cNvSpPr>
          <p:nvPr/>
        </p:nvSpPr>
        <p:spPr bwMode="auto">
          <a:xfrm>
            <a:off x="1828800" y="2514600"/>
            <a:ext cx="304800" cy="533400"/>
          </a:xfrm>
          <a:custGeom>
            <a:avLst/>
            <a:gdLst>
              <a:gd name="T0" fmla="*/ 0 w 192"/>
              <a:gd name="T1" fmla="*/ 0 h 336"/>
              <a:gd name="T2" fmla="*/ 0 w 192"/>
              <a:gd name="T3" fmla="*/ 533400 h 336"/>
              <a:gd name="T4" fmla="*/ 304800 w 192"/>
              <a:gd name="T5" fmla="*/ 533400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7946" name="Line 95"/>
          <p:cNvSpPr>
            <a:spLocks noChangeShapeType="1"/>
          </p:cNvSpPr>
          <p:nvPr/>
        </p:nvSpPr>
        <p:spPr bwMode="auto">
          <a:xfrm>
            <a:off x="2286000" y="35814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7947" name="Line 96"/>
          <p:cNvSpPr>
            <a:spLocks noChangeShapeType="1"/>
          </p:cNvSpPr>
          <p:nvPr/>
        </p:nvSpPr>
        <p:spPr bwMode="auto">
          <a:xfrm>
            <a:off x="2590800" y="3200400"/>
            <a:ext cx="0" cy="609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7948" name="Line 97"/>
          <p:cNvSpPr>
            <a:spLocks noChangeShapeType="1"/>
          </p:cNvSpPr>
          <p:nvPr/>
        </p:nvSpPr>
        <p:spPr bwMode="auto">
          <a:xfrm>
            <a:off x="2971800" y="35052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7949" name="Line 98"/>
          <p:cNvSpPr>
            <a:spLocks noChangeShapeType="1"/>
          </p:cNvSpPr>
          <p:nvPr/>
        </p:nvSpPr>
        <p:spPr bwMode="auto">
          <a:xfrm>
            <a:off x="3352800" y="35052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7950" name="Rectangle 99"/>
          <p:cNvSpPr>
            <a:spLocks noChangeArrowheads="1"/>
          </p:cNvSpPr>
          <p:nvPr/>
        </p:nvSpPr>
        <p:spPr bwMode="auto">
          <a:xfrm>
            <a:off x="3146425" y="34290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5</a:t>
            </a:r>
          </a:p>
        </p:txBody>
      </p:sp>
      <p:sp>
        <p:nvSpPr>
          <p:cNvPr id="37951" name="Line 100"/>
          <p:cNvSpPr>
            <a:spLocks noChangeShapeType="1"/>
          </p:cNvSpPr>
          <p:nvPr/>
        </p:nvSpPr>
        <p:spPr bwMode="auto">
          <a:xfrm>
            <a:off x="3581400" y="4114800"/>
            <a:ext cx="17526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7952" name="Line 101"/>
          <p:cNvSpPr>
            <a:spLocks noChangeShapeType="1"/>
          </p:cNvSpPr>
          <p:nvPr/>
        </p:nvSpPr>
        <p:spPr bwMode="auto">
          <a:xfrm>
            <a:off x="5638800" y="3505200"/>
            <a:ext cx="0" cy="4953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7953" name="Line 102"/>
          <p:cNvSpPr>
            <a:spLocks noChangeShapeType="1"/>
          </p:cNvSpPr>
          <p:nvPr/>
        </p:nvSpPr>
        <p:spPr bwMode="auto">
          <a:xfrm>
            <a:off x="3581400" y="4648200"/>
            <a:ext cx="914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7954" name="Line 103"/>
          <p:cNvSpPr>
            <a:spLocks noChangeShapeType="1"/>
          </p:cNvSpPr>
          <p:nvPr/>
        </p:nvSpPr>
        <p:spPr bwMode="auto">
          <a:xfrm>
            <a:off x="4800600" y="4800600"/>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7955" name="Freeform 104"/>
          <p:cNvSpPr>
            <a:spLocks/>
          </p:cNvSpPr>
          <p:nvPr/>
        </p:nvSpPr>
        <p:spPr bwMode="auto">
          <a:xfrm>
            <a:off x="4114800" y="4648200"/>
            <a:ext cx="1828800" cy="609600"/>
          </a:xfrm>
          <a:custGeom>
            <a:avLst/>
            <a:gdLst>
              <a:gd name="T0" fmla="*/ 0 w 1152"/>
              <a:gd name="T1" fmla="*/ 0 h 288"/>
              <a:gd name="T2" fmla="*/ 0 w 1152"/>
              <a:gd name="T3" fmla="*/ 609600 h 288"/>
              <a:gd name="T4" fmla="*/ 1828800 w 1152"/>
              <a:gd name="T5" fmla="*/ 609600 h 288"/>
              <a:gd name="T6" fmla="*/ 0 60000 65536"/>
              <a:gd name="T7" fmla="*/ 0 60000 65536"/>
              <a:gd name="T8" fmla="*/ 0 60000 65536"/>
              <a:gd name="T9" fmla="*/ 0 w 1152"/>
              <a:gd name="T10" fmla="*/ 0 h 288"/>
              <a:gd name="T11" fmla="*/ 1152 w 1152"/>
              <a:gd name="T12" fmla="*/ 288 h 288"/>
            </a:gdLst>
            <a:ahLst/>
            <a:cxnLst>
              <a:cxn ang="T6">
                <a:pos x="T0" y="T1"/>
              </a:cxn>
              <a:cxn ang="T7">
                <a:pos x="T2" y="T3"/>
              </a:cxn>
              <a:cxn ang="T8">
                <a:pos x="T4" y="T5"/>
              </a:cxn>
            </a:cxnLst>
            <a:rect l="T9" t="T10" r="T11" b="T12"/>
            <a:pathLst>
              <a:path w="1152" h="288">
                <a:moveTo>
                  <a:pt x="0" y="0"/>
                </a:moveTo>
                <a:lnTo>
                  <a:pt x="0" y="288"/>
                </a:lnTo>
                <a:lnTo>
                  <a:pt x="1152" y="288"/>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7956" name="Line 105"/>
          <p:cNvSpPr>
            <a:spLocks noChangeShapeType="1"/>
          </p:cNvSpPr>
          <p:nvPr/>
        </p:nvSpPr>
        <p:spPr bwMode="auto">
          <a:xfrm>
            <a:off x="3810000" y="54864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7957" name="Line 106"/>
          <p:cNvSpPr>
            <a:spLocks noChangeShapeType="1"/>
          </p:cNvSpPr>
          <p:nvPr/>
        </p:nvSpPr>
        <p:spPr bwMode="auto">
          <a:xfrm>
            <a:off x="2743200" y="54864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7958" name="Line 107"/>
          <p:cNvSpPr>
            <a:spLocks noChangeShapeType="1"/>
          </p:cNvSpPr>
          <p:nvPr/>
        </p:nvSpPr>
        <p:spPr bwMode="auto">
          <a:xfrm flipH="1">
            <a:off x="2362200" y="46482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7959" name="Line 108"/>
          <p:cNvSpPr>
            <a:spLocks noChangeShapeType="1"/>
          </p:cNvSpPr>
          <p:nvPr/>
        </p:nvSpPr>
        <p:spPr bwMode="auto">
          <a:xfrm>
            <a:off x="2438400" y="46482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7960" name="Line 109"/>
          <p:cNvSpPr>
            <a:spLocks noChangeShapeType="1"/>
          </p:cNvSpPr>
          <p:nvPr/>
        </p:nvSpPr>
        <p:spPr bwMode="auto">
          <a:xfrm>
            <a:off x="2438400" y="48006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7961" name="Line 110"/>
          <p:cNvSpPr>
            <a:spLocks noChangeShapeType="1"/>
          </p:cNvSpPr>
          <p:nvPr/>
        </p:nvSpPr>
        <p:spPr bwMode="auto">
          <a:xfrm flipV="1">
            <a:off x="3657600" y="6096000"/>
            <a:ext cx="0" cy="2286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7962" name="Line 111"/>
          <p:cNvSpPr>
            <a:spLocks noChangeShapeType="1"/>
          </p:cNvSpPr>
          <p:nvPr/>
        </p:nvSpPr>
        <p:spPr bwMode="auto">
          <a:xfrm flipV="1">
            <a:off x="4648200" y="5562600"/>
            <a:ext cx="0" cy="3810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7963" name="Line 112"/>
          <p:cNvSpPr>
            <a:spLocks noChangeShapeType="1"/>
          </p:cNvSpPr>
          <p:nvPr/>
        </p:nvSpPr>
        <p:spPr bwMode="auto">
          <a:xfrm flipH="1">
            <a:off x="5715000" y="6019800"/>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7964" name="Line 113"/>
          <p:cNvSpPr>
            <a:spLocks noChangeShapeType="1"/>
          </p:cNvSpPr>
          <p:nvPr/>
        </p:nvSpPr>
        <p:spPr bwMode="auto">
          <a:xfrm>
            <a:off x="5791200" y="4419600"/>
            <a:ext cx="16002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7965" name="Line 114"/>
          <p:cNvSpPr>
            <a:spLocks noChangeShapeType="1"/>
          </p:cNvSpPr>
          <p:nvPr/>
        </p:nvSpPr>
        <p:spPr bwMode="auto">
          <a:xfrm>
            <a:off x="6781800" y="4419600"/>
            <a:ext cx="0" cy="6096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7966" name="Line 115"/>
          <p:cNvSpPr>
            <a:spLocks noChangeShapeType="1"/>
          </p:cNvSpPr>
          <p:nvPr/>
        </p:nvSpPr>
        <p:spPr bwMode="auto">
          <a:xfrm flipH="1">
            <a:off x="6019800" y="43434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7967" name="Freeform 116"/>
          <p:cNvSpPr>
            <a:spLocks/>
          </p:cNvSpPr>
          <p:nvPr/>
        </p:nvSpPr>
        <p:spPr bwMode="auto">
          <a:xfrm>
            <a:off x="1600200" y="4267200"/>
            <a:ext cx="6248400" cy="2209800"/>
          </a:xfrm>
          <a:custGeom>
            <a:avLst/>
            <a:gdLst>
              <a:gd name="T0" fmla="*/ 6096000 w 3936"/>
              <a:gd name="T1" fmla="*/ 736600 h 1296"/>
              <a:gd name="T2" fmla="*/ 6248400 w 3936"/>
              <a:gd name="T3" fmla="*/ 736600 h 1296"/>
              <a:gd name="T4" fmla="*/ 6248400 w 3936"/>
              <a:gd name="T5" fmla="*/ 2209800 h 1296"/>
              <a:gd name="T6" fmla="*/ 0 w 3936"/>
              <a:gd name="T7" fmla="*/ 2209800 h 1296"/>
              <a:gd name="T8" fmla="*/ 0 w 3936"/>
              <a:gd name="T9" fmla="*/ 0 h 1296"/>
              <a:gd name="T10" fmla="*/ 533400 w 3936"/>
              <a:gd name="T11" fmla="*/ 0 h 1296"/>
              <a:gd name="T12" fmla="*/ 0 60000 65536"/>
              <a:gd name="T13" fmla="*/ 0 60000 65536"/>
              <a:gd name="T14" fmla="*/ 0 60000 65536"/>
              <a:gd name="T15" fmla="*/ 0 60000 65536"/>
              <a:gd name="T16" fmla="*/ 0 60000 65536"/>
              <a:gd name="T17" fmla="*/ 0 60000 65536"/>
              <a:gd name="T18" fmla="*/ 0 w 3936"/>
              <a:gd name="T19" fmla="*/ 0 h 1296"/>
              <a:gd name="T20" fmla="*/ 3936 w 3936"/>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3936" h="1296">
                <a:moveTo>
                  <a:pt x="3840" y="432"/>
                </a:moveTo>
                <a:lnTo>
                  <a:pt x="3936" y="432"/>
                </a:lnTo>
                <a:lnTo>
                  <a:pt x="3936" y="1296"/>
                </a:lnTo>
                <a:lnTo>
                  <a:pt x="0" y="1296"/>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7968" name="Line 117"/>
          <p:cNvSpPr>
            <a:spLocks noChangeShapeType="1"/>
          </p:cNvSpPr>
          <p:nvPr/>
        </p:nvSpPr>
        <p:spPr bwMode="auto">
          <a:xfrm>
            <a:off x="7086600" y="5562600"/>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7969" name="Line 118"/>
          <p:cNvSpPr>
            <a:spLocks noChangeShapeType="1"/>
          </p:cNvSpPr>
          <p:nvPr/>
        </p:nvSpPr>
        <p:spPr bwMode="auto">
          <a:xfrm>
            <a:off x="4921250" y="1968500"/>
            <a:ext cx="2489200" cy="0"/>
          </a:xfrm>
          <a:prstGeom prst="line">
            <a:avLst/>
          </a:prstGeom>
          <a:noFill/>
          <a:ln w="25400">
            <a:solidFill>
              <a:schemeClr val="tx1"/>
            </a:solidFill>
            <a:round/>
            <a:headEnd/>
            <a:tailEnd type="triangle" w="med" len="sm"/>
          </a:ln>
        </p:spPr>
        <p:txBody>
          <a:bodyPr wrap="none" anchor="ctr">
            <a:prstTxWarp prst="textNoShape">
              <a:avLst/>
            </a:prstTxWarp>
          </a:bodyPr>
          <a:lstStyle/>
          <a:p>
            <a:endParaRPr lang="en-US"/>
          </a:p>
        </p:txBody>
      </p:sp>
      <p:sp>
        <p:nvSpPr>
          <p:cNvPr id="37970" name="Rectangle 119"/>
          <p:cNvSpPr>
            <a:spLocks noChangeArrowheads="1"/>
          </p:cNvSpPr>
          <p:nvPr/>
        </p:nvSpPr>
        <p:spPr bwMode="auto">
          <a:xfrm>
            <a:off x="5181600" y="1587500"/>
            <a:ext cx="20193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Instruction&lt;31:0&gt;</a:t>
            </a:r>
          </a:p>
        </p:txBody>
      </p:sp>
      <p:sp>
        <p:nvSpPr>
          <p:cNvPr id="37971" name="Line 120"/>
          <p:cNvSpPr>
            <a:spLocks noChangeShapeType="1"/>
          </p:cNvSpPr>
          <p:nvPr/>
        </p:nvSpPr>
        <p:spPr bwMode="auto">
          <a:xfrm>
            <a:off x="5257800" y="19812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37972" name="Rectangle 121"/>
          <p:cNvSpPr>
            <a:spLocks noChangeArrowheads="1"/>
          </p:cNvSpPr>
          <p:nvPr/>
        </p:nvSpPr>
        <p:spPr bwMode="auto">
          <a:xfrm rot="5400000">
            <a:off x="4893469" y="2248694"/>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&lt;21:25&gt;</a:t>
            </a:r>
          </a:p>
        </p:txBody>
      </p:sp>
      <p:sp>
        <p:nvSpPr>
          <p:cNvPr id="37973" name="Rectangle 122"/>
          <p:cNvSpPr>
            <a:spLocks noChangeArrowheads="1"/>
          </p:cNvSpPr>
          <p:nvPr/>
        </p:nvSpPr>
        <p:spPr bwMode="auto">
          <a:xfrm rot="5400000">
            <a:off x="5426869" y="2248694"/>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&lt;16:20&gt;</a:t>
            </a:r>
          </a:p>
        </p:txBody>
      </p:sp>
      <p:sp>
        <p:nvSpPr>
          <p:cNvPr id="37974" name="Rectangle 123"/>
          <p:cNvSpPr>
            <a:spLocks noChangeArrowheads="1"/>
          </p:cNvSpPr>
          <p:nvPr/>
        </p:nvSpPr>
        <p:spPr bwMode="auto">
          <a:xfrm rot="5400000">
            <a:off x="5960269" y="2248694"/>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&lt;11:15&gt;</a:t>
            </a:r>
          </a:p>
        </p:txBody>
      </p:sp>
      <p:sp>
        <p:nvSpPr>
          <p:cNvPr id="37975" name="Rectangle 124"/>
          <p:cNvSpPr>
            <a:spLocks noChangeArrowheads="1"/>
          </p:cNvSpPr>
          <p:nvPr/>
        </p:nvSpPr>
        <p:spPr bwMode="auto">
          <a:xfrm rot="5400000">
            <a:off x="6506369" y="2235994"/>
            <a:ext cx="919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&lt;0:15&gt;</a:t>
            </a:r>
          </a:p>
        </p:txBody>
      </p:sp>
      <p:sp>
        <p:nvSpPr>
          <p:cNvPr id="37976" name="Line 125"/>
          <p:cNvSpPr>
            <a:spLocks noChangeShapeType="1"/>
          </p:cNvSpPr>
          <p:nvPr/>
        </p:nvSpPr>
        <p:spPr bwMode="auto">
          <a:xfrm>
            <a:off x="5791200" y="19812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37977" name="Line 126"/>
          <p:cNvSpPr>
            <a:spLocks noChangeShapeType="1"/>
          </p:cNvSpPr>
          <p:nvPr/>
        </p:nvSpPr>
        <p:spPr bwMode="auto">
          <a:xfrm>
            <a:off x="6324600" y="19812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37978" name="Line 127"/>
          <p:cNvSpPr>
            <a:spLocks noChangeShapeType="1"/>
          </p:cNvSpPr>
          <p:nvPr/>
        </p:nvSpPr>
        <p:spPr bwMode="auto">
          <a:xfrm>
            <a:off x="6858000" y="19812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37979" name="Rectangle 128"/>
          <p:cNvSpPr>
            <a:spLocks noChangeArrowheads="1"/>
          </p:cNvSpPr>
          <p:nvPr/>
        </p:nvSpPr>
        <p:spPr bwMode="auto">
          <a:xfrm>
            <a:off x="6615113" y="2806700"/>
            <a:ext cx="914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Imm16</a:t>
            </a:r>
          </a:p>
        </p:txBody>
      </p:sp>
      <p:sp>
        <p:nvSpPr>
          <p:cNvPr id="37980" name="Rectangle 129"/>
          <p:cNvSpPr>
            <a:spLocks noChangeArrowheads="1"/>
          </p:cNvSpPr>
          <p:nvPr/>
        </p:nvSpPr>
        <p:spPr bwMode="auto">
          <a:xfrm>
            <a:off x="6081713" y="2806700"/>
            <a:ext cx="4778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Rd</a:t>
            </a:r>
          </a:p>
        </p:txBody>
      </p:sp>
      <p:sp>
        <p:nvSpPr>
          <p:cNvPr id="37981" name="Rectangle 130"/>
          <p:cNvSpPr>
            <a:spLocks noChangeArrowheads="1"/>
          </p:cNvSpPr>
          <p:nvPr/>
        </p:nvSpPr>
        <p:spPr bwMode="auto">
          <a:xfrm>
            <a:off x="5624513" y="2806700"/>
            <a:ext cx="42068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Rt</a:t>
            </a:r>
          </a:p>
        </p:txBody>
      </p:sp>
      <p:sp>
        <p:nvSpPr>
          <p:cNvPr id="37982" name="Rectangle 131"/>
          <p:cNvSpPr>
            <a:spLocks noChangeArrowheads="1"/>
          </p:cNvSpPr>
          <p:nvPr/>
        </p:nvSpPr>
        <p:spPr bwMode="auto">
          <a:xfrm>
            <a:off x="5091113" y="2806700"/>
            <a:ext cx="4492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Rs</a:t>
            </a:r>
          </a:p>
        </p:txBody>
      </p:sp>
      <p:sp>
        <p:nvSpPr>
          <p:cNvPr id="37983" name="Rectangle 132"/>
          <p:cNvSpPr>
            <a:spLocks noChangeArrowheads="1"/>
          </p:cNvSpPr>
          <p:nvPr/>
        </p:nvSpPr>
        <p:spPr bwMode="auto">
          <a:xfrm>
            <a:off x="3278188" y="1922463"/>
            <a:ext cx="239712" cy="369887"/>
          </a:xfrm>
          <a:prstGeom prst="rect">
            <a:avLst/>
          </a:prstGeom>
          <a:noFill/>
          <a:ln w="12700">
            <a:noFill/>
            <a:miter lim="800000"/>
            <a:headEnd/>
            <a:tailEnd/>
          </a:ln>
        </p:spPr>
        <p:txBody>
          <a:bodyPr wrap="none" anchor="ctr">
            <a:prstTxWarp prst="textNoShape">
              <a:avLst/>
            </a:prstTxWarp>
          </a:bodyPr>
          <a:lstStyle/>
          <a:p>
            <a:endParaRPr lang="en-US"/>
          </a:p>
        </p:txBody>
      </p:sp>
      <p:sp>
        <p:nvSpPr>
          <p:cNvPr id="37984" name="Rectangle 133"/>
          <p:cNvSpPr>
            <a:spLocks noChangeArrowheads="1"/>
          </p:cNvSpPr>
          <p:nvPr/>
        </p:nvSpPr>
        <p:spPr bwMode="auto">
          <a:xfrm>
            <a:off x="3278188" y="2740025"/>
            <a:ext cx="239712" cy="369888"/>
          </a:xfrm>
          <a:prstGeom prst="rect">
            <a:avLst/>
          </a:prstGeom>
          <a:noFill/>
          <a:ln w="12700">
            <a:noFill/>
            <a:miter lim="800000"/>
            <a:headEnd/>
            <a:tailEnd/>
          </a:ln>
        </p:spPr>
        <p:txBody>
          <a:bodyPr wrap="none" anchor="ctr">
            <a:prstTxWarp prst="textNoShape">
              <a:avLst/>
            </a:prstTxWarp>
          </a:bodyPr>
          <a:lstStyle/>
          <a:p>
            <a:endParaRPr lang="en-US"/>
          </a:p>
        </p:txBody>
      </p:sp>
      <p:sp>
        <p:nvSpPr>
          <p:cNvPr id="37985" name="Rectangle 134"/>
          <p:cNvSpPr>
            <a:spLocks noChangeArrowheads="1"/>
          </p:cNvSpPr>
          <p:nvPr/>
        </p:nvSpPr>
        <p:spPr bwMode="auto">
          <a:xfrm>
            <a:off x="1987550" y="1752600"/>
            <a:ext cx="14414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nPC_sel=+4</a:t>
            </a:r>
          </a:p>
        </p:txBody>
      </p:sp>
      <p:sp>
        <p:nvSpPr>
          <p:cNvPr id="37986" name="Rectangle 135"/>
          <p:cNvSpPr>
            <a:spLocks noChangeArrowheads="1"/>
          </p:cNvSpPr>
          <p:nvPr/>
        </p:nvSpPr>
        <p:spPr bwMode="auto">
          <a:xfrm>
            <a:off x="3825875" y="1770063"/>
            <a:ext cx="1101725" cy="1000125"/>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37987" name="Rectangle 136"/>
          <p:cNvSpPr>
            <a:spLocks noChangeArrowheads="1"/>
          </p:cNvSpPr>
          <p:nvPr/>
        </p:nvSpPr>
        <p:spPr bwMode="auto">
          <a:xfrm>
            <a:off x="4002088" y="1739900"/>
            <a:ext cx="717550" cy="1003300"/>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2000" b="1">
                <a:solidFill>
                  <a:schemeClr val="tx1"/>
                </a:solidFill>
                <a:latin typeface="Times" pitchFamily="19" charset="0"/>
              </a:rPr>
              <a:t>instr</a:t>
            </a:r>
          </a:p>
          <a:p>
            <a:pPr algn="ctr"/>
            <a:r>
              <a:rPr lang="en-US" sz="2000" b="1">
                <a:solidFill>
                  <a:schemeClr val="tx1"/>
                </a:solidFill>
                <a:latin typeface="Times" pitchFamily="19" charset="0"/>
              </a:rPr>
              <a:t>fetch</a:t>
            </a:r>
          </a:p>
          <a:p>
            <a:pPr algn="ctr"/>
            <a:r>
              <a:rPr lang="en-US" sz="2000" b="1">
                <a:solidFill>
                  <a:schemeClr val="tx1"/>
                </a:solidFill>
                <a:latin typeface="Times" pitchFamily="19" charset="0"/>
              </a:rPr>
              <a:t>unit</a:t>
            </a:r>
          </a:p>
        </p:txBody>
      </p:sp>
      <p:sp>
        <p:nvSpPr>
          <p:cNvPr id="37988" name="Line 137"/>
          <p:cNvSpPr>
            <a:spLocks noChangeShapeType="1"/>
          </p:cNvSpPr>
          <p:nvPr/>
        </p:nvSpPr>
        <p:spPr bwMode="auto">
          <a:xfrm>
            <a:off x="3429000" y="1981200"/>
            <a:ext cx="3810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7989" name="Line 138"/>
          <p:cNvSpPr>
            <a:spLocks noChangeShapeType="1"/>
          </p:cNvSpPr>
          <p:nvPr/>
        </p:nvSpPr>
        <p:spPr bwMode="auto">
          <a:xfrm>
            <a:off x="3429000" y="1981200"/>
            <a:ext cx="3810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7990" name="Rectangle 139"/>
          <p:cNvSpPr>
            <a:spLocks noChangeArrowheads="1"/>
          </p:cNvSpPr>
          <p:nvPr/>
        </p:nvSpPr>
        <p:spPr bwMode="auto">
          <a:xfrm>
            <a:off x="3090863" y="2286000"/>
            <a:ext cx="4905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clk</a:t>
            </a:r>
          </a:p>
        </p:txBody>
      </p:sp>
      <p:sp>
        <p:nvSpPr>
          <p:cNvPr id="37991" name="Line 140"/>
          <p:cNvSpPr>
            <a:spLocks noChangeShapeType="1"/>
          </p:cNvSpPr>
          <p:nvPr/>
        </p:nvSpPr>
        <p:spPr bwMode="auto">
          <a:xfrm flipH="1">
            <a:off x="3581400" y="2514600"/>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7992" name="Line 141"/>
          <p:cNvSpPr>
            <a:spLocks noChangeShapeType="1"/>
          </p:cNvSpPr>
          <p:nvPr/>
        </p:nvSpPr>
        <p:spPr bwMode="auto">
          <a:xfrm>
            <a:off x="3810000" y="2438400"/>
            <a:ext cx="152400" cy="76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7993" name="Line 142"/>
          <p:cNvSpPr>
            <a:spLocks noChangeShapeType="1"/>
          </p:cNvSpPr>
          <p:nvPr/>
        </p:nvSpPr>
        <p:spPr bwMode="auto">
          <a:xfrm flipH="1">
            <a:off x="3810000" y="2514600"/>
            <a:ext cx="152400" cy="76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7994" name="Freeform 143"/>
          <p:cNvSpPr>
            <a:spLocks/>
          </p:cNvSpPr>
          <p:nvPr/>
        </p:nvSpPr>
        <p:spPr bwMode="auto">
          <a:xfrm>
            <a:off x="4419600" y="2819400"/>
            <a:ext cx="1066800" cy="1066800"/>
          </a:xfrm>
          <a:custGeom>
            <a:avLst/>
            <a:gdLst>
              <a:gd name="T0" fmla="*/ 1066800 w 672"/>
              <a:gd name="T1" fmla="*/ 1066800 h 1008"/>
              <a:gd name="T2" fmla="*/ 1066800 w 672"/>
              <a:gd name="T3" fmla="*/ 660400 h 1008"/>
              <a:gd name="T4" fmla="*/ 0 w 672"/>
              <a:gd name="T5" fmla="*/ 660400 h 1008"/>
              <a:gd name="T6" fmla="*/ 0 w 672"/>
              <a:gd name="T7" fmla="*/ 0 h 1008"/>
              <a:gd name="T8" fmla="*/ 0 60000 65536"/>
              <a:gd name="T9" fmla="*/ 0 60000 65536"/>
              <a:gd name="T10" fmla="*/ 0 60000 65536"/>
              <a:gd name="T11" fmla="*/ 0 60000 65536"/>
              <a:gd name="T12" fmla="*/ 0 w 672"/>
              <a:gd name="T13" fmla="*/ 0 h 1008"/>
              <a:gd name="T14" fmla="*/ 672 w 672"/>
              <a:gd name="T15" fmla="*/ 1008 h 1008"/>
            </a:gdLst>
            <a:ahLst/>
            <a:cxnLst>
              <a:cxn ang="T8">
                <a:pos x="T0" y="T1"/>
              </a:cxn>
              <a:cxn ang="T9">
                <a:pos x="T2" y="T3"/>
              </a:cxn>
              <a:cxn ang="T10">
                <a:pos x="T4" y="T5"/>
              </a:cxn>
              <a:cxn ang="T11">
                <a:pos x="T6" y="T7"/>
              </a:cxn>
            </a:cxnLst>
            <a:rect l="T12" t="T13" r="T14" b="T15"/>
            <a:pathLst>
              <a:path w="672" h="1008">
                <a:moveTo>
                  <a:pt x="672" y="1008"/>
                </a:moveTo>
                <a:lnTo>
                  <a:pt x="672" y="624"/>
                </a:lnTo>
                <a:lnTo>
                  <a:pt x="0" y="624"/>
                </a:lnTo>
                <a:lnTo>
                  <a:pt x="0"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7995" name="Line 144"/>
          <p:cNvSpPr>
            <a:spLocks noChangeShapeType="1"/>
          </p:cNvSpPr>
          <p:nvPr/>
        </p:nvSpPr>
        <p:spPr bwMode="auto">
          <a:xfrm>
            <a:off x="2743200" y="2743200"/>
            <a:ext cx="0" cy="152400"/>
          </a:xfrm>
          <a:prstGeom prst="line">
            <a:avLst/>
          </a:prstGeom>
          <a:noFill/>
          <a:ln w="57150">
            <a:solidFill>
              <a:schemeClr val="accent2"/>
            </a:solidFill>
            <a:round/>
            <a:headEnd/>
            <a:tailEnd/>
          </a:ln>
        </p:spPr>
        <p:txBody>
          <a:bodyPr wrap="none" anchor="ctr">
            <a:prstTxWarp prst="textNoShape">
              <a:avLst/>
            </a:prstTxWarp>
          </a:bodyPr>
          <a:lstStyle/>
          <a:p>
            <a:endParaRPr lang="en-US"/>
          </a:p>
        </p:txBody>
      </p:sp>
      <p:sp>
        <p:nvSpPr>
          <p:cNvPr id="37996" name="Line 145"/>
          <p:cNvSpPr>
            <a:spLocks noChangeShapeType="1"/>
          </p:cNvSpPr>
          <p:nvPr/>
        </p:nvSpPr>
        <p:spPr bwMode="auto">
          <a:xfrm>
            <a:off x="2590800" y="3200400"/>
            <a:ext cx="0" cy="609600"/>
          </a:xfrm>
          <a:prstGeom prst="line">
            <a:avLst/>
          </a:prstGeom>
          <a:noFill/>
          <a:ln w="57150">
            <a:solidFill>
              <a:schemeClr val="accent2"/>
            </a:solidFill>
            <a:round/>
            <a:headEnd/>
            <a:tailEnd/>
          </a:ln>
        </p:spPr>
        <p:txBody>
          <a:bodyPr wrap="none" anchor="ctr">
            <a:prstTxWarp prst="textNoShape">
              <a:avLst/>
            </a:prstTxWarp>
          </a:bodyPr>
          <a:lstStyle/>
          <a:p>
            <a:endParaRPr lang="en-US"/>
          </a:p>
        </p:txBody>
      </p:sp>
      <p:sp>
        <p:nvSpPr>
          <p:cNvPr id="37997" name="Line 146"/>
          <p:cNvSpPr>
            <a:spLocks noChangeShapeType="1"/>
          </p:cNvSpPr>
          <p:nvPr/>
        </p:nvSpPr>
        <p:spPr bwMode="auto">
          <a:xfrm>
            <a:off x="2971800" y="3505200"/>
            <a:ext cx="0" cy="304800"/>
          </a:xfrm>
          <a:prstGeom prst="line">
            <a:avLst/>
          </a:prstGeom>
          <a:noFill/>
          <a:ln w="57150">
            <a:solidFill>
              <a:schemeClr val="accent2"/>
            </a:solidFill>
            <a:round/>
            <a:headEnd/>
            <a:tailEnd/>
          </a:ln>
        </p:spPr>
        <p:txBody>
          <a:bodyPr wrap="none" anchor="ctr">
            <a:prstTxWarp prst="textNoShape">
              <a:avLst/>
            </a:prstTxWarp>
          </a:bodyPr>
          <a:lstStyle/>
          <a:p>
            <a:endParaRPr lang="en-US"/>
          </a:p>
        </p:txBody>
      </p:sp>
      <p:sp>
        <p:nvSpPr>
          <p:cNvPr id="37998" name="Line 147"/>
          <p:cNvSpPr>
            <a:spLocks noChangeShapeType="1"/>
          </p:cNvSpPr>
          <p:nvPr/>
        </p:nvSpPr>
        <p:spPr bwMode="auto">
          <a:xfrm>
            <a:off x="3581400" y="4114800"/>
            <a:ext cx="1676400" cy="0"/>
          </a:xfrm>
          <a:prstGeom prst="line">
            <a:avLst/>
          </a:prstGeom>
          <a:noFill/>
          <a:ln w="57150">
            <a:solidFill>
              <a:schemeClr val="accent2"/>
            </a:solidFill>
            <a:round/>
            <a:headEnd/>
            <a:tailEnd/>
          </a:ln>
        </p:spPr>
        <p:txBody>
          <a:bodyPr wrap="none" anchor="ctr">
            <a:prstTxWarp prst="textNoShape">
              <a:avLst/>
            </a:prstTxWarp>
          </a:bodyPr>
          <a:lstStyle/>
          <a:p>
            <a:endParaRPr lang="en-US"/>
          </a:p>
        </p:txBody>
      </p:sp>
      <p:sp>
        <p:nvSpPr>
          <p:cNvPr id="37999" name="Line 148"/>
          <p:cNvSpPr>
            <a:spLocks noChangeShapeType="1"/>
          </p:cNvSpPr>
          <p:nvPr/>
        </p:nvSpPr>
        <p:spPr bwMode="auto">
          <a:xfrm>
            <a:off x="2743200" y="5486400"/>
            <a:ext cx="685800" cy="0"/>
          </a:xfrm>
          <a:prstGeom prst="line">
            <a:avLst/>
          </a:prstGeom>
          <a:noFill/>
          <a:ln w="57150">
            <a:solidFill>
              <a:schemeClr val="accent2"/>
            </a:solidFill>
            <a:round/>
            <a:headEnd/>
            <a:tailEnd/>
          </a:ln>
        </p:spPr>
        <p:txBody>
          <a:bodyPr wrap="none" anchor="ctr">
            <a:prstTxWarp prst="textNoShape">
              <a:avLst/>
            </a:prstTxWarp>
          </a:bodyPr>
          <a:lstStyle/>
          <a:p>
            <a:endParaRPr lang="en-US"/>
          </a:p>
        </p:txBody>
      </p:sp>
      <p:sp>
        <p:nvSpPr>
          <p:cNvPr id="38000" name="Line 149"/>
          <p:cNvSpPr>
            <a:spLocks noChangeShapeType="1"/>
          </p:cNvSpPr>
          <p:nvPr/>
        </p:nvSpPr>
        <p:spPr bwMode="auto">
          <a:xfrm>
            <a:off x="3810000" y="5486400"/>
            <a:ext cx="685800" cy="0"/>
          </a:xfrm>
          <a:prstGeom prst="line">
            <a:avLst/>
          </a:prstGeom>
          <a:noFill/>
          <a:ln w="57150">
            <a:solidFill>
              <a:schemeClr val="accent2"/>
            </a:solidFill>
            <a:round/>
            <a:headEnd/>
            <a:tailEnd/>
          </a:ln>
        </p:spPr>
        <p:txBody>
          <a:bodyPr wrap="none" anchor="ctr">
            <a:prstTxWarp prst="textNoShape">
              <a:avLst/>
            </a:prstTxWarp>
          </a:bodyPr>
          <a:lstStyle/>
          <a:p>
            <a:endParaRPr lang="en-US"/>
          </a:p>
        </p:txBody>
      </p:sp>
      <p:sp>
        <p:nvSpPr>
          <p:cNvPr id="38001" name="Line 150"/>
          <p:cNvSpPr>
            <a:spLocks noChangeShapeType="1"/>
          </p:cNvSpPr>
          <p:nvPr/>
        </p:nvSpPr>
        <p:spPr bwMode="auto">
          <a:xfrm flipV="1">
            <a:off x="4495800" y="4800600"/>
            <a:ext cx="304800" cy="685800"/>
          </a:xfrm>
          <a:prstGeom prst="line">
            <a:avLst/>
          </a:prstGeom>
          <a:noFill/>
          <a:ln w="57150">
            <a:solidFill>
              <a:schemeClr val="accent2"/>
            </a:solidFill>
            <a:round/>
            <a:headEnd/>
            <a:tailEnd/>
          </a:ln>
        </p:spPr>
        <p:txBody>
          <a:bodyPr wrap="none" anchor="ctr">
            <a:prstTxWarp prst="textNoShape">
              <a:avLst/>
            </a:prstTxWarp>
          </a:bodyPr>
          <a:lstStyle/>
          <a:p>
            <a:endParaRPr lang="en-US"/>
          </a:p>
        </p:txBody>
      </p:sp>
      <p:sp>
        <p:nvSpPr>
          <p:cNvPr id="38002" name="Line 151"/>
          <p:cNvSpPr>
            <a:spLocks noChangeShapeType="1"/>
          </p:cNvSpPr>
          <p:nvPr/>
        </p:nvSpPr>
        <p:spPr bwMode="auto">
          <a:xfrm>
            <a:off x="4800600" y="4800600"/>
            <a:ext cx="533400" cy="0"/>
          </a:xfrm>
          <a:prstGeom prst="line">
            <a:avLst/>
          </a:prstGeom>
          <a:noFill/>
          <a:ln w="57150">
            <a:solidFill>
              <a:schemeClr val="accent2"/>
            </a:solidFill>
            <a:round/>
            <a:headEnd/>
            <a:tailEnd/>
          </a:ln>
        </p:spPr>
        <p:txBody>
          <a:bodyPr wrap="none" anchor="ctr">
            <a:prstTxWarp prst="textNoShape">
              <a:avLst/>
            </a:prstTxWarp>
          </a:bodyPr>
          <a:lstStyle/>
          <a:p>
            <a:endParaRPr lang="en-US"/>
          </a:p>
        </p:txBody>
      </p:sp>
      <p:sp>
        <p:nvSpPr>
          <p:cNvPr id="38003" name="Freeform 152"/>
          <p:cNvSpPr>
            <a:spLocks/>
          </p:cNvSpPr>
          <p:nvPr/>
        </p:nvSpPr>
        <p:spPr bwMode="auto">
          <a:xfrm>
            <a:off x="5791200" y="4419600"/>
            <a:ext cx="990600" cy="609600"/>
          </a:xfrm>
          <a:custGeom>
            <a:avLst/>
            <a:gdLst>
              <a:gd name="T0" fmla="*/ 0 w 624"/>
              <a:gd name="T1" fmla="*/ 0 h 384"/>
              <a:gd name="T2" fmla="*/ 990600 w 624"/>
              <a:gd name="T3" fmla="*/ 0 h 384"/>
              <a:gd name="T4" fmla="*/ 990600 w 624"/>
              <a:gd name="T5" fmla="*/ 609600 h 384"/>
              <a:gd name="T6" fmla="*/ 0 60000 65536"/>
              <a:gd name="T7" fmla="*/ 0 60000 65536"/>
              <a:gd name="T8" fmla="*/ 0 60000 65536"/>
              <a:gd name="T9" fmla="*/ 0 w 624"/>
              <a:gd name="T10" fmla="*/ 0 h 384"/>
              <a:gd name="T11" fmla="*/ 624 w 624"/>
              <a:gd name="T12" fmla="*/ 384 h 384"/>
            </a:gdLst>
            <a:ahLst/>
            <a:cxnLst>
              <a:cxn ang="T6">
                <a:pos x="T0" y="T1"/>
              </a:cxn>
              <a:cxn ang="T7">
                <a:pos x="T2" y="T3"/>
              </a:cxn>
              <a:cxn ang="T8">
                <a:pos x="T4" y="T5"/>
              </a:cxn>
            </a:cxnLst>
            <a:rect l="T9" t="T10" r="T11" b="T12"/>
            <a:pathLst>
              <a:path w="624" h="384">
                <a:moveTo>
                  <a:pt x="0" y="0"/>
                </a:moveTo>
                <a:lnTo>
                  <a:pt x="624" y="0"/>
                </a:lnTo>
                <a:lnTo>
                  <a:pt x="624" y="384"/>
                </a:lnTo>
              </a:path>
            </a:pathLst>
          </a:custGeom>
          <a:noFill/>
          <a:ln w="57150">
            <a:solidFill>
              <a:schemeClr val="accent2"/>
            </a:solidFill>
            <a:round/>
            <a:headEnd/>
            <a:tailEnd/>
          </a:ln>
        </p:spPr>
        <p:txBody>
          <a:bodyPr wrap="none" anchor="ctr">
            <a:prstTxWarp prst="textNoShape">
              <a:avLst/>
            </a:prstTxWarp>
          </a:bodyPr>
          <a:lstStyle/>
          <a:p>
            <a:endParaRPr lang="en-US"/>
          </a:p>
        </p:txBody>
      </p:sp>
      <p:sp>
        <p:nvSpPr>
          <p:cNvPr id="38004" name="Freeform 153"/>
          <p:cNvSpPr>
            <a:spLocks/>
          </p:cNvSpPr>
          <p:nvPr/>
        </p:nvSpPr>
        <p:spPr bwMode="auto">
          <a:xfrm>
            <a:off x="1600200" y="4267200"/>
            <a:ext cx="6248400" cy="2209800"/>
          </a:xfrm>
          <a:custGeom>
            <a:avLst/>
            <a:gdLst>
              <a:gd name="T0" fmla="*/ 5486400 w 3936"/>
              <a:gd name="T1" fmla="*/ 1295400 h 1392"/>
              <a:gd name="T2" fmla="*/ 5791200 w 3936"/>
              <a:gd name="T3" fmla="*/ 1295400 h 1392"/>
              <a:gd name="T4" fmla="*/ 6096000 w 3936"/>
              <a:gd name="T5" fmla="*/ 762000 h 1392"/>
              <a:gd name="T6" fmla="*/ 6248400 w 3936"/>
              <a:gd name="T7" fmla="*/ 762000 h 1392"/>
              <a:gd name="T8" fmla="*/ 6248400 w 3936"/>
              <a:gd name="T9" fmla="*/ 2209800 h 1392"/>
              <a:gd name="T10" fmla="*/ 0 w 3936"/>
              <a:gd name="T11" fmla="*/ 2209800 h 1392"/>
              <a:gd name="T12" fmla="*/ 0 w 3936"/>
              <a:gd name="T13" fmla="*/ 0 h 1392"/>
              <a:gd name="T14" fmla="*/ 533400 w 3936"/>
              <a:gd name="T15" fmla="*/ 0 h 1392"/>
              <a:gd name="T16" fmla="*/ 0 60000 65536"/>
              <a:gd name="T17" fmla="*/ 0 60000 65536"/>
              <a:gd name="T18" fmla="*/ 0 60000 65536"/>
              <a:gd name="T19" fmla="*/ 0 60000 65536"/>
              <a:gd name="T20" fmla="*/ 0 60000 65536"/>
              <a:gd name="T21" fmla="*/ 0 60000 65536"/>
              <a:gd name="T22" fmla="*/ 0 60000 65536"/>
              <a:gd name="T23" fmla="*/ 0 60000 65536"/>
              <a:gd name="T24" fmla="*/ 0 w 3936"/>
              <a:gd name="T25" fmla="*/ 0 h 1392"/>
              <a:gd name="T26" fmla="*/ 3936 w 3936"/>
              <a:gd name="T27" fmla="*/ 1392 h 13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36" h="1392">
                <a:moveTo>
                  <a:pt x="3456" y="816"/>
                </a:moveTo>
                <a:lnTo>
                  <a:pt x="3648" y="816"/>
                </a:lnTo>
                <a:lnTo>
                  <a:pt x="3840" y="480"/>
                </a:lnTo>
                <a:lnTo>
                  <a:pt x="3936" y="480"/>
                </a:lnTo>
                <a:lnTo>
                  <a:pt x="3936" y="1392"/>
                </a:lnTo>
                <a:lnTo>
                  <a:pt x="0" y="1392"/>
                </a:lnTo>
                <a:lnTo>
                  <a:pt x="0" y="0"/>
                </a:lnTo>
                <a:lnTo>
                  <a:pt x="336" y="0"/>
                </a:lnTo>
              </a:path>
            </a:pathLst>
          </a:custGeom>
          <a:noFill/>
          <a:ln w="57150">
            <a:solidFill>
              <a:schemeClr val="accent2"/>
            </a:solidFill>
            <a:round/>
            <a:headEnd/>
            <a:tailEnd/>
          </a:ln>
        </p:spPr>
        <p:txBody>
          <a:bodyPr wrap="none" anchor="ctr">
            <a:prstTxWarp prst="textNoShape">
              <a:avLst/>
            </a:prstTxWarp>
          </a:bodyPr>
          <a:lstStyle/>
          <a:p>
            <a:endParaRPr lang="en-US"/>
          </a:p>
        </p:txBody>
      </p:sp>
      <p:sp>
        <p:nvSpPr>
          <p:cNvPr id="38005" name="Oval 154"/>
          <p:cNvSpPr>
            <a:spLocks noChangeArrowheads="1"/>
          </p:cNvSpPr>
          <p:nvPr/>
        </p:nvSpPr>
        <p:spPr bwMode="auto">
          <a:xfrm>
            <a:off x="5308600" y="2844800"/>
            <a:ext cx="1625600" cy="787400"/>
          </a:xfrm>
          <a:prstGeom prst="ellipse">
            <a:avLst/>
          </a:prstGeom>
          <a:noFill/>
          <a:ln w="50800">
            <a:solidFill>
              <a:srgbClr val="33CC33"/>
            </a:solidFill>
            <a:round/>
            <a:headEnd/>
            <a:tailEnd/>
          </a:ln>
        </p:spPr>
        <p:txBody>
          <a:bodyPr wrap="none" anchor="ctr">
            <a:prstTxWarp prst="textNoShape">
              <a:avLst/>
            </a:prstTxWarp>
          </a:bodyPr>
          <a:lstStyle/>
          <a:p>
            <a:endParaRPr lang="en-US"/>
          </a:p>
        </p:txBody>
      </p:sp>
      <p:sp>
        <p:nvSpPr>
          <p:cNvPr id="38006" name="Oval 155"/>
          <p:cNvSpPr>
            <a:spLocks noChangeArrowheads="1"/>
          </p:cNvSpPr>
          <p:nvPr/>
        </p:nvSpPr>
        <p:spPr bwMode="auto">
          <a:xfrm>
            <a:off x="6375400" y="3098800"/>
            <a:ext cx="1625600" cy="787400"/>
          </a:xfrm>
          <a:prstGeom prst="ellipse">
            <a:avLst/>
          </a:prstGeom>
          <a:noFill/>
          <a:ln w="50800">
            <a:solidFill>
              <a:srgbClr val="33CC33"/>
            </a:solidFill>
            <a:round/>
            <a:headEnd/>
            <a:tailEnd/>
          </a:ln>
        </p:spPr>
        <p:txBody>
          <a:bodyPr wrap="none" anchor="ctr">
            <a:prstTxWarp prst="textNoShape">
              <a:avLst/>
            </a:prstTxWarp>
          </a:bodyPr>
          <a:lstStyle/>
          <a:p>
            <a:endParaRPr lang="en-US"/>
          </a:p>
        </p:txBody>
      </p:sp>
      <p:sp>
        <p:nvSpPr>
          <p:cNvPr id="38007" name="Oval 156"/>
          <p:cNvSpPr>
            <a:spLocks noChangeArrowheads="1"/>
          </p:cNvSpPr>
          <p:nvPr/>
        </p:nvSpPr>
        <p:spPr bwMode="auto">
          <a:xfrm>
            <a:off x="2082800" y="5867400"/>
            <a:ext cx="1625600" cy="787400"/>
          </a:xfrm>
          <a:prstGeom prst="ellipse">
            <a:avLst/>
          </a:prstGeom>
          <a:noFill/>
          <a:ln w="50800">
            <a:solidFill>
              <a:srgbClr val="33CC33"/>
            </a:solidFill>
            <a:round/>
            <a:headEnd/>
            <a:tailEn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2819400" y="6248400"/>
            <a:ext cx="2971800" cy="609600"/>
          </a:xfrm>
          <a:prstGeom prst="rect">
            <a:avLst/>
          </a:prstGeom>
          <a:solidFill>
            <a:schemeClr val="bg1"/>
          </a:solidFill>
          <a:ln w="12700">
            <a:noFill/>
            <a:miter lim="800000"/>
            <a:headEnd/>
            <a:tailEnd/>
          </a:ln>
        </p:spPr>
        <p:txBody>
          <a:bodyPr wrap="none" anchor="ctr">
            <a:prstTxWarp prst="textNoShape">
              <a:avLst/>
            </a:prstTxWarp>
          </a:bodyPr>
          <a:lstStyle/>
          <a:p>
            <a:endParaRPr lang="en-US"/>
          </a:p>
        </p:txBody>
      </p:sp>
      <p:sp>
        <p:nvSpPr>
          <p:cNvPr id="39939" name="Rectangle 3"/>
          <p:cNvSpPr>
            <a:spLocks noGrp="1" noChangeArrowheads="1"/>
          </p:cNvSpPr>
          <p:nvPr>
            <p:ph type="title"/>
          </p:nvPr>
        </p:nvSpPr>
        <p:spPr>
          <a:xfrm>
            <a:off x="800100" y="228600"/>
            <a:ext cx="8007350" cy="474663"/>
          </a:xfrm>
          <a:noFill/>
        </p:spPr>
        <p:txBody>
          <a:bodyPr/>
          <a:lstStyle/>
          <a:p>
            <a:r>
              <a:rPr lang="en-US">
                <a:ea typeface="ＭＳ Ｐゴシック" pitchFamily="19" charset="-128"/>
                <a:cs typeface="ＭＳ Ｐゴシック" pitchFamily="19" charset="-128"/>
              </a:rPr>
              <a:t>The Single Cycle Datapath during Store?</a:t>
            </a:r>
          </a:p>
        </p:txBody>
      </p:sp>
      <p:grpSp>
        <p:nvGrpSpPr>
          <p:cNvPr id="2" name="Group 4"/>
          <p:cNvGrpSpPr>
            <a:grpSpLocks/>
          </p:cNvGrpSpPr>
          <p:nvPr/>
        </p:nvGrpSpPr>
        <p:grpSpPr bwMode="auto">
          <a:xfrm>
            <a:off x="1743075" y="603250"/>
            <a:ext cx="5949950" cy="638175"/>
            <a:chOff x="1098" y="380"/>
            <a:chExt cx="3748" cy="402"/>
          </a:xfrm>
        </p:grpSpPr>
        <p:sp>
          <p:nvSpPr>
            <p:cNvPr id="40064" name="Rectangle 5"/>
            <p:cNvSpPr>
              <a:spLocks noChangeArrowheads="1"/>
            </p:cNvSpPr>
            <p:nvPr/>
          </p:nvSpPr>
          <p:spPr bwMode="auto">
            <a:xfrm>
              <a:off x="1167" y="584"/>
              <a:ext cx="3599"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3" name="Group 6"/>
            <p:cNvGrpSpPr>
              <a:grpSpLocks/>
            </p:cNvGrpSpPr>
            <p:nvPr/>
          </p:nvGrpSpPr>
          <p:grpSpPr bwMode="auto">
            <a:xfrm>
              <a:off x="1163" y="572"/>
              <a:ext cx="624" cy="210"/>
              <a:chOff x="1163" y="572"/>
              <a:chExt cx="624" cy="210"/>
            </a:xfrm>
          </p:grpSpPr>
          <p:sp>
            <p:nvSpPr>
              <p:cNvPr id="40079" name="Rectangle 7"/>
              <p:cNvSpPr>
                <a:spLocks noChangeArrowheads="1"/>
              </p:cNvSpPr>
              <p:nvPr/>
            </p:nvSpPr>
            <p:spPr bwMode="auto">
              <a:xfrm>
                <a:off x="1163" y="580"/>
                <a:ext cx="62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0080" name="Rectangle 8"/>
              <p:cNvSpPr>
                <a:spLocks noChangeArrowheads="1"/>
              </p:cNvSpPr>
              <p:nvPr/>
            </p:nvSpPr>
            <p:spPr bwMode="auto">
              <a:xfrm>
                <a:off x="1341" y="572"/>
                <a:ext cx="24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op</a:t>
                </a:r>
              </a:p>
            </p:txBody>
          </p:sp>
        </p:grpSp>
        <p:grpSp>
          <p:nvGrpSpPr>
            <p:cNvPr id="4" name="Group 9"/>
            <p:cNvGrpSpPr>
              <a:grpSpLocks/>
            </p:cNvGrpSpPr>
            <p:nvPr/>
          </p:nvGrpSpPr>
          <p:grpSpPr bwMode="auto">
            <a:xfrm>
              <a:off x="1795" y="572"/>
              <a:ext cx="580" cy="210"/>
              <a:chOff x="1795" y="572"/>
              <a:chExt cx="580" cy="210"/>
            </a:xfrm>
          </p:grpSpPr>
          <p:sp>
            <p:nvSpPr>
              <p:cNvPr id="40077" name="Rectangle 10"/>
              <p:cNvSpPr>
                <a:spLocks noChangeArrowheads="1"/>
              </p:cNvSpPr>
              <p:nvPr/>
            </p:nvSpPr>
            <p:spPr bwMode="auto">
              <a:xfrm>
                <a:off x="1795" y="580"/>
                <a:ext cx="58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0078" name="Rectangle 11"/>
              <p:cNvSpPr>
                <a:spLocks noChangeArrowheads="1"/>
              </p:cNvSpPr>
              <p:nvPr/>
            </p:nvSpPr>
            <p:spPr bwMode="auto">
              <a:xfrm>
                <a:off x="1956" y="572"/>
                <a:ext cx="221"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rs</a:t>
                </a:r>
              </a:p>
            </p:txBody>
          </p:sp>
        </p:grpSp>
        <p:grpSp>
          <p:nvGrpSpPr>
            <p:cNvPr id="5" name="Group 12"/>
            <p:cNvGrpSpPr>
              <a:grpSpLocks/>
            </p:cNvGrpSpPr>
            <p:nvPr/>
          </p:nvGrpSpPr>
          <p:grpSpPr bwMode="auto">
            <a:xfrm>
              <a:off x="2383" y="572"/>
              <a:ext cx="579" cy="210"/>
              <a:chOff x="2383" y="572"/>
              <a:chExt cx="579" cy="210"/>
            </a:xfrm>
          </p:grpSpPr>
          <p:sp>
            <p:nvSpPr>
              <p:cNvPr id="40075" name="Rectangle 13"/>
              <p:cNvSpPr>
                <a:spLocks noChangeArrowheads="1"/>
              </p:cNvSpPr>
              <p:nvPr/>
            </p:nvSpPr>
            <p:spPr bwMode="auto">
              <a:xfrm>
                <a:off x="2383" y="580"/>
                <a:ext cx="579"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0076" name="Rectangle 14"/>
              <p:cNvSpPr>
                <a:spLocks noChangeArrowheads="1"/>
              </p:cNvSpPr>
              <p:nvPr/>
            </p:nvSpPr>
            <p:spPr bwMode="auto">
              <a:xfrm>
                <a:off x="2543" y="572"/>
                <a:ext cx="21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rt</a:t>
                </a:r>
              </a:p>
            </p:txBody>
          </p:sp>
        </p:grpSp>
        <p:sp>
          <p:nvSpPr>
            <p:cNvPr id="40068" name="Rectangle 15"/>
            <p:cNvSpPr>
              <a:spLocks noChangeArrowheads="1"/>
            </p:cNvSpPr>
            <p:nvPr/>
          </p:nvSpPr>
          <p:spPr bwMode="auto">
            <a:xfrm>
              <a:off x="2970" y="580"/>
              <a:ext cx="180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0069" name="Rectangle 16"/>
            <p:cNvSpPr>
              <a:spLocks noChangeArrowheads="1"/>
            </p:cNvSpPr>
            <p:nvPr/>
          </p:nvSpPr>
          <p:spPr bwMode="auto">
            <a:xfrm>
              <a:off x="3469" y="572"/>
              <a:ext cx="69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immediate</a:t>
              </a:r>
            </a:p>
          </p:txBody>
        </p:sp>
        <p:sp>
          <p:nvSpPr>
            <p:cNvPr id="40070" name="Rectangle 17"/>
            <p:cNvSpPr>
              <a:spLocks noChangeArrowheads="1"/>
            </p:cNvSpPr>
            <p:nvPr/>
          </p:nvSpPr>
          <p:spPr bwMode="auto">
            <a:xfrm>
              <a:off x="4668" y="380"/>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40071" name="Rectangle 18"/>
            <p:cNvSpPr>
              <a:spLocks noChangeArrowheads="1"/>
            </p:cNvSpPr>
            <p:nvPr/>
          </p:nvSpPr>
          <p:spPr bwMode="auto">
            <a:xfrm>
              <a:off x="2770" y="38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16</a:t>
              </a:r>
            </a:p>
          </p:txBody>
        </p:sp>
        <p:sp>
          <p:nvSpPr>
            <p:cNvPr id="40072" name="Rectangle 19"/>
            <p:cNvSpPr>
              <a:spLocks noChangeArrowheads="1"/>
            </p:cNvSpPr>
            <p:nvPr/>
          </p:nvSpPr>
          <p:spPr bwMode="auto">
            <a:xfrm>
              <a:off x="2182" y="38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21</a:t>
              </a:r>
            </a:p>
          </p:txBody>
        </p:sp>
        <p:sp>
          <p:nvSpPr>
            <p:cNvPr id="40073" name="Rectangle 20"/>
            <p:cNvSpPr>
              <a:spLocks noChangeArrowheads="1"/>
            </p:cNvSpPr>
            <p:nvPr/>
          </p:nvSpPr>
          <p:spPr bwMode="auto">
            <a:xfrm>
              <a:off x="1594" y="38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26</a:t>
              </a:r>
            </a:p>
          </p:txBody>
        </p:sp>
        <p:sp>
          <p:nvSpPr>
            <p:cNvPr id="40074" name="Rectangle 21"/>
            <p:cNvSpPr>
              <a:spLocks noChangeArrowheads="1"/>
            </p:cNvSpPr>
            <p:nvPr/>
          </p:nvSpPr>
          <p:spPr bwMode="auto">
            <a:xfrm>
              <a:off x="1098" y="38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31</a:t>
              </a:r>
            </a:p>
          </p:txBody>
        </p:sp>
      </p:grpSp>
      <p:sp>
        <p:nvSpPr>
          <p:cNvPr id="39941" name="Rectangle 22"/>
          <p:cNvSpPr>
            <a:spLocks noGrp="1" noChangeArrowheads="1"/>
          </p:cNvSpPr>
          <p:nvPr>
            <p:ph type="body" idx="1"/>
          </p:nvPr>
        </p:nvSpPr>
        <p:spPr>
          <a:xfrm>
            <a:off x="304800" y="1295400"/>
            <a:ext cx="8382000" cy="371475"/>
          </a:xfrm>
          <a:noFill/>
        </p:spPr>
        <p:txBody>
          <a:bodyPr/>
          <a:lstStyle/>
          <a:p>
            <a:r>
              <a:rPr lang="en-US" sz="2800">
                <a:ea typeface="ＭＳ Ｐゴシック" pitchFamily="19" charset="-128"/>
                <a:cs typeface="ＭＳ Ｐゴシック" pitchFamily="19" charset="-128"/>
              </a:rPr>
              <a:t>Data Memory {R[rs] + SignExt[imm16]}  =  R[rt]</a:t>
            </a:r>
          </a:p>
        </p:txBody>
      </p:sp>
      <p:sp>
        <p:nvSpPr>
          <p:cNvPr id="39942" name="Rectangle 23"/>
          <p:cNvSpPr>
            <a:spLocks noChangeArrowheads="1"/>
          </p:cNvSpPr>
          <p:nvPr/>
        </p:nvSpPr>
        <p:spPr bwMode="auto">
          <a:xfrm>
            <a:off x="5867400" y="40386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39943" name="Rectangle 24"/>
          <p:cNvSpPr>
            <a:spLocks noChangeArrowheads="1"/>
          </p:cNvSpPr>
          <p:nvPr/>
        </p:nvSpPr>
        <p:spPr bwMode="auto">
          <a:xfrm>
            <a:off x="5257800" y="3048000"/>
            <a:ext cx="1752600" cy="393700"/>
          </a:xfrm>
          <a:prstGeom prst="rect">
            <a:avLst/>
          </a:prstGeom>
          <a:noFill/>
          <a:ln w="12700">
            <a:noFill/>
            <a:miter lim="800000"/>
            <a:headEnd/>
            <a:tailEnd/>
          </a:ln>
        </p:spPr>
        <p:txBody>
          <a:bodyPr lIns="90488" tIns="44450" rIns="90488" bIns="44450">
            <a:prstTxWarp prst="textNoShape">
              <a:avLst/>
            </a:prstTxWarp>
            <a:spAutoFit/>
          </a:bodyPr>
          <a:lstStyle/>
          <a:p>
            <a:r>
              <a:rPr lang="en-US" sz="2000" u="sng">
                <a:latin typeface="Times" pitchFamily="19" charset="0"/>
              </a:rPr>
              <a:t>ALUctr=</a:t>
            </a:r>
          </a:p>
        </p:txBody>
      </p:sp>
      <p:sp>
        <p:nvSpPr>
          <p:cNvPr id="39944" name="Rectangle 25"/>
          <p:cNvSpPr>
            <a:spLocks noChangeArrowheads="1"/>
          </p:cNvSpPr>
          <p:nvPr/>
        </p:nvSpPr>
        <p:spPr bwMode="auto">
          <a:xfrm>
            <a:off x="1981200" y="4800600"/>
            <a:ext cx="490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clk</a:t>
            </a:r>
          </a:p>
        </p:txBody>
      </p:sp>
      <p:sp>
        <p:nvSpPr>
          <p:cNvPr id="39945" name="Rectangle 26"/>
          <p:cNvSpPr>
            <a:spLocks noChangeArrowheads="1"/>
          </p:cNvSpPr>
          <p:nvPr/>
        </p:nvSpPr>
        <p:spPr bwMode="auto">
          <a:xfrm>
            <a:off x="1436688" y="3895725"/>
            <a:ext cx="7143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busW</a:t>
            </a:r>
          </a:p>
        </p:txBody>
      </p:sp>
      <p:sp>
        <p:nvSpPr>
          <p:cNvPr id="39946" name="Rectangle 27"/>
          <p:cNvSpPr>
            <a:spLocks noChangeArrowheads="1"/>
          </p:cNvSpPr>
          <p:nvPr/>
        </p:nvSpPr>
        <p:spPr bwMode="auto">
          <a:xfrm>
            <a:off x="1371600" y="3200400"/>
            <a:ext cx="10572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RegWr=</a:t>
            </a:r>
          </a:p>
        </p:txBody>
      </p:sp>
      <p:sp>
        <p:nvSpPr>
          <p:cNvPr id="39947" name="Line 28"/>
          <p:cNvSpPr>
            <a:spLocks noChangeShapeType="1"/>
          </p:cNvSpPr>
          <p:nvPr/>
        </p:nvSpPr>
        <p:spPr bwMode="auto">
          <a:xfrm flipH="1">
            <a:off x="1746250" y="4214813"/>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9948" name="Rectangle 29"/>
          <p:cNvSpPr>
            <a:spLocks noChangeArrowheads="1"/>
          </p:cNvSpPr>
          <p:nvPr/>
        </p:nvSpPr>
        <p:spPr bwMode="auto">
          <a:xfrm>
            <a:off x="1598613" y="43148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39949" name="Line 30"/>
          <p:cNvSpPr>
            <a:spLocks noChangeShapeType="1"/>
          </p:cNvSpPr>
          <p:nvPr/>
        </p:nvSpPr>
        <p:spPr bwMode="auto">
          <a:xfrm flipH="1">
            <a:off x="4572000" y="4038600"/>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9950" name="Rectangle 31"/>
          <p:cNvSpPr>
            <a:spLocks noChangeArrowheads="1"/>
          </p:cNvSpPr>
          <p:nvPr/>
        </p:nvSpPr>
        <p:spPr bwMode="auto">
          <a:xfrm>
            <a:off x="4419600" y="37338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39951" name="Rectangle 32"/>
          <p:cNvSpPr>
            <a:spLocks noChangeArrowheads="1"/>
          </p:cNvSpPr>
          <p:nvPr/>
        </p:nvSpPr>
        <p:spPr bwMode="auto">
          <a:xfrm>
            <a:off x="3625850" y="3733800"/>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busA</a:t>
            </a:r>
          </a:p>
        </p:txBody>
      </p:sp>
      <p:sp>
        <p:nvSpPr>
          <p:cNvPr id="39952" name="Line 33"/>
          <p:cNvSpPr>
            <a:spLocks noChangeShapeType="1"/>
          </p:cNvSpPr>
          <p:nvPr/>
        </p:nvSpPr>
        <p:spPr bwMode="auto">
          <a:xfrm flipV="1">
            <a:off x="3886200" y="45720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9953" name="Rectangle 34"/>
          <p:cNvSpPr>
            <a:spLocks noChangeArrowheads="1"/>
          </p:cNvSpPr>
          <p:nvPr/>
        </p:nvSpPr>
        <p:spPr bwMode="auto">
          <a:xfrm>
            <a:off x="3730625" y="46958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39954" name="Rectangle 35"/>
          <p:cNvSpPr>
            <a:spLocks noChangeArrowheads="1"/>
          </p:cNvSpPr>
          <p:nvPr/>
        </p:nvSpPr>
        <p:spPr bwMode="auto">
          <a:xfrm>
            <a:off x="3657600" y="4267200"/>
            <a:ext cx="70326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busB</a:t>
            </a:r>
          </a:p>
        </p:txBody>
      </p:sp>
      <p:sp>
        <p:nvSpPr>
          <p:cNvPr id="39955" name="Line 36"/>
          <p:cNvSpPr>
            <a:spLocks noChangeShapeType="1"/>
          </p:cNvSpPr>
          <p:nvPr/>
        </p:nvSpPr>
        <p:spPr bwMode="auto">
          <a:xfrm flipV="1">
            <a:off x="3276600" y="35782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9956" name="Line 37"/>
          <p:cNvSpPr>
            <a:spLocks noChangeShapeType="1"/>
          </p:cNvSpPr>
          <p:nvPr/>
        </p:nvSpPr>
        <p:spPr bwMode="auto">
          <a:xfrm flipV="1">
            <a:off x="2527300" y="35782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9957" name="Rectangle 38"/>
          <p:cNvSpPr>
            <a:spLocks noChangeArrowheads="1"/>
          </p:cNvSpPr>
          <p:nvPr/>
        </p:nvSpPr>
        <p:spPr bwMode="auto">
          <a:xfrm>
            <a:off x="2384425" y="34290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5</a:t>
            </a:r>
          </a:p>
        </p:txBody>
      </p:sp>
      <p:sp>
        <p:nvSpPr>
          <p:cNvPr id="39958" name="Line 39"/>
          <p:cNvSpPr>
            <a:spLocks noChangeShapeType="1"/>
          </p:cNvSpPr>
          <p:nvPr/>
        </p:nvSpPr>
        <p:spPr bwMode="auto">
          <a:xfrm flipV="1">
            <a:off x="2908300" y="35782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9959" name="Rectangle 40"/>
          <p:cNvSpPr>
            <a:spLocks noChangeArrowheads="1"/>
          </p:cNvSpPr>
          <p:nvPr/>
        </p:nvSpPr>
        <p:spPr bwMode="auto">
          <a:xfrm>
            <a:off x="2743200" y="34290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5</a:t>
            </a:r>
          </a:p>
        </p:txBody>
      </p:sp>
      <p:sp>
        <p:nvSpPr>
          <p:cNvPr id="39960" name="Rectangle 41"/>
          <p:cNvSpPr>
            <a:spLocks noChangeArrowheads="1"/>
          </p:cNvSpPr>
          <p:nvPr/>
        </p:nvSpPr>
        <p:spPr bwMode="auto">
          <a:xfrm>
            <a:off x="2322513" y="3805238"/>
            <a:ext cx="4635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Rw</a:t>
            </a:r>
          </a:p>
        </p:txBody>
      </p:sp>
      <p:sp>
        <p:nvSpPr>
          <p:cNvPr id="39961" name="Rectangle 42"/>
          <p:cNvSpPr>
            <a:spLocks noChangeArrowheads="1"/>
          </p:cNvSpPr>
          <p:nvPr/>
        </p:nvSpPr>
        <p:spPr bwMode="auto">
          <a:xfrm>
            <a:off x="2779713" y="3805238"/>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Ra</a:t>
            </a:r>
          </a:p>
        </p:txBody>
      </p:sp>
      <p:sp>
        <p:nvSpPr>
          <p:cNvPr id="39962" name="Rectangle 43"/>
          <p:cNvSpPr>
            <a:spLocks noChangeArrowheads="1"/>
          </p:cNvSpPr>
          <p:nvPr/>
        </p:nvSpPr>
        <p:spPr bwMode="auto">
          <a:xfrm>
            <a:off x="3160713" y="3805238"/>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Rb</a:t>
            </a:r>
          </a:p>
        </p:txBody>
      </p:sp>
      <p:sp>
        <p:nvSpPr>
          <p:cNvPr id="39963" name="Rectangle 44"/>
          <p:cNvSpPr>
            <a:spLocks noChangeArrowheads="1"/>
          </p:cNvSpPr>
          <p:nvPr/>
        </p:nvSpPr>
        <p:spPr bwMode="auto">
          <a:xfrm>
            <a:off x="2322513" y="4191000"/>
            <a:ext cx="101282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pitchFamily="19" charset="0"/>
              </a:rPr>
              <a:t>RegFile</a:t>
            </a:r>
          </a:p>
        </p:txBody>
      </p:sp>
      <p:sp>
        <p:nvSpPr>
          <p:cNvPr id="39964" name="Rectangle 45"/>
          <p:cNvSpPr>
            <a:spLocks noChangeArrowheads="1"/>
          </p:cNvSpPr>
          <p:nvPr/>
        </p:nvSpPr>
        <p:spPr bwMode="auto">
          <a:xfrm>
            <a:off x="2743200" y="3200400"/>
            <a:ext cx="422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Rs</a:t>
            </a:r>
          </a:p>
        </p:txBody>
      </p:sp>
      <p:sp>
        <p:nvSpPr>
          <p:cNvPr id="39965" name="Rectangle 46"/>
          <p:cNvSpPr>
            <a:spLocks noChangeArrowheads="1"/>
          </p:cNvSpPr>
          <p:nvPr/>
        </p:nvSpPr>
        <p:spPr bwMode="auto">
          <a:xfrm>
            <a:off x="2574925" y="24384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Rt</a:t>
            </a:r>
          </a:p>
        </p:txBody>
      </p:sp>
      <p:sp>
        <p:nvSpPr>
          <p:cNvPr id="39966" name="Rectangle 47"/>
          <p:cNvSpPr>
            <a:spLocks noChangeArrowheads="1"/>
          </p:cNvSpPr>
          <p:nvPr/>
        </p:nvSpPr>
        <p:spPr bwMode="auto">
          <a:xfrm>
            <a:off x="3124200" y="32004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a:solidFill>
                  <a:schemeClr val="tx1"/>
                </a:solidFill>
                <a:latin typeface="Times" pitchFamily="19" charset="0"/>
              </a:rPr>
              <a:t>Rt</a:t>
            </a:r>
          </a:p>
        </p:txBody>
      </p:sp>
      <p:sp>
        <p:nvSpPr>
          <p:cNvPr id="39967" name="Rectangle 48"/>
          <p:cNvSpPr>
            <a:spLocks noChangeArrowheads="1"/>
          </p:cNvSpPr>
          <p:nvPr/>
        </p:nvSpPr>
        <p:spPr bwMode="auto">
          <a:xfrm>
            <a:off x="2143125" y="2438400"/>
            <a:ext cx="4476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Rd</a:t>
            </a:r>
          </a:p>
        </p:txBody>
      </p:sp>
      <p:sp>
        <p:nvSpPr>
          <p:cNvPr id="39968" name="Rectangle 49"/>
          <p:cNvSpPr>
            <a:spLocks noChangeArrowheads="1"/>
          </p:cNvSpPr>
          <p:nvPr/>
        </p:nvSpPr>
        <p:spPr bwMode="auto">
          <a:xfrm>
            <a:off x="1419225" y="2133600"/>
            <a:ext cx="10858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RegDst=</a:t>
            </a:r>
          </a:p>
        </p:txBody>
      </p:sp>
      <p:grpSp>
        <p:nvGrpSpPr>
          <p:cNvPr id="6" name="Group 50"/>
          <p:cNvGrpSpPr>
            <a:grpSpLocks/>
          </p:cNvGrpSpPr>
          <p:nvPr/>
        </p:nvGrpSpPr>
        <p:grpSpPr bwMode="auto">
          <a:xfrm>
            <a:off x="3454400" y="5046663"/>
            <a:ext cx="376238" cy="1082675"/>
            <a:chOff x="2848" y="3083"/>
            <a:chExt cx="237" cy="682"/>
          </a:xfrm>
        </p:grpSpPr>
        <p:sp>
          <p:nvSpPr>
            <p:cNvPr id="40062" name="Rectangle 51"/>
            <p:cNvSpPr>
              <a:spLocks noChangeArrowheads="1"/>
            </p:cNvSpPr>
            <p:nvPr/>
          </p:nvSpPr>
          <p:spPr bwMode="auto">
            <a:xfrm>
              <a:off x="2848" y="3088"/>
              <a:ext cx="224" cy="65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40063" name="Rectangle 52"/>
            <p:cNvSpPr>
              <a:spLocks noChangeArrowheads="1"/>
            </p:cNvSpPr>
            <p:nvPr/>
          </p:nvSpPr>
          <p:spPr bwMode="auto">
            <a:xfrm rot="5400000">
              <a:off x="2630" y="3309"/>
              <a:ext cx="682"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Extender</a:t>
              </a:r>
              <a:endParaRPr lang="en-US" sz="2000" b="1">
                <a:solidFill>
                  <a:schemeClr val="tx1"/>
                </a:solidFill>
                <a:latin typeface="Times" pitchFamily="19" charset="0"/>
              </a:endParaRPr>
            </a:p>
          </p:txBody>
        </p:sp>
      </p:grpSp>
      <p:sp>
        <p:nvSpPr>
          <p:cNvPr id="39970" name="Rectangle 53"/>
          <p:cNvSpPr>
            <a:spLocks noChangeArrowheads="1"/>
          </p:cNvSpPr>
          <p:nvPr/>
        </p:nvSpPr>
        <p:spPr bwMode="auto">
          <a:xfrm>
            <a:off x="3962400" y="55340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39971" name="Line 54"/>
          <p:cNvSpPr>
            <a:spLocks noChangeShapeType="1"/>
          </p:cNvSpPr>
          <p:nvPr/>
        </p:nvSpPr>
        <p:spPr bwMode="auto">
          <a:xfrm flipH="1">
            <a:off x="4114800" y="5432425"/>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9972" name="Line 55"/>
          <p:cNvSpPr>
            <a:spLocks noChangeShapeType="1"/>
          </p:cNvSpPr>
          <p:nvPr/>
        </p:nvSpPr>
        <p:spPr bwMode="auto">
          <a:xfrm flipH="1">
            <a:off x="3035300" y="5434013"/>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9973" name="Rectangle 56"/>
          <p:cNvSpPr>
            <a:spLocks noChangeArrowheads="1"/>
          </p:cNvSpPr>
          <p:nvPr/>
        </p:nvSpPr>
        <p:spPr bwMode="auto">
          <a:xfrm>
            <a:off x="2819400" y="55340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16</a:t>
            </a:r>
          </a:p>
        </p:txBody>
      </p:sp>
      <p:sp>
        <p:nvSpPr>
          <p:cNvPr id="39974" name="Rectangle 57"/>
          <p:cNvSpPr>
            <a:spLocks noChangeArrowheads="1"/>
          </p:cNvSpPr>
          <p:nvPr/>
        </p:nvSpPr>
        <p:spPr bwMode="auto">
          <a:xfrm>
            <a:off x="1905000" y="5257800"/>
            <a:ext cx="9001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imm16</a:t>
            </a:r>
          </a:p>
        </p:txBody>
      </p:sp>
      <p:sp>
        <p:nvSpPr>
          <p:cNvPr id="39975" name="Rectangle 58"/>
          <p:cNvSpPr>
            <a:spLocks noChangeArrowheads="1"/>
          </p:cNvSpPr>
          <p:nvPr/>
        </p:nvSpPr>
        <p:spPr bwMode="auto">
          <a:xfrm>
            <a:off x="4038600" y="5943600"/>
            <a:ext cx="11842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ALUSrc=</a:t>
            </a:r>
          </a:p>
        </p:txBody>
      </p:sp>
      <p:sp>
        <p:nvSpPr>
          <p:cNvPr id="39976" name="Rectangle 59"/>
          <p:cNvSpPr>
            <a:spLocks noChangeArrowheads="1"/>
          </p:cNvSpPr>
          <p:nvPr/>
        </p:nvSpPr>
        <p:spPr bwMode="auto">
          <a:xfrm>
            <a:off x="2514600" y="6019800"/>
            <a:ext cx="98742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ExtOp=</a:t>
            </a:r>
          </a:p>
        </p:txBody>
      </p:sp>
      <p:sp>
        <p:nvSpPr>
          <p:cNvPr id="39977" name="Line 60"/>
          <p:cNvSpPr>
            <a:spLocks noChangeShapeType="1"/>
          </p:cNvSpPr>
          <p:nvPr/>
        </p:nvSpPr>
        <p:spPr bwMode="auto">
          <a:xfrm flipV="1">
            <a:off x="7543800" y="3657600"/>
            <a:ext cx="0" cy="644525"/>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39978" name="Rectangle 61"/>
          <p:cNvSpPr>
            <a:spLocks noChangeArrowheads="1"/>
          </p:cNvSpPr>
          <p:nvPr/>
        </p:nvSpPr>
        <p:spPr bwMode="auto">
          <a:xfrm>
            <a:off x="6400800" y="3276600"/>
            <a:ext cx="14668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MemtoReg=</a:t>
            </a:r>
          </a:p>
        </p:txBody>
      </p:sp>
      <p:sp>
        <p:nvSpPr>
          <p:cNvPr id="39979" name="Rectangle 62"/>
          <p:cNvSpPr>
            <a:spLocks noChangeArrowheads="1"/>
          </p:cNvSpPr>
          <p:nvPr/>
        </p:nvSpPr>
        <p:spPr bwMode="auto">
          <a:xfrm>
            <a:off x="5224463" y="5791200"/>
            <a:ext cx="4905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clk</a:t>
            </a:r>
          </a:p>
        </p:txBody>
      </p:sp>
      <p:sp>
        <p:nvSpPr>
          <p:cNvPr id="39980" name="Rectangle 63"/>
          <p:cNvSpPr>
            <a:spLocks noChangeArrowheads="1"/>
          </p:cNvSpPr>
          <p:nvPr/>
        </p:nvSpPr>
        <p:spPr bwMode="auto">
          <a:xfrm>
            <a:off x="4953000" y="5257800"/>
            <a:ext cx="9350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Data In</a:t>
            </a:r>
          </a:p>
        </p:txBody>
      </p:sp>
      <p:sp>
        <p:nvSpPr>
          <p:cNvPr id="39981" name="Line 64"/>
          <p:cNvSpPr>
            <a:spLocks noChangeShapeType="1"/>
          </p:cNvSpPr>
          <p:nvPr/>
        </p:nvSpPr>
        <p:spPr bwMode="auto">
          <a:xfrm flipH="1">
            <a:off x="5086350" y="5189538"/>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9982" name="Rectangle 65"/>
          <p:cNvSpPr>
            <a:spLocks noChangeArrowheads="1"/>
          </p:cNvSpPr>
          <p:nvPr/>
        </p:nvSpPr>
        <p:spPr bwMode="auto">
          <a:xfrm>
            <a:off x="5116513" y="49657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39983" name="Line 66"/>
          <p:cNvSpPr>
            <a:spLocks noChangeShapeType="1"/>
          </p:cNvSpPr>
          <p:nvPr/>
        </p:nvSpPr>
        <p:spPr bwMode="auto">
          <a:xfrm flipV="1">
            <a:off x="6235700" y="4038600"/>
            <a:ext cx="12700" cy="1008063"/>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39984" name="Rectangle 67"/>
          <p:cNvSpPr>
            <a:spLocks noChangeArrowheads="1"/>
          </p:cNvSpPr>
          <p:nvPr/>
        </p:nvSpPr>
        <p:spPr bwMode="auto">
          <a:xfrm>
            <a:off x="5943600" y="3657600"/>
            <a:ext cx="11842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MemWr=</a:t>
            </a:r>
          </a:p>
        </p:txBody>
      </p:sp>
      <p:grpSp>
        <p:nvGrpSpPr>
          <p:cNvPr id="7" name="Group 69"/>
          <p:cNvGrpSpPr>
            <a:grpSpLocks/>
          </p:cNvGrpSpPr>
          <p:nvPr/>
        </p:nvGrpSpPr>
        <p:grpSpPr bwMode="auto">
          <a:xfrm>
            <a:off x="2133600" y="2867025"/>
            <a:ext cx="838200" cy="333375"/>
            <a:chOff x="2640" y="1422"/>
            <a:chExt cx="528" cy="210"/>
          </a:xfrm>
        </p:grpSpPr>
        <p:sp>
          <p:nvSpPr>
            <p:cNvPr id="40059" name="Rectangle 70"/>
            <p:cNvSpPr>
              <a:spLocks noChangeArrowheads="1"/>
            </p:cNvSpPr>
            <p:nvPr/>
          </p:nvSpPr>
          <p:spPr bwMode="auto">
            <a:xfrm>
              <a:off x="292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40060" name="Rectangle 71"/>
            <p:cNvSpPr>
              <a:spLocks noChangeArrowheads="1"/>
            </p:cNvSpPr>
            <p:nvPr/>
          </p:nvSpPr>
          <p:spPr bwMode="auto">
            <a:xfrm>
              <a:off x="268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40061" name="Freeform 72"/>
            <p:cNvSpPr>
              <a:spLocks/>
            </p:cNvSpPr>
            <p:nvPr/>
          </p:nvSpPr>
          <p:spPr bwMode="auto">
            <a:xfrm>
              <a:off x="2640" y="1440"/>
              <a:ext cx="528" cy="192"/>
            </a:xfrm>
            <a:custGeom>
              <a:avLst/>
              <a:gdLst>
                <a:gd name="T0" fmla="*/ 0 w 528"/>
                <a:gd name="T1" fmla="*/ 0 h 192"/>
                <a:gd name="T2" fmla="*/ 48 w 528"/>
                <a:gd name="T3" fmla="*/ 192 h 192"/>
                <a:gd name="T4" fmla="*/ 480 w 528"/>
                <a:gd name="T5" fmla="*/ 192 h 192"/>
                <a:gd name="T6" fmla="*/ 528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sp>
        <p:nvSpPr>
          <p:cNvPr id="39987" name="Rectangle 73"/>
          <p:cNvSpPr>
            <a:spLocks noChangeArrowheads="1"/>
          </p:cNvSpPr>
          <p:nvPr/>
        </p:nvSpPr>
        <p:spPr bwMode="auto">
          <a:xfrm>
            <a:off x="2133600" y="3810000"/>
            <a:ext cx="1447800" cy="990600"/>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grpSp>
        <p:nvGrpSpPr>
          <p:cNvPr id="8" name="Group 74"/>
          <p:cNvGrpSpPr>
            <a:grpSpLocks/>
          </p:cNvGrpSpPr>
          <p:nvPr/>
        </p:nvGrpSpPr>
        <p:grpSpPr bwMode="auto">
          <a:xfrm>
            <a:off x="4441825" y="4419600"/>
            <a:ext cx="358775" cy="1219200"/>
            <a:chOff x="3518" y="2640"/>
            <a:chExt cx="226" cy="768"/>
          </a:xfrm>
        </p:grpSpPr>
        <p:sp>
          <p:nvSpPr>
            <p:cNvPr id="40056" name="Rectangle 75"/>
            <p:cNvSpPr>
              <a:spLocks noChangeArrowheads="1"/>
            </p:cNvSpPr>
            <p:nvPr/>
          </p:nvSpPr>
          <p:spPr bwMode="auto">
            <a:xfrm>
              <a:off x="3518" y="269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40057" name="Rectangle 76"/>
            <p:cNvSpPr>
              <a:spLocks noChangeArrowheads="1"/>
            </p:cNvSpPr>
            <p:nvPr/>
          </p:nvSpPr>
          <p:spPr bwMode="auto">
            <a:xfrm>
              <a:off x="3518" y="3187"/>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40058" name="Freeform 77"/>
            <p:cNvSpPr>
              <a:spLocks/>
            </p:cNvSpPr>
            <p:nvPr/>
          </p:nvSpPr>
          <p:spPr bwMode="auto">
            <a:xfrm>
              <a:off x="3552" y="2640"/>
              <a:ext cx="192" cy="768"/>
            </a:xfrm>
            <a:custGeom>
              <a:avLst/>
              <a:gdLst>
                <a:gd name="T0" fmla="*/ 0 w 192"/>
                <a:gd name="T1" fmla="*/ 0 h 768"/>
                <a:gd name="T2" fmla="*/ 0 w 192"/>
                <a:gd name="T3" fmla="*/ 768 h 768"/>
                <a:gd name="T4" fmla="*/ 192 w 192"/>
                <a:gd name="T5" fmla="*/ 672 h 768"/>
                <a:gd name="T6" fmla="*/ 192 w 192"/>
                <a:gd name="T7" fmla="*/ 96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9" name="Group 78"/>
          <p:cNvGrpSpPr>
            <a:grpSpLocks/>
          </p:cNvGrpSpPr>
          <p:nvPr/>
        </p:nvGrpSpPr>
        <p:grpSpPr bwMode="auto">
          <a:xfrm>
            <a:off x="5305425" y="3810000"/>
            <a:ext cx="485775" cy="1143000"/>
            <a:chOff x="4009" y="2304"/>
            <a:chExt cx="306" cy="720"/>
          </a:xfrm>
        </p:grpSpPr>
        <p:sp>
          <p:nvSpPr>
            <p:cNvPr id="40053" name="Rectangle 79"/>
            <p:cNvSpPr>
              <a:spLocks noChangeArrowheads="1"/>
            </p:cNvSpPr>
            <p:nvPr/>
          </p:nvSpPr>
          <p:spPr bwMode="auto">
            <a:xfrm>
              <a:off x="4009" y="2322"/>
              <a:ext cx="18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a:t>
              </a:r>
            </a:p>
          </p:txBody>
        </p:sp>
        <p:sp>
          <p:nvSpPr>
            <p:cNvPr id="40054" name="Rectangle 80"/>
            <p:cNvSpPr>
              <a:spLocks noChangeArrowheads="1"/>
            </p:cNvSpPr>
            <p:nvPr/>
          </p:nvSpPr>
          <p:spPr bwMode="auto">
            <a:xfrm rot="5400000">
              <a:off x="3993" y="2583"/>
              <a:ext cx="384"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ALU</a:t>
              </a:r>
            </a:p>
          </p:txBody>
        </p:sp>
        <p:sp>
          <p:nvSpPr>
            <p:cNvPr id="40055" name="Freeform 81"/>
            <p:cNvSpPr>
              <a:spLocks/>
            </p:cNvSpPr>
            <p:nvPr/>
          </p:nvSpPr>
          <p:spPr bwMode="auto">
            <a:xfrm>
              <a:off x="4032" y="2304"/>
              <a:ext cx="283" cy="720"/>
            </a:xfrm>
            <a:custGeom>
              <a:avLst/>
              <a:gdLst>
                <a:gd name="T0" fmla="*/ 0 w 240"/>
                <a:gd name="T1" fmla="*/ 0 h 672"/>
                <a:gd name="T2" fmla="*/ 0 w 240"/>
                <a:gd name="T3" fmla="*/ 309 h 672"/>
                <a:gd name="T4" fmla="*/ 57 w 240"/>
                <a:gd name="T5" fmla="*/ 360 h 672"/>
                <a:gd name="T6" fmla="*/ 0 w 240"/>
                <a:gd name="T7" fmla="*/ 411 h 672"/>
                <a:gd name="T8" fmla="*/ 0 w 240"/>
                <a:gd name="T9" fmla="*/ 720 h 672"/>
                <a:gd name="T10" fmla="*/ 283 w 240"/>
                <a:gd name="T11" fmla="*/ 514 h 672"/>
                <a:gd name="T12" fmla="*/ 283 w 240"/>
                <a:gd name="T13" fmla="*/ 206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0" name="Group 82"/>
          <p:cNvGrpSpPr>
            <a:grpSpLocks/>
          </p:cNvGrpSpPr>
          <p:nvPr/>
        </p:nvGrpSpPr>
        <p:grpSpPr bwMode="auto">
          <a:xfrm>
            <a:off x="7337425" y="4191000"/>
            <a:ext cx="358775" cy="1600200"/>
            <a:chOff x="5294" y="2544"/>
            <a:chExt cx="226" cy="1008"/>
          </a:xfrm>
        </p:grpSpPr>
        <p:sp>
          <p:nvSpPr>
            <p:cNvPr id="40050" name="Rectangle 83"/>
            <p:cNvSpPr>
              <a:spLocks noChangeArrowheads="1"/>
            </p:cNvSpPr>
            <p:nvPr/>
          </p:nvSpPr>
          <p:spPr bwMode="auto">
            <a:xfrm>
              <a:off x="5294" y="26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40051" name="Rectangle 84"/>
            <p:cNvSpPr>
              <a:spLocks noChangeArrowheads="1"/>
            </p:cNvSpPr>
            <p:nvPr/>
          </p:nvSpPr>
          <p:spPr bwMode="auto">
            <a:xfrm>
              <a:off x="5294" y="324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40052" name="Freeform 85"/>
            <p:cNvSpPr>
              <a:spLocks/>
            </p:cNvSpPr>
            <p:nvPr/>
          </p:nvSpPr>
          <p:spPr bwMode="auto">
            <a:xfrm>
              <a:off x="5328" y="2544"/>
              <a:ext cx="192" cy="1008"/>
            </a:xfrm>
            <a:custGeom>
              <a:avLst/>
              <a:gdLst>
                <a:gd name="T0" fmla="*/ 0 w 192"/>
                <a:gd name="T1" fmla="*/ 0 h 1008"/>
                <a:gd name="T2" fmla="*/ 0 w 192"/>
                <a:gd name="T3" fmla="*/ 1008 h 1008"/>
                <a:gd name="T4" fmla="*/ 192 w 192"/>
                <a:gd name="T5" fmla="*/ 864 h 1008"/>
                <a:gd name="T6" fmla="*/ 192 w 192"/>
                <a:gd name="T7" fmla="*/ 144 h 1008"/>
                <a:gd name="T8" fmla="*/ 0 w 192"/>
                <a:gd name="T9" fmla="*/ 0 h 1008"/>
                <a:gd name="T10" fmla="*/ 0 60000 65536"/>
                <a:gd name="T11" fmla="*/ 0 60000 65536"/>
                <a:gd name="T12" fmla="*/ 0 60000 65536"/>
                <a:gd name="T13" fmla="*/ 0 60000 65536"/>
                <a:gd name="T14" fmla="*/ 0 60000 65536"/>
                <a:gd name="T15" fmla="*/ 0 w 192"/>
                <a:gd name="T16" fmla="*/ 0 h 1008"/>
                <a:gd name="T17" fmla="*/ 192 w 192"/>
                <a:gd name="T18" fmla="*/ 1008 h 1008"/>
              </a:gdLst>
              <a:ahLst/>
              <a:cxnLst>
                <a:cxn ang="T10">
                  <a:pos x="T0" y="T1"/>
                </a:cxn>
                <a:cxn ang="T11">
                  <a:pos x="T2" y="T3"/>
                </a:cxn>
                <a:cxn ang="T12">
                  <a:pos x="T4" y="T5"/>
                </a:cxn>
                <a:cxn ang="T13">
                  <a:pos x="T6" y="T7"/>
                </a:cxn>
                <a:cxn ang="T14">
                  <a:pos x="T8" y="T9"/>
                </a:cxn>
              </a:cxnLst>
              <a:rect l="T15" t="T16" r="T17" b="T18"/>
              <a:pathLst>
                <a:path w="192" h="1008">
                  <a:moveTo>
                    <a:pt x="0" y="0"/>
                  </a:moveTo>
                  <a:lnTo>
                    <a:pt x="0" y="1008"/>
                  </a:lnTo>
                  <a:lnTo>
                    <a:pt x="192" y="864"/>
                  </a:lnTo>
                  <a:lnTo>
                    <a:pt x="192" y="144"/>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1" name="Group 86"/>
          <p:cNvGrpSpPr>
            <a:grpSpLocks/>
          </p:cNvGrpSpPr>
          <p:nvPr/>
        </p:nvGrpSpPr>
        <p:grpSpPr bwMode="auto">
          <a:xfrm>
            <a:off x="5915025" y="5000625"/>
            <a:ext cx="1146175" cy="1181100"/>
            <a:chOff x="4398" y="3054"/>
            <a:chExt cx="722" cy="744"/>
          </a:xfrm>
        </p:grpSpPr>
        <p:sp>
          <p:nvSpPr>
            <p:cNvPr id="40044" name="Rectangle 87"/>
            <p:cNvSpPr>
              <a:spLocks noChangeArrowheads="1"/>
            </p:cNvSpPr>
            <p:nvPr/>
          </p:nvSpPr>
          <p:spPr bwMode="auto">
            <a:xfrm>
              <a:off x="4410" y="3087"/>
              <a:ext cx="710" cy="711"/>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40045" name="Rectangle 88"/>
            <p:cNvSpPr>
              <a:spLocks noChangeArrowheads="1"/>
            </p:cNvSpPr>
            <p:nvPr/>
          </p:nvSpPr>
          <p:spPr bwMode="auto">
            <a:xfrm>
              <a:off x="4398" y="3054"/>
              <a:ext cx="42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WrEn</a:t>
              </a:r>
            </a:p>
          </p:txBody>
        </p:sp>
        <p:sp>
          <p:nvSpPr>
            <p:cNvPr id="40046" name="Rectangle 89"/>
            <p:cNvSpPr>
              <a:spLocks noChangeArrowheads="1"/>
            </p:cNvSpPr>
            <p:nvPr/>
          </p:nvSpPr>
          <p:spPr bwMode="auto">
            <a:xfrm>
              <a:off x="4783" y="3054"/>
              <a:ext cx="31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Adr</a:t>
              </a:r>
            </a:p>
          </p:txBody>
        </p:sp>
        <p:sp>
          <p:nvSpPr>
            <p:cNvPr id="40047" name="Rectangle 90"/>
            <p:cNvSpPr>
              <a:spLocks noChangeArrowheads="1"/>
            </p:cNvSpPr>
            <p:nvPr/>
          </p:nvSpPr>
          <p:spPr bwMode="auto">
            <a:xfrm>
              <a:off x="4416" y="3311"/>
              <a:ext cx="700" cy="364"/>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80000"/>
                </a:lnSpc>
              </a:pPr>
              <a:r>
                <a:rPr lang="en-US" sz="2000" b="1">
                  <a:solidFill>
                    <a:schemeClr val="tx1"/>
                  </a:solidFill>
                  <a:latin typeface="Times" pitchFamily="19" charset="0"/>
                </a:rPr>
                <a:t>Data</a:t>
              </a:r>
            </a:p>
            <a:p>
              <a:pPr algn="ctr">
                <a:lnSpc>
                  <a:spcPct val="80000"/>
                </a:lnSpc>
              </a:pPr>
              <a:r>
                <a:rPr lang="en-US" sz="2000" b="1">
                  <a:solidFill>
                    <a:schemeClr val="tx1"/>
                  </a:solidFill>
                  <a:latin typeface="Times" pitchFamily="19" charset="0"/>
                </a:rPr>
                <a:t>Memory</a:t>
              </a:r>
            </a:p>
          </p:txBody>
        </p:sp>
        <p:sp>
          <p:nvSpPr>
            <p:cNvPr id="40048" name="Line 91"/>
            <p:cNvSpPr>
              <a:spLocks noChangeShapeType="1"/>
            </p:cNvSpPr>
            <p:nvPr/>
          </p:nvSpPr>
          <p:spPr bwMode="auto">
            <a:xfrm>
              <a:off x="4416" y="3648"/>
              <a:ext cx="96" cy="4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0049" name="Line 92"/>
            <p:cNvSpPr>
              <a:spLocks noChangeShapeType="1"/>
            </p:cNvSpPr>
            <p:nvPr/>
          </p:nvSpPr>
          <p:spPr bwMode="auto">
            <a:xfrm flipH="1">
              <a:off x="4416" y="3696"/>
              <a:ext cx="96" cy="48"/>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39992" name="Line 93"/>
          <p:cNvSpPr>
            <a:spLocks noChangeShapeType="1"/>
          </p:cNvSpPr>
          <p:nvPr/>
        </p:nvSpPr>
        <p:spPr bwMode="auto">
          <a:xfrm>
            <a:off x="2362200" y="2743200"/>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9993" name="Line 94"/>
          <p:cNvSpPr>
            <a:spLocks noChangeShapeType="1"/>
          </p:cNvSpPr>
          <p:nvPr/>
        </p:nvSpPr>
        <p:spPr bwMode="auto">
          <a:xfrm>
            <a:off x="2743200" y="2743200"/>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9994" name="Freeform 95"/>
          <p:cNvSpPr>
            <a:spLocks/>
          </p:cNvSpPr>
          <p:nvPr/>
        </p:nvSpPr>
        <p:spPr bwMode="auto">
          <a:xfrm>
            <a:off x="1828800" y="2514600"/>
            <a:ext cx="304800" cy="533400"/>
          </a:xfrm>
          <a:custGeom>
            <a:avLst/>
            <a:gdLst>
              <a:gd name="T0" fmla="*/ 0 w 192"/>
              <a:gd name="T1" fmla="*/ 0 h 336"/>
              <a:gd name="T2" fmla="*/ 0 w 192"/>
              <a:gd name="T3" fmla="*/ 533400 h 336"/>
              <a:gd name="T4" fmla="*/ 304800 w 192"/>
              <a:gd name="T5" fmla="*/ 533400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9995" name="Line 96"/>
          <p:cNvSpPr>
            <a:spLocks noChangeShapeType="1"/>
          </p:cNvSpPr>
          <p:nvPr/>
        </p:nvSpPr>
        <p:spPr bwMode="auto">
          <a:xfrm>
            <a:off x="2286000" y="35814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9996" name="Line 97"/>
          <p:cNvSpPr>
            <a:spLocks noChangeShapeType="1"/>
          </p:cNvSpPr>
          <p:nvPr/>
        </p:nvSpPr>
        <p:spPr bwMode="auto">
          <a:xfrm>
            <a:off x="2590800" y="3200400"/>
            <a:ext cx="0" cy="609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9997" name="Line 98"/>
          <p:cNvSpPr>
            <a:spLocks noChangeShapeType="1"/>
          </p:cNvSpPr>
          <p:nvPr/>
        </p:nvSpPr>
        <p:spPr bwMode="auto">
          <a:xfrm>
            <a:off x="2971800" y="35052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9998" name="Line 99"/>
          <p:cNvSpPr>
            <a:spLocks noChangeShapeType="1"/>
          </p:cNvSpPr>
          <p:nvPr/>
        </p:nvSpPr>
        <p:spPr bwMode="auto">
          <a:xfrm>
            <a:off x="3352800" y="35052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9999" name="Rectangle 100"/>
          <p:cNvSpPr>
            <a:spLocks noChangeArrowheads="1"/>
          </p:cNvSpPr>
          <p:nvPr/>
        </p:nvSpPr>
        <p:spPr bwMode="auto">
          <a:xfrm>
            <a:off x="3146425" y="34290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5</a:t>
            </a:r>
          </a:p>
        </p:txBody>
      </p:sp>
      <p:sp>
        <p:nvSpPr>
          <p:cNvPr id="40000" name="Line 101"/>
          <p:cNvSpPr>
            <a:spLocks noChangeShapeType="1"/>
          </p:cNvSpPr>
          <p:nvPr/>
        </p:nvSpPr>
        <p:spPr bwMode="auto">
          <a:xfrm>
            <a:off x="3581400" y="4114800"/>
            <a:ext cx="17526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0001" name="Line 102"/>
          <p:cNvSpPr>
            <a:spLocks noChangeShapeType="1"/>
          </p:cNvSpPr>
          <p:nvPr/>
        </p:nvSpPr>
        <p:spPr bwMode="auto">
          <a:xfrm>
            <a:off x="5638800" y="3505200"/>
            <a:ext cx="0" cy="4953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0002" name="Line 103"/>
          <p:cNvSpPr>
            <a:spLocks noChangeShapeType="1"/>
          </p:cNvSpPr>
          <p:nvPr/>
        </p:nvSpPr>
        <p:spPr bwMode="auto">
          <a:xfrm>
            <a:off x="3581400" y="4648200"/>
            <a:ext cx="914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0003" name="Line 104"/>
          <p:cNvSpPr>
            <a:spLocks noChangeShapeType="1"/>
          </p:cNvSpPr>
          <p:nvPr/>
        </p:nvSpPr>
        <p:spPr bwMode="auto">
          <a:xfrm>
            <a:off x="4800600" y="4800600"/>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0004" name="Freeform 105"/>
          <p:cNvSpPr>
            <a:spLocks/>
          </p:cNvSpPr>
          <p:nvPr/>
        </p:nvSpPr>
        <p:spPr bwMode="auto">
          <a:xfrm>
            <a:off x="4114800" y="4648200"/>
            <a:ext cx="1828800" cy="609600"/>
          </a:xfrm>
          <a:custGeom>
            <a:avLst/>
            <a:gdLst>
              <a:gd name="T0" fmla="*/ 0 w 1152"/>
              <a:gd name="T1" fmla="*/ 0 h 288"/>
              <a:gd name="T2" fmla="*/ 0 w 1152"/>
              <a:gd name="T3" fmla="*/ 609600 h 288"/>
              <a:gd name="T4" fmla="*/ 1828800 w 1152"/>
              <a:gd name="T5" fmla="*/ 609600 h 288"/>
              <a:gd name="T6" fmla="*/ 0 60000 65536"/>
              <a:gd name="T7" fmla="*/ 0 60000 65536"/>
              <a:gd name="T8" fmla="*/ 0 60000 65536"/>
              <a:gd name="T9" fmla="*/ 0 w 1152"/>
              <a:gd name="T10" fmla="*/ 0 h 288"/>
              <a:gd name="T11" fmla="*/ 1152 w 1152"/>
              <a:gd name="T12" fmla="*/ 288 h 288"/>
            </a:gdLst>
            <a:ahLst/>
            <a:cxnLst>
              <a:cxn ang="T6">
                <a:pos x="T0" y="T1"/>
              </a:cxn>
              <a:cxn ang="T7">
                <a:pos x="T2" y="T3"/>
              </a:cxn>
              <a:cxn ang="T8">
                <a:pos x="T4" y="T5"/>
              </a:cxn>
            </a:cxnLst>
            <a:rect l="T9" t="T10" r="T11" b="T12"/>
            <a:pathLst>
              <a:path w="1152" h="288">
                <a:moveTo>
                  <a:pt x="0" y="0"/>
                </a:moveTo>
                <a:lnTo>
                  <a:pt x="0" y="288"/>
                </a:lnTo>
                <a:lnTo>
                  <a:pt x="1152" y="288"/>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0005" name="Line 106"/>
          <p:cNvSpPr>
            <a:spLocks noChangeShapeType="1"/>
          </p:cNvSpPr>
          <p:nvPr/>
        </p:nvSpPr>
        <p:spPr bwMode="auto">
          <a:xfrm>
            <a:off x="3810000" y="54864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0006" name="Line 107"/>
          <p:cNvSpPr>
            <a:spLocks noChangeShapeType="1"/>
          </p:cNvSpPr>
          <p:nvPr/>
        </p:nvSpPr>
        <p:spPr bwMode="auto">
          <a:xfrm>
            <a:off x="2743200" y="54864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0007" name="Line 108"/>
          <p:cNvSpPr>
            <a:spLocks noChangeShapeType="1"/>
          </p:cNvSpPr>
          <p:nvPr/>
        </p:nvSpPr>
        <p:spPr bwMode="auto">
          <a:xfrm flipH="1">
            <a:off x="2362200" y="46482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40008" name="Line 109"/>
          <p:cNvSpPr>
            <a:spLocks noChangeShapeType="1"/>
          </p:cNvSpPr>
          <p:nvPr/>
        </p:nvSpPr>
        <p:spPr bwMode="auto">
          <a:xfrm>
            <a:off x="2438400" y="46482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40009" name="Line 110"/>
          <p:cNvSpPr>
            <a:spLocks noChangeShapeType="1"/>
          </p:cNvSpPr>
          <p:nvPr/>
        </p:nvSpPr>
        <p:spPr bwMode="auto">
          <a:xfrm>
            <a:off x="2438400" y="48006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40010" name="Line 111"/>
          <p:cNvSpPr>
            <a:spLocks noChangeShapeType="1"/>
          </p:cNvSpPr>
          <p:nvPr/>
        </p:nvSpPr>
        <p:spPr bwMode="auto">
          <a:xfrm flipV="1">
            <a:off x="3657600" y="6096000"/>
            <a:ext cx="0" cy="2286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0011" name="Line 112"/>
          <p:cNvSpPr>
            <a:spLocks noChangeShapeType="1"/>
          </p:cNvSpPr>
          <p:nvPr/>
        </p:nvSpPr>
        <p:spPr bwMode="auto">
          <a:xfrm flipV="1">
            <a:off x="4648200" y="5562600"/>
            <a:ext cx="0" cy="3810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0012" name="Line 113"/>
          <p:cNvSpPr>
            <a:spLocks noChangeShapeType="1"/>
          </p:cNvSpPr>
          <p:nvPr/>
        </p:nvSpPr>
        <p:spPr bwMode="auto">
          <a:xfrm flipH="1">
            <a:off x="5715000" y="6019800"/>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40013" name="Line 114"/>
          <p:cNvSpPr>
            <a:spLocks noChangeShapeType="1"/>
          </p:cNvSpPr>
          <p:nvPr/>
        </p:nvSpPr>
        <p:spPr bwMode="auto">
          <a:xfrm>
            <a:off x="5791200" y="4419600"/>
            <a:ext cx="16002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0014" name="Line 115"/>
          <p:cNvSpPr>
            <a:spLocks noChangeShapeType="1"/>
          </p:cNvSpPr>
          <p:nvPr/>
        </p:nvSpPr>
        <p:spPr bwMode="auto">
          <a:xfrm>
            <a:off x="6781800" y="4419600"/>
            <a:ext cx="0" cy="6096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0015" name="Line 116"/>
          <p:cNvSpPr>
            <a:spLocks noChangeShapeType="1"/>
          </p:cNvSpPr>
          <p:nvPr/>
        </p:nvSpPr>
        <p:spPr bwMode="auto">
          <a:xfrm flipH="1">
            <a:off x="6019800" y="43434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0016" name="Freeform 117"/>
          <p:cNvSpPr>
            <a:spLocks/>
          </p:cNvSpPr>
          <p:nvPr/>
        </p:nvSpPr>
        <p:spPr bwMode="auto">
          <a:xfrm>
            <a:off x="1600200" y="4267200"/>
            <a:ext cx="6248400" cy="2209800"/>
          </a:xfrm>
          <a:custGeom>
            <a:avLst/>
            <a:gdLst>
              <a:gd name="T0" fmla="*/ 6096000 w 3936"/>
              <a:gd name="T1" fmla="*/ 736600 h 1296"/>
              <a:gd name="T2" fmla="*/ 6248400 w 3936"/>
              <a:gd name="T3" fmla="*/ 736600 h 1296"/>
              <a:gd name="T4" fmla="*/ 6248400 w 3936"/>
              <a:gd name="T5" fmla="*/ 2209800 h 1296"/>
              <a:gd name="T6" fmla="*/ 0 w 3936"/>
              <a:gd name="T7" fmla="*/ 2209800 h 1296"/>
              <a:gd name="T8" fmla="*/ 0 w 3936"/>
              <a:gd name="T9" fmla="*/ 0 h 1296"/>
              <a:gd name="T10" fmla="*/ 533400 w 3936"/>
              <a:gd name="T11" fmla="*/ 0 h 1296"/>
              <a:gd name="T12" fmla="*/ 0 60000 65536"/>
              <a:gd name="T13" fmla="*/ 0 60000 65536"/>
              <a:gd name="T14" fmla="*/ 0 60000 65536"/>
              <a:gd name="T15" fmla="*/ 0 60000 65536"/>
              <a:gd name="T16" fmla="*/ 0 60000 65536"/>
              <a:gd name="T17" fmla="*/ 0 60000 65536"/>
              <a:gd name="T18" fmla="*/ 0 w 3936"/>
              <a:gd name="T19" fmla="*/ 0 h 1296"/>
              <a:gd name="T20" fmla="*/ 3936 w 3936"/>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3936" h="1296">
                <a:moveTo>
                  <a:pt x="3840" y="432"/>
                </a:moveTo>
                <a:lnTo>
                  <a:pt x="3936" y="432"/>
                </a:lnTo>
                <a:lnTo>
                  <a:pt x="3936" y="1296"/>
                </a:lnTo>
                <a:lnTo>
                  <a:pt x="0" y="1296"/>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0017" name="Line 118"/>
          <p:cNvSpPr>
            <a:spLocks noChangeShapeType="1"/>
          </p:cNvSpPr>
          <p:nvPr/>
        </p:nvSpPr>
        <p:spPr bwMode="auto">
          <a:xfrm>
            <a:off x="7086600" y="5562600"/>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0018" name="Line 119"/>
          <p:cNvSpPr>
            <a:spLocks noChangeShapeType="1"/>
          </p:cNvSpPr>
          <p:nvPr/>
        </p:nvSpPr>
        <p:spPr bwMode="auto">
          <a:xfrm>
            <a:off x="4921250" y="1968500"/>
            <a:ext cx="2489200" cy="0"/>
          </a:xfrm>
          <a:prstGeom prst="line">
            <a:avLst/>
          </a:prstGeom>
          <a:noFill/>
          <a:ln w="25400">
            <a:solidFill>
              <a:schemeClr val="tx1"/>
            </a:solidFill>
            <a:round/>
            <a:headEnd/>
            <a:tailEnd type="triangle" w="med" len="sm"/>
          </a:ln>
        </p:spPr>
        <p:txBody>
          <a:bodyPr wrap="none" anchor="ctr">
            <a:prstTxWarp prst="textNoShape">
              <a:avLst/>
            </a:prstTxWarp>
          </a:bodyPr>
          <a:lstStyle/>
          <a:p>
            <a:endParaRPr lang="en-US"/>
          </a:p>
        </p:txBody>
      </p:sp>
      <p:sp>
        <p:nvSpPr>
          <p:cNvPr id="40019" name="Rectangle 120"/>
          <p:cNvSpPr>
            <a:spLocks noChangeArrowheads="1"/>
          </p:cNvSpPr>
          <p:nvPr/>
        </p:nvSpPr>
        <p:spPr bwMode="auto">
          <a:xfrm>
            <a:off x="5181600" y="1587500"/>
            <a:ext cx="20193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Instruction&lt;31:0&gt;</a:t>
            </a:r>
          </a:p>
        </p:txBody>
      </p:sp>
      <p:sp>
        <p:nvSpPr>
          <p:cNvPr id="40020" name="Line 121"/>
          <p:cNvSpPr>
            <a:spLocks noChangeShapeType="1"/>
          </p:cNvSpPr>
          <p:nvPr/>
        </p:nvSpPr>
        <p:spPr bwMode="auto">
          <a:xfrm>
            <a:off x="5257800" y="19812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40021" name="Rectangle 122"/>
          <p:cNvSpPr>
            <a:spLocks noChangeArrowheads="1"/>
          </p:cNvSpPr>
          <p:nvPr/>
        </p:nvSpPr>
        <p:spPr bwMode="auto">
          <a:xfrm rot="5400000">
            <a:off x="4893469" y="2248694"/>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&lt;21:25&gt;</a:t>
            </a:r>
          </a:p>
        </p:txBody>
      </p:sp>
      <p:sp>
        <p:nvSpPr>
          <p:cNvPr id="40022" name="Rectangle 123"/>
          <p:cNvSpPr>
            <a:spLocks noChangeArrowheads="1"/>
          </p:cNvSpPr>
          <p:nvPr/>
        </p:nvSpPr>
        <p:spPr bwMode="auto">
          <a:xfrm rot="5400000">
            <a:off x="5426869" y="2248694"/>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&lt;16:20&gt;</a:t>
            </a:r>
          </a:p>
        </p:txBody>
      </p:sp>
      <p:sp>
        <p:nvSpPr>
          <p:cNvPr id="40023" name="Rectangle 124"/>
          <p:cNvSpPr>
            <a:spLocks noChangeArrowheads="1"/>
          </p:cNvSpPr>
          <p:nvPr/>
        </p:nvSpPr>
        <p:spPr bwMode="auto">
          <a:xfrm rot="5400000">
            <a:off x="5960269" y="2248694"/>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&lt;11:15&gt;</a:t>
            </a:r>
          </a:p>
        </p:txBody>
      </p:sp>
      <p:sp>
        <p:nvSpPr>
          <p:cNvPr id="40024" name="Rectangle 125"/>
          <p:cNvSpPr>
            <a:spLocks noChangeArrowheads="1"/>
          </p:cNvSpPr>
          <p:nvPr/>
        </p:nvSpPr>
        <p:spPr bwMode="auto">
          <a:xfrm rot="5400000">
            <a:off x="6506369" y="2235994"/>
            <a:ext cx="919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&lt;0:15&gt;</a:t>
            </a:r>
          </a:p>
        </p:txBody>
      </p:sp>
      <p:sp>
        <p:nvSpPr>
          <p:cNvPr id="40025" name="Line 126"/>
          <p:cNvSpPr>
            <a:spLocks noChangeShapeType="1"/>
          </p:cNvSpPr>
          <p:nvPr/>
        </p:nvSpPr>
        <p:spPr bwMode="auto">
          <a:xfrm>
            <a:off x="5791200" y="19812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40026" name="Line 127"/>
          <p:cNvSpPr>
            <a:spLocks noChangeShapeType="1"/>
          </p:cNvSpPr>
          <p:nvPr/>
        </p:nvSpPr>
        <p:spPr bwMode="auto">
          <a:xfrm>
            <a:off x="6324600" y="19812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40027" name="Line 128"/>
          <p:cNvSpPr>
            <a:spLocks noChangeShapeType="1"/>
          </p:cNvSpPr>
          <p:nvPr/>
        </p:nvSpPr>
        <p:spPr bwMode="auto">
          <a:xfrm>
            <a:off x="6858000" y="19812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40028" name="Rectangle 129"/>
          <p:cNvSpPr>
            <a:spLocks noChangeArrowheads="1"/>
          </p:cNvSpPr>
          <p:nvPr/>
        </p:nvSpPr>
        <p:spPr bwMode="auto">
          <a:xfrm>
            <a:off x="6615113" y="2806700"/>
            <a:ext cx="914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Imm16</a:t>
            </a:r>
          </a:p>
        </p:txBody>
      </p:sp>
      <p:sp>
        <p:nvSpPr>
          <p:cNvPr id="40029" name="Rectangle 130"/>
          <p:cNvSpPr>
            <a:spLocks noChangeArrowheads="1"/>
          </p:cNvSpPr>
          <p:nvPr/>
        </p:nvSpPr>
        <p:spPr bwMode="auto">
          <a:xfrm>
            <a:off x="6081713" y="2806700"/>
            <a:ext cx="4778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Rd</a:t>
            </a:r>
          </a:p>
        </p:txBody>
      </p:sp>
      <p:sp>
        <p:nvSpPr>
          <p:cNvPr id="40030" name="Rectangle 131"/>
          <p:cNvSpPr>
            <a:spLocks noChangeArrowheads="1"/>
          </p:cNvSpPr>
          <p:nvPr/>
        </p:nvSpPr>
        <p:spPr bwMode="auto">
          <a:xfrm>
            <a:off x="5624513" y="2806700"/>
            <a:ext cx="42068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Rt</a:t>
            </a:r>
          </a:p>
        </p:txBody>
      </p:sp>
      <p:sp>
        <p:nvSpPr>
          <p:cNvPr id="40031" name="Rectangle 132"/>
          <p:cNvSpPr>
            <a:spLocks noChangeArrowheads="1"/>
          </p:cNvSpPr>
          <p:nvPr/>
        </p:nvSpPr>
        <p:spPr bwMode="auto">
          <a:xfrm>
            <a:off x="5091113" y="2806700"/>
            <a:ext cx="4492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Rs</a:t>
            </a:r>
          </a:p>
        </p:txBody>
      </p:sp>
      <p:sp>
        <p:nvSpPr>
          <p:cNvPr id="40032" name="Rectangle 133"/>
          <p:cNvSpPr>
            <a:spLocks noChangeArrowheads="1"/>
          </p:cNvSpPr>
          <p:nvPr/>
        </p:nvSpPr>
        <p:spPr bwMode="auto">
          <a:xfrm>
            <a:off x="3278188" y="1922463"/>
            <a:ext cx="239712" cy="369887"/>
          </a:xfrm>
          <a:prstGeom prst="rect">
            <a:avLst/>
          </a:prstGeom>
          <a:noFill/>
          <a:ln w="12700">
            <a:noFill/>
            <a:miter lim="800000"/>
            <a:headEnd/>
            <a:tailEnd/>
          </a:ln>
        </p:spPr>
        <p:txBody>
          <a:bodyPr wrap="none" anchor="ctr">
            <a:prstTxWarp prst="textNoShape">
              <a:avLst/>
            </a:prstTxWarp>
          </a:bodyPr>
          <a:lstStyle/>
          <a:p>
            <a:endParaRPr lang="en-US"/>
          </a:p>
        </p:txBody>
      </p:sp>
      <p:sp>
        <p:nvSpPr>
          <p:cNvPr id="40033" name="Rectangle 134"/>
          <p:cNvSpPr>
            <a:spLocks noChangeArrowheads="1"/>
          </p:cNvSpPr>
          <p:nvPr/>
        </p:nvSpPr>
        <p:spPr bwMode="auto">
          <a:xfrm>
            <a:off x="3278188" y="2740025"/>
            <a:ext cx="239712" cy="369888"/>
          </a:xfrm>
          <a:prstGeom prst="rect">
            <a:avLst/>
          </a:prstGeom>
          <a:noFill/>
          <a:ln w="12700">
            <a:noFill/>
            <a:miter lim="800000"/>
            <a:headEnd/>
            <a:tailEnd/>
          </a:ln>
        </p:spPr>
        <p:txBody>
          <a:bodyPr wrap="none" anchor="ctr">
            <a:prstTxWarp prst="textNoShape">
              <a:avLst/>
            </a:prstTxWarp>
          </a:bodyPr>
          <a:lstStyle/>
          <a:p>
            <a:endParaRPr lang="en-US"/>
          </a:p>
        </p:txBody>
      </p:sp>
      <p:sp>
        <p:nvSpPr>
          <p:cNvPr id="40034" name="Rectangle 135"/>
          <p:cNvSpPr>
            <a:spLocks noChangeArrowheads="1"/>
          </p:cNvSpPr>
          <p:nvPr/>
        </p:nvSpPr>
        <p:spPr bwMode="auto">
          <a:xfrm>
            <a:off x="1987550" y="1752600"/>
            <a:ext cx="11715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nPC_sel=</a:t>
            </a:r>
          </a:p>
        </p:txBody>
      </p:sp>
      <p:sp>
        <p:nvSpPr>
          <p:cNvPr id="40035" name="Rectangle 136"/>
          <p:cNvSpPr>
            <a:spLocks noChangeArrowheads="1"/>
          </p:cNvSpPr>
          <p:nvPr/>
        </p:nvSpPr>
        <p:spPr bwMode="auto">
          <a:xfrm>
            <a:off x="3825875" y="1770063"/>
            <a:ext cx="1101725" cy="1000125"/>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40036" name="Rectangle 137"/>
          <p:cNvSpPr>
            <a:spLocks noChangeArrowheads="1"/>
          </p:cNvSpPr>
          <p:nvPr/>
        </p:nvSpPr>
        <p:spPr bwMode="auto">
          <a:xfrm>
            <a:off x="4002088" y="1739900"/>
            <a:ext cx="717550" cy="1003300"/>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2000" b="1">
                <a:solidFill>
                  <a:schemeClr val="tx1"/>
                </a:solidFill>
                <a:latin typeface="Times" pitchFamily="19" charset="0"/>
              </a:rPr>
              <a:t>instr</a:t>
            </a:r>
          </a:p>
          <a:p>
            <a:pPr algn="ctr"/>
            <a:r>
              <a:rPr lang="en-US" sz="2000" b="1">
                <a:solidFill>
                  <a:schemeClr val="tx1"/>
                </a:solidFill>
                <a:latin typeface="Times" pitchFamily="19" charset="0"/>
              </a:rPr>
              <a:t>fetch</a:t>
            </a:r>
          </a:p>
          <a:p>
            <a:pPr algn="ctr"/>
            <a:r>
              <a:rPr lang="en-US" sz="2000" b="1">
                <a:solidFill>
                  <a:schemeClr val="tx1"/>
                </a:solidFill>
                <a:latin typeface="Times" pitchFamily="19" charset="0"/>
              </a:rPr>
              <a:t>unit</a:t>
            </a:r>
          </a:p>
        </p:txBody>
      </p:sp>
      <p:sp>
        <p:nvSpPr>
          <p:cNvPr id="40037" name="Line 138"/>
          <p:cNvSpPr>
            <a:spLocks noChangeShapeType="1"/>
          </p:cNvSpPr>
          <p:nvPr/>
        </p:nvSpPr>
        <p:spPr bwMode="auto">
          <a:xfrm>
            <a:off x="3429000" y="1981200"/>
            <a:ext cx="3810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0038" name="Line 139"/>
          <p:cNvSpPr>
            <a:spLocks noChangeShapeType="1"/>
          </p:cNvSpPr>
          <p:nvPr/>
        </p:nvSpPr>
        <p:spPr bwMode="auto">
          <a:xfrm>
            <a:off x="3429000" y="1981200"/>
            <a:ext cx="3810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0039" name="Rectangle 140"/>
          <p:cNvSpPr>
            <a:spLocks noChangeArrowheads="1"/>
          </p:cNvSpPr>
          <p:nvPr/>
        </p:nvSpPr>
        <p:spPr bwMode="auto">
          <a:xfrm>
            <a:off x="3090863" y="2286000"/>
            <a:ext cx="4905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clk</a:t>
            </a:r>
          </a:p>
        </p:txBody>
      </p:sp>
      <p:sp>
        <p:nvSpPr>
          <p:cNvPr id="40040" name="Line 141"/>
          <p:cNvSpPr>
            <a:spLocks noChangeShapeType="1"/>
          </p:cNvSpPr>
          <p:nvPr/>
        </p:nvSpPr>
        <p:spPr bwMode="auto">
          <a:xfrm flipH="1">
            <a:off x="3581400" y="2514600"/>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40041" name="Line 142"/>
          <p:cNvSpPr>
            <a:spLocks noChangeShapeType="1"/>
          </p:cNvSpPr>
          <p:nvPr/>
        </p:nvSpPr>
        <p:spPr bwMode="auto">
          <a:xfrm>
            <a:off x="3810000" y="2438400"/>
            <a:ext cx="152400" cy="76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0042" name="Line 143"/>
          <p:cNvSpPr>
            <a:spLocks noChangeShapeType="1"/>
          </p:cNvSpPr>
          <p:nvPr/>
        </p:nvSpPr>
        <p:spPr bwMode="auto">
          <a:xfrm flipH="1">
            <a:off x="3810000" y="2514600"/>
            <a:ext cx="152400" cy="76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0043" name="Freeform 144"/>
          <p:cNvSpPr>
            <a:spLocks/>
          </p:cNvSpPr>
          <p:nvPr/>
        </p:nvSpPr>
        <p:spPr bwMode="auto">
          <a:xfrm>
            <a:off x="4419600" y="2819400"/>
            <a:ext cx="1066800" cy="1066800"/>
          </a:xfrm>
          <a:custGeom>
            <a:avLst/>
            <a:gdLst>
              <a:gd name="T0" fmla="*/ 1066800 w 672"/>
              <a:gd name="T1" fmla="*/ 1066800 h 1008"/>
              <a:gd name="T2" fmla="*/ 1066800 w 672"/>
              <a:gd name="T3" fmla="*/ 660400 h 1008"/>
              <a:gd name="T4" fmla="*/ 0 w 672"/>
              <a:gd name="T5" fmla="*/ 660400 h 1008"/>
              <a:gd name="T6" fmla="*/ 0 w 672"/>
              <a:gd name="T7" fmla="*/ 0 h 1008"/>
              <a:gd name="T8" fmla="*/ 0 60000 65536"/>
              <a:gd name="T9" fmla="*/ 0 60000 65536"/>
              <a:gd name="T10" fmla="*/ 0 60000 65536"/>
              <a:gd name="T11" fmla="*/ 0 60000 65536"/>
              <a:gd name="T12" fmla="*/ 0 w 672"/>
              <a:gd name="T13" fmla="*/ 0 h 1008"/>
              <a:gd name="T14" fmla="*/ 672 w 672"/>
              <a:gd name="T15" fmla="*/ 1008 h 1008"/>
            </a:gdLst>
            <a:ahLst/>
            <a:cxnLst>
              <a:cxn ang="T8">
                <a:pos x="T0" y="T1"/>
              </a:cxn>
              <a:cxn ang="T9">
                <a:pos x="T2" y="T3"/>
              </a:cxn>
              <a:cxn ang="T10">
                <a:pos x="T4" y="T5"/>
              </a:cxn>
              <a:cxn ang="T11">
                <a:pos x="T6" y="T7"/>
              </a:cxn>
            </a:cxnLst>
            <a:rect l="T12" t="T13" r="T14" b="T15"/>
            <a:pathLst>
              <a:path w="672" h="1008">
                <a:moveTo>
                  <a:pt x="672" y="1008"/>
                </a:moveTo>
                <a:lnTo>
                  <a:pt x="672" y="624"/>
                </a:lnTo>
                <a:lnTo>
                  <a:pt x="0" y="624"/>
                </a:lnTo>
                <a:lnTo>
                  <a:pt x="0"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800100" y="228600"/>
            <a:ext cx="7759700" cy="474663"/>
          </a:xfrm>
          <a:noFill/>
        </p:spPr>
        <p:txBody>
          <a:bodyPr/>
          <a:lstStyle/>
          <a:p>
            <a:r>
              <a:rPr lang="en-US">
                <a:ea typeface="ＭＳ Ｐゴシック" pitchFamily="19" charset="-128"/>
                <a:cs typeface="ＭＳ Ｐゴシック" pitchFamily="19" charset="-128"/>
              </a:rPr>
              <a:t>The Single Cycle Datapath during Store</a:t>
            </a:r>
          </a:p>
        </p:txBody>
      </p:sp>
      <p:sp>
        <p:nvSpPr>
          <p:cNvPr id="41987" name="Rectangle 3"/>
          <p:cNvSpPr>
            <a:spLocks noGrp="1" noChangeArrowheads="1"/>
          </p:cNvSpPr>
          <p:nvPr>
            <p:ph type="body" idx="1"/>
          </p:nvPr>
        </p:nvSpPr>
        <p:spPr>
          <a:xfrm>
            <a:off x="304800" y="1295400"/>
            <a:ext cx="8458200" cy="371475"/>
          </a:xfrm>
          <a:noFill/>
        </p:spPr>
        <p:txBody>
          <a:bodyPr/>
          <a:lstStyle/>
          <a:p>
            <a:r>
              <a:rPr lang="en-US" sz="2800">
                <a:ea typeface="ＭＳ Ｐゴシック" pitchFamily="19" charset="-128"/>
                <a:cs typeface="ＭＳ Ｐゴシック" pitchFamily="19" charset="-128"/>
              </a:rPr>
              <a:t>Data Memory {R[rs] + SignExt[imm16]}  =  R[rt]</a:t>
            </a:r>
          </a:p>
        </p:txBody>
      </p:sp>
      <p:grpSp>
        <p:nvGrpSpPr>
          <p:cNvPr id="2" name="Group 4"/>
          <p:cNvGrpSpPr>
            <a:grpSpLocks/>
          </p:cNvGrpSpPr>
          <p:nvPr/>
        </p:nvGrpSpPr>
        <p:grpSpPr bwMode="auto">
          <a:xfrm>
            <a:off x="1743075" y="603250"/>
            <a:ext cx="5949950" cy="638175"/>
            <a:chOff x="1098" y="380"/>
            <a:chExt cx="3748" cy="402"/>
          </a:xfrm>
        </p:grpSpPr>
        <p:sp>
          <p:nvSpPr>
            <p:cNvPr id="42121" name="Rectangle 5"/>
            <p:cNvSpPr>
              <a:spLocks noChangeArrowheads="1"/>
            </p:cNvSpPr>
            <p:nvPr/>
          </p:nvSpPr>
          <p:spPr bwMode="auto">
            <a:xfrm>
              <a:off x="1167" y="584"/>
              <a:ext cx="3599"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3" name="Group 6"/>
            <p:cNvGrpSpPr>
              <a:grpSpLocks/>
            </p:cNvGrpSpPr>
            <p:nvPr/>
          </p:nvGrpSpPr>
          <p:grpSpPr bwMode="auto">
            <a:xfrm>
              <a:off x="1163" y="572"/>
              <a:ext cx="624" cy="210"/>
              <a:chOff x="1163" y="572"/>
              <a:chExt cx="624" cy="210"/>
            </a:xfrm>
          </p:grpSpPr>
          <p:sp>
            <p:nvSpPr>
              <p:cNvPr id="42136" name="Rectangle 7"/>
              <p:cNvSpPr>
                <a:spLocks noChangeArrowheads="1"/>
              </p:cNvSpPr>
              <p:nvPr/>
            </p:nvSpPr>
            <p:spPr bwMode="auto">
              <a:xfrm>
                <a:off x="1163" y="580"/>
                <a:ext cx="62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2137" name="Rectangle 8"/>
              <p:cNvSpPr>
                <a:spLocks noChangeArrowheads="1"/>
              </p:cNvSpPr>
              <p:nvPr/>
            </p:nvSpPr>
            <p:spPr bwMode="auto">
              <a:xfrm>
                <a:off x="1341" y="572"/>
                <a:ext cx="24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op</a:t>
                </a:r>
              </a:p>
            </p:txBody>
          </p:sp>
        </p:grpSp>
        <p:grpSp>
          <p:nvGrpSpPr>
            <p:cNvPr id="4" name="Group 9"/>
            <p:cNvGrpSpPr>
              <a:grpSpLocks/>
            </p:cNvGrpSpPr>
            <p:nvPr/>
          </p:nvGrpSpPr>
          <p:grpSpPr bwMode="auto">
            <a:xfrm>
              <a:off x="1795" y="572"/>
              <a:ext cx="580" cy="210"/>
              <a:chOff x="1795" y="572"/>
              <a:chExt cx="580" cy="210"/>
            </a:xfrm>
          </p:grpSpPr>
          <p:sp>
            <p:nvSpPr>
              <p:cNvPr id="42134" name="Rectangle 10"/>
              <p:cNvSpPr>
                <a:spLocks noChangeArrowheads="1"/>
              </p:cNvSpPr>
              <p:nvPr/>
            </p:nvSpPr>
            <p:spPr bwMode="auto">
              <a:xfrm>
                <a:off x="1795" y="580"/>
                <a:ext cx="58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2135" name="Rectangle 11"/>
              <p:cNvSpPr>
                <a:spLocks noChangeArrowheads="1"/>
              </p:cNvSpPr>
              <p:nvPr/>
            </p:nvSpPr>
            <p:spPr bwMode="auto">
              <a:xfrm>
                <a:off x="1956" y="572"/>
                <a:ext cx="221"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rs</a:t>
                </a:r>
              </a:p>
            </p:txBody>
          </p:sp>
        </p:grpSp>
        <p:grpSp>
          <p:nvGrpSpPr>
            <p:cNvPr id="5" name="Group 12"/>
            <p:cNvGrpSpPr>
              <a:grpSpLocks/>
            </p:cNvGrpSpPr>
            <p:nvPr/>
          </p:nvGrpSpPr>
          <p:grpSpPr bwMode="auto">
            <a:xfrm>
              <a:off x="2383" y="572"/>
              <a:ext cx="579" cy="210"/>
              <a:chOff x="2383" y="572"/>
              <a:chExt cx="579" cy="210"/>
            </a:xfrm>
          </p:grpSpPr>
          <p:sp>
            <p:nvSpPr>
              <p:cNvPr id="42132" name="Rectangle 13"/>
              <p:cNvSpPr>
                <a:spLocks noChangeArrowheads="1"/>
              </p:cNvSpPr>
              <p:nvPr/>
            </p:nvSpPr>
            <p:spPr bwMode="auto">
              <a:xfrm>
                <a:off x="2383" y="580"/>
                <a:ext cx="579"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2133" name="Rectangle 14"/>
              <p:cNvSpPr>
                <a:spLocks noChangeArrowheads="1"/>
              </p:cNvSpPr>
              <p:nvPr/>
            </p:nvSpPr>
            <p:spPr bwMode="auto">
              <a:xfrm>
                <a:off x="2543" y="572"/>
                <a:ext cx="21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rt</a:t>
                </a:r>
              </a:p>
            </p:txBody>
          </p:sp>
        </p:grpSp>
        <p:sp>
          <p:nvSpPr>
            <p:cNvPr id="42125" name="Rectangle 15"/>
            <p:cNvSpPr>
              <a:spLocks noChangeArrowheads="1"/>
            </p:cNvSpPr>
            <p:nvPr/>
          </p:nvSpPr>
          <p:spPr bwMode="auto">
            <a:xfrm>
              <a:off x="2970" y="580"/>
              <a:ext cx="180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2126" name="Rectangle 16"/>
            <p:cNvSpPr>
              <a:spLocks noChangeArrowheads="1"/>
            </p:cNvSpPr>
            <p:nvPr/>
          </p:nvSpPr>
          <p:spPr bwMode="auto">
            <a:xfrm>
              <a:off x="3469" y="572"/>
              <a:ext cx="69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immediate</a:t>
              </a:r>
            </a:p>
          </p:txBody>
        </p:sp>
        <p:sp>
          <p:nvSpPr>
            <p:cNvPr id="42127" name="Rectangle 17"/>
            <p:cNvSpPr>
              <a:spLocks noChangeArrowheads="1"/>
            </p:cNvSpPr>
            <p:nvPr/>
          </p:nvSpPr>
          <p:spPr bwMode="auto">
            <a:xfrm>
              <a:off x="4668" y="380"/>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42128" name="Rectangle 18"/>
            <p:cNvSpPr>
              <a:spLocks noChangeArrowheads="1"/>
            </p:cNvSpPr>
            <p:nvPr/>
          </p:nvSpPr>
          <p:spPr bwMode="auto">
            <a:xfrm>
              <a:off x="2770" y="38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16</a:t>
              </a:r>
            </a:p>
          </p:txBody>
        </p:sp>
        <p:sp>
          <p:nvSpPr>
            <p:cNvPr id="42129" name="Rectangle 19"/>
            <p:cNvSpPr>
              <a:spLocks noChangeArrowheads="1"/>
            </p:cNvSpPr>
            <p:nvPr/>
          </p:nvSpPr>
          <p:spPr bwMode="auto">
            <a:xfrm>
              <a:off x="2182" y="38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21</a:t>
              </a:r>
            </a:p>
          </p:txBody>
        </p:sp>
        <p:sp>
          <p:nvSpPr>
            <p:cNvPr id="42130" name="Rectangle 20"/>
            <p:cNvSpPr>
              <a:spLocks noChangeArrowheads="1"/>
            </p:cNvSpPr>
            <p:nvPr/>
          </p:nvSpPr>
          <p:spPr bwMode="auto">
            <a:xfrm>
              <a:off x="1594" y="38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26</a:t>
              </a:r>
            </a:p>
          </p:txBody>
        </p:sp>
        <p:sp>
          <p:nvSpPr>
            <p:cNvPr id="42131" name="Rectangle 21"/>
            <p:cNvSpPr>
              <a:spLocks noChangeArrowheads="1"/>
            </p:cNvSpPr>
            <p:nvPr/>
          </p:nvSpPr>
          <p:spPr bwMode="auto">
            <a:xfrm>
              <a:off x="1098" y="38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31</a:t>
              </a:r>
            </a:p>
          </p:txBody>
        </p:sp>
      </p:grpSp>
      <p:sp>
        <p:nvSpPr>
          <p:cNvPr id="41989" name="Rectangle 22"/>
          <p:cNvSpPr>
            <a:spLocks noChangeArrowheads="1"/>
          </p:cNvSpPr>
          <p:nvPr/>
        </p:nvSpPr>
        <p:spPr bwMode="auto">
          <a:xfrm>
            <a:off x="5867400" y="40386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41990" name="Rectangle 23"/>
          <p:cNvSpPr>
            <a:spLocks noChangeArrowheads="1"/>
          </p:cNvSpPr>
          <p:nvPr/>
        </p:nvSpPr>
        <p:spPr bwMode="auto">
          <a:xfrm>
            <a:off x="5257800" y="3048000"/>
            <a:ext cx="1752600" cy="393700"/>
          </a:xfrm>
          <a:prstGeom prst="rect">
            <a:avLst/>
          </a:prstGeom>
          <a:noFill/>
          <a:ln w="12700">
            <a:noFill/>
            <a:miter lim="800000"/>
            <a:headEnd/>
            <a:tailEnd/>
          </a:ln>
        </p:spPr>
        <p:txBody>
          <a:bodyPr lIns="90488" tIns="44450" rIns="90488" bIns="44450">
            <a:prstTxWarp prst="textNoShape">
              <a:avLst/>
            </a:prstTxWarp>
            <a:spAutoFit/>
          </a:bodyPr>
          <a:lstStyle/>
          <a:p>
            <a:r>
              <a:rPr lang="en-US" sz="2000" u="sng">
                <a:latin typeface="Times" pitchFamily="19" charset="0"/>
              </a:rPr>
              <a:t>ALUctr=</a:t>
            </a:r>
            <a:r>
              <a:rPr lang="en-US" sz="1800" u="sng">
                <a:latin typeface="Times" pitchFamily="19" charset="0"/>
              </a:rPr>
              <a:t>ADD</a:t>
            </a:r>
            <a:endParaRPr lang="en-US" sz="2000" u="sng">
              <a:latin typeface="Times" pitchFamily="19" charset="0"/>
            </a:endParaRPr>
          </a:p>
        </p:txBody>
      </p:sp>
      <p:sp>
        <p:nvSpPr>
          <p:cNvPr id="41991" name="Rectangle 24"/>
          <p:cNvSpPr>
            <a:spLocks noChangeArrowheads="1"/>
          </p:cNvSpPr>
          <p:nvPr/>
        </p:nvSpPr>
        <p:spPr bwMode="auto">
          <a:xfrm>
            <a:off x="1981200" y="4800600"/>
            <a:ext cx="490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clk</a:t>
            </a:r>
          </a:p>
        </p:txBody>
      </p:sp>
      <p:sp>
        <p:nvSpPr>
          <p:cNvPr id="41992" name="Rectangle 25"/>
          <p:cNvSpPr>
            <a:spLocks noChangeArrowheads="1"/>
          </p:cNvSpPr>
          <p:nvPr/>
        </p:nvSpPr>
        <p:spPr bwMode="auto">
          <a:xfrm>
            <a:off x="1436688" y="3895725"/>
            <a:ext cx="7143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busW</a:t>
            </a:r>
          </a:p>
        </p:txBody>
      </p:sp>
      <p:sp>
        <p:nvSpPr>
          <p:cNvPr id="41993" name="Rectangle 26"/>
          <p:cNvSpPr>
            <a:spLocks noChangeArrowheads="1"/>
          </p:cNvSpPr>
          <p:nvPr/>
        </p:nvSpPr>
        <p:spPr bwMode="auto">
          <a:xfrm>
            <a:off x="1371600" y="3200400"/>
            <a:ext cx="11842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RegWr=0</a:t>
            </a:r>
          </a:p>
        </p:txBody>
      </p:sp>
      <p:sp>
        <p:nvSpPr>
          <p:cNvPr id="41994" name="Line 27"/>
          <p:cNvSpPr>
            <a:spLocks noChangeShapeType="1"/>
          </p:cNvSpPr>
          <p:nvPr/>
        </p:nvSpPr>
        <p:spPr bwMode="auto">
          <a:xfrm flipH="1">
            <a:off x="1746250" y="4214813"/>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995" name="Rectangle 28"/>
          <p:cNvSpPr>
            <a:spLocks noChangeArrowheads="1"/>
          </p:cNvSpPr>
          <p:nvPr/>
        </p:nvSpPr>
        <p:spPr bwMode="auto">
          <a:xfrm>
            <a:off x="1598613" y="43148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41996" name="Line 29"/>
          <p:cNvSpPr>
            <a:spLocks noChangeShapeType="1"/>
          </p:cNvSpPr>
          <p:nvPr/>
        </p:nvSpPr>
        <p:spPr bwMode="auto">
          <a:xfrm flipH="1">
            <a:off x="4572000" y="4038600"/>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997" name="Rectangle 30"/>
          <p:cNvSpPr>
            <a:spLocks noChangeArrowheads="1"/>
          </p:cNvSpPr>
          <p:nvPr/>
        </p:nvSpPr>
        <p:spPr bwMode="auto">
          <a:xfrm>
            <a:off x="4419600" y="37338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41998" name="Rectangle 31"/>
          <p:cNvSpPr>
            <a:spLocks noChangeArrowheads="1"/>
          </p:cNvSpPr>
          <p:nvPr/>
        </p:nvSpPr>
        <p:spPr bwMode="auto">
          <a:xfrm>
            <a:off x="3625850" y="3733800"/>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busA</a:t>
            </a:r>
          </a:p>
        </p:txBody>
      </p:sp>
      <p:sp>
        <p:nvSpPr>
          <p:cNvPr id="41999" name="Line 32"/>
          <p:cNvSpPr>
            <a:spLocks noChangeShapeType="1"/>
          </p:cNvSpPr>
          <p:nvPr/>
        </p:nvSpPr>
        <p:spPr bwMode="auto">
          <a:xfrm flipV="1">
            <a:off x="3886200" y="45720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2000" name="Rectangle 33"/>
          <p:cNvSpPr>
            <a:spLocks noChangeArrowheads="1"/>
          </p:cNvSpPr>
          <p:nvPr/>
        </p:nvSpPr>
        <p:spPr bwMode="auto">
          <a:xfrm>
            <a:off x="3730625" y="46958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42001" name="Rectangle 34"/>
          <p:cNvSpPr>
            <a:spLocks noChangeArrowheads="1"/>
          </p:cNvSpPr>
          <p:nvPr/>
        </p:nvSpPr>
        <p:spPr bwMode="auto">
          <a:xfrm>
            <a:off x="3657600" y="4267200"/>
            <a:ext cx="70326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busB</a:t>
            </a:r>
          </a:p>
        </p:txBody>
      </p:sp>
      <p:sp>
        <p:nvSpPr>
          <p:cNvPr id="42002" name="Line 35"/>
          <p:cNvSpPr>
            <a:spLocks noChangeShapeType="1"/>
          </p:cNvSpPr>
          <p:nvPr/>
        </p:nvSpPr>
        <p:spPr bwMode="auto">
          <a:xfrm flipV="1">
            <a:off x="3276600" y="35782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2003" name="Line 36"/>
          <p:cNvSpPr>
            <a:spLocks noChangeShapeType="1"/>
          </p:cNvSpPr>
          <p:nvPr/>
        </p:nvSpPr>
        <p:spPr bwMode="auto">
          <a:xfrm flipV="1">
            <a:off x="2527300" y="35782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2004" name="Rectangle 37"/>
          <p:cNvSpPr>
            <a:spLocks noChangeArrowheads="1"/>
          </p:cNvSpPr>
          <p:nvPr/>
        </p:nvSpPr>
        <p:spPr bwMode="auto">
          <a:xfrm>
            <a:off x="2384425" y="34290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5</a:t>
            </a:r>
          </a:p>
        </p:txBody>
      </p:sp>
      <p:sp>
        <p:nvSpPr>
          <p:cNvPr id="42005" name="Line 38"/>
          <p:cNvSpPr>
            <a:spLocks noChangeShapeType="1"/>
          </p:cNvSpPr>
          <p:nvPr/>
        </p:nvSpPr>
        <p:spPr bwMode="auto">
          <a:xfrm flipV="1">
            <a:off x="2908300" y="35782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2006" name="Rectangle 39"/>
          <p:cNvSpPr>
            <a:spLocks noChangeArrowheads="1"/>
          </p:cNvSpPr>
          <p:nvPr/>
        </p:nvSpPr>
        <p:spPr bwMode="auto">
          <a:xfrm>
            <a:off x="2743200" y="34290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5</a:t>
            </a:r>
          </a:p>
        </p:txBody>
      </p:sp>
      <p:sp>
        <p:nvSpPr>
          <p:cNvPr id="42007" name="Rectangle 40"/>
          <p:cNvSpPr>
            <a:spLocks noChangeArrowheads="1"/>
          </p:cNvSpPr>
          <p:nvPr/>
        </p:nvSpPr>
        <p:spPr bwMode="auto">
          <a:xfrm>
            <a:off x="2322513" y="3805238"/>
            <a:ext cx="4635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Rw</a:t>
            </a:r>
          </a:p>
        </p:txBody>
      </p:sp>
      <p:sp>
        <p:nvSpPr>
          <p:cNvPr id="42008" name="Rectangle 41"/>
          <p:cNvSpPr>
            <a:spLocks noChangeArrowheads="1"/>
          </p:cNvSpPr>
          <p:nvPr/>
        </p:nvSpPr>
        <p:spPr bwMode="auto">
          <a:xfrm>
            <a:off x="2779713" y="3805238"/>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Ra</a:t>
            </a:r>
          </a:p>
        </p:txBody>
      </p:sp>
      <p:sp>
        <p:nvSpPr>
          <p:cNvPr id="42009" name="Rectangle 42"/>
          <p:cNvSpPr>
            <a:spLocks noChangeArrowheads="1"/>
          </p:cNvSpPr>
          <p:nvPr/>
        </p:nvSpPr>
        <p:spPr bwMode="auto">
          <a:xfrm>
            <a:off x="3160713" y="3805238"/>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Rb</a:t>
            </a:r>
          </a:p>
        </p:txBody>
      </p:sp>
      <p:sp>
        <p:nvSpPr>
          <p:cNvPr id="42010" name="Rectangle 43"/>
          <p:cNvSpPr>
            <a:spLocks noChangeArrowheads="1"/>
          </p:cNvSpPr>
          <p:nvPr/>
        </p:nvSpPr>
        <p:spPr bwMode="auto">
          <a:xfrm>
            <a:off x="2322513" y="4191000"/>
            <a:ext cx="101282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pitchFamily="19" charset="0"/>
              </a:rPr>
              <a:t>RegFile</a:t>
            </a:r>
          </a:p>
        </p:txBody>
      </p:sp>
      <p:sp>
        <p:nvSpPr>
          <p:cNvPr id="42011" name="Rectangle 44"/>
          <p:cNvSpPr>
            <a:spLocks noChangeArrowheads="1"/>
          </p:cNvSpPr>
          <p:nvPr/>
        </p:nvSpPr>
        <p:spPr bwMode="auto">
          <a:xfrm>
            <a:off x="2743200" y="3200400"/>
            <a:ext cx="422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Rs</a:t>
            </a:r>
          </a:p>
        </p:txBody>
      </p:sp>
      <p:sp>
        <p:nvSpPr>
          <p:cNvPr id="42012" name="Rectangle 45"/>
          <p:cNvSpPr>
            <a:spLocks noChangeArrowheads="1"/>
          </p:cNvSpPr>
          <p:nvPr/>
        </p:nvSpPr>
        <p:spPr bwMode="auto">
          <a:xfrm>
            <a:off x="2574925" y="24384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Rt</a:t>
            </a:r>
          </a:p>
        </p:txBody>
      </p:sp>
      <p:sp>
        <p:nvSpPr>
          <p:cNvPr id="42013" name="Rectangle 46"/>
          <p:cNvSpPr>
            <a:spLocks noChangeArrowheads="1"/>
          </p:cNvSpPr>
          <p:nvPr/>
        </p:nvSpPr>
        <p:spPr bwMode="auto">
          <a:xfrm>
            <a:off x="3124200" y="32004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a:solidFill>
                  <a:schemeClr val="tx1"/>
                </a:solidFill>
                <a:latin typeface="Times" pitchFamily="19" charset="0"/>
              </a:rPr>
              <a:t>Rt</a:t>
            </a:r>
          </a:p>
        </p:txBody>
      </p:sp>
      <p:sp>
        <p:nvSpPr>
          <p:cNvPr id="42014" name="Rectangle 47"/>
          <p:cNvSpPr>
            <a:spLocks noChangeArrowheads="1"/>
          </p:cNvSpPr>
          <p:nvPr/>
        </p:nvSpPr>
        <p:spPr bwMode="auto">
          <a:xfrm>
            <a:off x="2143125" y="2438400"/>
            <a:ext cx="4476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Rd</a:t>
            </a:r>
          </a:p>
        </p:txBody>
      </p:sp>
      <p:sp>
        <p:nvSpPr>
          <p:cNvPr id="42015" name="Rectangle 48"/>
          <p:cNvSpPr>
            <a:spLocks noChangeArrowheads="1"/>
          </p:cNvSpPr>
          <p:nvPr/>
        </p:nvSpPr>
        <p:spPr bwMode="auto">
          <a:xfrm>
            <a:off x="1419225" y="2133600"/>
            <a:ext cx="12128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RegDst=x</a:t>
            </a:r>
          </a:p>
        </p:txBody>
      </p:sp>
      <p:grpSp>
        <p:nvGrpSpPr>
          <p:cNvPr id="6" name="Group 49"/>
          <p:cNvGrpSpPr>
            <a:grpSpLocks/>
          </p:cNvGrpSpPr>
          <p:nvPr/>
        </p:nvGrpSpPr>
        <p:grpSpPr bwMode="auto">
          <a:xfrm>
            <a:off x="3454400" y="5046663"/>
            <a:ext cx="376238" cy="1082675"/>
            <a:chOff x="2848" y="3083"/>
            <a:chExt cx="237" cy="682"/>
          </a:xfrm>
        </p:grpSpPr>
        <p:sp>
          <p:nvSpPr>
            <p:cNvPr id="42119" name="Rectangle 50"/>
            <p:cNvSpPr>
              <a:spLocks noChangeArrowheads="1"/>
            </p:cNvSpPr>
            <p:nvPr/>
          </p:nvSpPr>
          <p:spPr bwMode="auto">
            <a:xfrm>
              <a:off x="2848" y="3088"/>
              <a:ext cx="224" cy="65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42120" name="Rectangle 51"/>
            <p:cNvSpPr>
              <a:spLocks noChangeArrowheads="1"/>
            </p:cNvSpPr>
            <p:nvPr/>
          </p:nvSpPr>
          <p:spPr bwMode="auto">
            <a:xfrm rot="5400000">
              <a:off x="2630" y="3309"/>
              <a:ext cx="682"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Extender</a:t>
              </a:r>
              <a:endParaRPr lang="en-US" sz="2000" b="1">
                <a:solidFill>
                  <a:schemeClr val="tx1"/>
                </a:solidFill>
                <a:latin typeface="Times" pitchFamily="19" charset="0"/>
              </a:endParaRPr>
            </a:p>
          </p:txBody>
        </p:sp>
      </p:grpSp>
      <p:sp>
        <p:nvSpPr>
          <p:cNvPr id="42017" name="Rectangle 52"/>
          <p:cNvSpPr>
            <a:spLocks noChangeArrowheads="1"/>
          </p:cNvSpPr>
          <p:nvPr/>
        </p:nvSpPr>
        <p:spPr bwMode="auto">
          <a:xfrm>
            <a:off x="3962400" y="55340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42018" name="Line 53"/>
          <p:cNvSpPr>
            <a:spLocks noChangeShapeType="1"/>
          </p:cNvSpPr>
          <p:nvPr/>
        </p:nvSpPr>
        <p:spPr bwMode="auto">
          <a:xfrm flipH="1">
            <a:off x="4114800" y="5432425"/>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2019" name="Line 54"/>
          <p:cNvSpPr>
            <a:spLocks noChangeShapeType="1"/>
          </p:cNvSpPr>
          <p:nvPr/>
        </p:nvSpPr>
        <p:spPr bwMode="auto">
          <a:xfrm flipH="1">
            <a:off x="3035300" y="5434013"/>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2020" name="Rectangle 55"/>
          <p:cNvSpPr>
            <a:spLocks noChangeArrowheads="1"/>
          </p:cNvSpPr>
          <p:nvPr/>
        </p:nvSpPr>
        <p:spPr bwMode="auto">
          <a:xfrm>
            <a:off x="2819400" y="55340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16</a:t>
            </a:r>
          </a:p>
        </p:txBody>
      </p:sp>
      <p:sp>
        <p:nvSpPr>
          <p:cNvPr id="42021" name="Rectangle 56"/>
          <p:cNvSpPr>
            <a:spLocks noChangeArrowheads="1"/>
          </p:cNvSpPr>
          <p:nvPr/>
        </p:nvSpPr>
        <p:spPr bwMode="auto">
          <a:xfrm>
            <a:off x="1905000" y="5257800"/>
            <a:ext cx="9001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imm16</a:t>
            </a:r>
          </a:p>
        </p:txBody>
      </p:sp>
      <p:sp>
        <p:nvSpPr>
          <p:cNvPr id="42022" name="Rectangle 57"/>
          <p:cNvSpPr>
            <a:spLocks noChangeArrowheads="1"/>
          </p:cNvSpPr>
          <p:nvPr/>
        </p:nvSpPr>
        <p:spPr bwMode="auto">
          <a:xfrm>
            <a:off x="4038600" y="5943600"/>
            <a:ext cx="13112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ALUSrc=1</a:t>
            </a:r>
          </a:p>
        </p:txBody>
      </p:sp>
      <p:sp>
        <p:nvSpPr>
          <p:cNvPr id="42023" name="Rectangle 58"/>
          <p:cNvSpPr>
            <a:spLocks noChangeArrowheads="1"/>
          </p:cNvSpPr>
          <p:nvPr/>
        </p:nvSpPr>
        <p:spPr bwMode="auto">
          <a:xfrm>
            <a:off x="2209800" y="6019800"/>
            <a:ext cx="141128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ExtOp=sign</a:t>
            </a:r>
          </a:p>
        </p:txBody>
      </p:sp>
      <p:sp>
        <p:nvSpPr>
          <p:cNvPr id="42024" name="Line 59"/>
          <p:cNvSpPr>
            <a:spLocks noChangeShapeType="1"/>
          </p:cNvSpPr>
          <p:nvPr/>
        </p:nvSpPr>
        <p:spPr bwMode="auto">
          <a:xfrm flipV="1">
            <a:off x="7543800" y="3657600"/>
            <a:ext cx="0" cy="644525"/>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42025" name="Rectangle 60"/>
          <p:cNvSpPr>
            <a:spLocks noChangeArrowheads="1"/>
          </p:cNvSpPr>
          <p:nvPr/>
        </p:nvSpPr>
        <p:spPr bwMode="auto">
          <a:xfrm>
            <a:off x="6400800" y="3276600"/>
            <a:ext cx="15938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MemtoReg=x</a:t>
            </a:r>
          </a:p>
        </p:txBody>
      </p:sp>
      <p:sp>
        <p:nvSpPr>
          <p:cNvPr id="42026" name="Rectangle 61"/>
          <p:cNvSpPr>
            <a:spLocks noChangeArrowheads="1"/>
          </p:cNvSpPr>
          <p:nvPr/>
        </p:nvSpPr>
        <p:spPr bwMode="auto">
          <a:xfrm>
            <a:off x="5224463" y="5791200"/>
            <a:ext cx="4905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clk</a:t>
            </a:r>
          </a:p>
        </p:txBody>
      </p:sp>
      <p:sp>
        <p:nvSpPr>
          <p:cNvPr id="42027" name="Rectangle 62"/>
          <p:cNvSpPr>
            <a:spLocks noChangeArrowheads="1"/>
          </p:cNvSpPr>
          <p:nvPr/>
        </p:nvSpPr>
        <p:spPr bwMode="auto">
          <a:xfrm>
            <a:off x="4953000" y="5257800"/>
            <a:ext cx="9350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Data In</a:t>
            </a:r>
          </a:p>
        </p:txBody>
      </p:sp>
      <p:sp>
        <p:nvSpPr>
          <p:cNvPr id="42028" name="Line 63"/>
          <p:cNvSpPr>
            <a:spLocks noChangeShapeType="1"/>
          </p:cNvSpPr>
          <p:nvPr/>
        </p:nvSpPr>
        <p:spPr bwMode="auto">
          <a:xfrm flipH="1">
            <a:off x="5086350" y="5189538"/>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2029" name="Rectangle 64"/>
          <p:cNvSpPr>
            <a:spLocks noChangeArrowheads="1"/>
          </p:cNvSpPr>
          <p:nvPr/>
        </p:nvSpPr>
        <p:spPr bwMode="auto">
          <a:xfrm>
            <a:off x="5116513" y="49657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42030" name="Line 65"/>
          <p:cNvSpPr>
            <a:spLocks noChangeShapeType="1"/>
          </p:cNvSpPr>
          <p:nvPr/>
        </p:nvSpPr>
        <p:spPr bwMode="auto">
          <a:xfrm flipV="1">
            <a:off x="6235700" y="4038600"/>
            <a:ext cx="12700" cy="1008063"/>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42031" name="Rectangle 66"/>
          <p:cNvSpPr>
            <a:spLocks noChangeArrowheads="1"/>
          </p:cNvSpPr>
          <p:nvPr/>
        </p:nvSpPr>
        <p:spPr bwMode="auto">
          <a:xfrm>
            <a:off x="5943600" y="3657600"/>
            <a:ext cx="13112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MemWr=1</a:t>
            </a:r>
          </a:p>
        </p:txBody>
      </p:sp>
      <p:grpSp>
        <p:nvGrpSpPr>
          <p:cNvPr id="7" name="Group 68"/>
          <p:cNvGrpSpPr>
            <a:grpSpLocks/>
          </p:cNvGrpSpPr>
          <p:nvPr/>
        </p:nvGrpSpPr>
        <p:grpSpPr bwMode="auto">
          <a:xfrm>
            <a:off x="2133600" y="2867025"/>
            <a:ext cx="838200" cy="333375"/>
            <a:chOff x="2640" y="1422"/>
            <a:chExt cx="528" cy="210"/>
          </a:xfrm>
        </p:grpSpPr>
        <p:sp>
          <p:nvSpPr>
            <p:cNvPr id="42116" name="Rectangle 69"/>
            <p:cNvSpPr>
              <a:spLocks noChangeArrowheads="1"/>
            </p:cNvSpPr>
            <p:nvPr/>
          </p:nvSpPr>
          <p:spPr bwMode="auto">
            <a:xfrm>
              <a:off x="292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42117" name="Rectangle 70"/>
            <p:cNvSpPr>
              <a:spLocks noChangeArrowheads="1"/>
            </p:cNvSpPr>
            <p:nvPr/>
          </p:nvSpPr>
          <p:spPr bwMode="auto">
            <a:xfrm>
              <a:off x="268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42118" name="Freeform 71"/>
            <p:cNvSpPr>
              <a:spLocks/>
            </p:cNvSpPr>
            <p:nvPr/>
          </p:nvSpPr>
          <p:spPr bwMode="auto">
            <a:xfrm>
              <a:off x="2640" y="1440"/>
              <a:ext cx="528" cy="192"/>
            </a:xfrm>
            <a:custGeom>
              <a:avLst/>
              <a:gdLst>
                <a:gd name="T0" fmla="*/ 0 w 528"/>
                <a:gd name="T1" fmla="*/ 0 h 192"/>
                <a:gd name="T2" fmla="*/ 48 w 528"/>
                <a:gd name="T3" fmla="*/ 192 h 192"/>
                <a:gd name="T4" fmla="*/ 480 w 528"/>
                <a:gd name="T5" fmla="*/ 192 h 192"/>
                <a:gd name="T6" fmla="*/ 528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sp>
        <p:nvSpPr>
          <p:cNvPr id="42034" name="Rectangle 72"/>
          <p:cNvSpPr>
            <a:spLocks noChangeArrowheads="1"/>
          </p:cNvSpPr>
          <p:nvPr/>
        </p:nvSpPr>
        <p:spPr bwMode="auto">
          <a:xfrm>
            <a:off x="2133600" y="3810000"/>
            <a:ext cx="1447800" cy="990600"/>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grpSp>
        <p:nvGrpSpPr>
          <p:cNvPr id="8" name="Group 73"/>
          <p:cNvGrpSpPr>
            <a:grpSpLocks/>
          </p:cNvGrpSpPr>
          <p:nvPr/>
        </p:nvGrpSpPr>
        <p:grpSpPr bwMode="auto">
          <a:xfrm>
            <a:off x="4441825" y="4419600"/>
            <a:ext cx="358775" cy="1219200"/>
            <a:chOff x="3518" y="2640"/>
            <a:chExt cx="226" cy="768"/>
          </a:xfrm>
        </p:grpSpPr>
        <p:sp>
          <p:nvSpPr>
            <p:cNvPr id="42113" name="Rectangle 74"/>
            <p:cNvSpPr>
              <a:spLocks noChangeArrowheads="1"/>
            </p:cNvSpPr>
            <p:nvPr/>
          </p:nvSpPr>
          <p:spPr bwMode="auto">
            <a:xfrm>
              <a:off x="3518" y="269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42114" name="Rectangle 75"/>
            <p:cNvSpPr>
              <a:spLocks noChangeArrowheads="1"/>
            </p:cNvSpPr>
            <p:nvPr/>
          </p:nvSpPr>
          <p:spPr bwMode="auto">
            <a:xfrm>
              <a:off x="3518" y="3187"/>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42115" name="Freeform 76"/>
            <p:cNvSpPr>
              <a:spLocks/>
            </p:cNvSpPr>
            <p:nvPr/>
          </p:nvSpPr>
          <p:spPr bwMode="auto">
            <a:xfrm>
              <a:off x="3552" y="2640"/>
              <a:ext cx="192" cy="768"/>
            </a:xfrm>
            <a:custGeom>
              <a:avLst/>
              <a:gdLst>
                <a:gd name="T0" fmla="*/ 0 w 192"/>
                <a:gd name="T1" fmla="*/ 0 h 768"/>
                <a:gd name="T2" fmla="*/ 0 w 192"/>
                <a:gd name="T3" fmla="*/ 768 h 768"/>
                <a:gd name="T4" fmla="*/ 192 w 192"/>
                <a:gd name="T5" fmla="*/ 672 h 768"/>
                <a:gd name="T6" fmla="*/ 192 w 192"/>
                <a:gd name="T7" fmla="*/ 96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9" name="Group 77"/>
          <p:cNvGrpSpPr>
            <a:grpSpLocks/>
          </p:cNvGrpSpPr>
          <p:nvPr/>
        </p:nvGrpSpPr>
        <p:grpSpPr bwMode="auto">
          <a:xfrm>
            <a:off x="5305425" y="3810000"/>
            <a:ext cx="485775" cy="1143000"/>
            <a:chOff x="4009" y="2304"/>
            <a:chExt cx="306" cy="720"/>
          </a:xfrm>
        </p:grpSpPr>
        <p:sp>
          <p:nvSpPr>
            <p:cNvPr id="42110" name="Rectangle 78"/>
            <p:cNvSpPr>
              <a:spLocks noChangeArrowheads="1"/>
            </p:cNvSpPr>
            <p:nvPr/>
          </p:nvSpPr>
          <p:spPr bwMode="auto">
            <a:xfrm>
              <a:off x="4009" y="2322"/>
              <a:ext cx="18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a:t>
              </a:r>
            </a:p>
          </p:txBody>
        </p:sp>
        <p:sp>
          <p:nvSpPr>
            <p:cNvPr id="42111" name="Rectangle 79"/>
            <p:cNvSpPr>
              <a:spLocks noChangeArrowheads="1"/>
            </p:cNvSpPr>
            <p:nvPr/>
          </p:nvSpPr>
          <p:spPr bwMode="auto">
            <a:xfrm rot="5400000">
              <a:off x="3993" y="2583"/>
              <a:ext cx="384"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ALU</a:t>
              </a:r>
            </a:p>
          </p:txBody>
        </p:sp>
        <p:sp>
          <p:nvSpPr>
            <p:cNvPr id="42112" name="Freeform 80"/>
            <p:cNvSpPr>
              <a:spLocks/>
            </p:cNvSpPr>
            <p:nvPr/>
          </p:nvSpPr>
          <p:spPr bwMode="auto">
            <a:xfrm>
              <a:off x="4032" y="2304"/>
              <a:ext cx="283" cy="720"/>
            </a:xfrm>
            <a:custGeom>
              <a:avLst/>
              <a:gdLst>
                <a:gd name="T0" fmla="*/ 0 w 240"/>
                <a:gd name="T1" fmla="*/ 0 h 672"/>
                <a:gd name="T2" fmla="*/ 0 w 240"/>
                <a:gd name="T3" fmla="*/ 309 h 672"/>
                <a:gd name="T4" fmla="*/ 57 w 240"/>
                <a:gd name="T5" fmla="*/ 360 h 672"/>
                <a:gd name="T6" fmla="*/ 0 w 240"/>
                <a:gd name="T7" fmla="*/ 411 h 672"/>
                <a:gd name="T8" fmla="*/ 0 w 240"/>
                <a:gd name="T9" fmla="*/ 720 h 672"/>
                <a:gd name="T10" fmla="*/ 283 w 240"/>
                <a:gd name="T11" fmla="*/ 514 h 672"/>
                <a:gd name="T12" fmla="*/ 283 w 240"/>
                <a:gd name="T13" fmla="*/ 206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0" name="Group 81"/>
          <p:cNvGrpSpPr>
            <a:grpSpLocks/>
          </p:cNvGrpSpPr>
          <p:nvPr/>
        </p:nvGrpSpPr>
        <p:grpSpPr bwMode="auto">
          <a:xfrm>
            <a:off x="7337425" y="4191000"/>
            <a:ext cx="358775" cy="1600200"/>
            <a:chOff x="5294" y="2544"/>
            <a:chExt cx="226" cy="1008"/>
          </a:xfrm>
        </p:grpSpPr>
        <p:sp>
          <p:nvSpPr>
            <p:cNvPr id="42107" name="Rectangle 82"/>
            <p:cNvSpPr>
              <a:spLocks noChangeArrowheads="1"/>
            </p:cNvSpPr>
            <p:nvPr/>
          </p:nvSpPr>
          <p:spPr bwMode="auto">
            <a:xfrm>
              <a:off x="5294" y="26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42108" name="Rectangle 83"/>
            <p:cNvSpPr>
              <a:spLocks noChangeArrowheads="1"/>
            </p:cNvSpPr>
            <p:nvPr/>
          </p:nvSpPr>
          <p:spPr bwMode="auto">
            <a:xfrm>
              <a:off x="5294" y="324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42109" name="Freeform 84"/>
            <p:cNvSpPr>
              <a:spLocks/>
            </p:cNvSpPr>
            <p:nvPr/>
          </p:nvSpPr>
          <p:spPr bwMode="auto">
            <a:xfrm>
              <a:off x="5328" y="2544"/>
              <a:ext cx="192" cy="1008"/>
            </a:xfrm>
            <a:custGeom>
              <a:avLst/>
              <a:gdLst>
                <a:gd name="T0" fmla="*/ 0 w 192"/>
                <a:gd name="T1" fmla="*/ 0 h 1008"/>
                <a:gd name="T2" fmla="*/ 0 w 192"/>
                <a:gd name="T3" fmla="*/ 1008 h 1008"/>
                <a:gd name="T4" fmla="*/ 192 w 192"/>
                <a:gd name="T5" fmla="*/ 864 h 1008"/>
                <a:gd name="T6" fmla="*/ 192 w 192"/>
                <a:gd name="T7" fmla="*/ 144 h 1008"/>
                <a:gd name="T8" fmla="*/ 0 w 192"/>
                <a:gd name="T9" fmla="*/ 0 h 1008"/>
                <a:gd name="T10" fmla="*/ 0 60000 65536"/>
                <a:gd name="T11" fmla="*/ 0 60000 65536"/>
                <a:gd name="T12" fmla="*/ 0 60000 65536"/>
                <a:gd name="T13" fmla="*/ 0 60000 65536"/>
                <a:gd name="T14" fmla="*/ 0 60000 65536"/>
                <a:gd name="T15" fmla="*/ 0 w 192"/>
                <a:gd name="T16" fmla="*/ 0 h 1008"/>
                <a:gd name="T17" fmla="*/ 192 w 192"/>
                <a:gd name="T18" fmla="*/ 1008 h 1008"/>
              </a:gdLst>
              <a:ahLst/>
              <a:cxnLst>
                <a:cxn ang="T10">
                  <a:pos x="T0" y="T1"/>
                </a:cxn>
                <a:cxn ang="T11">
                  <a:pos x="T2" y="T3"/>
                </a:cxn>
                <a:cxn ang="T12">
                  <a:pos x="T4" y="T5"/>
                </a:cxn>
                <a:cxn ang="T13">
                  <a:pos x="T6" y="T7"/>
                </a:cxn>
                <a:cxn ang="T14">
                  <a:pos x="T8" y="T9"/>
                </a:cxn>
              </a:cxnLst>
              <a:rect l="T15" t="T16" r="T17" b="T18"/>
              <a:pathLst>
                <a:path w="192" h="1008">
                  <a:moveTo>
                    <a:pt x="0" y="0"/>
                  </a:moveTo>
                  <a:lnTo>
                    <a:pt x="0" y="1008"/>
                  </a:lnTo>
                  <a:lnTo>
                    <a:pt x="192" y="864"/>
                  </a:lnTo>
                  <a:lnTo>
                    <a:pt x="192" y="144"/>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1" name="Group 85"/>
          <p:cNvGrpSpPr>
            <a:grpSpLocks/>
          </p:cNvGrpSpPr>
          <p:nvPr/>
        </p:nvGrpSpPr>
        <p:grpSpPr bwMode="auto">
          <a:xfrm>
            <a:off x="5915025" y="5000625"/>
            <a:ext cx="1146175" cy="1181100"/>
            <a:chOff x="4398" y="3054"/>
            <a:chExt cx="722" cy="744"/>
          </a:xfrm>
        </p:grpSpPr>
        <p:sp>
          <p:nvSpPr>
            <p:cNvPr id="42101" name="Rectangle 86"/>
            <p:cNvSpPr>
              <a:spLocks noChangeArrowheads="1"/>
            </p:cNvSpPr>
            <p:nvPr/>
          </p:nvSpPr>
          <p:spPr bwMode="auto">
            <a:xfrm>
              <a:off x="4410" y="3087"/>
              <a:ext cx="710" cy="711"/>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42102" name="Rectangle 87"/>
            <p:cNvSpPr>
              <a:spLocks noChangeArrowheads="1"/>
            </p:cNvSpPr>
            <p:nvPr/>
          </p:nvSpPr>
          <p:spPr bwMode="auto">
            <a:xfrm>
              <a:off x="4398" y="3054"/>
              <a:ext cx="42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WrEn</a:t>
              </a:r>
            </a:p>
          </p:txBody>
        </p:sp>
        <p:sp>
          <p:nvSpPr>
            <p:cNvPr id="42103" name="Rectangle 88"/>
            <p:cNvSpPr>
              <a:spLocks noChangeArrowheads="1"/>
            </p:cNvSpPr>
            <p:nvPr/>
          </p:nvSpPr>
          <p:spPr bwMode="auto">
            <a:xfrm>
              <a:off x="4783" y="3054"/>
              <a:ext cx="31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Adr</a:t>
              </a:r>
            </a:p>
          </p:txBody>
        </p:sp>
        <p:sp>
          <p:nvSpPr>
            <p:cNvPr id="42104" name="Rectangle 89"/>
            <p:cNvSpPr>
              <a:spLocks noChangeArrowheads="1"/>
            </p:cNvSpPr>
            <p:nvPr/>
          </p:nvSpPr>
          <p:spPr bwMode="auto">
            <a:xfrm>
              <a:off x="4416" y="3311"/>
              <a:ext cx="700" cy="364"/>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80000"/>
                </a:lnSpc>
              </a:pPr>
              <a:r>
                <a:rPr lang="en-US" sz="2000" b="1">
                  <a:solidFill>
                    <a:schemeClr val="tx1"/>
                  </a:solidFill>
                  <a:latin typeface="Times" pitchFamily="19" charset="0"/>
                </a:rPr>
                <a:t>Data</a:t>
              </a:r>
            </a:p>
            <a:p>
              <a:pPr algn="ctr">
                <a:lnSpc>
                  <a:spcPct val="80000"/>
                </a:lnSpc>
              </a:pPr>
              <a:r>
                <a:rPr lang="en-US" sz="2000" b="1">
                  <a:solidFill>
                    <a:schemeClr val="tx1"/>
                  </a:solidFill>
                  <a:latin typeface="Times" pitchFamily="19" charset="0"/>
                </a:rPr>
                <a:t>Memory</a:t>
              </a:r>
            </a:p>
          </p:txBody>
        </p:sp>
        <p:sp>
          <p:nvSpPr>
            <p:cNvPr id="42105" name="Line 90"/>
            <p:cNvSpPr>
              <a:spLocks noChangeShapeType="1"/>
            </p:cNvSpPr>
            <p:nvPr/>
          </p:nvSpPr>
          <p:spPr bwMode="auto">
            <a:xfrm>
              <a:off x="4416" y="3648"/>
              <a:ext cx="96" cy="4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2106" name="Line 91"/>
            <p:cNvSpPr>
              <a:spLocks noChangeShapeType="1"/>
            </p:cNvSpPr>
            <p:nvPr/>
          </p:nvSpPr>
          <p:spPr bwMode="auto">
            <a:xfrm flipH="1">
              <a:off x="4416" y="3696"/>
              <a:ext cx="96" cy="48"/>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42039" name="Line 92"/>
          <p:cNvSpPr>
            <a:spLocks noChangeShapeType="1"/>
          </p:cNvSpPr>
          <p:nvPr/>
        </p:nvSpPr>
        <p:spPr bwMode="auto">
          <a:xfrm>
            <a:off x="2362200" y="2743200"/>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2040" name="Line 93"/>
          <p:cNvSpPr>
            <a:spLocks noChangeShapeType="1"/>
          </p:cNvSpPr>
          <p:nvPr/>
        </p:nvSpPr>
        <p:spPr bwMode="auto">
          <a:xfrm>
            <a:off x="2743200" y="2743200"/>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2041" name="Freeform 94"/>
          <p:cNvSpPr>
            <a:spLocks/>
          </p:cNvSpPr>
          <p:nvPr/>
        </p:nvSpPr>
        <p:spPr bwMode="auto">
          <a:xfrm>
            <a:off x="1828800" y="2514600"/>
            <a:ext cx="304800" cy="533400"/>
          </a:xfrm>
          <a:custGeom>
            <a:avLst/>
            <a:gdLst>
              <a:gd name="T0" fmla="*/ 0 w 192"/>
              <a:gd name="T1" fmla="*/ 0 h 336"/>
              <a:gd name="T2" fmla="*/ 0 w 192"/>
              <a:gd name="T3" fmla="*/ 533400 h 336"/>
              <a:gd name="T4" fmla="*/ 304800 w 192"/>
              <a:gd name="T5" fmla="*/ 533400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2042" name="Line 95"/>
          <p:cNvSpPr>
            <a:spLocks noChangeShapeType="1"/>
          </p:cNvSpPr>
          <p:nvPr/>
        </p:nvSpPr>
        <p:spPr bwMode="auto">
          <a:xfrm>
            <a:off x="2286000" y="35814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42043" name="Line 96"/>
          <p:cNvSpPr>
            <a:spLocks noChangeShapeType="1"/>
          </p:cNvSpPr>
          <p:nvPr/>
        </p:nvSpPr>
        <p:spPr bwMode="auto">
          <a:xfrm>
            <a:off x="2590800" y="3200400"/>
            <a:ext cx="0" cy="609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42044" name="Line 97"/>
          <p:cNvSpPr>
            <a:spLocks noChangeShapeType="1"/>
          </p:cNvSpPr>
          <p:nvPr/>
        </p:nvSpPr>
        <p:spPr bwMode="auto">
          <a:xfrm>
            <a:off x="2971800" y="35052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42045" name="Line 98"/>
          <p:cNvSpPr>
            <a:spLocks noChangeShapeType="1"/>
          </p:cNvSpPr>
          <p:nvPr/>
        </p:nvSpPr>
        <p:spPr bwMode="auto">
          <a:xfrm>
            <a:off x="3352800" y="35052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42046" name="Rectangle 99"/>
          <p:cNvSpPr>
            <a:spLocks noChangeArrowheads="1"/>
          </p:cNvSpPr>
          <p:nvPr/>
        </p:nvSpPr>
        <p:spPr bwMode="auto">
          <a:xfrm>
            <a:off x="3146425" y="34290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5</a:t>
            </a:r>
          </a:p>
        </p:txBody>
      </p:sp>
      <p:sp>
        <p:nvSpPr>
          <p:cNvPr id="42047" name="Line 100"/>
          <p:cNvSpPr>
            <a:spLocks noChangeShapeType="1"/>
          </p:cNvSpPr>
          <p:nvPr/>
        </p:nvSpPr>
        <p:spPr bwMode="auto">
          <a:xfrm>
            <a:off x="3581400" y="4114800"/>
            <a:ext cx="17526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2048" name="Line 101"/>
          <p:cNvSpPr>
            <a:spLocks noChangeShapeType="1"/>
          </p:cNvSpPr>
          <p:nvPr/>
        </p:nvSpPr>
        <p:spPr bwMode="auto">
          <a:xfrm>
            <a:off x="5638800" y="3505200"/>
            <a:ext cx="0" cy="4953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2049" name="Line 102"/>
          <p:cNvSpPr>
            <a:spLocks noChangeShapeType="1"/>
          </p:cNvSpPr>
          <p:nvPr/>
        </p:nvSpPr>
        <p:spPr bwMode="auto">
          <a:xfrm>
            <a:off x="3581400" y="4648200"/>
            <a:ext cx="914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2050" name="Line 103"/>
          <p:cNvSpPr>
            <a:spLocks noChangeShapeType="1"/>
          </p:cNvSpPr>
          <p:nvPr/>
        </p:nvSpPr>
        <p:spPr bwMode="auto">
          <a:xfrm>
            <a:off x="4800600" y="4800600"/>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2051" name="Freeform 104"/>
          <p:cNvSpPr>
            <a:spLocks/>
          </p:cNvSpPr>
          <p:nvPr/>
        </p:nvSpPr>
        <p:spPr bwMode="auto">
          <a:xfrm>
            <a:off x="4114800" y="4648200"/>
            <a:ext cx="1828800" cy="609600"/>
          </a:xfrm>
          <a:custGeom>
            <a:avLst/>
            <a:gdLst>
              <a:gd name="T0" fmla="*/ 0 w 1152"/>
              <a:gd name="T1" fmla="*/ 0 h 288"/>
              <a:gd name="T2" fmla="*/ 0 w 1152"/>
              <a:gd name="T3" fmla="*/ 609600 h 288"/>
              <a:gd name="T4" fmla="*/ 1828800 w 1152"/>
              <a:gd name="T5" fmla="*/ 609600 h 288"/>
              <a:gd name="T6" fmla="*/ 0 60000 65536"/>
              <a:gd name="T7" fmla="*/ 0 60000 65536"/>
              <a:gd name="T8" fmla="*/ 0 60000 65536"/>
              <a:gd name="T9" fmla="*/ 0 w 1152"/>
              <a:gd name="T10" fmla="*/ 0 h 288"/>
              <a:gd name="T11" fmla="*/ 1152 w 1152"/>
              <a:gd name="T12" fmla="*/ 288 h 288"/>
            </a:gdLst>
            <a:ahLst/>
            <a:cxnLst>
              <a:cxn ang="T6">
                <a:pos x="T0" y="T1"/>
              </a:cxn>
              <a:cxn ang="T7">
                <a:pos x="T2" y="T3"/>
              </a:cxn>
              <a:cxn ang="T8">
                <a:pos x="T4" y="T5"/>
              </a:cxn>
            </a:cxnLst>
            <a:rect l="T9" t="T10" r="T11" b="T12"/>
            <a:pathLst>
              <a:path w="1152" h="288">
                <a:moveTo>
                  <a:pt x="0" y="0"/>
                </a:moveTo>
                <a:lnTo>
                  <a:pt x="0" y="288"/>
                </a:lnTo>
                <a:lnTo>
                  <a:pt x="1152" y="288"/>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2052" name="Line 105"/>
          <p:cNvSpPr>
            <a:spLocks noChangeShapeType="1"/>
          </p:cNvSpPr>
          <p:nvPr/>
        </p:nvSpPr>
        <p:spPr bwMode="auto">
          <a:xfrm>
            <a:off x="3810000" y="54864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2053" name="Line 106"/>
          <p:cNvSpPr>
            <a:spLocks noChangeShapeType="1"/>
          </p:cNvSpPr>
          <p:nvPr/>
        </p:nvSpPr>
        <p:spPr bwMode="auto">
          <a:xfrm>
            <a:off x="2743200" y="54864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2054" name="Line 107"/>
          <p:cNvSpPr>
            <a:spLocks noChangeShapeType="1"/>
          </p:cNvSpPr>
          <p:nvPr/>
        </p:nvSpPr>
        <p:spPr bwMode="auto">
          <a:xfrm flipH="1">
            <a:off x="2362200" y="46482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42055" name="Line 108"/>
          <p:cNvSpPr>
            <a:spLocks noChangeShapeType="1"/>
          </p:cNvSpPr>
          <p:nvPr/>
        </p:nvSpPr>
        <p:spPr bwMode="auto">
          <a:xfrm>
            <a:off x="2438400" y="46482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42056" name="Line 109"/>
          <p:cNvSpPr>
            <a:spLocks noChangeShapeType="1"/>
          </p:cNvSpPr>
          <p:nvPr/>
        </p:nvSpPr>
        <p:spPr bwMode="auto">
          <a:xfrm>
            <a:off x="2438400" y="48006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42057" name="Line 110"/>
          <p:cNvSpPr>
            <a:spLocks noChangeShapeType="1"/>
          </p:cNvSpPr>
          <p:nvPr/>
        </p:nvSpPr>
        <p:spPr bwMode="auto">
          <a:xfrm flipV="1">
            <a:off x="3657600" y="6096000"/>
            <a:ext cx="0" cy="2286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2058" name="Line 111"/>
          <p:cNvSpPr>
            <a:spLocks noChangeShapeType="1"/>
          </p:cNvSpPr>
          <p:nvPr/>
        </p:nvSpPr>
        <p:spPr bwMode="auto">
          <a:xfrm flipV="1">
            <a:off x="4648200" y="5562600"/>
            <a:ext cx="0" cy="3810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2059" name="Line 112"/>
          <p:cNvSpPr>
            <a:spLocks noChangeShapeType="1"/>
          </p:cNvSpPr>
          <p:nvPr/>
        </p:nvSpPr>
        <p:spPr bwMode="auto">
          <a:xfrm flipH="1">
            <a:off x="5715000" y="6019800"/>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42060" name="Line 113"/>
          <p:cNvSpPr>
            <a:spLocks noChangeShapeType="1"/>
          </p:cNvSpPr>
          <p:nvPr/>
        </p:nvSpPr>
        <p:spPr bwMode="auto">
          <a:xfrm>
            <a:off x="5791200" y="4419600"/>
            <a:ext cx="16002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2061" name="Line 114"/>
          <p:cNvSpPr>
            <a:spLocks noChangeShapeType="1"/>
          </p:cNvSpPr>
          <p:nvPr/>
        </p:nvSpPr>
        <p:spPr bwMode="auto">
          <a:xfrm>
            <a:off x="6781800" y="4419600"/>
            <a:ext cx="0" cy="6096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2062" name="Line 115"/>
          <p:cNvSpPr>
            <a:spLocks noChangeShapeType="1"/>
          </p:cNvSpPr>
          <p:nvPr/>
        </p:nvSpPr>
        <p:spPr bwMode="auto">
          <a:xfrm flipH="1">
            <a:off x="6019800" y="43434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2063" name="Freeform 116"/>
          <p:cNvSpPr>
            <a:spLocks/>
          </p:cNvSpPr>
          <p:nvPr/>
        </p:nvSpPr>
        <p:spPr bwMode="auto">
          <a:xfrm>
            <a:off x="1600200" y="4267200"/>
            <a:ext cx="6248400" cy="2209800"/>
          </a:xfrm>
          <a:custGeom>
            <a:avLst/>
            <a:gdLst>
              <a:gd name="T0" fmla="*/ 6096000 w 3936"/>
              <a:gd name="T1" fmla="*/ 736600 h 1296"/>
              <a:gd name="T2" fmla="*/ 6248400 w 3936"/>
              <a:gd name="T3" fmla="*/ 736600 h 1296"/>
              <a:gd name="T4" fmla="*/ 6248400 w 3936"/>
              <a:gd name="T5" fmla="*/ 2209800 h 1296"/>
              <a:gd name="T6" fmla="*/ 0 w 3936"/>
              <a:gd name="T7" fmla="*/ 2209800 h 1296"/>
              <a:gd name="T8" fmla="*/ 0 w 3936"/>
              <a:gd name="T9" fmla="*/ 0 h 1296"/>
              <a:gd name="T10" fmla="*/ 533400 w 3936"/>
              <a:gd name="T11" fmla="*/ 0 h 1296"/>
              <a:gd name="T12" fmla="*/ 0 60000 65536"/>
              <a:gd name="T13" fmla="*/ 0 60000 65536"/>
              <a:gd name="T14" fmla="*/ 0 60000 65536"/>
              <a:gd name="T15" fmla="*/ 0 60000 65536"/>
              <a:gd name="T16" fmla="*/ 0 60000 65536"/>
              <a:gd name="T17" fmla="*/ 0 60000 65536"/>
              <a:gd name="T18" fmla="*/ 0 w 3936"/>
              <a:gd name="T19" fmla="*/ 0 h 1296"/>
              <a:gd name="T20" fmla="*/ 3936 w 3936"/>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3936" h="1296">
                <a:moveTo>
                  <a:pt x="3840" y="432"/>
                </a:moveTo>
                <a:lnTo>
                  <a:pt x="3936" y="432"/>
                </a:lnTo>
                <a:lnTo>
                  <a:pt x="3936" y="1296"/>
                </a:lnTo>
                <a:lnTo>
                  <a:pt x="0" y="1296"/>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2064" name="Line 117"/>
          <p:cNvSpPr>
            <a:spLocks noChangeShapeType="1"/>
          </p:cNvSpPr>
          <p:nvPr/>
        </p:nvSpPr>
        <p:spPr bwMode="auto">
          <a:xfrm>
            <a:off x="7086600" y="5562600"/>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2065" name="Line 118"/>
          <p:cNvSpPr>
            <a:spLocks noChangeShapeType="1"/>
          </p:cNvSpPr>
          <p:nvPr/>
        </p:nvSpPr>
        <p:spPr bwMode="auto">
          <a:xfrm>
            <a:off x="4921250" y="1968500"/>
            <a:ext cx="2489200" cy="0"/>
          </a:xfrm>
          <a:prstGeom prst="line">
            <a:avLst/>
          </a:prstGeom>
          <a:noFill/>
          <a:ln w="25400">
            <a:solidFill>
              <a:schemeClr val="tx1"/>
            </a:solidFill>
            <a:round/>
            <a:headEnd/>
            <a:tailEnd type="triangle" w="med" len="sm"/>
          </a:ln>
        </p:spPr>
        <p:txBody>
          <a:bodyPr wrap="none" anchor="ctr">
            <a:prstTxWarp prst="textNoShape">
              <a:avLst/>
            </a:prstTxWarp>
          </a:bodyPr>
          <a:lstStyle/>
          <a:p>
            <a:endParaRPr lang="en-US"/>
          </a:p>
        </p:txBody>
      </p:sp>
      <p:sp>
        <p:nvSpPr>
          <p:cNvPr id="42066" name="Rectangle 119"/>
          <p:cNvSpPr>
            <a:spLocks noChangeArrowheads="1"/>
          </p:cNvSpPr>
          <p:nvPr/>
        </p:nvSpPr>
        <p:spPr bwMode="auto">
          <a:xfrm>
            <a:off x="5181600" y="1587500"/>
            <a:ext cx="20193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Instruction&lt;31:0&gt;</a:t>
            </a:r>
          </a:p>
        </p:txBody>
      </p:sp>
      <p:sp>
        <p:nvSpPr>
          <p:cNvPr id="42067" name="Line 120"/>
          <p:cNvSpPr>
            <a:spLocks noChangeShapeType="1"/>
          </p:cNvSpPr>
          <p:nvPr/>
        </p:nvSpPr>
        <p:spPr bwMode="auto">
          <a:xfrm>
            <a:off x="5257800" y="19812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42068" name="Rectangle 121"/>
          <p:cNvSpPr>
            <a:spLocks noChangeArrowheads="1"/>
          </p:cNvSpPr>
          <p:nvPr/>
        </p:nvSpPr>
        <p:spPr bwMode="auto">
          <a:xfrm rot="5400000">
            <a:off x="4893469" y="2248694"/>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&lt;21:25&gt;</a:t>
            </a:r>
          </a:p>
        </p:txBody>
      </p:sp>
      <p:sp>
        <p:nvSpPr>
          <p:cNvPr id="42069" name="Rectangle 122"/>
          <p:cNvSpPr>
            <a:spLocks noChangeArrowheads="1"/>
          </p:cNvSpPr>
          <p:nvPr/>
        </p:nvSpPr>
        <p:spPr bwMode="auto">
          <a:xfrm rot="5400000">
            <a:off x="5426869" y="2248694"/>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&lt;16:20&gt;</a:t>
            </a:r>
          </a:p>
        </p:txBody>
      </p:sp>
      <p:sp>
        <p:nvSpPr>
          <p:cNvPr id="42070" name="Rectangle 123"/>
          <p:cNvSpPr>
            <a:spLocks noChangeArrowheads="1"/>
          </p:cNvSpPr>
          <p:nvPr/>
        </p:nvSpPr>
        <p:spPr bwMode="auto">
          <a:xfrm rot="5400000">
            <a:off x="5960269" y="2248694"/>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&lt;11:15&gt;</a:t>
            </a:r>
          </a:p>
        </p:txBody>
      </p:sp>
      <p:sp>
        <p:nvSpPr>
          <p:cNvPr id="42071" name="Rectangle 124"/>
          <p:cNvSpPr>
            <a:spLocks noChangeArrowheads="1"/>
          </p:cNvSpPr>
          <p:nvPr/>
        </p:nvSpPr>
        <p:spPr bwMode="auto">
          <a:xfrm rot="5400000">
            <a:off x="6506369" y="2235994"/>
            <a:ext cx="919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&lt;0:15&gt;</a:t>
            </a:r>
          </a:p>
        </p:txBody>
      </p:sp>
      <p:sp>
        <p:nvSpPr>
          <p:cNvPr id="42072" name="Line 125"/>
          <p:cNvSpPr>
            <a:spLocks noChangeShapeType="1"/>
          </p:cNvSpPr>
          <p:nvPr/>
        </p:nvSpPr>
        <p:spPr bwMode="auto">
          <a:xfrm>
            <a:off x="5791200" y="19812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42073" name="Line 126"/>
          <p:cNvSpPr>
            <a:spLocks noChangeShapeType="1"/>
          </p:cNvSpPr>
          <p:nvPr/>
        </p:nvSpPr>
        <p:spPr bwMode="auto">
          <a:xfrm>
            <a:off x="6324600" y="19812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42074" name="Line 127"/>
          <p:cNvSpPr>
            <a:spLocks noChangeShapeType="1"/>
          </p:cNvSpPr>
          <p:nvPr/>
        </p:nvSpPr>
        <p:spPr bwMode="auto">
          <a:xfrm>
            <a:off x="6858000" y="19812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42075" name="Rectangle 128"/>
          <p:cNvSpPr>
            <a:spLocks noChangeArrowheads="1"/>
          </p:cNvSpPr>
          <p:nvPr/>
        </p:nvSpPr>
        <p:spPr bwMode="auto">
          <a:xfrm>
            <a:off x="6615113" y="2806700"/>
            <a:ext cx="914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Imm16</a:t>
            </a:r>
          </a:p>
        </p:txBody>
      </p:sp>
      <p:sp>
        <p:nvSpPr>
          <p:cNvPr id="42076" name="Rectangle 129"/>
          <p:cNvSpPr>
            <a:spLocks noChangeArrowheads="1"/>
          </p:cNvSpPr>
          <p:nvPr/>
        </p:nvSpPr>
        <p:spPr bwMode="auto">
          <a:xfrm>
            <a:off x="6081713" y="2806700"/>
            <a:ext cx="4778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Rd</a:t>
            </a:r>
          </a:p>
        </p:txBody>
      </p:sp>
      <p:sp>
        <p:nvSpPr>
          <p:cNvPr id="42077" name="Rectangle 130"/>
          <p:cNvSpPr>
            <a:spLocks noChangeArrowheads="1"/>
          </p:cNvSpPr>
          <p:nvPr/>
        </p:nvSpPr>
        <p:spPr bwMode="auto">
          <a:xfrm>
            <a:off x="5624513" y="2806700"/>
            <a:ext cx="42068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Rt</a:t>
            </a:r>
          </a:p>
        </p:txBody>
      </p:sp>
      <p:sp>
        <p:nvSpPr>
          <p:cNvPr id="42078" name="Rectangle 131"/>
          <p:cNvSpPr>
            <a:spLocks noChangeArrowheads="1"/>
          </p:cNvSpPr>
          <p:nvPr/>
        </p:nvSpPr>
        <p:spPr bwMode="auto">
          <a:xfrm>
            <a:off x="5091113" y="2806700"/>
            <a:ext cx="4492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Rs</a:t>
            </a:r>
          </a:p>
        </p:txBody>
      </p:sp>
      <p:sp>
        <p:nvSpPr>
          <p:cNvPr id="42079" name="Rectangle 132"/>
          <p:cNvSpPr>
            <a:spLocks noChangeArrowheads="1"/>
          </p:cNvSpPr>
          <p:nvPr/>
        </p:nvSpPr>
        <p:spPr bwMode="auto">
          <a:xfrm>
            <a:off x="3278188" y="1922463"/>
            <a:ext cx="239712" cy="369887"/>
          </a:xfrm>
          <a:prstGeom prst="rect">
            <a:avLst/>
          </a:prstGeom>
          <a:noFill/>
          <a:ln w="12700">
            <a:noFill/>
            <a:miter lim="800000"/>
            <a:headEnd/>
            <a:tailEnd/>
          </a:ln>
        </p:spPr>
        <p:txBody>
          <a:bodyPr wrap="none" anchor="ctr">
            <a:prstTxWarp prst="textNoShape">
              <a:avLst/>
            </a:prstTxWarp>
          </a:bodyPr>
          <a:lstStyle/>
          <a:p>
            <a:endParaRPr lang="en-US"/>
          </a:p>
        </p:txBody>
      </p:sp>
      <p:sp>
        <p:nvSpPr>
          <p:cNvPr id="42080" name="Rectangle 133"/>
          <p:cNvSpPr>
            <a:spLocks noChangeArrowheads="1"/>
          </p:cNvSpPr>
          <p:nvPr/>
        </p:nvSpPr>
        <p:spPr bwMode="auto">
          <a:xfrm>
            <a:off x="3278188" y="2740025"/>
            <a:ext cx="239712" cy="369888"/>
          </a:xfrm>
          <a:prstGeom prst="rect">
            <a:avLst/>
          </a:prstGeom>
          <a:noFill/>
          <a:ln w="12700">
            <a:noFill/>
            <a:miter lim="800000"/>
            <a:headEnd/>
            <a:tailEnd/>
          </a:ln>
        </p:spPr>
        <p:txBody>
          <a:bodyPr wrap="none" anchor="ctr">
            <a:prstTxWarp prst="textNoShape">
              <a:avLst/>
            </a:prstTxWarp>
          </a:bodyPr>
          <a:lstStyle/>
          <a:p>
            <a:endParaRPr lang="en-US"/>
          </a:p>
        </p:txBody>
      </p:sp>
      <p:sp>
        <p:nvSpPr>
          <p:cNvPr id="42081" name="Rectangle 134"/>
          <p:cNvSpPr>
            <a:spLocks noChangeArrowheads="1"/>
          </p:cNvSpPr>
          <p:nvPr/>
        </p:nvSpPr>
        <p:spPr bwMode="auto">
          <a:xfrm>
            <a:off x="1987550" y="1752600"/>
            <a:ext cx="14414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nPC_sel=+4</a:t>
            </a:r>
          </a:p>
        </p:txBody>
      </p:sp>
      <p:sp>
        <p:nvSpPr>
          <p:cNvPr id="42082" name="Rectangle 135"/>
          <p:cNvSpPr>
            <a:spLocks noChangeArrowheads="1"/>
          </p:cNvSpPr>
          <p:nvPr/>
        </p:nvSpPr>
        <p:spPr bwMode="auto">
          <a:xfrm>
            <a:off x="3825875" y="1770063"/>
            <a:ext cx="1101725" cy="1000125"/>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42083" name="Rectangle 136"/>
          <p:cNvSpPr>
            <a:spLocks noChangeArrowheads="1"/>
          </p:cNvSpPr>
          <p:nvPr/>
        </p:nvSpPr>
        <p:spPr bwMode="auto">
          <a:xfrm>
            <a:off x="4002088" y="1739900"/>
            <a:ext cx="717550" cy="1003300"/>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2000" b="1">
                <a:solidFill>
                  <a:schemeClr val="tx1"/>
                </a:solidFill>
                <a:latin typeface="Times" pitchFamily="19" charset="0"/>
              </a:rPr>
              <a:t>instr</a:t>
            </a:r>
          </a:p>
          <a:p>
            <a:pPr algn="ctr"/>
            <a:r>
              <a:rPr lang="en-US" sz="2000" b="1">
                <a:solidFill>
                  <a:schemeClr val="tx1"/>
                </a:solidFill>
                <a:latin typeface="Times" pitchFamily="19" charset="0"/>
              </a:rPr>
              <a:t>fetch</a:t>
            </a:r>
          </a:p>
          <a:p>
            <a:pPr algn="ctr"/>
            <a:r>
              <a:rPr lang="en-US" sz="2000" b="1">
                <a:solidFill>
                  <a:schemeClr val="tx1"/>
                </a:solidFill>
                <a:latin typeface="Times" pitchFamily="19" charset="0"/>
              </a:rPr>
              <a:t>unit</a:t>
            </a:r>
          </a:p>
        </p:txBody>
      </p:sp>
      <p:sp>
        <p:nvSpPr>
          <p:cNvPr id="42084" name="Line 137"/>
          <p:cNvSpPr>
            <a:spLocks noChangeShapeType="1"/>
          </p:cNvSpPr>
          <p:nvPr/>
        </p:nvSpPr>
        <p:spPr bwMode="auto">
          <a:xfrm>
            <a:off x="3429000" y="1981200"/>
            <a:ext cx="3810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2085" name="Line 138"/>
          <p:cNvSpPr>
            <a:spLocks noChangeShapeType="1"/>
          </p:cNvSpPr>
          <p:nvPr/>
        </p:nvSpPr>
        <p:spPr bwMode="auto">
          <a:xfrm>
            <a:off x="3429000" y="1981200"/>
            <a:ext cx="3810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2086" name="Rectangle 139"/>
          <p:cNvSpPr>
            <a:spLocks noChangeArrowheads="1"/>
          </p:cNvSpPr>
          <p:nvPr/>
        </p:nvSpPr>
        <p:spPr bwMode="auto">
          <a:xfrm>
            <a:off x="3090863" y="2286000"/>
            <a:ext cx="4905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clk</a:t>
            </a:r>
          </a:p>
        </p:txBody>
      </p:sp>
      <p:sp>
        <p:nvSpPr>
          <p:cNvPr id="42087" name="Line 140"/>
          <p:cNvSpPr>
            <a:spLocks noChangeShapeType="1"/>
          </p:cNvSpPr>
          <p:nvPr/>
        </p:nvSpPr>
        <p:spPr bwMode="auto">
          <a:xfrm flipH="1">
            <a:off x="3581400" y="2514600"/>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42088" name="Line 141"/>
          <p:cNvSpPr>
            <a:spLocks noChangeShapeType="1"/>
          </p:cNvSpPr>
          <p:nvPr/>
        </p:nvSpPr>
        <p:spPr bwMode="auto">
          <a:xfrm>
            <a:off x="3810000" y="2438400"/>
            <a:ext cx="152400" cy="76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2089" name="Line 142"/>
          <p:cNvSpPr>
            <a:spLocks noChangeShapeType="1"/>
          </p:cNvSpPr>
          <p:nvPr/>
        </p:nvSpPr>
        <p:spPr bwMode="auto">
          <a:xfrm flipH="1">
            <a:off x="3810000" y="2514600"/>
            <a:ext cx="152400" cy="76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2090" name="Freeform 143"/>
          <p:cNvSpPr>
            <a:spLocks/>
          </p:cNvSpPr>
          <p:nvPr/>
        </p:nvSpPr>
        <p:spPr bwMode="auto">
          <a:xfrm>
            <a:off x="4419600" y="2819400"/>
            <a:ext cx="1066800" cy="1066800"/>
          </a:xfrm>
          <a:custGeom>
            <a:avLst/>
            <a:gdLst>
              <a:gd name="T0" fmla="*/ 1066800 w 672"/>
              <a:gd name="T1" fmla="*/ 1066800 h 1008"/>
              <a:gd name="T2" fmla="*/ 1066800 w 672"/>
              <a:gd name="T3" fmla="*/ 660400 h 1008"/>
              <a:gd name="T4" fmla="*/ 0 w 672"/>
              <a:gd name="T5" fmla="*/ 660400 h 1008"/>
              <a:gd name="T6" fmla="*/ 0 w 672"/>
              <a:gd name="T7" fmla="*/ 0 h 1008"/>
              <a:gd name="T8" fmla="*/ 0 60000 65536"/>
              <a:gd name="T9" fmla="*/ 0 60000 65536"/>
              <a:gd name="T10" fmla="*/ 0 60000 65536"/>
              <a:gd name="T11" fmla="*/ 0 60000 65536"/>
              <a:gd name="T12" fmla="*/ 0 w 672"/>
              <a:gd name="T13" fmla="*/ 0 h 1008"/>
              <a:gd name="T14" fmla="*/ 672 w 672"/>
              <a:gd name="T15" fmla="*/ 1008 h 1008"/>
            </a:gdLst>
            <a:ahLst/>
            <a:cxnLst>
              <a:cxn ang="T8">
                <a:pos x="T0" y="T1"/>
              </a:cxn>
              <a:cxn ang="T9">
                <a:pos x="T2" y="T3"/>
              </a:cxn>
              <a:cxn ang="T10">
                <a:pos x="T4" y="T5"/>
              </a:cxn>
              <a:cxn ang="T11">
                <a:pos x="T6" y="T7"/>
              </a:cxn>
            </a:cxnLst>
            <a:rect l="T12" t="T13" r="T14" b="T15"/>
            <a:pathLst>
              <a:path w="672" h="1008">
                <a:moveTo>
                  <a:pt x="672" y="1008"/>
                </a:moveTo>
                <a:lnTo>
                  <a:pt x="672" y="624"/>
                </a:lnTo>
                <a:lnTo>
                  <a:pt x="0" y="624"/>
                </a:lnTo>
                <a:lnTo>
                  <a:pt x="0"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2091" name="Line 144"/>
          <p:cNvSpPr>
            <a:spLocks noChangeShapeType="1"/>
          </p:cNvSpPr>
          <p:nvPr/>
        </p:nvSpPr>
        <p:spPr bwMode="auto">
          <a:xfrm>
            <a:off x="2971800" y="3505200"/>
            <a:ext cx="0" cy="304800"/>
          </a:xfrm>
          <a:prstGeom prst="line">
            <a:avLst/>
          </a:prstGeom>
          <a:noFill/>
          <a:ln w="57150">
            <a:solidFill>
              <a:schemeClr val="accent2"/>
            </a:solidFill>
            <a:round/>
            <a:headEnd/>
            <a:tailEnd/>
          </a:ln>
        </p:spPr>
        <p:txBody>
          <a:bodyPr wrap="none" anchor="ctr">
            <a:prstTxWarp prst="textNoShape">
              <a:avLst/>
            </a:prstTxWarp>
          </a:bodyPr>
          <a:lstStyle/>
          <a:p>
            <a:endParaRPr lang="en-US"/>
          </a:p>
        </p:txBody>
      </p:sp>
      <p:sp>
        <p:nvSpPr>
          <p:cNvPr id="42092" name="Line 145"/>
          <p:cNvSpPr>
            <a:spLocks noChangeShapeType="1"/>
          </p:cNvSpPr>
          <p:nvPr/>
        </p:nvSpPr>
        <p:spPr bwMode="auto">
          <a:xfrm>
            <a:off x="3352800" y="3505200"/>
            <a:ext cx="0" cy="304800"/>
          </a:xfrm>
          <a:prstGeom prst="line">
            <a:avLst/>
          </a:prstGeom>
          <a:noFill/>
          <a:ln w="57150">
            <a:solidFill>
              <a:schemeClr val="accent2"/>
            </a:solidFill>
            <a:round/>
            <a:headEnd/>
            <a:tailEnd/>
          </a:ln>
        </p:spPr>
        <p:txBody>
          <a:bodyPr wrap="none" anchor="ctr">
            <a:prstTxWarp prst="textNoShape">
              <a:avLst/>
            </a:prstTxWarp>
          </a:bodyPr>
          <a:lstStyle/>
          <a:p>
            <a:endParaRPr lang="en-US"/>
          </a:p>
        </p:txBody>
      </p:sp>
      <p:sp>
        <p:nvSpPr>
          <p:cNvPr id="42093" name="Freeform 146"/>
          <p:cNvSpPr>
            <a:spLocks/>
          </p:cNvSpPr>
          <p:nvPr/>
        </p:nvSpPr>
        <p:spPr bwMode="auto">
          <a:xfrm>
            <a:off x="3581400" y="4648200"/>
            <a:ext cx="2362200" cy="609600"/>
          </a:xfrm>
          <a:custGeom>
            <a:avLst/>
            <a:gdLst>
              <a:gd name="T0" fmla="*/ 0 w 1488"/>
              <a:gd name="T1" fmla="*/ 0 h 384"/>
              <a:gd name="T2" fmla="*/ 533400 w 1488"/>
              <a:gd name="T3" fmla="*/ 0 h 384"/>
              <a:gd name="T4" fmla="*/ 533400 w 1488"/>
              <a:gd name="T5" fmla="*/ 609600 h 384"/>
              <a:gd name="T6" fmla="*/ 2362200 w 1488"/>
              <a:gd name="T7" fmla="*/ 609600 h 384"/>
              <a:gd name="T8" fmla="*/ 0 60000 65536"/>
              <a:gd name="T9" fmla="*/ 0 60000 65536"/>
              <a:gd name="T10" fmla="*/ 0 60000 65536"/>
              <a:gd name="T11" fmla="*/ 0 60000 65536"/>
              <a:gd name="T12" fmla="*/ 0 w 1488"/>
              <a:gd name="T13" fmla="*/ 0 h 384"/>
              <a:gd name="T14" fmla="*/ 1488 w 1488"/>
              <a:gd name="T15" fmla="*/ 384 h 384"/>
            </a:gdLst>
            <a:ahLst/>
            <a:cxnLst>
              <a:cxn ang="T8">
                <a:pos x="T0" y="T1"/>
              </a:cxn>
              <a:cxn ang="T9">
                <a:pos x="T2" y="T3"/>
              </a:cxn>
              <a:cxn ang="T10">
                <a:pos x="T4" y="T5"/>
              </a:cxn>
              <a:cxn ang="T11">
                <a:pos x="T6" y="T7"/>
              </a:cxn>
            </a:cxnLst>
            <a:rect l="T12" t="T13" r="T14" b="T15"/>
            <a:pathLst>
              <a:path w="1488" h="384">
                <a:moveTo>
                  <a:pt x="0" y="0"/>
                </a:moveTo>
                <a:lnTo>
                  <a:pt x="336" y="0"/>
                </a:lnTo>
                <a:lnTo>
                  <a:pt x="336" y="384"/>
                </a:lnTo>
                <a:lnTo>
                  <a:pt x="1488" y="384"/>
                </a:lnTo>
              </a:path>
            </a:pathLst>
          </a:custGeom>
          <a:noFill/>
          <a:ln w="57150">
            <a:solidFill>
              <a:schemeClr val="accent2"/>
            </a:solidFill>
            <a:round/>
            <a:headEnd/>
            <a:tailEnd/>
          </a:ln>
        </p:spPr>
        <p:txBody>
          <a:bodyPr wrap="none" anchor="ctr">
            <a:prstTxWarp prst="textNoShape">
              <a:avLst/>
            </a:prstTxWarp>
          </a:bodyPr>
          <a:lstStyle/>
          <a:p>
            <a:endParaRPr lang="en-US"/>
          </a:p>
        </p:txBody>
      </p:sp>
      <p:sp>
        <p:nvSpPr>
          <p:cNvPr id="42094" name="Freeform 147"/>
          <p:cNvSpPr>
            <a:spLocks/>
          </p:cNvSpPr>
          <p:nvPr/>
        </p:nvSpPr>
        <p:spPr bwMode="auto">
          <a:xfrm>
            <a:off x="3810000" y="4800600"/>
            <a:ext cx="1524000" cy="685800"/>
          </a:xfrm>
          <a:custGeom>
            <a:avLst/>
            <a:gdLst>
              <a:gd name="T0" fmla="*/ 0 w 960"/>
              <a:gd name="T1" fmla="*/ 685800 h 432"/>
              <a:gd name="T2" fmla="*/ 685800 w 960"/>
              <a:gd name="T3" fmla="*/ 685800 h 432"/>
              <a:gd name="T4" fmla="*/ 990600 w 960"/>
              <a:gd name="T5" fmla="*/ 0 h 432"/>
              <a:gd name="T6" fmla="*/ 1524000 w 960"/>
              <a:gd name="T7" fmla="*/ 0 h 432"/>
              <a:gd name="T8" fmla="*/ 0 60000 65536"/>
              <a:gd name="T9" fmla="*/ 0 60000 65536"/>
              <a:gd name="T10" fmla="*/ 0 60000 65536"/>
              <a:gd name="T11" fmla="*/ 0 60000 65536"/>
              <a:gd name="T12" fmla="*/ 0 w 960"/>
              <a:gd name="T13" fmla="*/ 0 h 432"/>
              <a:gd name="T14" fmla="*/ 960 w 960"/>
              <a:gd name="T15" fmla="*/ 432 h 432"/>
            </a:gdLst>
            <a:ahLst/>
            <a:cxnLst>
              <a:cxn ang="T8">
                <a:pos x="T0" y="T1"/>
              </a:cxn>
              <a:cxn ang="T9">
                <a:pos x="T2" y="T3"/>
              </a:cxn>
              <a:cxn ang="T10">
                <a:pos x="T4" y="T5"/>
              </a:cxn>
              <a:cxn ang="T11">
                <a:pos x="T6" y="T7"/>
              </a:cxn>
            </a:cxnLst>
            <a:rect l="T12" t="T13" r="T14" b="T15"/>
            <a:pathLst>
              <a:path w="960" h="432">
                <a:moveTo>
                  <a:pt x="0" y="432"/>
                </a:moveTo>
                <a:lnTo>
                  <a:pt x="432" y="432"/>
                </a:lnTo>
                <a:lnTo>
                  <a:pt x="624" y="0"/>
                </a:lnTo>
                <a:lnTo>
                  <a:pt x="960" y="0"/>
                </a:lnTo>
              </a:path>
            </a:pathLst>
          </a:custGeom>
          <a:noFill/>
          <a:ln w="57150">
            <a:solidFill>
              <a:schemeClr val="accent2"/>
            </a:solidFill>
            <a:round/>
            <a:headEnd/>
            <a:tailEnd/>
          </a:ln>
        </p:spPr>
        <p:txBody>
          <a:bodyPr wrap="none" anchor="ctr">
            <a:prstTxWarp prst="textNoShape">
              <a:avLst/>
            </a:prstTxWarp>
          </a:bodyPr>
          <a:lstStyle/>
          <a:p>
            <a:endParaRPr lang="en-US"/>
          </a:p>
        </p:txBody>
      </p:sp>
      <p:sp>
        <p:nvSpPr>
          <p:cNvPr id="42095" name="Line 148"/>
          <p:cNvSpPr>
            <a:spLocks noChangeShapeType="1"/>
          </p:cNvSpPr>
          <p:nvPr/>
        </p:nvSpPr>
        <p:spPr bwMode="auto">
          <a:xfrm>
            <a:off x="2743200" y="5486400"/>
            <a:ext cx="685800" cy="0"/>
          </a:xfrm>
          <a:prstGeom prst="line">
            <a:avLst/>
          </a:prstGeom>
          <a:noFill/>
          <a:ln w="57150">
            <a:solidFill>
              <a:schemeClr val="accent2"/>
            </a:solidFill>
            <a:round/>
            <a:headEnd/>
            <a:tailEnd/>
          </a:ln>
        </p:spPr>
        <p:txBody>
          <a:bodyPr wrap="none" anchor="ctr">
            <a:prstTxWarp prst="textNoShape">
              <a:avLst/>
            </a:prstTxWarp>
          </a:bodyPr>
          <a:lstStyle/>
          <a:p>
            <a:endParaRPr lang="en-US"/>
          </a:p>
        </p:txBody>
      </p:sp>
      <p:sp>
        <p:nvSpPr>
          <p:cNvPr id="42096" name="Freeform 149"/>
          <p:cNvSpPr>
            <a:spLocks/>
          </p:cNvSpPr>
          <p:nvPr/>
        </p:nvSpPr>
        <p:spPr bwMode="auto">
          <a:xfrm>
            <a:off x="5791200" y="4419600"/>
            <a:ext cx="990600" cy="609600"/>
          </a:xfrm>
          <a:custGeom>
            <a:avLst/>
            <a:gdLst>
              <a:gd name="T0" fmla="*/ 0 w 624"/>
              <a:gd name="T1" fmla="*/ 0 h 384"/>
              <a:gd name="T2" fmla="*/ 990600 w 624"/>
              <a:gd name="T3" fmla="*/ 0 h 384"/>
              <a:gd name="T4" fmla="*/ 990600 w 624"/>
              <a:gd name="T5" fmla="*/ 609600 h 384"/>
              <a:gd name="T6" fmla="*/ 0 60000 65536"/>
              <a:gd name="T7" fmla="*/ 0 60000 65536"/>
              <a:gd name="T8" fmla="*/ 0 60000 65536"/>
              <a:gd name="T9" fmla="*/ 0 w 624"/>
              <a:gd name="T10" fmla="*/ 0 h 384"/>
              <a:gd name="T11" fmla="*/ 624 w 624"/>
              <a:gd name="T12" fmla="*/ 384 h 384"/>
            </a:gdLst>
            <a:ahLst/>
            <a:cxnLst>
              <a:cxn ang="T6">
                <a:pos x="T0" y="T1"/>
              </a:cxn>
              <a:cxn ang="T7">
                <a:pos x="T2" y="T3"/>
              </a:cxn>
              <a:cxn ang="T8">
                <a:pos x="T4" y="T5"/>
              </a:cxn>
            </a:cxnLst>
            <a:rect l="T9" t="T10" r="T11" b="T12"/>
            <a:pathLst>
              <a:path w="624" h="384">
                <a:moveTo>
                  <a:pt x="0" y="0"/>
                </a:moveTo>
                <a:lnTo>
                  <a:pt x="624" y="0"/>
                </a:lnTo>
                <a:lnTo>
                  <a:pt x="624" y="384"/>
                </a:lnTo>
              </a:path>
            </a:pathLst>
          </a:custGeom>
          <a:noFill/>
          <a:ln w="57150">
            <a:solidFill>
              <a:schemeClr val="accent2"/>
            </a:solidFill>
            <a:round/>
            <a:headEnd/>
            <a:tailEnd/>
          </a:ln>
        </p:spPr>
        <p:txBody>
          <a:bodyPr wrap="none" anchor="ctr">
            <a:prstTxWarp prst="textNoShape">
              <a:avLst/>
            </a:prstTxWarp>
          </a:bodyPr>
          <a:lstStyle/>
          <a:p>
            <a:endParaRPr lang="en-US"/>
          </a:p>
        </p:txBody>
      </p:sp>
      <p:sp>
        <p:nvSpPr>
          <p:cNvPr id="42097" name="Oval 150"/>
          <p:cNvSpPr>
            <a:spLocks noChangeArrowheads="1"/>
          </p:cNvSpPr>
          <p:nvPr/>
        </p:nvSpPr>
        <p:spPr bwMode="auto">
          <a:xfrm>
            <a:off x="1219200" y="1981200"/>
            <a:ext cx="1625600" cy="787400"/>
          </a:xfrm>
          <a:prstGeom prst="ellipse">
            <a:avLst/>
          </a:prstGeom>
          <a:noFill/>
          <a:ln w="50800">
            <a:solidFill>
              <a:srgbClr val="33CC33"/>
            </a:solidFill>
            <a:round/>
            <a:headEnd/>
            <a:tailEnd/>
          </a:ln>
        </p:spPr>
        <p:txBody>
          <a:bodyPr wrap="none" anchor="ctr">
            <a:prstTxWarp prst="textNoShape">
              <a:avLst/>
            </a:prstTxWarp>
          </a:bodyPr>
          <a:lstStyle/>
          <a:p>
            <a:endParaRPr lang="en-US"/>
          </a:p>
        </p:txBody>
      </p:sp>
      <p:sp>
        <p:nvSpPr>
          <p:cNvPr id="42098" name="Oval 151"/>
          <p:cNvSpPr>
            <a:spLocks noChangeArrowheads="1"/>
          </p:cNvSpPr>
          <p:nvPr/>
        </p:nvSpPr>
        <p:spPr bwMode="auto">
          <a:xfrm>
            <a:off x="1143000" y="3048000"/>
            <a:ext cx="1625600" cy="787400"/>
          </a:xfrm>
          <a:prstGeom prst="ellipse">
            <a:avLst/>
          </a:prstGeom>
          <a:noFill/>
          <a:ln w="50800">
            <a:solidFill>
              <a:srgbClr val="33CC33"/>
            </a:solidFill>
            <a:round/>
            <a:headEnd/>
            <a:tailEnd/>
          </a:ln>
        </p:spPr>
        <p:txBody>
          <a:bodyPr wrap="none" anchor="ctr">
            <a:prstTxWarp prst="textNoShape">
              <a:avLst/>
            </a:prstTxWarp>
          </a:bodyPr>
          <a:lstStyle/>
          <a:p>
            <a:endParaRPr lang="en-US"/>
          </a:p>
        </p:txBody>
      </p:sp>
      <p:sp>
        <p:nvSpPr>
          <p:cNvPr id="42099" name="Oval 152"/>
          <p:cNvSpPr>
            <a:spLocks noChangeArrowheads="1"/>
          </p:cNvSpPr>
          <p:nvPr/>
        </p:nvSpPr>
        <p:spPr bwMode="auto">
          <a:xfrm>
            <a:off x="5791200" y="3505200"/>
            <a:ext cx="1625600" cy="787400"/>
          </a:xfrm>
          <a:prstGeom prst="ellipse">
            <a:avLst/>
          </a:prstGeom>
          <a:noFill/>
          <a:ln w="50800">
            <a:solidFill>
              <a:srgbClr val="33CC33"/>
            </a:solidFill>
            <a:round/>
            <a:headEnd/>
            <a:tailEnd/>
          </a:ln>
        </p:spPr>
        <p:txBody>
          <a:bodyPr wrap="none" anchor="ctr">
            <a:prstTxWarp prst="textNoShape">
              <a:avLst/>
            </a:prstTxWarp>
          </a:bodyPr>
          <a:lstStyle/>
          <a:p>
            <a:endParaRPr lang="en-US"/>
          </a:p>
        </p:txBody>
      </p:sp>
      <p:sp>
        <p:nvSpPr>
          <p:cNvPr id="42100" name="Oval 153"/>
          <p:cNvSpPr>
            <a:spLocks noChangeArrowheads="1"/>
          </p:cNvSpPr>
          <p:nvPr/>
        </p:nvSpPr>
        <p:spPr bwMode="auto">
          <a:xfrm>
            <a:off x="6375400" y="3124200"/>
            <a:ext cx="1625600" cy="787400"/>
          </a:xfrm>
          <a:prstGeom prst="ellipse">
            <a:avLst/>
          </a:prstGeom>
          <a:noFill/>
          <a:ln w="50800">
            <a:solidFill>
              <a:srgbClr val="33CC33"/>
            </a:solidFill>
            <a:round/>
            <a:headEnd/>
            <a:tailEn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28600"/>
            <a:ext cx="8369300" cy="474663"/>
          </a:xfrm>
          <a:noFill/>
        </p:spPr>
        <p:txBody>
          <a:bodyPr/>
          <a:lstStyle/>
          <a:p>
            <a:r>
              <a:rPr lang="en-US">
                <a:ea typeface="ＭＳ Ｐゴシック" pitchFamily="19" charset="-128"/>
                <a:cs typeface="ＭＳ Ｐゴシック" pitchFamily="19" charset="-128"/>
              </a:rPr>
              <a:t>The Single Cycle Datapath during Branch?</a:t>
            </a:r>
          </a:p>
        </p:txBody>
      </p:sp>
      <p:sp>
        <p:nvSpPr>
          <p:cNvPr id="44035" name="Rectangle 3"/>
          <p:cNvSpPr>
            <a:spLocks noGrp="1" noChangeArrowheads="1"/>
          </p:cNvSpPr>
          <p:nvPr>
            <p:ph type="body" idx="1"/>
          </p:nvPr>
        </p:nvSpPr>
        <p:spPr>
          <a:xfrm>
            <a:off x="304800" y="1295400"/>
            <a:ext cx="8610600" cy="325438"/>
          </a:xfrm>
          <a:noFill/>
        </p:spPr>
        <p:txBody>
          <a:bodyPr/>
          <a:lstStyle/>
          <a:p>
            <a:r>
              <a:rPr lang="en-US" sz="2400">
                <a:ea typeface="ＭＳ Ｐゴシック" pitchFamily="19" charset="-128"/>
                <a:cs typeface="ＭＳ Ｐゴシック" pitchFamily="19" charset="-128"/>
              </a:rPr>
              <a:t>if  (R[rs] - R[rt]  ==  0)   then  Zero  =  1 ;  else  Zero  =  0</a:t>
            </a:r>
          </a:p>
        </p:txBody>
      </p:sp>
      <p:grpSp>
        <p:nvGrpSpPr>
          <p:cNvPr id="2" name="Group 4"/>
          <p:cNvGrpSpPr>
            <a:grpSpLocks/>
          </p:cNvGrpSpPr>
          <p:nvPr/>
        </p:nvGrpSpPr>
        <p:grpSpPr bwMode="auto">
          <a:xfrm>
            <a:off x="1743075" y="603250"/>
            <a:ext cx="5949950" cy="638175"/>
            <a:chOff x="1098" y="380"/>
            <a:chExt cx="3748" cy="402"/>
          </a:xfrm>
        </p:grpSpPr>
        <p:sp>
          <p:nvSpPr>
            <p:cNvPr id="44159" name="Rectangle 5"/>
            <p:cNvSpPr>
              <a:spLocks noChangeArrowheads="1"/>
            </p:cNvSpPr>
            <p:nvPr/>
          </p:nvSpPr>
          <p:spPr bwMode="auto">
            <a:xfrm>
              <a:off x="1167" y="584"/>
              <a:ext cx="3599"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3" name="Group 6"/>
            <p:cNvGrpSpPr>
              <a:grpSpLocks/>
            </p:cNvGrpSpPr>
            <p:nvPr/>
          </p:nvGrpSpPr>
          <p:grpSpPr bwMode="auto">
            <a:xfrm>
              <a:off x="1163" y="572"/>
              <a:ext cx="624" cy="210"/>
              <a:chOff x="1163" y="572"/>
              <a:chExt cx="624" cy="210"/>
            </a:xfrm>
          </p:grpSpPr>
          <p:sp>
            <p:nvSpPr>
              <p:cNvPr id="44174" name="Rectangle 7"/>
              <p:cNvSpPr>
                <a:spLocks noChangeArrowheads="1"/>
              </p:cNvSpPr>
              <p:nvPr/>
            </p:nvSpPr>
            <p:spPr bwMode="auto">
              <a:xfrm>
                <a:off x="1163" y="580"/>
                <a:ext cx="62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4175" name="Rectangle 8"/>
              <p:cNvSpPr>
                <a:spLocks noChangeArrowheads="1"/>
              </p:cNvSpPr>
              <p:nvPr/>
            </p:nvSpPr>
            <p:spPr bwMode="auto">
              <a:xfrm>
                <a:off x="1341" y="572"/>
                <a:ext cx="24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op</a:t>
                </a:r>
              </a:p>
            </p:txBody>
          </p:sp>
        </p:grpSp>
        <p:grpSp>
          <p:nvGrpSpPr>
            <p:cNvPr id="4" name="Group 9"/>
            <p:cNvGrpSpPr>
              <a:grpSpLocks/>
            </p:cNvGrpSpPr>
            <p:nvPr/>
          </p:nvGrpSpPr>
          <p:grpSpPr bwMode="auto">
            <a:xfrm>
              <a:off x="1795" y="572"/>
              <a:ext cx="580" cy="210"/>
              <a:chOff x="1795" y="572"/>
              <a:chExt cx="580" cy="210"/>
            </a:xfrm>
          </p:grpSpPr>
          <p:sp>
            <p:nvSpPr>
              <p:cNvPr id="44172" name="Rectangle 10"/>
              <p:cNvSpPr>
                <a:spLocks noChangeArrowheads="1"/>
              </p:cNvSpPr>
              <p:nvPr/>
            </p:nvSpPr>
            <p:spPr bwMode="auto">
              <a:xfrm>
                <a:off x="1795" y="580"/>
                <a:ext cx="58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4173" name="Rectangle 11"/>
              <p:cNvSpPr>
                <a:spLocks noChangeArrowheads="1"/>
              </p:cNvSpPr>
              <p:nvPr/>
            </p:nvSpPr>
            <p:spPr bwMode="auto">
              <a:xfrm>
                <a:off x="1956" y="572"/>
                <a:ext cx="221"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rs</a:t>
                </a:r>
              </a:p>
            </p:txBody>
          </p:sp>
        </p:grpSp>
        <p:grpSp>
          <p:nvGrpSpPr>
            <p:cNvPr id="5" name="Group 12"/>
            <p:cNvGrpSpPr>
              <a:grpSpLocks/>
            </p:cNvGrpSpPr>
            <p:nvPr/>
          </p:nvGrpSpPr>
          <p:grpSpPr bwMode="auto">
            <a:xfrm>
              <a:off x="2383" y="572"/>
              <a:ext cx="579" cy="210"/>
              <a:chOff x="2383" y="572"/>
              <a:chExt cx="579" cy="210"/>
            </a:xfrm>
          </p:grpSpPr>
          <p:sp>
            <p:nvSpPr>
              <p:cNvPr id="44170" name="Rectangle 13"/>
              <p:cNvSpPr>
                <a:spLocks noChangeArrowheads="1"/>
              </p:cNvSpPr>
              <p:nvPr/>
            </p:nvSpPr>
            <p:spPr bwMode="auto">
              <a:xfrm>
                <a:off x="2383" y="580"/>
                <a:ext cx="579"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4171" name="Rectangle 14"/>
              <p:cNvSpPr>
                <a:spLocks noChangeArrowheads="1"/>
              </p:cNvSpPr>
              <p:nvPr/>
            </p:nvSpPr>
            <p:spPr bwMode="auto">
              <a:xfrm>
                <a:off x="2543" y="572"/>
                <a:ext cx="21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rt</a:t>
                </a:r>
              </a:p>
            </p:txBody>
          </p:sp>
        </p:grpSp>
        <p:sp>
          <p:nvSpPr>
            <p:cNvPr id="44163" name="Rectangle 15"/>
            <p:cNvSpPr>
              <a:spLocks noChangeArrowheads="1"/>
            </p:cNvSpPr>
            <p:nvPr/>
          </p:nvSpPr>
          <p:spPr bwMode="auto">
            <a:xfrm>
              <a:off x="2970" y="580"/>
              <a:ext cx="180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4164" name="Rectangle 16"/>
            <p:cNvSpPr>
              <a:spLocks noChangeArrowheads="1"/>
            </p:cNvSpPr>
            <p:nvPr/>
          </p:nvSpPr>
          <p:spPr bwMode="auto">
            <a:xfrm>
              <a:off x="3469" y="572"/>
              <a:ext cx="69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immediate</a:t>
              </a:r>
            </a:p>
          </p:txBody>
        </p:sp>
        <p:sp>
          <p:nvSpPr>
            <p:cNvPr id="44165" name="Rectangle 17"/>
            <p:cNvSpPr>
              <a:spLocks noChangeArrowheads="1"/>
            </p:cNvSpPr>
            <p:nvPr/>
          </p:nvSpPr>
          <p:spPr bwMode="auto">
            <a:xfrm>
              <a:off x="4668" y="380"/>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44166" name="Rectangle 18"/>
            <p:cNvSpPr>
              <a:spLocks noChangeArrowheads="1"/>
            </p:cNvSpPr>
            <p:nvPr/>
          </p:nvSpPr>
          <p:spPr bwMode="auto">
            <a:xfrm>
              <a:off x="2770" y="38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16</a:t>
              </a:r>
            </a:p>
          </p:txBody>
        </p:sp>
        <p:sp>
          <p:nvSpPr>
            <p:cNvPr id="44167" name="Rectangle 19"/>
            <p:cNvSpPr>
              <a:spLocks noChangeArrowheads="1"/>
            </p:cNvSpPr>
            <p:nvPr/>
          </p:nvSpPr>
          <p:spPr bwMode="auto">
            <a:xfrm>
              <a:off x="2182" y="38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21</a:t>
              </a:r>
            </a:p>
          </p:txBody>
        </p:sp>
        <p:sp>
          <p:nvSpPr>
            <p:cNvPr id="44168" name="Rectangle 20"/>
            <p:cNvSpPr>
              <a:spLocks noChangeArrowheads="1"/>
            </p:cNvSpPr>
            <p:nvPr/>
          </p:nvSpPr>
          <p:spPr bwMode="auto">
            <a:xfrm>
              <a:off x="1594" y="38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26</a:t>
              </a:r>
            </a:p>
          </p:txBody>
        </p:sp>
        <p:sp>
          <p:nvSpPr>
            <p:cNvPr id="44169" name="Rectangle 21"/>
            <p:cNvSpPr>
              <a:spLocks noChangeArrowheads="1"/>
            </p:cNvSpPr>
            <p:nvPr/>
          </p:nvSpPr>
          <p:spPr bwMode="auto">
            <a:xfrm>
              <a:off x="1098" y="38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31</a:t>
              </a:r>
            </a:p>
          </p:txBody>
        </p:sp>
      </p:grpSp>
      <p:sp>
        <p:nvSpPr>
          <p:cNvPr id="44037" name="Rectangle 22"/>
          <p:cNvSpPr>
            <a:spLocks noChangeArrowheads="1"/>
          </p:cNvSpPr>
          <p:nvPr/>
        </p:nvSpPr>
        <p:spPr bwMode="auto">
          <a:xfrm>
            <a:off x="5867400" y="40386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44038" name="Rectangle 23"/>
          <p:cNvSpPr>
            <a:spLocks noChangeArrowheads="1"/>
          </p:cNvSpPr>
          <p:nvPr/>
        </p:nvSpPr>
        <p:spPr bwMode="auto">
          <a:xfrm>
            <a:off x="5257800" y="3048000"/>
            <a:ext cx="1752600" cy="393700"/>
          </a:xfrm>
          <a:prstGeom prst="rect">
            <a:avLst/>
          </a:prstGeom>
          <a:noFill/>
          <a:ln w="12700">
            <a:noFill/>
            <a:miter lim="800000"/>
            <a:headEnd/>
            <a:tailEnd/>
          </a:ln>
        </p:spPr>
        <p:txBody>
          <a:bodyPr lIns="90488" tIns="44450" rIns="90488" bIns="44450">
            <a:prstTxWarp prst="textNoShape">
              <a:avLst/>
            </a:prstTxWarp>
            <a:spAutoFit/>
          </a:bodyPr>
          <a:lstStyle/>
          <a:p>
            <a:r>
              <a:rPr lang="en-US" sz="2000" u="sng">
                <a:latin typeface="Times" pitchFamily="19" charset="0"/>
              </a:rPr>
              <a:t>ALUctr=</a:t>
            </a:r>
          </a:p>
        </p:txBody>
      </p:sp>
      <p:sp>
        <p:nvSpPr>
          <p:cNvPr id="44039" name="Rectangle 24"/>
          <p:cNvSpPr>
            <a:spLocks noChangeArrowheads="1"/>
          </p:cNvSpPr>
          <p:nvPr/>
        </p:nvSpPr>
        <p:spPr bwMode="auto">
          <a:xfrm>
            <a:off x="1981200" y="4800600"/>
            <a:ext cx="490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clk</a:t>
            </a:r>
          </a:p>
        </p:txBody>
      </p:sp>
      <p:sp>
        <p:nvSpPr>
          <p:cNvPr id="44040" name="Rectangle 25"/>
          <p:cNvSpPr>
            <a:spLocks noChangeArrowheads="1"/>
          </p:cNvSpPr>
          <p:nvPr/>
        </p:nvSpPr>
        <p:spPr bwMode="auto">
          <a:xfrm>
            <a:off x="1436688" y="3895725"/>
            <a:ext cx="7143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busW</a:t>
            </a:r>
          </a:p>
        </p:txBody>
      </p:sp>
      <p:sp>
        <p:nvSpPr>
          <p:cNvPr id="44041" name="Rectangle 26"/>
          <p:cNvSpPr>
            <a:spLocks noChangeArrowheads="1"/>
          </p:cNvSpPr>
          <p:nvPr/>
        </p:nvSpPr>
        <p:spPr bwMode="auto">
          <a:xfrm>
            <a:off x="1371600" y="3200400"/>
            <a:ext cx="10572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RegWr=</a:t>
            </a:r>
          </a:p>
        </p:txBody>
      </p:sp>
      <p:sp>
        <p:nvSpPr>
          <p:cNvPr id="44042" name="Line 27"/>
          <p:cNvSpPr>
            <a:spLocks noChangeShapeType="1"/>
          </p:cNvSpPr>
          <p:nvPr/>
        </p:nvSpPr>
        <p:spPr bwMode="auto">
          <a:xfrm flipH="1">
            <a:off x="1746250" y="4214813"/>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4043" name="Rectangle 28"/>
          <p:cNvSpPr>
            <a:spLocks noChangeArrowheads="1"/>
          </p:cNvSpPr>
          <p:nvPr/>
        </p:nvSpPr>
        <p:spPr bwMode="auto">
          <a:xfrm>
            <a:off x="1598613" y="43148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44044" name="Line 29"/>
          <p:cNvSpPr>
            <a:spLocks noChangeShapeType="1"/>
          </p:cNvSpPr>
          <p:nvPr/>
        </p:nvSpPr>
        <p:spPr bwMode="auto">
          <a:xfrm flipH="1">
            <a:off x="4572000" y="4038600"/>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4045" name="Rectangle 30"/>
          <p:cNvSpPr>
            <a:spLocks noChangeArrowheads="1"/>
          </p:cNvSpPr>
          <p:nvPr/>
        </p:nvSpPr>
        <p:spPr bwMode="auto">
          <a:xfrm>
            <a:off x="4419600" y="37338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44046" name="Rectangle 31"/>
          <p:cNvSpPr>
            <a:spLocks noChangeArrowheads="1"/>
          </p:cNvSpPr>
          <p:nvPr/>
        </p:nvSpPr>
        <p:spPr bwMode="auto">
          <a:xfrm>
            <a:off x="3625850" y="3733800"/>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busA</a:t>
            </a:r>
          </a:p>
        </p:txBody>
      </p:sp>
      <p:sp>
        <p:nvSpPr>
          <p:cNvPr id="44047" name="Line 32"/>
          <p:cNvSpPr>
            <a:spLocks noChangeShapeType="1"/>
          </p:cNvSpPr>
          <p:nvPr/>
        </p:nvSpPr>
        <p:spPr bwMode="auto">
          <a:xfrm flipV="1">
            <a:off x="3886200" y="45720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4048" name="Rectangle 33"/>
          <p:cNvSpPr>
            <a:spLocks noChangeArrowheads="1"/>
          </p:cNvSpPr>
          <p:nvPr/>
        </p:nvSpPr>
        <p:spPr bwMode="auto">
          <a:xfrm>
            <a:off x="3730625" y="46958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44049" name="Rectangle 34"/>
          <p:cNvSpPr>
            <a:spLocks noChangeArrowheads="1"/>
          </p:cNvSpPr>
          <p:nvPr/>
        </p:nvSpPr>
        <p:spPr bwMode="auto">
          <a:xfrm>
            <a:off x="3657600" y="4267200"/>
            <a:ext cx="70326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busB</a:t>
            </a:r>
          </a:p>
        </p:txBody>
      </p:sp>
      <p:sp>
        <p:nvSpPr>
          <p:cNvPr id="44050" name="Line 35"/>
          <p:cNvSpPr>
            <a:spLocks noChangeShapeType="1"/>
          </p:cNvSpPr>
          <p:nvPr/>
        </p:nvSpPr>
        <p:spPr bwMode="auto">
          <a:xfrm flipV="1">
            <a:off x="3276600" y="35782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4051" name="Line 36"/>
          <p:cNvSpPr>
            <a:spLocks noChangeShapeType="1"/>
          </p:cNvSpPr>
          <p:nvPr/>
        </p:nvSpPr>
        <p:spPr bwMode="auto">
          <a:xfrm flipV="1">
            <a:off x="2527300" y="35782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4052" name="Rectangle 37"/>
          <p:cNvSpPr>
            <a:spLocks noChangeArrowheads="1"/>
          </p:cNvSpPr>
          <p:nvPr/>
        </p:nvSpPr>
        <p:spPr bwMode="auto">
          <a:xfrm>
            <a:off x="2384425" y="34290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5</a:t>
            </a:r>
          </a:p>
        </p:txBody>
      </p:sp>
      <p:sp>
        <p:nvSpPr>
          <p:cNvPr id="44053" name="Line 38"/>
          <p:cNvSpPr>
            <a:spLocks noChangeShapeType="1"/>
          </p:cNvSpPr>
          <p:nvPr/>
        </p:nvSpPr>
        <p:spPr bwMode="auto">
          <a:xfrm flipV="1">
            <a:off x="2908300" y="35782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4054" name="Rectangle 39"/>
          <p:cNvSpPr>
            <a:spLocks noChangeArrowheads="1"/>
          </p:cNvSpPr>
          <p:nvPr/>
        </p:nvSpPr>
        <p:spPr bwMode="auto">
          <a:xfrm>
            <a:off x="2743200" y="34290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5</a:t>
            </a:r>
          </a:p>
        </p:txBody>
      </p:sp>
      <p:sp>
        <p:nvSpPr>
          <p:cNvPr id="44055" name="Rectangle 40"/>
          <p:cNvSpPr>
            <a:spLocks noChangeArrowheads="1"/>
          </p:cNvSpPr>
          <p:nvPr/>
        </p:nvSpPr>
        <p:spPr bwMode="auto">
          <a:xfrm>
            <a:off x="2322513" y="3805238"/>
            <a:ext cx="4635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Rw</a:t>
            </a:r>
          </a:p>
        </p:txBody>
      </p:sp>
      <p:sp>
        <p:nvSpPr>
          <p:cNvPr id="44056" name="Rectangle 41"/>
          <p:cNvSpPr>
            <a:spLocks noChangeArrowheads="1"/>
          </p:cNvSpPr>
          <p:nvPr/>
        </p:nvSpPr>
        <p:spPr bwMode="auto">
          <a:xfrm>
            <a:off x="2779713" y="3805238"/>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Ra</a:t>
            </a:r>
          </a:p>
        </p:txBody>
      </p:sp>
      <p:sp>
        <p:nvSpPr>
          <p:cNvPr id="44057" name="Rectangle 42"/>
          <p:cNvSpPr>
            <a:spLocks noChangeArrowheads="1"/>
          </p:cNvSpPr>
          <p:nvPr/>
        </p:nvSpPr>
        <p:spPr bwMode="auto">
          <a:xfrm>
            <a:off x="3160713" y="3805238"/>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Rb</a:t>
            </a:r>
          </a:p>
        </p:txBody>
      </p:sp>
      <p:sp>
        <p:nvSpPr>
          <p:cNvPr id="44058" name="Rectangle 43"/>
          <p:cNvSpPr>
            <a:spLocks noChangeArrowheads="1"/>
          </p:cNvSpPr>
          <p:nvPr/>
        </p:nvSpPr>
        <p:spPr bwMode="auto">
          <a:xfrm>
            <a:off x="2322513" y="4191000"/>
            <a:ext cx="101282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pitchFamily="19" charset="0"/>
              </a:rPr>
              <a:t>RegFile</a:t>
            </a:r>
          </a:p>
        </p:txBody>
      </p:sp>
      <p:sp>
        <p:nvSpPr>
          <p:cNvPr id="44059" name="Rectangle 44"/>
          <p:cNvSpPr>
            <a:spLocks noChangeArrowheads="1"/>
          </p:cNvSpPr>
          <p:nvPr/>
        </p:nvSpPr>
        <p:spPr bwMode="auto">
          <a:xfrm>
            <a:off x="2743200" y="3200400"/>
            <a:ext cx="422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Rs</a:t>
            </a:r>
          </a:p>
        </p:txBody>
      </p:sp>
      <p:sp>
        <p:nvSpPr>
          <p:cNvPr id="44060" name="Rectangle 45"/>
          <p:cNvSpPr>
            <a:spLocks noChangeArrowheads="1"/>
          </p:cNvSpPr>
          <p:nvPr/>
        </p:nvSpPr>
        <p:spPr bwMode="auto">
          <a:xfrm>
            <a:off x="2574925" y="24384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Rt</a:t>
            </a:r>
          </a:p>
        </p:txBody>
      </p:sp>
      <p:sp>
        <p:nvSpPr>
          <p:cNvPr id="44061" name="Rectangle 46"/>
          <p:cNvSpPr>
            <a:spLocks noChangeArrowheads="1"/>
          </p:cNvSpPr>
          <p:nvPr/>
        </p:nvSpPr>
        <p:spPr bwMode="auto">
          <a:xfrm>
            <a:off x="3124200" y="32004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a:solidFill>
                  <a:schemeClr val="tx1"/>
                </a:solidFill>
                <a:latin typeface="Times" pitchFamily="19" charset="0"/>
              </a:rPr>
              <a:t>Rt</a:t>
            </a:r>
          </a:p>
        </p:txBody>
      </p:sp>
      <p:sp>
        <p:nvSpPr>
          <p:cNvPr id="44062" name="Rectangle 47"/>
          <p:cNvSpPr>
            <a:spLocks noChangeArrowheads="1"/>
          </p:cNvSpPr>
          <p:nvPr/>
        </p:nvSpPr>
        <p:spPr bwMode="auto">
          <a:xfrm>
            <a:off x="2143125" y="2438400"/>
            <a:ext cx="4476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Rd</a:t>
            </a:r>
          </a:p>
        </p:txBody>
      </p:sp>
      <p:sp>
        <p:nvSpPr>
          <p:cNvPr id="44063" name="Rectangle 48"/>
          <p:cNvSpPr>
            <a:spLocks noChangeArrowheads="1"/>
          </p:cNvSpPr>
          <p:nvPr/>
        </p:nvSpPr>
        <p:spPr bwMode="auto">
          <a:xfrm>
            <a:off x="1419225" y="2133600"/>
            <a:ext cx="10858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RegDst=</a:t>
            </a:r>
          </a:p>
        </p:txBody>
      </p:sp>
      <p:grpSp>
        <p:nvGrpSpPr>
          <p:cNvPr id="6" name="Group 49"/>
          <p:cNvGrpSpPr>
            <a:grpSpLocks/>
          </p:cNvGrpSpPr>
          <p:nvPr/>
        </p:nvGrpSpPr>
        <p:grpSpPr bwMode="auto">
          <a:xfrm>
            <a:off x="3454400" y="5046663"/>
            <a:ext cx="376238" cy="1082675"/>
            <a:chOff x="2848" y="3083"/>
            <a:chExt cx="237" cy="682"/>
          </a:xfrm>
        </p:grpSpPr>
        <p:sp>
          <p:nvSpPr>
            <p:cNvPr id="44157" name="Rectangle 50"/>
            <p:cNvSpPr>
              <a:spLocks noChangeArrowheads="1"/>
            </p:cNvSpPr>
            <p:nvPr/>
          </p:nvSpPr>
          <p:spPr bwMode="auto">
            <a:xfrm>
              <a:off x="2848" y="3088"/>
              <a:ext cx="224" cy="65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44158" name="Rectangle 51"/>
            <p:cNvSpPr>
              <a:spLocks noChangeArrowheads="1"/>
            </p:cNvSpPr>
            <p:nvPr/>
          </p:nvSpPr>
          <p:spPr bwMode="auto">
            <a:xfrm rot="5400000">
              <a:off x="2630" y="3309"/>
              <a:ext cx="682"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Extender</a:t>
              </a:r>
              <a:endParaRPr lang="en-US" sz="2000" b="1">
                <a:solidFill>
                  <a:schemeClr val="tx1"/>
                </a:solidFill>
                <a:latin typeface="Times" pitchFamily="19" charset="0"/>
              </a:endParaRPr>
            </a:p>
          </p:txBody>
        </p:sp>
      </p:grpSp>
      <p:sp>
        <p:nvSpPr>
          <p:cNvPr id="44065" name="Rectangle 52"/>
          <p:cNvSpPr>
            <a:spLocks noChangeArrowheads="1"/>
          </p:cNvSpPr>
          <p:nvPr/>
        </p:nvSpPr>
        <p:spPr bwMode="auto">
          <a:xfrm>
            <a:off x="3962400" y="55340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44066" name="Line 53"/>
          <p:cNvSpPr>
            <a:spLocks noChangeShapeType="1"/>
          </p:cNvSpPr>
          <p:nvPr/>
        </p:nvSpPr>
        <p:spPr bwMode="auto">
          <a:xfrm flipH="1">
            <a:off x="4114800" y="5432425"/>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4067" name="Line 54"/>
          <p:cNvSpPr>
            <a:spLocks noChangeShapeType="1"/>
          </p:cNvSpPr>
          <p:nvPr/>
        </p:nvSpPr>
        <p:spPr bwMode="auto">
          <a:xfrm flipH="1">
            <a:off x="3035300" y="5434013"/>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4068" name="Rectangle 55"/>
          <p:cNvSpPr>
            <a:spLocks noChangeArrowheads="1"/>
          </p:cNvSpPr>
          <p:nvPr/>
        </p:nvSpPr>
        <p:spPr bwMode="auto">
          <a:xfrm>
            <a:off x="2819400" y="55340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16</a:t>
            </a:r>
          </a:p>
        </p:txBody>
      </p:sp>
      <p:sp>
        <p:nvSpPr>
          <p:cNvPr id="44069" name="Rectangle 56"/>
          <p:cNvSpPr>
            <a:spLocks noChangeArrowheads="1"/>
          </p:cNvSpPr>
          <p:nvPr/>
        </p:nvSpPr>
        <p:spPr bwMode="auto">
          <a:xfrm>
            <a:off x="1905000" y="5257800"/>
            <a:ext cx="9001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imm16</a:t>
            </a:r>
          </a:p>
        </p:txBody>
      </p:sp>
      <p:sp>
        <p:nvSpPr>
          <p:cNvPr id="44070" name="Rectangle 57"/>
          <p:cNvSpPr>
            <a:spLocks noChangeArrowheads="1"/>
          </p:cNvSpPr>
          <p:nvPr/>
        </p:nvSpPr>
        <p:spPr bwMode="auto">
          <a:xfrm>
            <a:off x="4038600" y="5943600"/>
            <a:ext cx="11842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ALUSrc=</a:t>
            </a:r>
          </a:p>
        </p:txBody>
      </p:sp>
      <p:sp>
        <p:nvSpPr>
          <p:cNvPr id="44071" name="Rectangle 58"/>
          <p:cNvSpPr>
            <a:spLocks noChangeArrowheads="1"/>
          </p:cNvSpPr>
          <p:nvPr/>
        </p:nvSpPr>
        <p:spPr bwMode="auto">
          <a:xfrm>
            <a:off x="2514600" y="6019800"/>
            <a:ext cx="98742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ExtOp=</a:t>
            </a:r>
          </a:p>
        </p:txBody>
      </p:sp>
      <p:sp>
        <p:nvSpPr>
          <p:cNvPr id="44072" name="Line 59"/>
          <p:cNvSpPr>
            <a:spLocks noChangeShapeType="1"/>
          </p:cNvSpPr>
          <p:nvPr/>
        </p:nvSpPr>
        <p:spPr bwMode="auto">
          <a:xfrm flipV="1">
            <a:off x="7543800" y="3657600"/>
            <a:ext cx="0" cy="644525"/>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44073" name="Rectangle 60"/>
          <p:cNvSpPr>
            <a:spLocks noChangeArrowheads="1"/>
          </p:cNvSpPr>
          <p:nvPr/>
        </p:nvSpPr>
        <p:spPr bwMode="auto">
          <a:xfrm>
            <a:off x="6400800" y="3276600"/>
            <a:ext cx="14668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MemtoReg=</a:t>
            </a:r>
          </a:p>
        </p:txBody>
      </p:sp>
      <p:sp>
        <p:nvSpPr>
          <p:cNvPr id="44074" name="Rectangle 61"/>
          <p:cNvSpPr>
            <a:spLocks noChangeArrowheads="1"/>
          </p:cNvSpPr>
          <p:nvPr/>
        </p:nvSpPr>
        <p:spPr bwMode="auto">
          <a:xfrm>
            <a:off x="5224463" y="5791200"/>
            <a:ext cx="4905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clk</a:t>
            </a:r>
          </a:p>
        </p:txBody>
      </p:sp>
      <p:sp>
        <p:nvSpPr>
          <p:cNvPr id="44075" name="Rectangle 62"/>
          <p:cNvSpPr>
            <a:spLocks noChangeArrowheads="1"/>
          </p:cNvSpPr>
          <p:nvPr/>
        </p:nvSpPr>
        <p:spPr bwMode="auto">
          <a:xfrm>
            <a:off x="4953000" y="5257800"/>
            <a:ext cx="9350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Data In</a:t>
            </a:r>
          </a:p>
        </p:txBody>
      </p:sp>
      <p:sp>
        <p:nvSpPr>
          <p:cNvPr id="44076" name="Line 63"/>
          <p:cNvSpPr>
            <a:spLocks noChangeShapeType="1"/>
          </p:cNvSpPr>
          <p:nvPr/>
        </p:nvSpPr>
        <p:spPr bwMode="auto">
          <a:xfrm flipH="1">
            <a:off x="5086350" y="5189538"/>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4077" name="Rectangle 64"/>
          <p:cNvSpPr>
            <a:spLocks noChangeArrowheads="1"/>
          </p:cNvSpPr>
          <p:nvPr/>
        </p:nvSpPr>
        <p:spPr bwMode="auto">
          <a:xfrm>
            <a:off x="5116513" y="49657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44078" name="Line 65"/>
          <p:cNvSpPr>
            <a:spLocks noChangeShapeType="1"/>
          </p:cNvSpPr>
          <p:nvPr/>
        </p:nvSpPr>
        <p:spPr bwMode="auto">
          <a:xfrm flipV="1">
            <a:off x="6235700" y="4038600"/>
            <a:ext cx="12700" cy="1008063"/>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44079" name="Rectangle 66"/>
          <p:cNvSpPr>
            <a:spLocks noChangeArrowheads="1"/>
          </p:cNvSpPr>
          <p:nvPr/>
        </p:nvSpPr>
        <p:spPr bwMode="auto">
          <a:xfrm>
            <a:off x="5943600" y="3657600"/>
            <a:ext cx="11842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MemWr=</a:t>
            </a:r>
          </a:p>
        </p:txBody>
      </p:sp>
      <p:grpSp>
        <p:nvGrpSpPr>
          <p:cNvPr id="7" name="Group 68"/>
          <p:cNvGrpSpPr>
            <a:grpSpLocks/>
          </p:cNvGrpSpPr>
          <p:nvPr/>
        </p:nvGrpSpPr>
        <p:grpSpPr bwMode="auto">
          <a:xfrm>
            <a:off x="2133600" y="2867025"/>
            <a:ext cx="838200" cy="333375"/>
            <a:chOff x="2640" y="1422"/>
            <a:chExt cx="528" cy="210"/>
          </a:xfrm>
        </p:grpSpPr>
        <p:sp>
          <p:nvSpPr>
            <p:cNvPr id="44154" name="Rectangle 69"/>
            <p:cNvSpPr>
              <a:spLocks noChangeArrowheads="1"/>
            </p:cNvSpPr>
            <p:nvPr/>
          </p:nvSpPr>
          <p:spPr bwMode="auto">
            <a:xfrm>
              <a:off x="292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44155" name="Rectangle 70"/>
            <p:cNvSpPr>
              <a:spLocks noChangeArrowheads="1"/>
            </p:cNvSpPr>
            <p:nvPr/>
          </p:nvSpPr>
          <p:spPr bwMode="auto">
            <a:xfrm>
              <a:off x="268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44156" name="Freeform 71"/>
            <p:cNvSpPr>
              <a:spLocks/>
            </p:cNvSpPr>
            <p:nvPr/>
          </p:nvSpPr>
          <p:spPr bwMode="auto">
            <a:xfrm>
              <a:off x="2640" y="1440"/>
              <a:ext cx="528" cy="192"/>
            </a:xfrm>
            <a:custGeom>
              <a:avLst/>
              <a:gdLst>
                <a:gd name="T0" fmla="*/ 0 w 528"/>
                <a:gd name="T1" fmla="*/ 0 h 192"/>
                <a:gd name="T2" fmla="*/ 48 w 528"/>
                <a:gd name="T3" fmla="*/ 192 h 192"/>
                <a:gd name="T4" fmla="*/ 480 w 528"/>
                <a:gd name="T5" fmla="*/ 192 h 192"/>
                <a:gd name="T6" fmla="*/ 528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sp>
        <p:nvSpPr>
          <p:cNvPr id="44082" name="Rectangle 72"/>
          <p:cNvSpPr>
            <a:spLocks noChangeArrowheads="1"/>
          </p:cNvSpPr>
          <p:nvPr/>
        </p:nvSpPr>
        <p:spPr bwMode="auto">
          <a:xfrm>
            <a:off x="2133600" y="3810000"/>
            <a:ext cx="1447800" cy="990600"/>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grpSp>
        <p:nvGrpSpPr>
          <p:cNvPr id="8" name="Group 73"/>
          <p:cNvGrpSpPr>
            <a:grpSpLocks/>
          </p:cNvGrpSpPr>
          <p:nvPr/>
        </p:nvGrpSpPr>
        <p:grpSpPr bwMode="auto">
          <a:xfrm>
            <a:off x="4441825" y="4419600"/>
            <a:ext cx="358775" cy="1219200"/>
            <a:chOff x="3518" y="2640"/>
            <a:chExt cx="226" cy="768"/>
          </a:xfrm>
        </p:grpSpPr>
        <p:sp>
          <p:nvSpPr>
            <p:cNvPr id="44151" name="Rectangle 74"/>
            <p:cNvSpPr>
              <a:spLocks noChangeArrowheads="1"/>
            </p:cNvSpPr>
            <p:nvPr/>
          </p:nvSpPr>
          <p:spPr bwMode="auto">
            <a:xfrm>
              <a:off x="3518" y="269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44152" name="Rectangle 75"/>
            <p:cNvSpPr>
              <a:spLocks noChangeArrowheads="1"/>
            </p:cNvSpPr>
            <p:nvPr/>
          </p:nvSpPr>
          <p:spPr bwMode="auto">
            <a:xfrm>
              <a:off x="3518" y="3187"/>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44153" name="Freeform 76"/>
            <p:cNvSpPr>
              <a:spLocks/>
            </p:cNvSpPr>
            <p:nvPr/>
          </p:nvSpPr>
          <p:spPr bwMode="auto">
            <a:xfrm>
              <a:off x="3552" y="2640"/>
              <a:ext cx="192" cy="768"/>
            </a:xfrm>
            <a:custGeom>
              <a:avLst/>
              <a:gdLst>
                <a:gd name="T0" fmla="*/ 0 w 192"/>
                <a:gd name="T1" fmla="*/ 0 h 768"/>
                <a:gd name="T2" fmla="*/ 0 w 192"/>
                <a:gd name="T3" fmla="*/ 768 h 768"/>
                <a:gd name="T4" fmla="*/ 192 w 192"/>
                <a:gd name="T5" fmla="*/ 672 h 768"/>
                <a:gd name="T6" fmla="*/ 192 w 192"/>
                <a:gd name="T7" fmla="*/ 96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9" name="Group 77"/>
          <p:cNvGrpSpPr>
            <a:grpSpLocks/>
          </p:cNvGrpSpPr>
          <p:nvPr/>
        </p:nvGrpSpPr>
        <p:grpSpPr bwMode="auto">
          <a:xfrm>
            <a:off x="5305425" y="3810000"/>
            <a:ext cx="485775" cy="1143000"/>
            <a:chOff x="4009" y="2304"/>
            <a:chExt cx="306" cy="720"/>
          </a:xfrm>
        </p:grpSpPr>
        <p:sp>
          <p:nvSpPr>
            <p:cNvPr id="44148" name="Rectangle 78"/>
            <p:cNvSpPr>
              <a:spLocks noChangeArrowheads="1"/>
            </p:cNvSpPr>
            <p:nvPr/>
          </p:nvSpPr>
          <p:spPr bwMode="auto">
            <a:xfrm>
              <a:off x="4009" y="2322"/>
              <a:ext cx="18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a:t>
              </a:r>
            </a:p>
          </p:txBody>
        </p:sp>
        <p:sp>
          <p:nvSpPr>
            <p:cNvPr id="44149" name="Rectangle 79"/>
            <p:cNvSpPr>
              <a:spLocks noChangeArrowheads="1"/>
            </p:cNvSpPr>
            <p:nvPr/>
          </p:nvSpPr>
          <p:spPr bwMode="auto">
            <a:xfrm rot="5400000">
              <a:off x="3993" y="2583"/>
              <a:ext cx="384"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ALU</a:t>
              </a:r>
            </a:p>
          </p:txBody>
        </p:sp>
        <p:sp>
          <p:nvSpPr>
            <p:cNvPr id="44150" name="Freeform 80"/>
            <p:cNvSpPr>
              <a:spLocks/>
            </p:cNvSpPr>
            <p:nvPr/>
          </p:nvSpPr>
          <p:spPr bwMode="auto">
            <a:xfrm>
              <a:off x="4032" y="2304"/>
              <a:ext cx="283" cy="720"/>
            </a:xfrm>
            <a:custGeom>
              <a:avLst/>
              <a:gdLst>
                <a:gd name="T0" fmla="*/ 0 w 240"/>
                <a:gd name="T1" fmla="*/ 0 h 672"/>
                <a:gd name="T2" fmla="*/ 0 w 240"/>
                <a:gd name="T3" fmla="*/ 309 h 672"/>
                <a:gd name="T4" fmla="*/ 57 w 240"/>
                <a:gd name="T5" fmla="*/ 360 h 672"/>
                <a:gd name="T6" fmla="*/ 0 w 240"/>
                <a:gd name="T7" fmla="*/ 411 h 672"/>
                <a:gd name="T8" fmla="*/ 0 w 240"/>
                <a:gd name="T9" fmla="*/ 720 h 672"/>
                <a:gd name="T10" fmla="*/ 283 w 240"/>
                <a:gd name="T11" fmla="*/ 514 h 672"/>
                <a:gd name="T12" fmla="*/ 283 w 240"/>
                <a:gd name="T13" fmla="*/ 206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0" name="Group 81"/>
          <p:cNvGrpSpPr>
            <a:grpSpLocks/>
          </p:cNvGrpSpPr>
          <p:nvPr/>
        </p:nvGrpSpPr>
        <p:grpSpPr bwMode="auto">
          <a:xfrm>
            <a:off x="7337425" y="4191000"/>
            <a:ext cx="358775" cy="1600200"/>
            <a:chOff x="5294" y="2544"/>
            <a:chExt cx="226" cy="1008"/>
          </a:xfrm>
        </p:grpSpPr>
        <p:sp>
          <p:nvSpPr>
            <p:cNvPr id="44145" name="Rectangle 82"/>
            <p:cNvSpPr>
              <a:spLocks noChangeArrowheads="1"/>
            </p:cNvSpPr>
            <p:nvPr/>
          </p:nvSpPr>
          <p:spPr bwMode="auto">
            <a:xfrm>
              <a:off x="5294" y="26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44146" name="Rectangle 83"/>
            <p:cNvSpPr>
              <a:spLocks noChangeArrowheads="1"/>
            </p:cNvSpPr>
            <p:nvPr/>
          </p:nvSpPr>
          <p:spPr bwMode="auto">
            <a:xfrm>
              <a:off x="5294" y="324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44147" name="Freeform 84"/>
            <p:cNvSpPr>
              <a:spLocks/>
            </p:cNvSpPr>
            <p:nvPr/>
          </p:nvSpPr>
          <p:spPr bwMode="auto">
            <a:xfrm>
              <a:off x="5328" y="2544"/>
              <a:ext cx="192" cy="1008"/>
            </a:xfrm>
            <a:custGeom>
              <a:avLst/>
              <a:gdLst>
                <a:gd name="T0" fmla="*/ 0 w 192"/>
                <a:gd name="T1" fmla="*/ 0 h 1008"/>
                <a:gd name="T2" fmla="*/ 0 w 192"/>
                <a:gd name="T3" fmla="*/ 1008 h 1008"/>
                <a:gd name="T4" fmla="*/ 192 w 192"/>
                <a:gd name="T5" fmla="*/ 864 h 1008"/>
                <a:gd name="T6" fmla="*/ 192 w 192"/>
                <a:gd name="T7" fmla="*/ 144 h 1008"/>
                <a:gd name="T8" fmla="*/ 0 w 192"/>
                <a:gd name="T9" fmla="*/ 0 h 1008"/>
                <a:gd name="T10" fmla="*/ 0 60000 65536"/>
                <a:gd name="T11" fmla="*/ 0 60000 65536"/>
                <a:gd name="T12" fmla="*/ 0 60000 65536"/>
                <a:gd name="T13" fmla="*/ 0 60000 65536"/>
                <a:gd name="T14" fmla="*/ 0 60000 65536"/>
                <a:gd name="T15" fmla="*/ 0 w 192"/>
                <a:gd name="T16" fmla="*/ 0 h 1008"/>
                <a:gd name="T17" fmla="*/ 192 w 192"/>
                <a:gd name="T18" fmla="*/ 1008 h 1008"/>
              </a:gdLst>
              <a:ahLst/>
              <a:cxnLst>
                <a:cxn ang="T10">
                  <a:pos x="T0" y="T1"/>
                </a:cxn>
                <a:cxn ang="T11">
                  <a:pos x="T2" y="T3"/>
                </a:cxn>
                <a:cxn ang="T12">
                  <a:pos x="T4" y="T5"/>
                </a:cxn>
                <a:cxn ang="T13">
                  <a:pos x="T6" y="T7"/>
                </a:cxn>
                <a:cxn ang="T14">
                  <a:pos x="T8" y="T9"/>
                </a:cxn>
              </a:cxnLst>
              <a:rect l="T15" t="T16" r="T17" b="T18"/>
              <a:pathLst>
                <a:path w="192" h="1008">
                  <a:moveTo>
                    <a:pt x="0" y="0"/>
                  </a:moveTo>
                  <a:lnTo>
                    <a:pt x="0" y="1008"/>
                  </a:lnTo>
                  <a:lnTo>
                    <a:pt x="192" y="864"/>
                  </a:lnTo>
                  <a:lnTo>
                    <a:pt x="192" y="144"/>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1" name="Group 85"/>
          <p:cNvGrpSpPr>
            <a:grpSpLocks/>
          </p:cNvGrpSpPr>
          <p:nvPr/>
        </p:nvGrpSpPr>
        <p:grpSpPr bwMode="auto">
          <a:xfrm>
            <a:off x="5915025" y="5000625"/>
            <a:ext cx="1146175" cy="1181100"/>
            <a:chOff x="4398" y="3054"/>
            <a:chExt cx="722" cy="744"/>
          </a:xfrm>
        </p:grpSpPr>
        <p:sp>
          <p:nvSpPr>
            <p:cNvPr id="44139" name="Rectangle 86"/>
            <p:cNvSpPr>
              <a:spLocks noChangeArrowheads="1"/>
            </p:cNvSpPr>
            <p:nvPr/>
          </p:nvSpPr>
          <p:spPr bwMode="auto">
            <a:xfrm>
              <a:off x="4410" y="3087"/>
              <a:ext cx="710" cy="711"/>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44140" name="Rectangle 87"/>
            <p:cNvSpPr>
              <a:spLocks noChangeArrowheads="1"/>
            </p:cNvSpPr>
            <p:nvPr/>
          </p:nvSpPr>
          <p:spPr bwMode="auto">
            <a:xfrm>
              <a:off x="4398" y="3054"/>
              <a:ext cx="42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WrEn</a:t>
              </a:r>
            </a:p>
          </p:txBody>
        </p:sp>
        <p:sp>
          <p:nvSpPr>
            <p:cNvPr id="44141" name="Rectangle 88"/>
            <p:cNvSpPr>
              <a:spLocks noChangeArrowheads="1"/>
            </p:cNvSpPr>
            <p:nvPr/>
          </p:nvSpPr>
          <p:spPr bwMode="auto">
            <a:xfrm>
              <a:off x="4783" y="3054"/>
              <a:ext cx="31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Adr</a:t>
              </a:r>
            </a:p>
          </p:txBody>
        </p:sp>
        <p:sp>
          <p:nvSpPr>
            <p:cNvPr id="44142" name="Rectangle 89"/>
            <p:cNvSpPr>
              <a:spLocks noChangeArrowheads="1"/>
            </p:cNvSpPr>
            <p:nvPr/>
          </p:nvSpPr>
          <p:spPr bwMode="auto">
            <a:xfrm>
              <a:off x="4416" y="3311"/>
              <a:ext cx="700" cy="364"/>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80000"/>
                </a:lnSpc>
              </a:pPr>
              <a:r>
                <a:rPr lang="en-US" sz="2000" b="1">
                  <a:solidFill>
                    <a:schemeClr val="tx1"/>
                  </a:solidFill>
                  <a:latin typeface="Times" pitchFamily="19" charset="0"/>
                </a:rPr>
                <a:t>Data</a:t>
              </a:r>
            </a:p>
            <a:p>
              <a:pPr algn="ctr">
                <a:lnSpc>
                  <a:spcPct val="80000"/>
                </a:lnSpc>
              </a:pPr>
              <a:r>
                <a:rPr lang="en-US" sz="2000" b="1">
                  <a:solidFill>
                    <a:schemeClr val="tx1"/>
                  </a:solidFill>
                  <a:latin typeface="Times" pitchFamily="19" charset="0"/>
                </a:rPr>
                <a:t>Memory</a:t>
              </a:r>
            </a:p>
          </p:txBody>
        </p:sp>
        <p:sp>
          <p:nvSpPr>
            <p:cNvPr id="44143" name="Line 90"/>
            <p:cNvSpPr>
              <a:spLocks noChangeShapeType="1"/>
            </p:cNvSpPr>
            <p:nvPr/>
          </p:nvSpPr>
          <p:spPr bwMode="auto">
            <a:xfrm>
              <a:off x="4416" y="3648"/>
              <a:ext cx="96" cy="4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4144" name="Line 91"/>
            <p:cNvSpPr>
              <a:spLocks noChangeShapeType="1"/>
            </p:cNvSpPr>
            <p:nvPr/>
          </p:nvSpPr>
          <p:spPr bwMode="auto">
            <a:xfrm flipH="1">
              <a:off x="4416" y="3696"/>
              <a:ext cx="96" cy="48"/>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44087" name="Line 92"/>
          <p:cNvSpPr>
            <a:spLocks noChangeShapeType="1"/>
          </p:cNvSpPr>
          <p:nvPr/>
        </p:nvSpPr>
        <p:spPr bwMode="auto">
          <a:xfrm>
            <a:off x="2362200" y="2743200"/>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4088" name="Line 93"/>
          <p:cNvSpPr>
            <a:spLocks noChangeShapeType="1"/>
          </p:cNvSpPr>
          <p:nvPr/>
        </p:nvSpPr>
        <p:spPr bwMode="auto">
          <a:xfrm>
            <a:off x="2743200" y="2743200"/>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4089" name="Freeform 94"/>
          <p:cNvSpPr>
            <a:spLocks/>
          </p:cNvSpPr>
          <p:nvPr/>
        </p:nvSpPr>
        <p:spPr bwMode="auto">
          <a:xfrm>
            <a:off x="1828800" y="2514600"/>
            <a:ext cx="304800" cy="533400"/>
          </a:xfrm>
          <a:custGeom>
            <a:avLst/>
            <a:gdLst>
              <a:gd name="T0" fmla="*/ 0 w 192"/>
              <a:gd name="T1" fmla="*/ 0 h 336"/>
              <a:gd name="T2" fmla="*/ 0 w 192"/>
              <a:gd name="T3" fmla="*/ 533400 h 336"/>
              <a:gd name="T4" fmla="*/ 304800 w 192"/>
              <a:gd name="T5" fmla="*/ 533400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4090" name="Line 95"/>
          <p:cNvSpPr>
            <a:spLocks noChangeShapeType="1"/>
          </p:cNvSpPr>
          <p:nvPr/>
        </p:nvSpPr>
        <p:spPr bwMode="auto">
          <a:xfrm>
            <a:off x="2286000" y="35814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44091" name="Line 96"/>
          <p:cNvSpPr>
            <a:spLocks noChangeShapeType="1"/>
          </p:cNvSpPr>
          <p:nvPr/>
        </p:nvSpPr>
        <p:spPr bwMode="auto">
          <a:xfrm>
            <a:off x="2590800" y="3200400"/>
            <a:ext cx="0" cy="609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44092" name="Line 97"/>
          <p:cNvSpPr>
            <a:spLocks noChangeShapeType="1"/>
          </p:cNvSpPr>
          <p:nvPr/>
        </p:nvSpPr>
        <p:spPr bwMode="auto">
          <a:xfrm>
            <a:off x="2971800" y="35052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44093" name="Line 98"/>
          <p:cNvSpPr>
            <a:spLocks noChangeShapeType="1"/>
          </p:cNvSpPr>
          <p:nvPr/>
        </p:nvSpPr>
        <p:spPr bwMode="auto">
          <a:xfrm>
            <a:off x="3352800" y="35052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44094" name="Rectangle 99"/>
          <p:cNvSpPr>
            <a:spLocks noChangeArrowheads="1"/>
          </p:cNvSpPr>
          <p:nvPr/>
        </p:nvSpPr>
        <p:spPr bwMode="auto">
          <a:xfrm>
            <a:off x="3146425" y="34290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5</a:t>
            </a:r>
          </a:p>
        </p:txBody>
      </p:sp>
      <p:sp>
        <p:nvSpPr>
          <p:cNvPr id="44095" name="Line 100"/>
          <p:cNvSpPr>
            <a:spLocks noChangeShapeType="1"/>
          </p:cNvSpPr>
          <p:nvPr/>
        </p:nvSpPr>
        <p:spPr bwMode="auto">
          <a:xfrm>
            <a:off x="3581400" y="4114800"/>
            <a:ext cx="17526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4096" name="Line 101"/>
          <p:cNvSpPr>
            <a:spLocks noChangeShapeType="1"/>
          </p:cNvSpPr>
          <p:nvPr/>
        </p:nvSpPr>
        <p:spPr bwMode="auto">
          <a:xfrm>
            <a:off x="5638800" y="3505200"/>
            <a:ext cx="0" cy="4953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4097" name="Line 102"/>
          <p:cNvSpPr>
            <a:spLocks noChangeShapeType="1"/>
          </p:cNvSpPr>
          <p:nvPr/>
        </p:nvSpPr>
        <p:spPr bwMode="auto">
          <a:xfrm>
            <a:off x="3581400" y="4648200"/>
            <a:ext cx="914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4098" name="Line 103"/>
          <p:cNvSpPr>
            <a:spLocks noChangeShapeType="1"/>
          </p:cNvSpPr>
          <p:nvPr/>
        </p:nvSpPr>
        <p:spPr bwMode="auto">
          <a:xfrm>
            <a:off x="4800600" y="4800600"/>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4099" name="Freeform 104"/>
          <p:cNvSpPr>
            <a:spLocks/>
          </p:cNvSpPr>
          <p:nvPr/>
        </p:nvSpPr>
        <p:spPr bwMode="auto">
          <a:xfrm>
            <a:off x="4114800" y="4648200"/>
            <a:ext cx="1828800" cy="609600"/>
          </a:xfrm>
          <a:custGeom>
            <a:avLst/>
            <a:gdLst>
              <a:gd name="T0" fmla="*/ 0 w 1152"/>
              <a:gd name="T1" fmla="*/ 0 h 288"/>
              <a:gd name="T2" fmla="*/ 0 w 1152"/>
              <a:gd name="T3" fmla="*/ 609600 h 288"/>
              <a:gd name="T4" fmla="*/ 1828800 w 1152"/>
              <a:gd name="T5" fmla="*/ 609600 h 288"/>
              <a:gd name="T6" fmla="*/ 0 60000 65536"/>
              <a:gd name="T7" fmla="*/ 0 60000 65536"/>
              <a:gd name="T8" fmla="*/ 0 60000 65536"/>
              <a:gd name="T9" fmla="*/ 0 w 1152"/>
              <a:gd name="T10" fmla="*/ 0 h 288"/>
              <a:gd name="T11" fmla="*/ 1152 w 1152"/>
              <a:gd name="T12" fmla="*/ 288 h 288"/>
            </a:gdLst>
            <a:ahLst/>
            <a:cxnLst>
              <a:cxn ang="T6">
                <a:pos x="T0" y="T1"/>
              </a:cxn>
              <a:cxn ang="T7">
                <a:pos x="T2" y="T3"/>
              </a:cxn>
              <a:cxn ang="T8">
                <a:pos x="T4" y="T5"/>
              </a:cxn>
            </a:cxnLst>
            <a:rect l="T9" t="T10" r="T11" b="T12"/>
            <a:pathLst>
              <a:path w="1152" h="288">
                <a:moveTo>
                  <a:pt x="0" y="0"/>
                </a:moveTo>
                <a:lnTo>
                  <a:pt x="0" y="288"/>
                </a:lnTo>
                <a:lnTo>
                  <a:pt x="1152" y="288"/>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4100" name="Line 105"/>
          <p:cNvSpPr>
            <a:spLocks noChangeShapeType="1"/>
          </p:cNvSpPr>
          <p:nvPr/>
        </p:nvSpPr>
        <p:spPr bwMode="auto">
          <a:xfrm>
            <a:off x="3810000" y="54864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4101" name="Line 106"/>
          <p:cNvSpPr>
            <a:spLocks noChangeShapeType="1"/>
          </p:cNvSpPr>
          <p:nvPr/>
        </p:nvSpPr>
        <p:spPr bwMode="auto">
          <a:xfrm>
            <a:off x="2743200" y="54864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4102" name="Line 107"/>
          <p:cNvSpPr>
            <a:spLocks noChangeShapeType="1"/>
          </p:cNvSpPr>
          <p:nvPr/>
        </p:nvSpPr>
        <p:spPr bwMode="auto">
          <a:xfrm flipH="1">
            <a:off x="2362200" y="46482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44103" name="Line 108"/>
          <p:cNvSpPr>
            <a:spLocks noChangeShapeType="1"/>
          </p:cNvSpPr>
          <p:nvPr/>
        </p:nvSpPr>
        <p:spPr bwMode="auto">
          <a:xfrm>
            <a:off x="2438400" y="46482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44104" name="Line 109"/>
          <p:cNvSpPr>
            <a:spLocks noChangeShapeType="1"/>
          </p:cNvSpPr>
          <p:nvPr/>
        </p:nvSpPr>
        <p:spPr bwMode="auto">
          <a:xfrm>
            <a:off x="2438400" y="48006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44105" name="Line 110"/>
          <p:cNvSpPr>
            <a:spLocks noChangeShapeType="1"/>
          </p:cNvSpPr>
          <p:nvPr/>
        </p:nvSpPr>
        <p:spPr bwMode="auto">
          <a:xfrm flipV="1">
            <a:off x="3657600" y="6096000"/>
            <a:ext cx="0" cy="2286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4106" name="Line 111"/>
          <p:cNvSpPr>
            <a:spLocks noChangeShapeType="1"/>
          </p:cNvSpPr>
          <p:nvPr/>
        </p:nvSpPr>
        <p:spPr bwMode="auto">
          <a:xfrm flipV="1">
            <a:off x="4648200" y="5562600"/>
            <a:ext cx="0" cy="3810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4107" name="Line 112"/>
          <p:cNvSpPr>
            <a:spLocks noChangeShapeType="1"/>
          </p:cNvSpPr>
          <p:nvPr/>
        </p:nvSpPr>
        <p:spPr bwMode="auto">
          <a:xfrm flipH="1">
            <a:off x="5715000" y="6019800"/>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44108" name="Line 113"/>
          <p:cNvSpPr>
            <a:spLocks noChangeShapeType="1"/>
          </p:cNvSpPr>
          <p:nvPr/>
        </p:nvSpPr>
        <p:spPr bwMode="auto">
          <a:xfrm>
            <a:off x="5791200" y="4419600"/>
            <a:ext cx="16002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4109" name="Line 114"/>
          <p:cNvSpPr>
            <a:spLocks noChangeShapeType="1"/>
          </p:cNvSpPr>
          <p:nvPr/>
        </p:nvSpPr>
        <p:spPr bwMode="auto">
          <a:xfrm>
            <a:off x="6781800" y="4419600"/>
            <a:ext cx="0" cy="6096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4110" name="Line 115"/>
          <p:cNvSpPr>
            <a:spLocks noChangeShapeType="1"/>
          </p:cNvSpPr>
          <p:nvPr/>
        </p:nvSpPr>
        <p:spPr bwMode="auto">
          <a:xfrm flipH="1">
            <a:off x="6019800" y="43434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4111" name="Freeform 116"/>
          <p:cNvSpPr>
            <a:spLocks/>
          </p:cNvSpPr>
          <p:nvPr/>
        </p:nvSpPr>
        <p:spPr bwMode="auto">
          <a:xfrm>
            <a:off x="1600200" y="4267200"/>
            <a:ext cx="6248400" cy="2209800"/>
          </a:xfrm>
          <a:custGeom>
            <a:avLst/>
            <a:gdLst>
              <a:gd name="T0" fmla="*/ 6096000 w 3936"/>
              <a:gd name="T1" fmla="*/ 736600 h 1296"/>
              <a:gd name="T2" fmla="*/ 6248400 w 3936"/>
              <a:gd name="T3" fmla="*/ 736600 h 1296"/>
              <a:gd name="T4" fmla="*/ 6248400 w 3936"/>
              <a:gd name="T5" fmla="*/ 2209800 h 1296"/>
              <a:gd name="T6" fmla="*/ 0 w 3936"/>
              <a:gd name="T7" fmla="*/ 2209800 h 1296"/>
              <a:gd name="T8" fmla="*/ 0 w 3936"/>
              <a:gd name="T9" fmla="*/ 0 h 1296"/>
              <a:gd name="T10" fmla="*/ 533400 w 3936"/>
              <a:gd name="T11" fmla="*/ 0 h 1296"/>
              <a:gd name="T12" fmla="*/ 0 60000 65536"/>
              <a:gd name="T13" fmla="*/ 0 60000 65536"/>
              <a:gd name="T14" fmla="*/ 0 60000 65536"/>
              <a:gd name="T15" fmla="*/ 0 60000 65536"/>
              <a:gd name="T16" fmla="*/ 0 60000 65536"/>
              <a:gd name="T17" fmla="*/ 0 60000 65536"/>
              <a:gd name="T18" fmla="*/ 0 w 3936"/>
              <a:gd name="T19" fmla="*/ 0 h 1296"/>
              <a:gd name="T20" fmla="*/ 3936 w 3936"/>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3936" h="1296">
                <a:moveTo>
                  <a:pt x="3840" y="432"/>
                </a:moveTo>
                <a:lnTo>
                  <a:pt x="3936" y="432"/>
                </a:lnTo>
                <a:lnTo>
                  <a:pt x="3936" y="1296"/>
                </a:lnTo>
                <a:lnTo>
                  <a:pt x="0" y="1296"/>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4112" name="Line 117"/>
          <p:cNvSpPr>
            <a:spLocks noChangeShapeType="1"/>
          </p:cNvSpPr>
          <p:nvPr/>
        </p:nvSpPr>
        <p:spPr bwMode="auto">
          <a:xfrm>
            <a:off x="7086600" y="5562600"/>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4113" name="Line 118"/>
          <p:cNvSpPr>
            <a:spLocks noChangeShapeType="1"/>
          </p:cNvSpPr>
          <p:nvPr/>
        </p:nvSpPr>
        <p:spPr bwMode="auto">
          <a:xfrm>
            <a:off x="4921250" y="1968500"/>
            <a:ext cx="2489200" cy="0"/>
          </a:xfrm>
          <a:prstGeom prst="line">
            <a:avLst/>
          </a:prstGeom>
          <a:noFill/>
          <a:ln w="25400">
            <a:solidFill>
              <a:schemeClr val="tx1"/>
            </a:solidFill>
            <a:round/>
            <a:headEnd/>
            <a:tailEnd type="triangle" w="med" len="sm"/>
          </a:ln>
        </p:spPr>
        <p:txBody>
          <a:bodyPr wrap="none" anchor="ctr">
            <a:prstTxWarp prst="textNoShape">
              <a:avLst/>
            </a:prstTxWarp>
          </a:bodyPr>
          <a:lstStyle/>
          <a:p>
            <a:endParaRPr lang="en-US"/>
          </a:p>
        </p:txBody>
      </p:sp>
      <p:sp>
        <p:nvSpPr>
          <p:cNvPr id="44114" name="Rectangle 119"/>
          <p:cNvSpPr>
            <a:spLocks noChangeArrowheads="1"/>
          </p:cNvSpPr>
          <p:nvPr/>
        </p:nvSpPr>
        <p:spPr bwMode="auto">
          <a:xfrm>
            <a:off x="5181600" y="1587500"/>
            <a:ext cx="20193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Instruction&lt;31:0&gt;</a:t>
            </a:r>
          </a:p>
        </p:txBody>
      </p:sp>
      <p:sp>
        <p:nvSpPr>
          <p:cNvPr id="44115" name="Line 120"/>
          <p:cNvSpPr>
            <a:spLocks noChangeShapeType="1"/>
          </p:cNvSpPr>
          <p:nvPr/>
        </p:nvSpPr>
        <p:spPr bwMode="auto">
          <a:xfrm>
            <a:off x="5257800" y="19812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44116" name="Rectangle 121"/>
          <p:cNvSpPr>
            <a:spLocks noChangeArrowheads="1"/>
          </p:cNvSpPr>
          <p:nvPr/>
        </p:nvSpPr>
        <p:spPr bwMode="auto">
          <a:xfrm rot="5400000">
            <a:off x="4893469" y="2248694"/>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&lt;21:25&gt;</a:t>
            </a:r>
          </a:p>
        </p:txBody>
      </p:sp>
      <p:sp>
        <p:nvSpPr>
          <p:cNvPr id="44117" name="Rectangle 122"/>
          <p:cNvSpPr>
            <a:spLocks noChangeArrowheads="1"/>
          </p:cNvSpPr>
          <p:nvPr/>
        </p:nvSpPr>
        <p:spPr bwMode="auto">
          <a:xfrm rot="5400000">
            <a:off x="5426869" y="2248694"/>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&lt;16:20&gt;</a:t>
            </a:r>
          </a:p>
        </p:txBody>
      </p:sp>
      <p:sp>
        <p:nvSpPr>
          <p:cNvPr id="44118" name="Rectangle 123"/>
          <p:cNvSpPr>
            <a:spLocks noChangeArrowheads="1"/>
          </p:cNvSpPr>
          <p:nvPr/>
        </p:nvSpPr>
        <p:spPr bwMode="auto">
          <a:xfrm rot="5400000">
            <a:off x="5960269" y="2248694"/>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&lt;11:15&gt;</a:t>
            </a:r>
          </a:p>
        </p:txBody>
      </p:sp>
      <p:sp>
        <p:nvSpPr>
          <p:cNvPr id="44119" name="Rectangle 124"/>
          <p:cNvSpPr>
            <a:spLocks noChangeArrowheads="1"/>
          </p:cNvSpPr>
          <p:nvPr/>
        </p:nvSpPr>
        <p:spPr bwMode="auto">
          <a:xfrm rot="5400000">
            <a:off x="6506369" y="2235994"/>
            <a:ext cx="919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&lt;0:15&gt;</a:t>
            </a:r>
          </a:p>
        </p:txBody>
      </p:sp>
      <p:sp>
        <p:nvSpPr>
          <p:cNvPr id="44120" name="Line 125"/>
          <p:cNvSpPr>
            <a:spLocks noChangeShapeType="1"/>
          </p:cNvSpPr>
          <p:nvPr/>
        </p:nvSpPr>
        <p:spPr bwMode="auto">
          <a:xfrm>
            <a:off x="5791200" y="19812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44121" name="Line 126"/>
          <p:cNvSpPr>
            <a:spLocks noChangeShapeType="1"/>
          </p:cNvSpPr>
          <p:nvPr/>
        </p:nvSpPr>
        <p:spPr bwMode="auto">
          <a:xfrm>
            <a:off x="6324600" y="19812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44122" name="Line 127"/>
          <p:cNvSpPr>
            <a:spLocks noChangeShapeType="1"/>
          </p:cNvSpPr>
          <p:nvPr/>
        </p:nvSpPr>
        <p:spPr bwMode="auto">
          <a:xfrm>
            <a:off x="6858000" y="19812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44123" name="Rectangle 128"/>
          <p:cNvSpPr>
            <a:spLocks noChangeArrowheads="1"/>
          </p:cNvSpPr>
          <p:nvPr/>
        </p:nvSpPr>
        <p:spPr bwMode="auto">
          <a:xfrm>
            <a:off x="6615113" y="2806700"/>
            <a:ext cx="914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Imm16</a:t>
            </a:r>
          </a:p>
        </p:txBody>
      </p:sp>
      <p:sp>
        <p:nvSpPr>
          <p:cNvPr id="44124" name="Rectangle 129"/>
          <p:cNvSpPr>
            <a:spLocks noChangeArrowheads="1"/>
          </p:cNvSpPr>
          <p:nvPr/>
        </p:nvSpPr>
        <p:spPr bwMode="auto">
          <a:xfrm>
            <a:off x="6081713" y="2806700"/>
            <a:ext cx="4778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Rd</a:t>
            </a:r>
          </a:p>
        </p:txBody>
      </p:sp>
      <p:sp>
        <p:nvSpPr>
          <p:cNvPr id="44125" name="Rectangle 130"/>
          <p:cNvSpPr>
            <a:spLocks noChangeArrowheads="1"/>
          </p:cNvSpPr>
          <p:nvPr/>
        </p:nvSpPr>
        <p:spPr bwMode="auto">
          <a:xfrm>
            <a:off x="5624513" y="2806700"/>
            <a:ext cx="42068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Rt</a:t>
            </a:r>
          </a:p>
        </p:txBody>
      </p:sp>
      <p:sp>
        <p:nvSpPr>
          <p:cNvPr id="44126" name="Rectangle 131"/>
          <p:cNvSpPr>
            <a:spLocks noChangeArrowheads="1"/>
          </p:cNvSpPr>
          <p:nvPr/>
        </p:nvSpPr>
        <p:spPr bwMode="auto">
          <a:xfrm>
            <a:off x="5091113" y="2806700"/>
            <a:ext cx="4492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Rs</a:t>
            </a:r>
          </a:p>
        </p:txBody>
      </p:sp>
      <p:sp>
        <p:nvSpPr>
          <p:cNvPr id="44127" name="Rectangle 132"/>
          <p:cNvSpPr>
            <a:spLocks noChangeArrowheads="1"/>
          </p:cNvSpPr>
          <p:nvPr/>
        </p:nvSpPr>
        <p:spPr bwMode="auto">
          <a:xfrm>
            <a:off x="3278188" y="1922463"/>
            <a:ext cx="239712" cy="369887"/>
          </a:xfrm>
          <a:prstGeom prst="rect">
            <a:avLst/>
          </a:prstGeom>
          <a:noFill/>
          <a:ln w="12700">
            <a:noFill/>
            <a:miter lim="800000"/>
            <a:headEnd/>
            <a:tailEnd/>
          </a:ln>
        </p:spPr>
        <p:txBody>
          <a:bodyPr wrap="none" anchor="ctr">
            <a:prstTxWarp prst="textNoShape">
              <a:avLst/>
            </a:prstTxWarp>
          </a:bodyPr>
          <a:lstStyle/>
          <a:p>
            <a:endParaRPr lang="en-US"/>
          </a:p>
        </p:txBody>
      </p:sp>
      <p:sp>
        <p:nvSpPr>
          <p:cNvPr id="44128" name="Rectangle 133"/>
          <p:cNvSpPr>
            <a:spLocks noChangeArrowheads="1"/>
          </p:cNvSpPr>
          <p:nvPr/>
        </p:nvSpPr>
        <p:spPr bwMode="auto">
          <a:xfrm>
            <a:off x="3278188" y="2740025"/>
            <a:ext cx="239712" cy="369888"/>
          </a:xfrm>
          <a:prstGeom prst="rect">
            <a:avLst/>
          </a:prstGeom>
          <a:noFill/>
          <a:ln w="12700">
            <a:noFill/>
            <a:miter lim="800000"/>
            <a:headEnd/>
            <a:tailEnd/>
          </a:ln>
        </p:spPr>
        <p:txBody>
          <a:bodyPr wrap="none" anchor="ctr">
            <a:prstTxWarp prst="textNoShape">
              <a:avLst/>
            </a:prstTxWarp>
          </a:bodyPr>
          <a:lstStyle/>
          <a:p>
            <a:endParaRPr lang="en-US"/>
          </a:p>
        </p:txBody>
      </p:sp>
      <p:sp>
        <p:nvSpPr>
          <p:cNvPr id="44129" name="Rectangle 134"/>
          <p:cNvSpPr>
            <a:spLocks noChangeArrowheads="1"/>
          </p:cNvSpPr>
          <p:nvPr/>
        </p:nvSpPr>
        <p:spPr bwMode="auto">
          <a:xfrm>
            <a:off x="1987550" y="1752600"/>
            <a:ext cx="11715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nPC_sel=</a:t>
            </a:r>
          </a:p>
        </p:txBody>
      </p:sp>
      <p:sp>
        <p:nvSpPr>
          <p:cNvPr id="44130" name="Rectangle 135"/>
          <p:cNvSpPr>
            <a:spLocks noChangeArrowheads="1"/>
          </p:cNvSpPr>
          <p:nvPr/>
        </p:nvSpPr>
        <p:spPr bwMode="auto">
          <a:xfrm>
            <a:off x="3825875" y="1770063"/>
            <a:ext cx="1101725" cy="1000125"/>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44131" name="Rectangle 136"/>
          <p:cNvSpPr>
            <a:spLocks noChangeArrowheads="1"/>
          </p:cNvSpPr>
          <p:nvPr/>
        </p:nvSpPr>
        <p:spPr bwMode="auto">
          <a:xfrm>
            <a:off x="4002088" y="1739900"/>
            <a:ext cx="717550" cy="1003300"/>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2000" b="1">
                <a:solidFill>
                  <a:schemeClr val="tx1"/>
                </a:solidFill>
                <a:latin typeface="Times" pitchFamily="19" charset="0"/>
              </a:rPr>
              <a:t>instr</a:t>
            </a:r>
          </a:p>
          <a:p>
            <a:pPr algn="ctr"/>
            <a:r>
              <a:rPr lang="en-US" sz="2000" b="1">
                <a:solidFill>
                  <a:schemeClr val="tx1"/>
                </a:solidFill>
                <a:latin typeface="Times" pitchFamily="19" charset="0"/>
              </a:rPr>
              <a:t>fetch</a:t>
            </a:r>
          </a:p>
          <a:p>
            <a:pPr algn="ctr"/>
            <a:r>
              <a:rPr lang="en-US" sz="2000" b="1">
                <a:solidFill>
                  <a:schemeClr val="tx1"/>
                </a:solidFill>
                <a:latin typeface="Times" pitchFamily="19" charset="0"/>
              </a:rPr>
              <a:t>unit</a:t>
            </a:r>
          </a:p>
        </p:txBody>
      </p:sp>
      <p:sp>
        <p:nvSpPr>
          <p:cNvPr id="44132" name="Line 137"/>
          <p:cNvSpPr>
            <a:spLocks noChangeShapeType="1"/>
          </p:cNvSpPr>
          <p:nvPr/>
        </p:nvSpPr>
        <p:spPr bwMode="auto">
          <a:xfrm>
            <a:off x="3429000" y="1981200"/>
            <a:ext cx="3810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4133" name="Line 138"/>
          <p:cNvSpPr>
            <a:spLocks noChangeShapeType="1"/>
          </p:cNvSpPr>
          <p:nvPr/>
        </p:nvSpPr>
        <p:spPr bwMode="auto">
          <a:xfrm>
            <a:off x="3429000" y="1981200"/>
            <a:ext cx="3810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4134" name="Rectangle 139"/>
          <p:cNvSpPr>
            <a:spLocks noChangeArrowheads="1"/>
          </p:cNvSpPr>
          <p:nvPr/>
        </p:nvSpPr>
        <p:spPr bwMode="auto">
          <a:xfrm>
            <a:off x="3090863" y="2286000"/>
            <a:ext cx="4905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clk</a:t>
            </a:r>
          </a:p>
        </p:txBody>
      </p:sp>
      <p:sp>
        <p:nvSpPr>
          <p:cNvPr id="44135" name="Line 140"/>
          <p:cNvSpPr>
            <a:spLocks noChangeShapeType="1"/>
          </p:cNvSpPr>
          <p:nvPr/>
        </p:nvSpPr>
        <p:spPr bwMode="auto">
          <a:xfrm flipH="1">
            <a:off x="3581400" y="2514600"/>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44136" name="Line 141"/>
          <p:cNvSpPr>
            <a:spLocks noChangeShapeType="1"/>
          </p:cNvSpPr>
          <p:nvPr/>
        </p:nvSpPr>
        <p:spPr bwMode="auto">
          <a:xfrm>
            <a:off x="3810000" y="2438400"/>
            <a:ext cx="152400" cy="76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4137" name="Line 142"/>
          <p:cNvSpPr>
            <a:spLocks noChangeShapeType="1"/>
          </p:cNvSpPr>
          <p:nvPr/>
        </p:nvSpPr>
        <p:spPr bwMode="auto">
          <a:xfrm flipH="1">
            <a:off x="3810000" y="2514600"/>
            <a:ext cx="152400" cy="76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4138" name="Freeform 143"/>
          <p:cNvSpPr>
            <a:spLocks/>
          </p:cNvSpPr>
          <p:nvPr/>
        </p:nvSpPr>
        <p:spPr bwMode="auto">
          <a:xfrm>
            <a:off x="4419600" y="2819400"/>
            <a:ext cx="1066800" cy="1066800"/>
          </a:xfrm>
          <a:custGeom>
            <a:avLst/>
            <a:gdLst>
              <a:gd name="T0" fmla="*/ 1066800 w 672"/>
              <a:gd name="T1" fmla="*/ 1066800 h 1008"/>
              <a:gd name="T2" fmla="*/ 1066800 w 672"/>
              <a:gd name="T3" fmla="*/ 660400 h 1008"/>
              <a:gd name="T4" fmla="*/ 0 w 672"/>
              <a:gd name="T5" fmla="*/ 660400 h 1008"/>
              <a:gd name="T6" fmla="*/ 0 w 672"/>
              <a:gd name="T7" fmla="*/ 0 h 1008"/>
              <a:gd name="T8" fmla="*/ 0 60000 65536"/>
              <a:gd name="T9" fmla="*/ 0 60000 65536"/>
              <a:gd name="T10" fmla="*/ 0 60000 65536"/>
              <a:gd name="T11" fmla="*/ 0 60000 65536"/>
              <a:gd name="T12" fmla="*/ 0 w 672"/>
              <a:gd name="T13" fmla="*/ 0 h 1008"/>
              <a:gd name="T14" fmla="*/ 672 w 672"/>
              <a:gd name="T15" fmla="*/ 1008 h 1008"/>
            </a:gdLst>
            <a:ahLst/>
            <a:cxnLst>
              <a:cxn ang="T8">
                <a:pos x="T0" y="T1"/>
              </a:cxn>
              <a:cxn ang="T9">
                <a:pos x="T2" y="T3"/>
              </a:cxn>
              <a:cxn ang="T10">
                <a:pos x="T4" y="T5"/>
              </a:cxn>
              <a:cxn ang="T11">
                <a:pos x="T6" y="T7"/>
              </a:cxn>
            </a:cxnLst>
            <a:rect l="T12" t="T13" r="T14" b="T15"/>
            <a:pathLst>
              <a:path w="672" h="1008">
                <a:moveTo>
                  <a:pt x="672" y="1008"/>
                </a:moveTo>
                <a:lnTo>
                  <a:pt x="672" y="624"/>
                </a:lnTo>
                <a:lnTo>
                  <a:pt x="0" y="624"/>
                </a:lnTo>
                <a:lnTo>
                  <a:pt x="0"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28600"/>
            <a:ext cx="8120063" cy="474663"/>
          </a:xfrm>
          <a:noFill/>
        </p:spPr>
        <p:txBody>
          <a:bodyPr/>
          <a:lstStyle/>
          <a:p>
            <a:r>
              <a:rPr lang="en-US">
                <a:ea typeface="ＭＳ Ｐゴシック" pitchFamily="19" charset="-128"/>
                <a:cs typeface="ＭＳ Ｐゴシック" pitchFamily="19" charset="-128"/>
              </a:rPr>
              <a:t>The Single Cycle Datapath during Branch</a:t>
            </a:r>
          </a:p>
        </p:txBody>
      </p:sp>
      <p:sp>
        <p:nvSpPr>
          <p:cNvPr id="46083" name="Rectangle 3"/>
          <p:cNvSpPr>
            <a:spLocks noGrp="1" noChangeArrowheads="1"/>
          </p:cNvSpPr>
          <p:nvPr>
            <p:ph type="body" idx="1"/>
          </p:nvPr>
        </p:nvSpPr>
        <p:spPr>
          <a:xfrm>
            <a:off x="304800" y="1295400"/>
            <a:ext cx="8610600" cy="343684"/>
          </a:xfrm>
          <a:noFill/>
        </p:spPr>
        <p:txBody>
          <a:bodyPr/>
          <a:lstStyle/>
          <a:p>
            <a:r>
              <a:rPr lang="en-US" sz="2400" dirty="0">
                <a:ea typeface="ＭＳ Ｐゴシック" pitchFamily="19" charset="-128"/>
                <a:cs typeface="ＭＳ Ｐゴシック" pitchFamily="19" charset="-128"/>
              </a:rPr>
              <a:t>if  (</a:t>
            </a:r>
            <a:r>
              <a:rPr lang="en-US" sz="2400" dirty="0" err="1">
                <a:ea typeface="ＭＳ Ｐゴシック" pitchFamily="19" charset="-128"/>
                <a:cs typeface="ＭＳ Ｐゴシック" pitchFamily="19" charset="-128"/>
              </a:rPr>
              <a:t>R[rs</a:t>
            </a:r>
            <a:r>
              <a:rPr lang="en-US" sz="2400" dirty="0">
                <a:ea typeface="ＭＳ Ｐゴシック" pitchFamily="19" charset="-128"/>
                <a:cs typeface="ＭＳ Ｐゴシック" pitchFamily="19" charset="-128"/>
              </a:rPr>
              <a:t>] - </a:t>
            </a:r>
            <a:r>
              <a:rPr lang="en-US" sz="2400" dirty="0" err="1">
                <a:ea typeface="ＭＳ Ｐゴシック" pitchFamily="19" charset="-128"/>
                <a:cs typeface="ＭＳ Ｐゴシック" pitchFamily="19" charset="-128"/>
              </a:rPr>
              <a:t>R[rt</a:t>
            </a:r>
            <a:r>
              <a:rPr lang="en-US" sz="2400" dirty="0">
                <a:ea typeface="ＭＳ Ｐゴシック" pitchFamily="19" charset="-128"/>
                <a:cs typeface="ＭＳ Ｐゴシック" pitchFamily="19" charset="-128"/>
              </a:rPr>
              <a:t>]  ==  0)   then </a:t>
            </a:r>
            <a:r>
              <a:rPr lang="en-US" sz="2400" dirty="0" smtClean="0">
                <a:ea typeface="ＭＳ Ｐゴシック" pitchFamily="19" charset="-128"/>
                <a:cs typeface="ＭＳ Ｐゴシック" pitchFamily="19" charset="-128"/>
              </a:rPr>
              <a:t> “=“ =  </a:t>
            </a:r>
            <a:r>
              <a:rPr lang="en-US" sz="2400" dirty="0">
                <a:ea typeface="ＭＳ Ｐゴシック" pitchFamily="19" charset="-128"/>
                <a:cs typeface="ＭＳ Ｐゴシック" pitchFamily="19" charset="-128"/>
              </a:rPr>
              <a:t>1 ;  else </a:t>
            </a:r>
            <a:r>
              <a:rPr lang="en-US" sz="2400" dirty="0" smtClean="0">
                <a:ea typeface="ＭＳ Ｐゴシック" pitchFamily="19" charset="-128"/>
                <a:cs typeface="ＭＳ Ｐゴシック" pitchFamily="19" charset="-128"/>
              </a:rPr>
              <a:t> “=“ =  </a:t>
            </a:r>
            <a:r>
              <a:rPr lang="en-US" sz="2400" dirty="0">
                <a:ea typeface="ＭＳ Ｐゴシック" pitchFamily="19" charset="-128"/>
                <a:cs typeface="ＭＳ Ｐゴシック" pitchFamily="19" charset="-128"/>
              </a:rPr>
              <a:t>0</a:t>
            </a:r>
          </a:p>
        </p:txBody>
      </p:sp>
      <p:grpSp>
        <p:nvGrpSpPr>
          <p:cNvPr id="2" name="Group 4"/>
          <p:cNvGrpSpPr>
            <a:grpSpLocks/>
          </p:cNvGrpSpPr>
          <p:nvPr/>
        </p:nvGrpSpPr>
        <p:grpSpPr bwMode="auto">
          <a:xfrm>
            <a:off x="1743075" y="603250"/>
            <a:ext cx="5949950" cy="638175"/>
            <a:chOff x="1098" y="380"/>
            <a:chExt cx="3748" cy="402"/>
          </a:xfrm>
        </p:grpSpPr>
        <p:sp>
          <p:nvSpPr>
            <p:cNvPr id="46216" name="Rectangle 5"/>
            <p:cNvSpPr>
              <a:spLocks noChangeArrowheads="1"/>
            </p:cNvSpPr>
            <p:nvPr/>
          </p:nvSpPr>
          <p:spPr bwMode="auto">
            <a:xfrm>
              <a:off x="1167" y="584"/>
              <a:ext cx="3599"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3" name="Group 6"/>
            <p:cNvGrpSpPr>
              <a:grpSpLocks/>
            </p:cNvGrpSpPr>
            <p:nvPr/>
          </p:nvGrpSpPr>
          <p:grpSpPr bwMode="auto">
            <a:xfrm>
              <a:off x="1163" y="572"/>
              <a:ext cx="624" cy="210"/>
              <a:chOff x="1163" y="572"/>
              <a:chExt cx="624" cy="210"/>
            </a:xfrm>
          </p:grpSpPr>
          <p:sp>
            <p:nvSpPr>
              <p:cNvPr id="46231" name="Rectangle 7"/>
              <p:cNvSpPr>
                <a:spLocks noChangeArrowheads="1"/>
              </p:cNvSpPr>
              <p:nvPr/>
            </p:nvSpPr>
            <p:spPr bwMode="auto">
              <a:xfrm>
                <a:off x="1163" y="580"/>
                <a:ext cx="62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6232" name="Rectangle 8"/>
              <p:cNvSpPr>
                <a:spLocks noChangeArrowheads="1"/>
              </p:cNvSpPr>
              <p:nvPr/>
            </p:nvSpPr>
            <p:spPr bwMode="auto">
              <a:xfrm>
                <a:off x="1341" y="572"/>
                <a:ext cx="24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op</a:t>
                </a:r>
              </a:p>
            </p:txBody>
          </p:sp>
        </p:grpSp>
        <p:grpSp>
          <p:nvGrpSpPr>
            <p:cNvPr id="4" name="Group 9"/>
            <p:cNvGrpSpPr>
              <a:grpSpLocks/>
            </p:cNvGrpSpPr>
            <p:nvPr/>
          </p:nvGrpSpPr>
          <p:grpSpPr bwMode="auto">
            <a:xfrm>
              <a:off x="1795" y="572"/>
              <a:ext cx="580" cy="210"/>
              <a:chOff x="1795" y="572"/>
              <a:chExt cx="580" cy="210"/>
            </a:xfrm>
          </p:grpSpPr>
          <p:sp>
            <p:nvSpPr>
              <p:cNvPr id="46229" name="Rectangle 10"/>
              <p:cNvSpPr>
                <a:spLocks noChangeArrowheads="1"/>
              </p:cNvSpPr>
              <p:nvPr/>
            </p:nvSpPr>
            <p:spPr bwMode="auto">
              <a:xfrm>
                <a:off x="1795" y="580"/>
                <a:ext cx="58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6230" name="Rectangle 11"/>
              <p:cNvSpPr>
                <a:spLocks noChangeArrowheads="1"/>
              </p:cNvSpPr>
              <p:nvPr/>
            </p:nvSpPr>
            <p:spPr bwMode="auto">
              <a:xfrm>
                <a:off x="1956" y="572"/>
                <a:ext cx="221"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rs</a:t>
                </a:r>
              </a:p>
            </p:txBody>
          </p:sp>
        </p:grpSp>
        <p:grpSp>
          <p:nvGrpSpPr>
            <p:cNvPr id="5" name="Group 12"/>
            <p:cNvGrpSpPr>
              <a:grpSpLocks/>
            </p:cNvGrpSpPr>
            <p:nvPr/>
          </p:nvGrpSpPr>
          <p:grpSpPr bwMode="auto">
            <a:xfrm>
              <a:off x="2383" y="572"/>
              <a:ext cx="579" cy="210"/>
              <a:chOff x="2383" y="572"/>
              <a:chExt cx="579" cy="210"/>
            </a:xfrm>
          </p:grpSpPr>
          <p:sp>
            <p:nvSpPr>
              <p:cNvPr id="46227" name="Rectangle 13"/>
              <p:cNvSpPr>
                <a:spLocks noChangeArrowheads="1"/>
              </p:cNvSpPr>
              <p:nvPr/>
            </p:nvSpPr>
            <p:spPr bwMode="auto">
              <a:xfrm>
                <a:off x="2383" y="580"/>
                <a:ext cx="579"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6228" name="Rectangle 14"/>
              <p:cNvSpPr>
                <a:spLocks noChangeArrowheads="1"/>
              </p:cNvSpPr>
              <p:nvPr/>
            </p:nvSpPr>
            <p:spPr bwMode="auto">
              <a:xfrm>
                <a:off x="2543" y="572"/>
                <a:ext cx="21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rt</a:t>
                </a:r>
              </a:p>
            </p:txBody>
          </p:sp>
        </p:grpSp>
        <p:sp>
          <p:nvSpPr>
            <p:cNvPr id="46220" name="Rectangle 15"/>
            <p:cNvSpPr>
              <a:spLocks noChangeArrowheads="1"/>
            </p:cNvSpPr>
            <p:nvPr/>
          </p:nvSpPr>
          <p:spPr bwMode="auto">
            <a:xfrm>
              <a:off x="2970" y="580"/>
              <a:ext cx="180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6221" name="Rectangle 16"/>
            <p:cNvSpPr>
              <a:spLocks noChangeArrowheads="1"/>
            </p:cNvSpPr>
            <p:nvPr/>
          </p:nvSpPr>
          <p:spPr bwMode="auto">
            <a:xfrm>
              <a:off x="3469" y="572"/>
              <a:ext cx="69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immediate</a:t>
              </a:r>
            </a:p>
          </p:txBody>
        </p:sp>
        <p:sp>
          <p:nvSpPr>
            <p:cNvPr id="46222" name="Rectangle 17"/>
            <p:cNvSpPr>
              <a:spLocks noChangeArrowheads="1"/>
            </p:cNvSpPr>
            <p:nvPr/>
          </p:nvSpPr>
          <p:spPr bwMode="auto">
            <a:xfrm>
              <a:off x="4668" y="380"/>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46223" name="Rectangle 18"/>
            <p:cNvSpPr>
              <a:spLocks noChangeArrowheads="1"/>
            </p:cNvSpPr>
            <p:nvPr/>
          </p:nvSpPr>
          <p:spPr bwMode="auto">
            <a:xfrm>
              <a:off x="2770" y="38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16</a:t>
              </a:r>
            </a:p>
          </p:txBody>
        </p:sp>
        <p:sp>
          <p:nvSpPr>
            <p:cNvPr id="46224" name="Rectangle 19"/>
            <p:cNvSpPr>
              <a:spLocks noChangeArrowheads="1"/>
            </p:cNvSpPr>
            <p:nvPr/>
          </p:nvSpPr>
          <p:spPr bwMode="auto">
            <a:xfrm>
              <a:off x="2182" y="38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21</a:t>
              </a:r>
            </a:p>
          </p:txBody>
        </p:sp>
        <p:sp>
          <p:nvSpPr>
            <p:cNvPr id="46225" name="Rectangle 20"/>
            <p:cNvSpPr>
              <a:spLocks noChangeArrowheads="1"/>
            </p:cNvSpPr>
            <p:nvPr/>
          </p:nvSpPr>
          <p:spPr bwMode="auto">
            <a:xfrm>
              <a:off x="1594" y="38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26</a:t>
              </a:r>
            </a:p>
          </p:txBody>
        </p:sp>
        <p:sp>
          <p:nvSpPr>
            <p:cNvPr id="46226" name="Rectangle 21"/>
            <p:cNvSpPr>
              <a:spLocks noChangeArrowheads="1"/>
            </p:cNvSpPr>
            <p:nvPr/>
          </p:nvSpPr>
          <p:spPr bwMode="auto">
            <a:xfrm>
              <a:off x="1098" y="38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31</a:t>
              </a:r>
            </a:p>
          </p:txBody>
        </p:sp>
      </p:grpSp>
      <p:sp>
        <p:nvSpPr>
          <p:cNvPr id="46085" name="Rectangle 22"/>
          <p:cNvSpPr>
            <a:spLocks noChangeArrowheads="1"/>
          </p:cNvSpPr>
          <p:nvPr/>
        </p:nvSpPr>
        <p:spPr bwMode="auto">
          <a:xfrm>
            <a:off x="5867400" y="40386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46086" name="Rectangle 23"/>
          <p:cNvSpPr>
            <a:spLocks noChangeArrowheads="1"/>
          </p:cNvSpPr>
          <p:nvPr/>
        </p:nvSpPr>
        <p:spPr bwMode="auto">
          <a:xfrm>
            <a:off x="5257800" y="3048000"/>
            <a:ext cx="1752600" cy="393700"/>
          </a:xfrm>
          <a:prstGeom prst="rect">
            <a:avLst/>
          </a:prstGeom>
          <a:noFill/>
          <a:ln w="12700">
            <a:noFill/>
            <a:miter lim="800000"/>
            <a:headEnd/>
            <a:tailEnd/>
          </a:ln>
        </p:spPr>
        <p:txBody>
          <a:bodyPr lIns="90488" tIns="44450" rIns="90488" bIns="44450">
            <a:prstTxWarp prst="textNoShape">
              <a:avLst/>
            </a:prstTxWarp>
            <a:spAutoFit/>
          </a:bodyPr>
          <a:lstStyle/>
          <a:p>
            <a:r>
              <a:rPr lang="en-US" sz="2000" u="sng" dirty="0" err="1">
                <a:latin typeface="Times" pitchFamily="19" charset="0"/>
              </a:rPr>
              <a:t>ALUctr</a:t>
            </a:r>
            <a:r>
              <a:rPr lang="en-US" sz="2000" u="sng" dirty="0" smtClean="0">
                <a:latin typeface="Times" pitchFamily="19" charset="0"/>
              </a:rPr>
              <a:t>=</a:t>
            </a:r>
            <a:r>
              <a:rPr lang="en-US" sz="1800" u="sng" dirty="0" err="1" smtClean="0">
                <a:latin typeface="Times" pitchFamily="19" charset="0"/>
              </a:rPr>
              <a:t>x</a:t>
            </a:r>
            <a:endParaRPr lang="en-US" sz="2000" u="sng" dirty="0">
              <a:latin typeface="Times" pitchFamily="19" charset="0"/>
            </a:endParaRPr>
          </a:p>
        </p:txBody>
      </p:sp>
      <p:sp>
        <p:nvSpPr>
          <p:cNvPr id="46087" name="Rectangle 24"/>
          <p:cNvSpPr>
            <a:spLocks noChangeArrowheads="1"/>
          </p:cNvSpPr>
          <p:nvPr/>
        </p:nvSpPr>
        <p:spPr bwMode="auto">
          <a:xfrm>
            <a:off x="1981200" y="4800600"/>
            <a:ext cx="490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clk</a:t>
            </a:r>
          </a:p>
        </p:txBody>
      </p:sp>
      <p:sp>
        <p:nvSpPr>
          <p:cNvPr id="46088" name="Rectangle 25"/>
          <p:cNvSpPr>
            <a:spLocks noChangeArrowheads="1"/>
          </p:cNvSpPr>
          <p:nvPr/>
        </p:nvSpPr>
        <p:spPr bwMode="auto">
          <a:xfrm>
            <a:off x="1436688" y="3895725"/>
            <a:ext cx="7143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busW</a:t>
            </a:r>
          </a:p>
        </p:txBody>
      </p:sp>
      <p:sp>
        <p:nvSpPr>
          <p:cNvPr id="46089" name="Rectangle 26"/>
          <p:cNvSpPr>
            <a:spLocks noChangeArrowheads="1"/>
          </p:cNvSpPr>
          <p:nvPr/>
        </p:nvSpPr>
        <p:spPr bwMode="auto">
          <a:xfrm>
            <a:off x="1371600" y="3200400"/>
            <a:ext cx="11842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RegWr=0</a:t>
            </a:r>
          </a:p>
        </p:txBody>
      </p:sp>
      <p:sp>
        <p:nvSpPr>
          <p:cNvPr id="46090" name="Line 27"/>
          <p:cNvSpPr>
            <a:spLocks noChangeShapeType="1"/>
          </p:cNvSpPr>
          <p:nvPr/>
        </p:nvSpPr>
        <p:spPr bwMode="auto">
          <a:xfrm flipH="1">
            <a:off x="1746250" y="4214813"/>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6091" name="Rectangle 28"/>
          <p:cNvSpPr>
            <a:spLocks noChangeArrowheads="1"/>
          </p:cNvSpPr>
          <p:nvPr/>
        </p:nvSpPr>
        <p:spPr bwMode="auto">
          <a:xfrm>
            <a:off x="1598613" y="43148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46092" name="Line 29"/>
          <p:cNvSpPr>
            <a:spLocks noChangeShapeType="1"/>
          </p:cNvSpPr>
          <p:nvPr/>
        </p:nvSpPr>
        <p:spPr bwMode="auto">
          <a:xfrm flipH="1">
            <a:off x="4572000" y="4038600"/>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6093" name="Rectangle 30"/>
          <p:cNvSpPr>
            <a:spLocks noChangeArrowheads="1"/>
          </p:cNvSpPr>
          <p:nvPr/>
        </p:nvSpPr>
        <p:spPr bwMode="auto">
          <a:xfrm>
            <a:off x="4419600" y="37338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46094" name="Rectangle 31"/>
          <p:cNvSpPr>
            <a:spLocks noChangeArrowheads="1"/>
          </p:cNvSpPr>
          <p:nvPr/>
        </p:nvSpPr>
        <p:spPr bwMode="auto">
          <a:xfrm>
            <a:off x="3625850" y="3733800"/>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busA</a:t>
            </a:r>
          </a:p>
        </p:txBody>
      </p:sp>
      <p:sp>
        <p:nvSpPr>
          <p:cNvPr id="46095" name="Line 32"/>
          <p:cNvSpPr>
            <a:spLocks noChangeShapeType="1"/>
          </p:cNvSpPr>
          <p:nvPr/>
        </p:nvSpPr>
        <p:spPr bwMode="auto">
          <a:xfrm flipV="1">
            <a:off x="3886200" y="45720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6096" name="Rectangle 33"/>
          <p:cNvSpPr>
            <a:spLocks noChangeArrowheads="1"/>
          </p:cNvSpPr>
          <p:nvPr/>
        </p:nvSpPr>
        <p:spPr bwMode="auto">
          <a:xfrm>
            <a:off x="3730625" y="46958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46097" name="Rectangle 34"/>
          <p:cNvSpPr>
            <a:spLocks noChangeArrowheads="1"/>
          </p:cNvSpPr>
          <p:nvPr/>
        </p:nvSpPr>
        <p:spPr bwMode="auto">
          <a:xfrm>
            <a:off x="3657600" y="4267200"/>
            <a:ext cx="70326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busB</a:t>
            </a:r>
          </a:p>
        </p:txBody>
      </p:sp>
      <p:sp>
        <p:nvSpPr>
          <p:cNvPr id="46098" name="Line 35"/>
          <p:cNvSpPr>
            <a:spLocks noChangeShapeType="1"/>
          </p:cNvSpPr>
          <p:nvPr/>
        </p:nvSpPr>
        <p:spPr bwMode="auto">
          <a:xfrm flipV="1">
            <a:off x="3276600" y="35782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6099" name="Line 36"/>
          <p:cNvSpPr>
            <a:spLocks noChangeShapeType="1"/>
          </p:cNvSpPr>
          <p:nvPr/>
        </p:nvSpPr>
        <p:spPr bwMode="auto">
          <a:xfrm flipV="1">
            <a:off x="2527300" y="35782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6100" name="Rectangle 37"/>
          <p:cNvSpPr>
            <a:spLocks noChangeArrowheads="1"/>
          </p:cNvSpPr>
          <p:nvPr/>
        </p:nvSpPr>
        <p:spPr bwMode="auto">
          <a:xfrm>
            <a:off x="2384425" y="34290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5</a:t>
            </a:r>
          </a:p>
        </p:txBody>
      </p:sp>
      <p:sp>
        <p:nvSpPr>
          <p:cNvPr id="46101" name="Line 38"/>
          <p:cNvSpPr>
            <a:spLocks noChangeShapeType="1"/>
          </p:cNvSpPr>
          <p:nvPr/>
        </p:nvSpPr>
        <p:spPr bwMode="auto">
          <a:xfrm flipV="1">
            <a:off x="2908300" y="35782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6102" name="Rectangle 39"/>
          <p:cNvSpPr>
            <a:spLocks noChangeArrowheads="1"/>
          </p:cNvSpPr>
          <p:nvPr/>
        </p:nvSpPr>
        <p:spPr bwMode="auto">
          <a:xfrm>
            <a:off x="2743200" y="34290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5</a:t>
            </a:r>
          </a:p>
        </p:txBody>
      </p:sp>
      <p:sp>
        <p:nvSpPr>
          <p:cNvPr id="46103" name="Rectangle 40"/>
          <p:cNvSpPr>
            <a:spLocks noChangeArrowheads="1"/>
          </p:cNvSpPr>
          <p:nvPr/>
        </p:nvSpPr>
        <p:spPr bwMode="auto">
          <a:xfrm>
            <a:off x="2322513" y="3805238"/>
            <a:ext cx="4635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Rw</a:t>
            </a:r>
          </a:p>
        </p:txBody>
      </p:sp>
      <p:sp>
        <p:nvSpPr>
          <p:cNvPr id="46104" name="Rectangle 41"/>
          <p:cNvSpPr>
            <a:spLocks noChangeArrowheads="1"/>
          </p:cNvSpPr>
          <p:nvPr/>
        </p:nvSpPr>
        <p:spPr bwMode="auto">
          <a:xfrm>
            <a:off x="2779713" y="3805238"/>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Ra</a:t>
            </a:r>
          </a:p>
        </p:txBody>
      </p:sp>
      <p:sp>
        <p:nvSpPr>
          <p:cNvPr id="46105" name="Rectangle 42"/>
          <p:cNvSpPr>
            <a:spLocks noChangeArrowheads="1"/>
          </p:cNvSpPr>
          <p:nvPr/>
        </p:nvSpPr>
        <p:spPr bwMode="auto">
          <a:xfrm>
            <a:off x="3160713" y="3805238"/>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Rb</a:t>
            </a:r>
          </a:p>
        </p:txBody>
      </p:sp>
      <p:sp>
        <p:nvSpPr>
          <p:cNvPr id="46106" name="Rectangle 43"/>
          <p:cNvSpPr>
            <a:spLocks noChangeArrowheads="1"/>
          </p:cNvSpPr>
          <p:nvPr/>
        </p:nvSpPr>
        <p:spPr bwMode="auto">
          <a:xfrm>
            <a:off x="2322513" y="4191000"/>
            <a:ext cx="101282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pitchFamily="19" charset="0"/>
              </a:rPr>
              <a:t>RegFile</a:t>
            </a:r>
          </a:p>
        </p:txBody>
      </p:sp>
      <p:sp>
        <p:nvSpPr>
          <p:cNvPr id="46107" name="Rectangle 44"/>
          <p:cNvSpPr>
            <a:spLocks noChangeArrowheads="1"/>
          </p:cNvSpPr>
          <p:nvPr/>
        </p:nvSpPr>
        <p:spPr bwMode="auto">
          <a:xfrm>
            <a:off x="2743200" y="3200400"/>
            <a:ext cx="422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Rs</a:t>
            </a:r>
          </a:p>
        </p:txBody>
      </p:sp>
      <p:sp>
        <p:nvSpPr>
          <p:cNvPr id="46108" name="Rectangle 45"/>
          <p:cNvSpPr>
            <a:spLocks noChangeArrowheads="1"/>
          </p:cNvSpPr>
          <p:nvPr/>
        </p:nvSpPr>
        <p:spPr bwMode="auto">
          <a:xfrm>
            <a:off x="2574925" y="24384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Rt</a:t>
            </a:r>
          </a:p>
        </p:txBody>
      </p:sp>
      <p:sp>
        <p:nvSpPr>
          <p:cNvPr id="46109" name="Rectangle 46"/>
          <p:cNvSpPr>
            <a:spLocks noChangeArrowheads="1"/>
          </p:cNvSpPr>
          <p:nvPr/>
        </p:nvSpPr>
        <p:spPr bwMode="auto">
          <a:xfrm>
            <a:off x="3124200" y="32004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a:solidFill>
                  <a:schemeClr val="tx1"/>
                </a:solidFill>
                <a:latin typeface="Times" pitchFamily="19" charset="0"/>
              </a:rPr>
              <a:t>Rt</a:t>
            </a:r>
          </a:p>
        </p:txBody>
      </p:sp>
      <p:sp>
        <p:nvSpPr>
          <p:cNvPr id="46110" name="Rectangle 47"/>
          <p:cNvSpPr>
            <a:spLocks noChangeArrowheads="1"/>
          </p:cNvSpPr>
          <p:nvPr/>
        </p:nvSpPr>
        <p:spPr bwMode="auto">
          <a:xfrm>
            <a:off x="2143125" y="2438400"/>
            <a:ext cx="4476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Rd</a:t>
            </a:r>
          </a:p>
        </p:txBody>
      </p:sp>
      <p:sp>
        <p:nvSpPr>
          <p:cNvPr id="46111" name="Rectangle 48"/>
          <p:cNvSpPr>
            <a:spLocks noChangeArrowheads="1"/>
          </p:cNvSpPr>
          <p:nvPr/>
        </p:nvSpPr>
        <p:spPr bwMode="auto">
          <a:xfrm>
            <a:off x="1419225" y="2133600"/>
            <a:ext cx="12128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RegDst=x</a:t>
            </a:r>
          </a:p>
        </p:txBody>
      </p:sp>
      <p:grpSp>
        <p:nvGrpSpPr>
          <p:cNvPr id="6" name="Group 49"/>
          <p:cNvGrpSpPr>
            <a:grpSpLocks/>
          </p:cNvGrpSpPr>
          <p:nvPr/>
        </p:nvGrpSpPr>
        <p:grpSpPr bwMode="auto">
          <a:xfrm>
            <a:off x="3454400" y="5046663"/>
            <a:ext cx="376238" cy="1082675"/>
            <a:chOff x="2848" y="3083"/>
            <a:chExt cx="237" cy="682"/>
          </a:xfrm>
        </p:grpSpPr>
        <p:sp>
          <p:nvSpPr>
            <p:cNvPr id="46214" name="Rectangle 50"/>
            <p:cNvSpPr>
              <a:spLocks noChangeArrowheads="1"/>
            </p:cNvSpPr>
            <p:nvPr/>
          </p:nvSpPr>
          <p:spPr bwMode="auto">
            <a:xfrm>
              <a:off x="2848" y="3088"/>
              <a:ext cx="224" cy="65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46215" name="Rectangle 51"/>
            <p:cNvSpPr>
              <a:spLocks noChangeArrowheads="1"/>
            </p:cNvSpPr>
            <p:nvPr/>
          </p:nvSpPr>
          <p:spPr bwMode="auto">
            <a:xfrm rot="5400000">
              <a:off x="2630" y="3309"/>
              <a:ext cx="682"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Extender</a:t>
              </a:r>
              <a:endParaRPr lang="en-US" sz="2000" b="1">
                <a:solidFill>
                  <a:schemeClr val="tx1"/>
                </a:solidFill>
                <a:latin typeface="Times" pitchFamily="19" charset="0"/>
              </a:endParaRPr>
            </a:p>
          </p:txBody>
        </p:sp>
      </p:grpSp>
      <p:sp>
        <p:nvSpPr>
          <p:cNvPr id="46113" name="Rectangle 52"/>
          <p:cNvSpPr>
            <a:spLocks noChangeArrowheads="1"/>
          </p:cNvSpPr>
          <p:nvPr/>
        </p:nvSpPr>
        <p:spPr bwMode="auto">
          <a:xfrm>
            <a:off x="3962400" y="55340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46114" name="Line 53"/>
          <p:cNvSpPr>
            <a:spLocks noChangeShapeType="1"/>
          </p:cNvSpPr>
          <p:nvPr/>
        </p:nvSpPr>
        <p:spPr bwMode="auto">
          <a:xfrm flipH="1">
            <a:off x="4114800" y="5432425"/>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6115" name="Line 54"/>
          <p:cNvSpPr>
            <a:spLocks noChangeShapeType="1"/>
          </p:cNvSpPr>
          <p:nvPr/>
        </p:nvSpPr>
        <p:spPr bwMode="auto">
          <a:xfrm flipH="1">
            <a:off x="3035300" y="5434013"/>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6116" name="Rectangle 55"/>
          <p:cNvSpPr>
            <a:spLocks noChangeArrowheads="1"/>
          </p:cNvSpPr>
          <p:nvPr/>
        </p:nvSpPr>
        <p:spPr bwMode="auto">
          <a:xfrm>
            <a:off x="2819400" y="55340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16</a:t>
            </a:r>
          </a:p>
        </p:txBody>
      </p:sp>
      <p:sp>
        <p:nvSpPr>
          <p:cNvPr id="46117" name="Rectangle 56"/>
          <p:cNvSpPr>
            <a:spLocks noChangeArrowheads="1"/>
          </p:cNvSpPr>
          <p:nvPr/>
        </p:nvSpPr>
        <p:spPr bwMode="auto">
          <a:xfrm>
            <a:off x="1905000" y="5257800"/>
            <a:ext cx="9001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imm16</a:t>
            </a:r>
          </a:p>
        </p:txBody>
      </p:sp>
      <p:sp>
        <p:nvSpPr>
          <p:cNvPr id="46118" name="Rectangle 57"/>
          <p:cNvSpPr>
            <a:spLocks noChangeArrowheads="1"/>
          </p:cNvSpPr>
          <p:nvPr/>
        </p:nvSpPr>
        <p:spPr bwMode="auto">
          <a:xfrm>
            <a:off x="4038600" y="5943600"/>
            <a:ext cx="13112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ALUSrc=0</a:t>
            </a:r>
          </a:p>
        </p:txBody>
      </p:sp>
      <p:sp>
        <p:nvSpPr>
          <p:cNvPr id="46119" name="Rectangle 58"/>
          <p:cNvSpPr>
            <a:spLocks noChangeArrowheads="1"/>
          </p:cNvSpPr>
          <p:nvPr/>
        </p:nvSpPr>
        <p:spPr bwMode="auto">
          <a:xfrm>
            <a:off x="2514600" y="6019800"/>
            <a:ext cx="111442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ExtOp=x</a:t>
            </a:r>
          </a:p>
        </p:txBody>
      </p:sp>
      <p:sp>
        <p:nvSpPr>
          <p:cNvPr id="46120" name="Line 59"/>
          <p:cNvSpPr>
            <a:spLocks noChangeShapeType="1"/>
          </p:cNvSpPr>
          <p:nvPr/>
        </p:nvSpPr>
        <p:spPr bwMode="auto">
          <a:xfrm flipV="1">
            <a:off x="7543800" y="3657600"/>
            <a:ext cx="0" cy="644525"/>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46121" name="Rectangle 60"/>
          <p:cNvSpPr>
            <a:spLocks noChangeArrowheads="1"/>
          </p:cNvSpPr>
          <p:nvPr/>
        </p:nvSpPr>
        <p:spPr bwMode="auto">
          <a:xfrm>
            <a:off x="6400800" y="3276600"/>
            <a:ext cx="15938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MemtoReg=x</a:t>
            </a:r>
          </a:p>
        </p:txBody>
      </p:sp>
      <p:sp>
        <p:nvSpPr>
          <p:cNvPr id="46122" name="Rectangle 61"/>
          <p:cNvSpPr>
            <a:spLocks noChangeArrowheads="1"/>
          </p:cNvSpPr>
          <p:nvPr/>
        </p:nvSpPr>
        <p:spPr bwMode="auto">
          <a:xfrm>
            <a:off x="5224463" y="5791200"/>
            <a:ext cx="4905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clk</a:t>
            </a:r>
          </a:p>
        </p:txBody>
      </p:sp>
      <p:sp>
        <p:nvSpPr>
          <p:cNvPr id="46123" name="Rectangle 62"/>
          <p:cNvSpPr>
            <a:spLocks noChangeArrowheads="1"/>
          </p:cNvSpPr>
          <p:nvPr/>
        </p:nvSpPr>
        <p:spPr bwMode="auto">
          <a:xfrm>
            <a:off x="4953000" y="5257800"/>
            <a:ext cx="9350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Data In</a:t>
            </a:r>
          </a:p>
        </p:txBody>
      </p:sp>
      <p:sp>
        <p:nvSpPr>
          <p:cNvPr id="46124" name="Line 63"/>
          <p:cNvSpPr>
            <a:spLocks noChangeShapeType="1"/>
          </p:cNvSpPr>
          <p:nvPr/>
        </p:nvSpPr>
        <p:spPr bwMode="auto">
          <a:xfrm flipH="1">
            <a:off x="5086350" y="5189538"/>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6125" name="Rectangle 64"/>
          <p:cNvSpPr>
            <a:spLocks noChangeArrowheads="1"/>
          </p:cNvSpPr>
          <p:nvPr/>
        </p:nvSpPr>
        <p:spPr bwMode="auto">
          <a:xfrm>
            <a:off x="5116513" y="49657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46126" name="Line 65"/>
          <p:cNvSpPr>
            <a:spLocks noChangeShapeType="1"/>
          </p:cNvSpPr>
          <p:nvPr/>
        </p:nvSpPr>
        <p:spPr bwMode="auto">
          <a:xfrm flipV="1">
            <a:off x="6235700" y="4038600"/>
            <a:ext cx="12700" cy="1008063"/>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46127" name="Rectangle 66"/>
          <p:cNvSpPr>
            <a:spLocks noChangeArrowheads="1"/>
          </p:cNvSpPr>
          <p:nvPr/>
        </p:nvSpPr>
        <p:spPr bwMode="auto">
          <a:xfrm>
            <a:off x="5943600" y="3657600"/>
            <a:ext cx="13112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MemWr=0</a:t>
            </a:r>
          </a:p>
        </p:txBody>
      </p:sp>
      <p:grpSp>
        <p:nvGrpSpPr>
          <p:cNvPr id="7" name="Group 68"/>
          <p:cNvGrpSpPr>
            <a:grpSpLocks/>
          </p:cNvGrpSpPr>
          <p:nvPr/>
        </p:nvGrpSpPr>
        <p:grpSpPr bwMode="auto">
          <a:xfrm>
            <a:off x="2133600" y="2867025"/>
            <a:ext cx="838200" cy="333375"/>
            <a:chOff x="2640" y="1422"/>
            <a:chExt cx="528" cy="210"/>
          </a:xfrm>
        </p:grpSpPr>
        <p:sp>
          <p:nvSpPr>
            <p:cNvPr id="46211" name="Rectangle 69"/>
            <p:cNvSpPr>
              <a:spLocks noChangeArrowheads="1"/>
            </p:cNvSpPr>
            <p:nvPr/>
          </p:nvSpPr>
          <p:spPr bwMode="auto">
            <a:xfrm>
              <a:off x="292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46212" name="Rectangle 70"/>
            <p:cNvSpPr>
              <a:spLocks noChangeArrowheads="1"/>
            </p:cNvSpPr>
            <p:nvPr/>
          </p:nvSpPr>
          <p:spPr bwMode="auto">
            <a:xfrm>
              <a:off x="268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46213" name="Freeform 71"/>
            <p:cNvSpPr>
              <a:spLocks/>
            </p:cNvSpPr>
            <p:nvPr/>
          </p:nvSpPr>
          <p:spPr bwMode="auto">
            <a:xfrm>
              <a:off x="2640" y="1440"/>
              <a:ext cx="528" cy="192"/>
            </a:xfrm>
            <a:custGeom>
              <a:avLst/>
              <a:gdLst>
                <a:gd name="T0" fmla="*/ 0 w 528"/>
                <a:gd name="T1" fmla="*/ 0 h 192"/>
                <a:gd name="T2" fmla="*/ 48 w 528"/>
                <a:gd name="T3" fmla="*/ 192 h 192"/>
                <a:gd name="T4" fmla="*/ 480 w 528"/>
                <a:gd name="T5" fmla="*/ 192 h 192"/>
                <a:gd name="T6" fmla="*/ 528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sp>
        <p:nvSpPr>
          <p:cNvPr id="46130" name="Rectangle 72"/>
          <p:cNvSpPr>
            <a:spLocks noChangeArrowheads="1"/>
          </p:cNvSpPr>
          <p:nvPr/>
        </p:nvSpPr>
        <p:spPr bwMode="auto">
          <a:xfrm>
            <a:off x="2133600" y="3810000"/>
            <a:ext cx="1447800" cy="990600"/>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grpSp>
        <p:nvGrpSpPr>
          <p:cNvPr id="8" name="Group 73"/>
          <p:cNvGrpSpPr>
            <a:grpSpLocks/>
          </p:cNvGrpSpPr>
          <p:nvPr/>
        </p:nvGrpSpPr>
        <p:grpSpPr bwMode="auto">
          <a:xfrm>
            <a:off x="4441825" y="4419600"/>
            <a:ext cx="358775" cy="1219200"/>
            <a:chOff x="3518" y="2640"/>
            <a:chExt cx="226" cy="768"/>
          </a:xfrm>
        </p:grpSpPr>
        <p:sp>
          <p:nvSpPr>
            <p:cNvPr id="46208" name="Rectangle 74"/>
            <p:cNvSpPr>
              <a:spLocks noChangeArrowheads="1"/>
            </p:cNvSpPr>
            <p:nvPr/>
          </p:nvSpPr>
          <p:spPr bwMode="auto">
            <a:xfrm>
              <a:off x="3518" y="269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46209" name="Rectangle 75"/>
            <p:cNvSpPr>
              <a:spLocks noChangeArrowheads="1"/>
            </p:cNvSpPr>
            <p:nvPr/>
          </p:nvSpPr>
          <p:spPr bwMode="auto">
            <a:xfrm>
              <a:off x="3518" y="3187"/>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46210" name="Freeform 76"/>
            <p:cNvSpPr>
              <a:spLocks/>
            </p:cNvSpPr>
            <p:nvPr/>
          </p:nvSpPr>
          <p:spPr bwMode="auto">
            <a:xfrm>
              <a:off x="3552" y="2640"/>
              <a:ext cx="192" cy="768"/>
            </a:xfrm>
            <a:custGeom>
              <a:avLst/>
              <a:gdLst>
                <a:gd name="T0" fmla="*/ 0 w 192"/>
                <a:gd name="T1" fmla="*/ 0 h 768"/>
                <a:gd name="T2" fmla="*/ 0 w 192"/>
                <a:gd name="T3" fmla="*/ 768 h 768"/>
                <a:gd name="T4" fmla="*/ 192 w 192"/>
                <a:gd name="T5" fmla="*/ 672 h 768"/>
                <a:gd name="T6" fmla="*/ 192 w 192"/>
                <a:gd name="T7" fmla="*/ 96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9" name="Group 77"/>
          <p:cNvGrpSpPr>
            <a:grpSpLocks/>
          </p:cNvGrpSpPr>
          <p:nvPr/>
        </p:nvGrpSpPr>
        <p:grpSpPr bwMode="auto">
          <a:xfrm>
            <a:off x="5305425" y="3810000"/>
            <a:ext cx="485775" cy="1143000"/>
            <a:chOff x="4009" y="2304"/>
            <a:chExt cx="306" cy="720"/>
          </a:xfrm>
        </p:grpSpPr>
        <p:sp>
          <p:nvSpPr>
            <p:cNvPr id="46205" name="Rectangle 78"/>
            <p:cNvSpPr>
              <a:spLocks noChangeArrowheads="1"/>
            </p:cNvSpPr>
            <p:nvPr/>
          </p:nvSpPr>
          <p:spPr bwMode="auto">
            <a:xfrm>
              <a:off x="4009" y="2322"/>
              <a:ext cx="18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dirty="0">
                  <a:solidFill>
                    <a:schemeClr val="tx1"/>
                  </a:solidFill>
                  <a:latin typeface="Times" pitchFamily="19" charset="0"/>
                </a:rPr>
                <a:t>=</a:t>
              </a:r>
            </a:p>
          </p:txBody>
        </p:sp>
        <p:sp>
          <p:nvSpPr>
            <p:cNvPr id="46206" name="Rectangle 79"/>
            <p:cNvSpPr>
              <a:spLocks noChangeArrowheads="1"/>
            </p:cNvSpPr>
            <p:nvPr/>
          </p:nvSpPr>
          <p:spPr bwMode="auto">
            <a:xfrm rot="5400000">
              <a:off x="3993" y="2583"/>
              <a:ext cx="384"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ALU</a:t>
              </a:r>
            </a:p>
          </p:txBody>
        </p:sp>
        <p:sp>
          <p:nvSpPr>
            <p:cNvPr id="46207" name="Freeform 80"/>
            <p:cNvSpPr>
              <a:spLocks/>
            </p:cNvSpPr>
            <p:nvPr/>
          </p:nvSpPr>
          <p:spPr bwMode="auto">
            <a:xfrm>
              <a:off x="4032" y="2304"/>
              <a:ext cx="283" cy="720"/>
            </a:xfrm>
            <a:custGeom>
              <a:avLst/>
              <a:gdLst>
                <a:gd name="T0" fmla="*/ 0 w 240"/>
                <a:gd name="T1" fmla="*/ 0 h 672"/>
                <a:gd name="T2" fmla="*/ 0 w 240"/>
                <a:gd name="T3" fmla="*/ 309 h 672"/>
                <a:gd name="T4" fmla="*/ 57 w 240"/>
                <a:gd name="T5" fmla="*/ 360 h 672"/>
                <a:gd name="T6" fmla="*/ 0 w 240"/>
                <a:gd name="T7" fmla="*/ 411 h 672"/>
                <a:gd name="T8" fmla="*/ 0 w 240"/>
                <a:gd name="T9" fmla="*/ 720 h 672"/>
                <a:gd name="T10" fmla="*/ 283 w 240"/>
                <a:gd name="T11" fmla="*/ 514 h 672"/>
                <a:gd name="T12" fmla="*/ 283 w 240"/>
                <a:gd name="T13" fmla="*/ 206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0" name="Group 81"/>
          <p:cNvGrpSpPr>
            <a:grpSpLocks/>
          </p:cNvGrpSpPr>
          <p:nvPr/>
        </p:nvGrpSpPr>
        <p:grpSpPr bwMode="auto">
          <a:xfrm>
            <a:off x="7337425" y="4191000"/>
            <a:ext cx="358775" cy="1600200"/>
            <a:chOff x="5294" y="2544"/>
            <a:chExt cx="226" cy="1008"/>
          </a:xfrm>
        </p:grpSpPr>
        <p:sp>
          <p:nvSpPr>
            <p:cNvPr id="46202" name="Rectangle 82"/>
            <p:cNvSpPr>
              <a:spLocks noChangeArrowheads="1"/>
            </p:cNvSpPr>
            <p:nvPr/>
          </p:nvSpPr>
          <p:spPr bwMode="auto">
            <a:xfrm>
              <a:off x="5294" y="26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46203" name="Rectangle 83"/>
            <p:cNvSpPr>
              <a:spLocks noChangeArrowheads="1"/>
            </p:cNvSpPr>
            <p:nvPr/>
          </p:nvSpPr>
          <p:spPr bwMode="auto">
            <a:xfrm>
              <a:off x="5294" y="324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46204" name="Freeform 84"/>
            <p:cNvSpPr>
              <a:spLocks/>
            </p:cNvSpPr>
            <p:nvPr/>
          </p:nvSpPr>
          <p:spPr bwMode="auto">
            <a:xfrm>
              <a:off x="5328" y="2544"/>
              <a:ext cx="192" cy="1008"/>
            </a:xfrm>
            <a:custGeom>
              <a:avLst/>
              <a:gdLst>
                <a:gd name="T0" fmla="*/ 0 w 192"/>
                <a:gd name="T1" fmla="*/ 0 h 1008"/>
                <a:gd name="T2" fmla="*/ 0 w 192"/>
                <a:gd name="T3" fmla="*/ 1008 h 1008"/>
                <a:gd name="T4" fmla="*/ 192 w 192"/>
                <a:gd name="T5" fmla="*/ 864 h 1008"/>
                <a:gd name="T6" fmla="*/ 192 w 192"/>
                <a:gd name="T7" fmla="*/ 144 h 1008"/>
                <a:gd name="T8" fmla="*/ 0 w 192"/>
                <a:gd name="T9" fmla="*/ 0 h 1008"/>
                <a:gd name="T10" fmla="*/ 0 60000 65536"/>
                <a:gd name="T11" fmla="*/ 0 60000 65536"/>
                <a:gd name="T12" fmla="*/ 0 60000 65536"/>
                <a:gd name="T13" fmla="*/ 0 60000 65536"/>
                <a:gd name="T14" fmla="*/ 0 60000 65536"/>
                <a:gd name="T15" fmla="*/ 0 w 192"/>
                <a:gd name="T16" fmla="*/ 0 h 1008"/>
                <a:gd name="T17" fmla="*/ 192 w 192"/>
                <a:gd name="T18" fmla="*/ 1008 h 1008"/>
              </a:gdLst>
              <a:ahLst/>
              <a:cxnLst>
                <a:cxn ang="T10">
                  <a:pos x="T0" y="T1"/>
                </a:cxn>
                <a:cxn ang="T11">
                  <a:pos x="T2" y="T3"/>
                </a:cxn>
                <a:cxn ang="T12">
                  <a:pos x="T4" y="T5"/>
                </a:cxn>
                <a:cxn ang="T13">
                  <a:pos x="T6" y="T7"/>
                </a:cxn>
                <a:cxn ang="T14">
                  <a:pos x="T8" y="T9"/>
                </a:cxn>
              </a:cxnLst>
              <a:rect l="T15" t="T16" r="T17" b="T18"/>
              <a:pathLst>
                <a:path w="192" h="1008">
                  <a:moveTo>
                    <a:pt x="0" y="0"/>
                  </a:moveTo>
                  <a:lnTo>
                    <a:pt x="0" y="1008"/>
                  </a:lnTo>
                  <a:lnTo>
                    <a:pt x="192" y="864"/>
                  </a:lnTo>
                  <a:lnTo>
                    <a:pt x="192" y="144"/>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1" name="Group 85"/>
          <p:cNvGrpSpPr>
            <a:grpSpLocks/>
          </p:cNvGrpSpPr>
          <p:nvPr/>
        </p:nvGrpSpPr>
        <p:grpSpPr bwMode="auto">
          <a:xfrm>
            <a:off x="5915025" y="5000625"/>
            <a:ext cx="1146175" cy="1181100"/>
            <a:chOff x="4398" y="3054"/>
            <a:chExt cx="722" cy="744"/>
          </a:xfrm>
        </p:grpSpPr>
        <p:sp>
          <p:nvSpPr>
            <p:cNvPr id="46196" name="Rectangle 86"/>
            <p:cNvSpPr>
              <a:spLocks noChangeArrowheads="1"/>
            </p:cNvSpPr>
            <p:nvPr/>
          </p:nvSpPr>
          <p:spPr bwMode="auto">
            <a:xfrm>
              <a:off x="4410" y="3087"/>
              <a:ext cx="710" cy="711"/>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46197" name="Rectangle 87"/>
            <p:cNvSpPr>
              <a:spLocks noChangeArrowheads="1"/>
            </p:cNvSpPr>
            <p:nvPr/>
          </p:nvSpPr>
          <p:spPr bwMode="auto">
            <a:xfrm>
              <a:off x="4398" y="3054"/>
              <a:ext cx="42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WrEn</a:t>
              </a:r>
            </a:p>
          </p:txBody>
        </p:sp>
        <p:sp>
          <p:nvSpPr>
            <p:cNvPr id="46198" name="Rectangle 88"/>
            <p:cNvSpPr>
              <a:spLocks noChangeArrowheads="1"/>
            </p:cNvSpPr>
            <p:nvPr/>
          </p:nvSpPr>
          <p:spPr bwMode="auto">
            <a:xfrm>
              <a:off x="4783" y="3054"/>
              <a:ext cx="31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Adr</a:t>
              </a:r>
            </a:p>
          </p:txBody>
        </p:sp>
        <p:sp>
          <p:nvSpPr>
            <p:cNvPr id="46199" name="Rectangle 89"/>
            <p:cNvSpPr>
              <a:spLocks noChangeArrowheads="1"/>
            </p:cNvSpPr>
            <p:nvPr/>
          </p:nvSpPr>
          <p:spPr bwMode="auto">
            <a:xfrm>
              <a:off x="4416" y="3311"/>
              <a:ext cx="700" cy="364"/>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80000"/>
                </a:lnSpc>
              </a:pPr>
              <a:r>
                <a:rPr lang="en-US" sz="2000" b="1">
                  <a:solidFill>
                    <a:schemeClr val="tx1"/>
                  </a:solidFill>
                  <a:latin typeface="Times" pitchFamily="19" charset="0"/>
                </a:rPr>
                <a:t>Data</a:t>
              </a:r>
            </a:p>
            <a:p>
              <a:pPr algn="ctr">
                <a:lnSpc>
                  <a:spcPct val="80000"/>
                </a:lnSpc>
              </a:pPr>
              <a:r>
                <a:rPr lang="en-US" sz="2000" b="1">
                  <a:solidFill>
                    <a:schemeClr val="tx1"/>
                  </a:solidFill>
                  <a:latin typeface="Times" pitchFamily="19" charset="0"/>
                </a:rPr>
                <a:t>Memory</a:t>
              </a:r>
            </a:p>
          </p:txBody>
        </p:sp>
        <p:sp>
          <p:nvSpPr>
            <p:cNvPr id="46200" name="Line 90"/>
            <p:cNvSpPr>
              <a:spLocks noChangeShapeType="1"/>
            </p:cNvSpPr>
            <p:nvPr/>
          </p:nvSpPr>
          <p:spPr bwMode="auto">
            <a:xfrm>
              <a:off x="4416" y="3648"/>
              <a:ext cx="96" cy="4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6201" name="Line 91"/>
            <p:cNvSpPr>
              <a:spLocks noChangeShapeType="1"/>
            </p:cNvSpPr>
            <p:nvPr/>
          </p:nvSpPr>
          <p:spPr bwMode="auto">
            <a:xfrm flipH="1">
              <a:off x="4416" y="3696"/>
              <a:ext cx="96" cy="48"/>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46135" name="Line 92"/>
          <p:cNvSpPr>
            <a:spLocks noChangeShapeType="1"/>
          </p:cNvSpPr>
          <p:nvPr/>
        </p:nvSpPr>
        <p:spPr bwMode="auto">
          <a:xfrm>
            <a:off x="2362200" y="2743200"/>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6136" name="Line 93"/>
          <p:cNvSpPr>
            <a:spLocks noChangeShapeType="1"/>
          </p:cNvSpPr>
          <p:nvPr/>
        </p:nvSpPr>
        <p:spPr bwMode="auto">
          <a:xfrm>
            <a:off x="2743200" y="2743200"/>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6137" name="Freeform 94"/>
          <p:cNvSpPr>
            <a:spLocks/>
          </p:cNvSpPr>
          <p:nvPr/>
        </p:nvSpPr>
        <p:spPr bwMode="auto">
          <a:xfrm>
            <a:off x="1828800" y="2514600"/>
            <a:ext cx="304800" cy="533400"/>
          </a:xfrm>
          <a:custGeom>
            <a:avLst/>
            <a:gdLst>
              <a:gd name="T0" fmla="*/ 0 w 192"/>
              <a:gd name="T1" fmla="*/ 0 h 336"/>
              <a:gd name="T2" fmla="*/ 0 w 192"/>
              <a:gd name="T3" fmla="*/ 533400 h 336"/>
              <a:gd name="T4" fmla="*/ 304800 w 192"/>
              <a:gd name="T5" fmla="*/ 533400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6138" name="Line 95"/>
          <p:cNvSpPr>
            <a:spLocks noChangeShapeType="1"/>
          </p:cNvSpPr>
          <p:nvPr/>
        </p:nvSpPr>
        <p:spPr bwMode="auto">
          <a:xfrm>
            <a:off x="2286000" y="35814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46139" name="Line 96"/>
          <p:cNvSpPr>
            <a:spLocks noChangeShapeType="1"/>
          </p:cNvSpPr>
          <p:nvPr/>
        </p:nvSpPr>
        <p:spPr bwMode="auto">
          <a:xfrm>
            <a:off x="2590800" y="3200400"/>
            <a:ext cx="0" cy="609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46140" name="Line 97"/>
          <p:cNvSpPr>
            <a:spLocks noChangeShapeType="1"/>
          </p:cNvSpPr>
          <p:nvPr/>
        </p:nvSpPr>
        <p:spPr bwMode="auto">
          <a:xfrm>
            <a:off x="2971800" y="35052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46141" name="Line 98"/>
          <p:cNvSpPr>
            <a:spLocks noChangeShapeType="1"/>
          </p:cNvSpPr>
          <p:nvPr/>
        </p:nvSpPr>
        <p:spPr bwMode="auto">
          <a:xfrm>
            <a:off x="3352800" y="35052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46142" name="Rectangle 99"/>
          <p:cNvSpPr>
            <a:spLocks noChangeArrowheads="1"/>
          </p:cNvSpPr>
          <p:nvPr/>
        </p:nvSpPr>
        <p:spPr bwMode="auto">
          <a:xfrm>
            <a:off x="3146425" y="34290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5</a:t>
            </a:r>
          </a:p>
        </p:txBody>
      </p:sp>
      <p:sp>
        <p:nvSpPr>
          <p:cNvPr id="46143" name="Line 100"/>
          <p:cNvSpPr>
            <a:spLocks noChangeShapeType="1"/>
          </p:cNvSpPr>
          <p:nvPr/>
        </p:nvSpPr>
        <p:spPr bwMode="auto">
          <a:xfrm>
            <a:off x="3581400" y="4114800"/>
            <a:ext cx="17526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6144" name="Line 101"/>
          <p:cNvSpPr>
            <a:spLocks noChangeShapeType="1"/>
          </p:cNvSpPr>
          <p:nvPr/>
        </p:nvSpPr>
        <p:spPr bwMode="auto">
          <a:xfrm>
            <a:off x="5638800" y="3505200"/>
            <a:ext cx="0" cy="4953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6145" name="Line 102"/>
          <p:cNvSpPr>
            <a:spLocks noChangeShapeType="1"/>
          </p:cNvSpPr>
          <p:nvPr/>
        </p:nvSpPr>
        <p:spPr bwMode="auto">
          <a:xfrm>
            <a:off x="3581400" y="4648200"/>
            <a:ext cx="914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6146" name="Line 103"/>
          <p:cNvSpPr>
            <a:spLocks noChangeShapeType="1"/>
          </p:cNvSpPr>
          <p:nvPr/>
        </p:nvSpPr>
        <p:spPr bwMode="auto">
          <a:xfrm>
            <a:off x="4800600" y="4800600"/>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6147" name="Freeform 104"/>
          <p:cNvSpPr>
            <a:spLocks/>
          </p:cNvSpPr>
          <p:nvPr/>
        </p:nvSpPr>
        <p:spPr bwMode="auto">
          <a:xfrm>
            <a:off x="4114800" y="4648200"/>
            <a:ext cx="1828800" cy="609600"/>
          </a:xfrm>
          <a:custGeom>
            <a:avLst/>
            <a:gdLst>
              <a:gd name="T0" fmla="*/ 0 w 1152"/>
              <a:gd name="T1" fmla="*/ 0 h 288"/>
              <a:gd name="T2" fmla="*/ 0 w 1152"/>
              <a:gd name="T3" fmla="*/ 609600 h 288"/>
              <a:gd name="T4" fmla="*/ 1828800 w 1152"/>
              <a:gd name="T5" fmla="*/ 609600 h 288"/>
              <a:gd name="T6" fmla="*/ 0 60000 65536"/>
              <a:gd name="T7" fmla="*/ 0 60000 65536"/>
              <a:gd name="T8" fmla="*/ 0 60000 65536"/>
              <a:gd name="T9" fmla="*/ 0 w 1152"/>
              <a:gd name="T10" fmla="*/ 0 h 288"/>
              <a:gd name="T11" fmla="*/ 1152 w 1152"/>
              <a:gd name="T12" fmla="*/ 288 h 288"/>
            </a:gdLst>
            <a:ahLst/>
            <a:cxnLst>
              <a:cxn ang="T6">
                <a:pos x="T0" y="T1"/>
              </a:cxn>
              <a:cxn ang="T7">
                <a:pos x="T2" y="T3"/>
              </a:cxn>
              <a:cxn ang="T8">
                <a:pos x="T4" y="T5"/>
              </a:cxn>
            </a:cxnLst>
            <a:rect l="T9" t="T10" r="T11" b="T12"/>
            <a:pathLst>
              <a:path w="1152" h="288">
                <a:moveTo>
                  <a:pt x="0" y="0"/>
                </a:moveTo>
                <a:lnTo>
                  <a:pt x="0" y="288"/>
                </a:lnTo>
                <a:lnTo>
                  <a:pt x="1152" y="288"/>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6148" name="Line 105"/>
          <p:cNvSpPr>
            <a:spLocks noChangeShapeType="1"/>
          </p:cNvSpPr>
          <p:nvPr/>
        </p:nvSpPr>
        <p:spPr bwMode="auto">
          <a:xfrm>
            <a:off x="3810000" y="54864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6149" name="Line 106"/>
          <p:cNvSpPr>
            <a:spLocks noChangeShapeType="1"/>
          </p:cNvSpPr>
          <p:nvPr/>
        </p:nvSpPr>
        <p:spPr bwMode="auto">
          <a:xfrm>
            <a:off x="2743200" y="54864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6150" name="Line 107"/>
          <p:cNvSpPr>
            <a:spLocks noChangeShapeType="1"/>
          </p:cNvSpPr>
          <p:nvPr/>
        </p:nvSpPr>
        <p:spPr bwMode="auto">
          <a:xfrm flipH="1">
            <a:off x="2362200" y="46482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46151" name="Line 108"/>
          <p:cNvSpPr>
            <a:spLocks noChangeShapeType="1"/>
          </p:cNvSpPr>
          <p:nvPr/>
        </p:nvSpPr>
        <p:spPr bwMode="auto">
          <a:xfrm>
            <a:off x="2438400" y="46482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46152" name="Line 109"/>
          <p:cNvSpPr>
            <a:spLocks noChangeShapeType="1"/>
          </p:cNvSpPr>
          <p:nvPr/>
        </p:nvSpPr>
        <p:spPr bwMode="auto">
          <a:xfrm>
            <a:off x="2438400" y="48006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46153" name="Line 110"/>
          <p:cNvSpPr>
            <a:spLocks noChangeShapeType="1"/>
          </p:cNvSpPr>
          <p:nvPr/>
        </p:nvSpPr>
        <p:spPr bwMode="auto">
          <a:xfrm flipV="1">
            <a:off x="3657600" y="6096000"/>
            <a:ext cx="0" cy="2286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6154" name="Line 111"/>
          <p:cNvSpPr>
            <a:spLocks noChangeShapeType="1"/>
          </p:cNvSpPr>
          <p:nvPr/>
        </p:nvSpPr>
        <p:spPr bwMode="auto">
          <a:xfrm flipV="1">
            <a:off x="4648200" y="5562600"/>
            <a:ext cx="0" cy="3810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6155" name="Line 112"/>
          <p:cNvSpPr>
            <a:spLocks noChangeShapeType="1"/>
          </p:cNvSpPr>
          <p:nvPr/>
        </p:nvSpPr>
        <p:spPr bwMode="auto">
          <a:xfrm flipH="1">
            <a:off x="5715000" y="6019800"/>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46156" name="Line 113"/>
          <p:cNvSpPr>
            <a:spLocks noChangeShapeType="1"/>
          </p:cNvSpPr>
          <p:nvPr/>
        </p:nvSpPr>
        <p:spPr bwMode="auto">
          <a:xfrm>
            <a:off x="5791200" y="4419600"/>
            <a:ext cx="16002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6157" name="Line 114"/>
          <p:cNvSpPr>
            <a:spLocks noChangeShapeType="1"/>
          </p:cNvSpPr>
          <p:nvPr/>
        </p:nvSpPr>
        <p:spPr bwMode="auto">
          <a:xfrm>
            <a:off x="6781800" y="4419600"/>
            <a:ext cx="0" cy="6096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6158" name="Line 115"/>
          <p:cNvSpPr>
            <a:spLocks noChangeShapeType="1"/>
          </p:cNvSpPr>
          <p:nvPr/>
        </p:nvSpPr>
        <p:spPr bwMode="auto">
          <a:xfrm flipH="1">
            <a:off x="6019800" y="43434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6159" name="Freeform 116"/>
          <p:cNvSpPr>
            <a:spLocks/>
          </p:cNvSpPr>
          <p:nvPr/>
        </p:nvSpPr>
        <p:spPr bwMode="auto">
          <a:xfrm>
            <a:off x="1600200" y="4267200"/>
            <a:ext cx="6248400" cy="2209800"/>
          </a:xfrm>
          <a:custGeom>
            <a:avLst/>
            <a:gdLst>
              <a:gd name="T0" fmla="*/ 6096000 w 3936"/>
              <a:gd name="T1" fmla="*/ 736600 h 1296"/>
              <a:gd name="T2" fmla="*/ 6248400 w 3936"/>
              <a:gd name="T3" fmla="*/ 736600 h 1296"/>
              <a:gd name="T4" fmla="*/ 6248400 w 3936"/>
              <a:gd name="T5" fmla="*/ 2209800 h 1296"/>
              <a:gd name="T6" fmla="*/ 0 w 3936"/>
              <a:gd name="T7" fmla="*/ 2209800 h 1296"/>
              <a:gd name="T8" fmla="*/ 0 w 3936"/>
              <a:gd name="T9" fmla="*/ 0 h 1296"/>
              <a:gd name="T10" fmla="*/ 533400 w 3936"/>
              <a:gd name="T11" fmla="*/ 0 h 1296"/>
              <a:gd name="T12" fmla="*/ 0 60000 65536"/>
              <a:gd name="T13" fmla="*/ 0 60000 65536"/>
              <a:gd name="T14" fmla="*/ 0 60000 65536"/>
              <a:gd name="T15" fmla="*/ 0 60000 65536"/>
              <a:gd name="T16" fmla="*/ 0 60000 65536"/>
              <a:gd name="T17" fmla="*/ 0 60000 65536"/>
              <a:gd name="T18" fmla="*/ 0 w 3936"/>
              <a:gd name="T19" fmla="*/ 0 h 1296"/>
              <a:gd name="T20" fmla="*/ 3936 w 3936"/>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3936" h="1296">
                <a:moveTo>
                  <a:pt x="3840" y="432"/>
                </a:moveTo>
                <a:lnTo>
                  <a:pt x="3936" y="432"/>
                </a:lnTo>
                <a:lnTo>
                  <a:pt x="3936" y="1296"/>
                </a:lnTo>
                <a:lnTo>
                  <a:pt x="0" y="1296"/>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6160" name="Line 117"/>
          <p:cNvSpPr>
            <a:spLocks noChangeShapeType="1"/>
          </p:cNvSpPr>
          <p:nvPr/>
        </p:nvSpPr>
        <p:spPr bwMode="auto">
          <a:xfrm>
            <a:off x="7086600" y="5562600"/>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6161" name="Line 118"/>
          <p:cNvSpPr>
            <a:spLocks noChangeShapeType="1"/>
          </p:cNvSpPr>
          <p:nvPr/>
        </p:nvSpPr>
        <p:spPr bwMode="auto">
          <a:xfrm>
            <a:off x="4921250" y="1968500"/>
            <a:ext cx="2489200" cy="0"/>
          </a:xfrm>
          <a:prstGeom prst="line">
            <a:avLst/>
          </a:prstGeom>
          <a:noFill/>
          <a:ln w="25400">
            <a:solidFill>
              <a:schemeClr val="tx1"/>
            </a:solidFill>
            <a:round/>
            <a:headEnd/>
            <a:tailEnd type="triangle" w="med" len="sm"/>
          </a:ln>
        </p:spPr>
        <p:txBody>
          <a:bodyPr wrap="none" anchor="ctr">
            <a:prstTxWarp prst="textNoShape">
              <a:avLst/>
            </a:prstTxWarp>
          </a:bodyPr>
          <a:lstStyle/>
          <a:p>
            <a:endParaRPr lang="en-US"/>
          </a:p>
        </p:txBody>
      </p:sp>
      <p:sp>
        <p:nvSpPr>
          <p:cNvPr id="46162" name="Rectangle 119"/>
          <p:cNvSpPr>
            <a:spLocks noChangeArrowheads="1"/>
          </p:cNvSpPr>
          <p:nvPr/>
        </p:nvSpPr>
        <p:spPr bwMode="auto">
          <a:xfrm>
            <a:off x="5181600" y="1587500"/>
            <a:ext cx="20193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Instruction&lt;31:0&gt;</a:t>
            </a:r>
          </a:p>
        </p:txBody>
      </p:sp>
      <p:sp>
        <p:nvSpPr>
          <p:cNvPr id="46163" name="Line 120"/>
          <p:cNvSpPr>
            <a:spLocks noChangeShapeType="1"/>
          </p:cNvSpPr>
          <p:nvPr/>
        </p:nvSpPr>
        <p:spPr bwMode="auto">
          <a:xfrm>
            <a:off x="5257800" y="19812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46164" name="Rectangle 121"/>
          <p:cNvSpPr>
            <a:spLocks noChangeArrowheads="1"/>
          </p:cNvSpPr>
          <p:nvPr/>
        </p:nvSpPr>
        <p:spPr bwMode="auto">
          <a:xfrm rot="5400000">
            <a:off x="4893469" y="2248694"/>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&lt;21:25&gt;</a:t>
            </a:r>
          </a:p>
        </p:txBody>
      </p:sp>
      <p:sp>
        <p:nvSpPr>
          <p:cNvPr id="46165" name="Rectangle 122"/>
          <p:cNvSpPr>
            <a:spLocks noChangeArrowheads="1"/>
          </p:cNvSpPr>
          <p:nvPr/>
        </p:nvSpPr>
        <p:spPr bwMode="auto">
          <a:xfrm rot="5400000">
            <a:off x="5426869" y="2248694"/>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&lt;16:20&gt;</a:t>
            </a:r>
          </a:p>
        </p:txBody>
      </p:sp>
      <p:sp>
        <p:nvSpPr>
          <p:cNvPr id="46166" name="Rectangle 123"/>
          <p:cNvSpPr>
            <a:spLocks noChangeArrowheads="1"/>
          </p:cNvSpPr>
          <p:nvPr/>
        </p:nvSpPr>
        <p:spPr bwMode="auto">
          <a:xfrm rot="5400000">
            <a:off x="5960269" y="2248694"/>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&lt;11:15&gt;</a:t>
            </a:r>
          </a:p>
        </p:txBody>
      </p:sp>
      <p:sp>
        <p:nvSpPr>
          <p:cNvPr id="46167" name="Rectangle 124"/>
          <p:cNvSpPr>
            <a:spLocks noChangeArrowheads="1"/>
          </p:cNvSpPr>
          <p:nvPr/>
        </p:nvSpPr>
        <p:spPr bwMode="auto">
          <a:xfrm rot="5400000">
            <a:off x="6506369" y="2235994"/>
            <a:ext cx="919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&lt;0:15&gt;</a:t>
            </a:r>
          </a:p>
        </p:txBody>
      </p:sp>
      <p:sp>
        <p:nvSpPr>
          <p:cNvPr id="46168" name="Line 125"/>
          <p:cNvSpPr>
            <a:spLocks noChangeShapeType="1"/>
          </p:cNvSpPr>
          <p:nvPr/>
        </p:nvSpPr>
        <p:spPr bwMode="auto">
          <a:xfrm>
            <a:off x="5791200" y="19812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46169" name="Line 126"/>
          <p:cNvSpPr>
            <a:spLocks noChangeShapeType="1"/>
          </p:cNvSpPr>
          <p:nvPr/>
        </p:nvSpPr>
        <p:spPr bwMode="auto">
          <a:xfrm>
            <a:off x="6324600" y="19812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46170" name="Line 127"/>
          <p:cNvSpPr>
            <a:spLocks noChangeShapeType="1"/>
          </p:cNvSpPr>
          <p:nvPr/>
        </p:nvSpPr>
        <p:spPr bwMode="auto">
          <a:xfrm>
            <a:off x="6858000" y="19812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46171" name="Rectangle 128"/>
          <p:cNvSpPr>
            <a:spLocks noChangeArrowheads="1"/>
          </p:cNvSpPr>
          <p:nvPr/>
        </p:nvSpPr>
        <p:spPr bwMode="auto">
          <a:xfrm>
            <a:off x="6615113" y="2806700"/>
            <a:ext cx="914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Imm16</a:t>
            </a:r>
          </a:p>
        </p:txBody>
      </p:sp>
      <p:sp>
        <p:nvSpPr>
          <p:cNvPr id="46172" name="Rectangle 129"/>
          <p:cNvSpPr>
            <a:spLocks noChangeArrowheads="1"/>
          </p:cNvSpPr>
          <p:nvPr/>
        </p:nvSpPr>
        <p:spPr bwMode="auto">
          <a:xfrm>
            <a:off x="6081713" y="2806700"/>
            <a:ext cx="4778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Rd</a:t>
            </a:r>
          </a:p>
        </p:txBody>
      </p:sp>
      <p:sp>
        <p:nvSpPr>
          <p:cNvPr id="46173" name="Rectangle 130"/>
          <p:cNvSpPr>
            <a:spLocks noChangeArrowheads="1"/>
          </p:cNvSpPr>
          <p:nvPr/>
        </p:nvSpPr>
        <p:spPr bwMode="auto">
          <a:xfrm>
            <a:off x="5624513" y="2806700"/>
            <a:ext cx="42068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Rt</a:t>
            </a:r>
          </a:p>
        </p:txBody>
      </p:sp>
      <p:sp>
        <p:nvSpPr>
          <p:cNvPr id="46174" name="Rectangle 131"/>
          <p:cNvSpPr>
            <a:spLocks noChangeArrowheads="1"/>
          </p:cNvSpPr>
          <p:nvPr/>
        </p:nvSpPr>
        <p:spPr bwMode="auto">
          <a:xfrm>
            <a:off x="5091113" y="2806700"/>
            <a:ext cx="4492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Rs</a:t>
            </a:r>
          </a:p>
        </p:txBody>
      </p:sp>
      <p:sp>
        <p:nvSpPr>
          <p:cNvPr id="46175" name="Rectangle 132"/>
          <p:cNvSpPr>
            <a:spLocks noChangeArrowheads="1"/>
          </p:cNvSpPr>
          <p:nvPr/>
        </p:nvSpPr>
        <p:spPr bwMode="auto">
          <a:xfrm>
            <a:off x="3278188" y="1922463"/>
            <a:ext cx="239712" cy="369887"/>
          </a:xfrm>
          <a:prstGeom prst="rect">
            <a:avLst/>
          </a:prstGeom>
          <a:noFill/>
          <a:ln w="12700">
            <a:noFill/>
            <a:miter lim="800000"/>
            <a:headEnd/>
            <a:tailEnd/>
          </a:ln>
        </p:spPr>
        <p:txBody>
          <a:bodyPr wrap="none" anchor="ctr">
            <a:prstTxWarp prst="textNoShape">
              <a:avLst/>
            </a:prstTxWarp>
          </a:bodyPr>
          <a:lstStyle/>
          <a:p>
            <a:endParaRPr lang="en-US"/>
          </a:p>
        </p:txBody>
      </p:sp>
      <p:sp>
        <p:nvSpPr>
          <p:cNvPr id="46176" name="Rectangle 133"/>
          <p:cNvSpPr>
            <a:spLocks noChangeArrowheads="1"/>
          </p:cNvSpPr>
          <p:nvPr/>
        </p:nvSpPr>
        <p:spPr bwMode="auto">
          <a:xfrm>
            <a:off x="3278188" y="2740025"/>
            <a:ext cx="239712" cy="369888"/>
          </a:xfrm>
          <a:prstGeom prst="rect">
            <a:avLst/>
          </a:prstGeom>
          <a:noFill/>
          <a:ln w="12700">
            <a:noFill/>
            <a:miter lim="800000"/>
            <a:headEnd/>
            <a:tailEnd/>
          </a:ln>
        </p:spPr>
        <p:txBody>
          <a:bodyPr wrap="none" anchor="ctr">
            <a:prstTxWarp prst="textNoShape">
              <a:avLst/>
            </a:prstTxWarp>
          </a:bodyPr>
          <a:lstStyle/>
          <a:p>
            <a:endParaRPr lang="en-US"/>
          </a:p>
        </p:txBody>
      </p:sp>
      <p:sp>
        <p:nvSpPr>
          <p:cNvPr id="46177" name="Rectangle 134"/>
          <p:cNvSpPr>
            <a:spLocks noChangeArrowheads="1"/>
          </p:cNvSpPr>
          <p:nvPr/>
        </p:nvSpPr>
        <p:spPr bwMode="auto">
          <a:xfrm>
            <a:off x="1987550" y="1752600"/>
            <a:ext cx="13827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nPC_sel=br</a:t>
            </a:r>
          </a:p>
        </p:txBody>
      </p:sp>
      <p:sp>
        <p:nvSpPr>
          <p:cNvPr id="46178" name="Rectangle 135"/>
          <p:cNvSpPr>
            <a:spLocks noChangeArrowheads="1"/>
          </p:cNvSpPr>
          <p:nvPr/>
        </p:nvSpPr>
        <p:spPr bwMode="auto">
          <a:xfrm>
            <a:off x="3825875" y="1770063"/>
            <a:ext cx="1101725" cy="1000125"/>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46179" name="Rectangle 136"/>
          <p:cNvSpPr>
            <a:spLocks noChangeArrowheads="1"/>
          </p:cNvSpPr>
          <p:nvPr/>
        </p:nvSpPr>
        <p:spPr bwMode="auto">
          <a:xfrm>
            <a:off x="4002088" y="1739900"/>
            <a:ext cx="717550" cy="1003300"/>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2000" b="1">
                <a:solidFill>
                  <a:schemeClr val="tx1"/>
                </a:solidFill>
                <a:latin typeface="Times" pitchFamily="19" charset="0"/>
              </a:rPr>
              <a:t>instr</a:t>
            </a:r>
          </a:p>
          <a:p>
            <a:pPr algn="ctr"/>
            <a:r>
              <a:rPr lang="en-US" sz="2000" b="1">
                <a:solidFill>
                  <a:schemeClr val="tx1"/>
                </a:solidFill>
                <a:latin typeface="Times" pitchFamily="19" charset="0"/>
              </a:rPr>
              <a:t>fetch</a:t>
            </a:r>
          </a:p>
          <a:p>
            <a:pPr algn="ctr"/>
            <a:r>
              <a:rPr lang="en-US" sz="2000" b="1">
                <a:solidFill>
                  <a:schemeClr val="tx1"/>
                </a:solidFill>
                <a:latin typeface="Times" pitchFamily="19" charset="0"/>
              </a:rPr>
              <a:t>unit</a:t>
            </a:r>
          </a:p>
        </p:txBody>
      </p:sp>
      <p:sp>
        <p:nvSpPr>
          <p:cNvPr id="46180" name="Line 137"/>
          <p:cNvSpPr>
            <a:spLocks noChangeShapeType="1"/>
          </p:cNvSpPr>
          <p:nvPr/>
        </p:nvSpPr>
        <p:spPr bwMode="auto">
          <a:xfrm>
            <a:off x="3429000" y="1981200"/>
            <a:ext cx="3810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6181" name="Line 138"/>
          <p:cNvSpPr>
            <a:spLocks noChangeShapeType="1"/>
          </p:cNvSpPr>
          <p:nvPr/>
        </p:nvSpPr>
        <p:spPr bwMode="auto">
          <a:xfrm>
            <a:off x="3429000" y="1981200"/>
            <a:ext cx="3810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6182" name="Rectangle 139"/>
          <p:cNvSpPr>
            <a:spLocks noChangeArrowheads="1"/>
          </p:cNvSpPr>
          <p:nvPr/>
        </p:nvSpPr>
        <p:spPr bwMode="auto">
          <a:xfrm>
            <a:off x="3090863" y="2286000"/>
            <a:ext cx="4905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clk</a:t>
            </a:r>
          </a:p>
        </p:txBody>
      </p:sp>
      <p:sp>
        <p:nvSpPr>
          <p:cNvPr id="46183" name="Line 140"/>
          <p:cNvSpPr>
            <a:spLocks noChangeShapeType="1"/>
          </p:cNvSpPr>
          <p:nvPr/>
        </p:nvSpPr>
        <p:spPr bwMode="auto">
          <a:xfrm flipH="1">
            <a:off x="3581400" y="2514600"/>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46184" name="Line 141"/>
          <p:cNvSpPr>
            <a:spLocks noChangeShapeType="1"/>
          </p:cNvSpPr>
          <p:nvPr/>
        </p:nvSpPr>
        <p:spPr bwMode="auto">
          <a:xfrm>
            <a:off x="3810000" y="2438400"/>
            <a:ext cx="152400" cy="76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6185" name="Line 142"/>
          <p:cNvSpPr>
            <a:spLocks noChangeShapeType="1"/>
          </p:cNvSpPr>
          <p:nvPr/>
        </p:nvSpPr>
        <p:spPr bwMode="auto">
          <a:xfrm flipH="1">
            <a:off x="3810000" y="2514600"/>
            <a:ext cx="152400" cy="76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6186" name="Freeform 143"/>
          <p:cNvSpPr>
            <a:spLocks/>
          </p:cNvSpPr>
          <p:nvPr/>
        </p:nvSpPr>
        <p:spPr bwMode="auto">
          <a:xfrm>
            <a:off x="4419600" y="2819400"/>
            <a:ext cx="1066800" cy="1066800"/>
          </a:xfrm>
          <a:custGeom>
            <a:avLst/>
            <a:gdLst>
              <a:gd name="T0" fmla="*/ 1066800 w 672"/>
              <a:gd name="T1" fmla="*/ 1066800 h 1008"/>
              <a:gd name="T2" fmla="*/ 1066800 w 672"/>
              <a:gd name="T3" fmla="*/ 660400 h 1008"/>
              <a:gd name="T4" fmla="*/ 0 w 672"/>
              <a:gd name="T5" fmla="*/ 660400 h 1008"/>
              <a:gd name="T6" fmla="*/ 0 w 672"/>
              <a:gd name="T7" fmla="*/ 0 h 1008"/>
              <a:gd name="T8" fmla="*/ 0 60000 65536"/>
              <a:gd name="T9" fmla="*/ 0 60000 65536"/>
              <a:gd name="T10" fmla="*/ 0 60000 65536"/>
              <a:gd name="T11" fmla="*/ 0 60000 65536"/>
              <a:gd name="T12" fmla="*/ 0 w 672"/>
              <a:gd name="T13" fmla="*/ 0 h 1008"/>
              <a:gd name="T14" fmla="*/ 672 w 672"/>
              <a:gd name="T15" fmla="*/ 1008 h 1008"/>
            </a:gdLst>
            <a:ahLst/>
            <a:cxnLst>
              <a:cxn ang="T8">
                <a:pos x="T0" y="T1"/>
              </a:cxn>
              <a:cxn ang="T9">
                <a:pos x="T2" y="T3"/>
              </a:cxn>
              <a:cxn ang="T10">
                <a:pos x="T4" y="T5"/>
              </a:cxn>
              <a:cxn ang="T11">
                <a:pos x="T6" y="T7"/>
              </a:cxn>
            </a:cxnLst>
            <a:rect l="T12" t="T13" r="T14" b="T15"/>
            <a:pathLst>
              <a:path w="672" h="1008">
                <a:moveTo>
                  <a:pt x="672" y="1008"/>
                </a:moveTo>
                <a:lnTo>
                  <a:pt x="672" y="624"/>
                </a:lnTo>
                <a:lnTo>
                  <a:pt x="0" y="624"/>
                </a:lnTo>
                <a:lnTo>
                  <a:pt x="0"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6187" name="Line 144"/>
          <p:cNvSpPr>
            <a:spLocks noChangeShapeType="1"/>
          </p:cNvSpPr>
          <p:nvPr/>
        </p:nvSpPr>
        <p:spPr bwMode="auto">
          <a:xfrm>
            <a:off x="2971800" y="3505200"/>
            <a:ext cx="0" cy="304800"/>
          </a:xfrm>
          <a:prstGeom prst="line">
            <a:avLst/>
          </a:prstGeom>
          <a:noFill/>
          <a:ln w="57150">
            <a:solidFill>
              <a:schemeClr val="accent2"/>
            </a:solidFill>
            <a:round/>
            <a:headEnd/>
            <a:tailEnd/>
          </a:ln>
        </p:spPr>
        <p:txBody>
          <a:bodyPr wrap="none" anchor="ctr">
            <a:prstTxWarp prst="textNoShape">
              <a:avLst/>
            </a:prstTxWarp>
          </a:bodyPr>
          <a:lstStyle/>
          <a:p>
            <a:endParaRPr lang="en-US"/>
          </a:p>
        </p:txBody>
      </p:sp>
      <p:sp>
        <p:nvSpPr>
          <p:cNvPr id="46188" name="Line 145"/>
          <p:cNvSpPr>
            <a:spLocks noChangeShapeType="1"/>
          </p:cNvSpPr>
          <p:nvPr/>
        </p:nvSpPr>
        <p:spPr bwMode="auto">
          <a:xfrm>
            <a:off x="3352800" y="3505200"/>
            <a:ext cx="0" cy="304800"/>
          </a:xfrm>
          <a:prstGeom prst="line">
            <a:avLst/>
          </a:prstGeom>
          <a:noFill/>
          <a:ln w="57150">
            <a:solidFill>
              <a:schemeClr val="accent2"/>
            </a:solidFill>
            <a:round/>
            <a:headEnd/>
            <a:tailEnd/>
          </a:ln>
        </p:spPr>
        <p:txBody>
          <a:bodyPr wrap="none" anchor="ctr">
            <a:prstTxWarp prst="textNoShape">
              <a:avLst/>
            </a:prstTxWarp>
          </a:bodyPr>
          <a:lstStyle/>
          <a:p>
            <a:endParaRPr lang="en-US"/>
          </a:p>
        </p:txBody>
      </p:sp>
      <p:sp>
        <p:nvSpPr>
          <p:cNvPr id="46189" name="Line 146"/>
          <p:cNvSpPr>
            <a:spLocks noChangeShapeType="1"/>
          </p:cNvSpPr>
          <p:nvPr/>
        </p:nvSpPr>
        <p:spPr bwMode="auto">
          <a:xfrm>
            <a:off x="3581400" y="4114800"/>
            <a:ext cx="1752600" cy="0"/>
          </a:xfrm>
          <a:prstGeom prst="line">
            <a:avLst/>
          </a:prstGeom>
          <a:noFill/>
          <a:ln w="57150">
            <a:solidFill>
              <a:schemeClr val="accent2"/>
            </a:solidFill>
            <a:round/>
            <a:headEnd/>
            <a:tailEnd/>
          </a:ln>
        </p:spPr>
        <p:txBody>
          <a:bodyPr wrap="none" anchor="ctr">
            <a:prstTxWarp prst="textNoShape">
              <a:avLst/>
            </a:prstTxWarp>
          </a:bodyPr>
          <a:lstStyle/>
          <a:p>
            <a:endParaRPr lang="en-US"/>
          </a:p>
        </p:txBody>
      </p:sp>
      <p:sp>
        <p:nvSpPr>
          <p:cNvPr id="46190" name="Freeform 147"/>
          <p:cNvSpPr>
            <a:spLocks/>
          </p:cNvSpPr>
          <p:nvPr/>
        </p:nvSpPr>
        <p:spPr bwMode="auto">
          <a:xfrm>
            <a:off x="3581400" y="4648200"/>
            <a:ext cx="1676400" cy="152400"/>
          </a:xfrm>
          <a:custGeom>
            <a:avLst/>
            <a:gdLst>
              <a:gd name="T0" fmla="*/ 0 w 1056"/>
              <a:gd name="T1" fmla="*/ 0 h 96"/>
              <a:gd name="T2" fmla="*/ 838200 w 1056"/>
              <a:gd name="T3" fmla="*/ 0 h 96"/>
              <a:gd name="T4" fmla="*/ 1219200 w 1056"/>
              <a:gd name="T5" fmla="*/ 152400 h 96"/>
              <a:gd name="T6" fmla="*/ 1676400 w 1056"/>
              <a:gd name="T7" fmla="*/ 152400 h 96"/>
              <a:gd name="T8" fmla="*/ 0 60000 65536"/>
              <a:gd name="T9" fmla="*/ 0 60000 65536"/>
              <a:gd name="T10" fmla="*/ 0 60000 65536"/>
              <a:gd name="T11" fmla="*/ 0 60000 65536"/>
              <a:gd name="T12" fmla="*/ 0 w 1056"/>
              <a:gd name="T13" fmla="*/ 0 h 96"/>
              <a:gd name="T14" fmla="*/ 1056 w 1056"/>
              <a:gd name="T15" fmla="*/ 96 h 96"/>
            </a:gdLst>
            <a:ahLst/>
            <a:cxnLst>
              <a:cxn ang="T8">
                <a:pos x="T0" y="T1"/>
              </a:cxn>
              <a:cxn ang="T9">
                <a:pos x="T2" y="T3"/>
              </a:cxn>
              <a:cxn ang="T10">
                <a:pos x="T4" y="T5"/>
              </a:cxn>
              <a:cxn ang="T11">
                <a:pos x="T6" y="T7"/>
              </a:cxn>
            </a:cxnLst>
            <a:rect l="T12" t="T13" r="T14" b="T15"/>
            <a:pathLst>
              <a:path w="1056" h="96">
                <a:moveTo>
                  <a:pt x="0" y="0"/>
                </a:moveTo>
                <a:lnTo>
                  <a:pt x="528" y="0"/>
                </a:lnTo>
                <a:lnTo>
                  <a:pt x="768" y="96"/>
                </a:lnTo>
                <a:lnTo>
                  <a:pt x="1056" y="96"/>
                </a:lnTo>
              </a:path>
            </a:pathLst>
          </a:custGeom>
          <a:noFill/>
          <a:ln w="57150">
            <a:solidFill>
              <a:schemeClr val="accent2"/>
            </a:solidFill>
            <a:round/>
            <a:headEnd/>
            <a:tailEnd/>
          </a:ln>
        </p:spPr>
        <p:txBody>
          <a:bodyPr wrap="none" anchor="ctr">
            <a:prstTxWarp prst="textNoShape">
              <a:avLst/>
            </a:prstTxWarp>
          </a:bodyPr>
          <a:lstStyle/>
          <a:p>
            <a:endParaRPr lang="en-US"/>
          </a:p>
        </p:txBody>
      </p:sp>
      <p:sp>
        <p:nvSpPr>
          <p:cNvPr id="46191" name="Freeform 148"/>
          <p:cNvSpPr>
            <a:spLocks/>
          </p:cNvSpPr>
          <p:nvPr/>
        </p:nvSpPr>
        <p:spPr bwMode="auto">
          <a:xfrm>
            <a:off x="4419600" y="2819400"/>
            <a:ext cx="1066800" cy="1066800"/>
          </a:xfrm>
          <a:custGeom>
            <a:avLst/>
            <a:gdLst>
              <a:gd name="T0" fmla="*/ 1066800 w 672"/>
              <a:gd name="T1" fmla="*/ 1066800 h 672"/>
              <a:gd name="T2" fmla="*/ 1066800 w 672"/>
              <a:gd name="T3" fmla="*/ 609600 h 672"/>
              <a:gd name="T4" fmla="*/ 0 w 672"/>
              <a:gd name="T5" fmla="*/ 609600 h 672"/>
              <a:gd name="T6" fmla="*/ 0 w 672"/>
              <a:gd name="T7" fmla="*/ 0 h 672"/>
              <a:gd name="T8" fmla="*/ 0 60000 65536"/>
              <a:gd name="T9" fmla="*/ 0 60000 65536"/>
              <a:gd name="T10" fmla="*/ 0 60000 65536"/>
              <a:gd name="T11" fmla="*/ 0 60000 65536"/>
              <a:gd name="T12" fmla="*/ 0 w 672"/>
              <a:gd name="T13" fmla="*/ 0 h 672"/>
              <a:gd name="T14" fmla="*/ 672 w 672"/>
              <a:gd name="T15" fmla="*/ 672 h 672"/>
            </a:gdLst>
            <a:ahLst/>
            <a:cxnLst>
              <a:cxn ang="T8">
                <a:pos x="T0" y="T1"/>
              </a:cxn>
              <a:cxn ang="T9">
                <a:pos x="T2" y="T3"/>
              </a:cxn>
              <a:cxn ang="T10">
                <a:pos x="T4" y="T5"/>
              </a:cxn>
              <a:cxn ang="T11">
                <a:pos x="T6" y="T7"/>
              </a:cxn>
            </a:cxnLst>
            <a:rect l="T12" t="T13" r="T14" b="T15"/>
            <a:pathLst>
              <a:path w="672" h="672">
                <a:moveTo>
                  <a:pt x="672" y="672"/>
                </a:moveTo>
                <a:lnTo>
                  <a:pt x="672" y="384"/>
                </a:lnTo>
                <a:lnTo>
                  <a:pt x="0" y="384"/>
                </a:lnTo>
                <a:lnTo>
                  <a:pt x="0" y="0"/>
                </a:lnTo>
              </a:path>
            </a:pathLst>
          </a:custGeom>
          <a:noFill/>
          <a:ln w="57150">
            <a:solidFill>
              <a:schemeClr val="accent2"/>
            </a:solidFill>
            <a:round/>
            <a:headEnd/>
            <a:tailEnd/>
          </a:ln>
        </p:spPr>
        <p:txBody>
          <a:bodyPr wrap="none" anchor="ctr">
            <a:prstTxWarp prst="textNoShape">
              <a:avLst/>
            </a:prstTxWarp>
          </a:bodyPr>
          <a:lstStyle/>
          <a:p>
            <a:endParaRPr lang="en-US"/>
          </a:p>
        </p:txBody>
      </p:sp>
      <p:sp>
        <p:nvSpPr>
          <p:cNvPr id="46192" name="Oval 149"/>
          <p:cNvSpPr>
            <a:spLocks noChangeArrowheads="1"/>
          </p:cNvSpPr>
          <p:nvPr/>
        </p:nvSpPr>
        <p:spPr bwMode="auto">
          <a:xfrm>
            <a:off x="1905000" y="1574800"/>
            <a:ext cx="1625600" cy="787400"/>
          </a:xfrm>
          <a:prstGeom prst="ellipse">
            <a:avLst/>
          </a:prstGeom>
          <a:noFill/>
          <a:ln w="50800">
            <a:solidFill>
              <a:srgbClr val="33CC33"/>
            </a:solidFill>
            <a:round/>
            <a:headEnd/>
            <a:tailEnd/>
          </a:ln>
        </p:spPr>
        <p:txBody>
          <a:bodyPr wrap="none" anchor="ctr">
            <a:prstTxWarp prst="textNoShape">
              <a:avLst/>
            </a:prstTxWarp>
          </a:bodyPr>
          <a:lstStyle/>
          <a:p>
            <a:endParaRPr lang="en-US"/>
          </a:p>
        </p:txBody>
      </p:sp>
      <p:sp>
        <p:nvSpPr>
          <p:cNvPr id="46193" name="Oval 150"/>
          <p:cNvSpPr>
            <a:spLocks noChangeArrowheads="1"/>
          </p:cNvSpPr>
          <p:nvPr/>
        </p:nvSpPr>
        <p:spPr bwMode="auto">
          <a:xfrm>
            <a:off x="5232400" y="2819400"/>
            <a:ext cx="1625600" cy="787400"/>
          </a:xfrm>
          <a:prstGeom prst="ellipse">
            <a:avLst/>
          </a:prstGeom>
          <a:noFill/>
          <a:ln w="50800">
            <a:solidFill>
              <a:srgbClr val="33CC33"/>
            </a:solidFill>
            <a:round/>
            <a:headEnd/>
            <a:tailEnd/>
          </a:ln>
        </p:spPr>
        <p:txBody>
          <a:bodyPr wrap="none" anchor="ctr">
            <a:prstTxWarp prst="textNoShape">
              <a:avLst/>
            </a:prstTxWarp>
          </a:bodyPr>
          <a:lstStyle/>
          <a:p>
            <a:endParaRPr lang="en-US"/>
          </a:p>
        </p:txBody>
      </p:sp>
      <p:sp>
        <p:nvSpPr>
          <p:cNvPr id="46194" name="Oval 151"/>
          <p:cNvSpPr>
            <a:spLocks noChangeArrowheads="1"/>
          </p:cNvSpPr>
          <p:nvPr/>
        </p:nvSpPr>
        <p:spPr bwMode="auto">
          <a:xfrm>
            <a:off x="3937000" y="5765800"/>
            <a:ext cx="1625600" cy="787400"/>
          </a:xfrm>
          <a:prstGeom prst="ellipse">
            <a:avLst/>
          </a:prstGeom>
          <a:noFill/>
          <a:ln w="50800">
            <a:solidFill>
              <a:srgbClr val="33CC33"/>
            </a:solidFill>
            <a:round/>
            <a:headEnd/>
            <a:tailEnd/>
          </a:ln>
        </p:spPr>
        <p:txBody>
          <a:bodyPr wrap="none" anchor="ctr">
            <a:prstTxWarp prst="textNoShape">
              <a:avLst/>
            </a:prstTxWarp>
          </a:bodyPr>
          <a:lstStyle/>
          <a:p>
            <a:endParaRPr lang="en-US"/>
          </a:p>
        </p:txBody>
      </p:sp>
      <p:sp>
        <p:nvSpPr>
          <p:cNvPr id="46195" name="Oval 152"/>
          <p:cNvSpPr>
            <a:spLocks noChangeArrowheads="1"/>
          </p:cNvSpPr>
          <p:nvPr/>
        </p:nvSpPr>
        <p:spPr bwMode="auto">
          <a:xfrm>
            <a:off x="2209800" y="5842000"/>
            <a:ext cx="1625600" cy="787400"/>
          </a:xfrm>
          <a:prstGeom prst="ellipse">
            <a:avLst/>
          </a:prstGeom>
          <a:noFill/>
          <a:ln w="50800">
            <a:solidFill>
              <a:srgbClr val="33CC33"/>
            </a:solidFill>
            <a:round/>
            <a:headEnd/>
            <a:tailEn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312738" y="152400"/>
            <a:ext cx="8413750" cy="474663"/>
          </a:xfrm>
          <a:noFill/>
        </p:spPr>
        <p:txBody>
          <a:bodyPr/>
          <a:lstStyle/>
          <a:p>
            <a:r>
              <a:rPr lang="en-US">
                <a:ea typeface="ＭＳ Ｐゴシック" pitchFamily="19" charset="-128"/>
                <a:cs typeface="ＭＳ Ｐゴシック" pitchFamily="19" charset="-128"/>
              </a:rPr>
              <a:t>Instruction Fetch Unit at the End of Branch</a:t>
            </a:r>
          </a:p>
        </p:txBody>
      </p:sp>
      <p:sp>
        <p:nvSpPr>
          <p:cNvPr id="48132" name="Rectangle 3"/>
          <p:cNvSpPr>
            <a:spLocks noGrp="1" noChangeArrowheads="1"/>
          </p:cNvSpPr>
          <p:nvPr>
            <p:ph type="body" idx="1"/>
          </p:nvPr>
        </p:nvSpPr>
        <p:spPr>
          <a:xfrm>
            <a:off x="381000" y="1219200"/>
            <a:ext cx="8191500" cy="620683"/>
          </a:xfrm>
          <a:noFill/>
        </p:spPr>
        <p:txBody>
          <a:bodyPr/>
          <a:lstStyle/>
          <a:p>
            <a:r>
              <a:rPr lang="en-US" sz="2400" dirty="0">
                <a:ea typeface="ＭＳ Ｐゴシック" pitchFamily="19" charset="-128"/>
                <a:cs typeface="ＭＳ Ｐゴシック" pitchFamily="19" charset="-128"/>
              </a:rPr>
              <a:t>if  </a:t>
            </a:r>
            <a:r>
              <a:rPr lang="en-US" sz="2400" dirty="0" smtClean="0">
                <a:ea typeface="ＭＳ Ｐゴシック" pitchFamily="19" charset="-128"/>
                <a:cs typeface="ＭＳ Ｐゴシック" pitchFamily="19" charset="-128"/>
              </a:rPr>
              <a:t>(Equals =</a:t>
            </a:r>
            <a:r>
              <a:rPr lang="en-US" sz="2400" dirty="0">
                <a:ea typeface="ＭＳ Ｐゴシック" pitchFamily="19" charset="-128"/>
                <a:cs typeface="ＭＳ Ｐゴシック" pitchFamily="19" charset="-128"/>
              </a:rPr>
              <a:t>= 1)   then  PC = PC + 4 + SignExt[imm16]*4 ;  else  PC = PC + 4</a:t>
            </a:r>
          </a:p>
        </p:txBody>
      </p:sp>
      <p:grpSp>
        <p:nvGrpSpPr>
          <p:cNvPr id="2" name="Group 4"/>
          <p:cNvGrpSpPr>
            <a:grpSpLocks/>
          </p:cNvGrpSpPr>
          <p:nvPr/>
        </p:nvGrpSpPr>
        <p:grpSpPr bwMode="auto">
          <a:xfrm>
            <a:off x="1743075" y="527050"/>
            <a:ext cx="5949950" cy="638175"/>
            <a:chOff x="1098" y="332"/>
            <a:chExt cx="3748" cy="402"/>
          </a:xfrm>
        </p:grpSpPr>
        <p:sp>
          <p:nvSpPr>
            <p:cNvPr id="48187" name="Rectangle 5"/>
            <p:cNvSpPr>
              <a:spLocks noChangeArrowheads="1"/>
            </p:cNvSpPr>
            <p:nvPr/>
          </p:nvSpPr>
          <p:spPr bwMode="auto">
            <a:xfrm>
              <a:off x="1167" y="536"/>
              <a:ext cx="3599"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3" name="Group 6"/>
            <p:cNvGrpSpPr>
              <a:grpSpLocks/>
            </p:cNvGrpSpPr>
            <p:nvPr/>
          </p:nvGrpSpPr>
          <p:grpSpPr bwMode="auto">
            <a:xfrm>
              <a:off x="1163" y="524"/>
              <a:ext cx="624" cy="210"/>
              <a:chOff x="1163" y="524"/>
              <a:chExt cx="624" cy="210"/>
            </a:xfrm>
          </p:grpSpPr>
          <p:sp>
            <p:nvSpPr>
              <p:cNvPr id="48202" name="Rectangle 7"/>
              <p:cNvSpPr>
                <a:spLocks noChangeArrowheads="1"/>
              </p:cNvSpPr>
              <p:nvPr/>
            </p:nvSpPr>
            <p:spPr bwMode="auto">
              <a:xfrm>
                <a:off x="1163" y="532"/>
                <a:ext cx="62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8203" name="Rectangle 8"/>
              <p:cNvSpPr>
                <a:spLocks noChangeArrowheads="1"/>
              </p:cNvSpPr>
              <p:nvPr/>
            </p:nvSpPr>
            <p:spPr bwMode="auto">
              <a:xfrm>
                <a:off x="1341" y="524"/>
                <a:ext cx="24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op</a:t>
                </a:r>
              </a:p>
            </p:txBody>
          </p:sp>
        </p:grpSp>
        <p:grpSp>
          <p:nvGrpSpPr>
            <p:cNvPr id="4" name="Group 9"/>
            <p:cNvGrpSpPr>
              <a:grpSpLocks/>
            </p:cNvGrpSpPr>
            <p:nvPr/>
          </p:nvGrpSpPr>
          <p:grpSpPr bwMode="auto">
            <a:xfrm>
              <a:off x="1795" y="524"/>
              <a:ext cx="580" cy="210"/>
              <a:chOff x="1795" y="524"/>
              <a:chExt cx="580" cy="210"/>
            </a:xfrm>
          </p:grpSpPr>
          <p:sp>
            <p:nvSpPr>
              <p:cNvPr id="48200" name="Rectangle 10"/>
              <p:cNvSpPr>
                <a:spLocks noChangeArrowheads="1"/>
              </p:cNvSpPr>
              <p:nvPr/>
            </p:nvSpPr>
            <p:spPr bwMode="auto">
              <a:xfrm>
                <a:off x="1795" y="532"/>
                <a:ext cx="58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8201" name="Rectangle 11"/>
              <p:cNvSpPr>
                <a:spLocks noChangeArrowheads="1"/>
              </p:cNvSpPr>
              <p:nvPr/>
            </p:nvSpPr>
            <p:spPr bwMode="auto">
              <a:xfrm>
                <a:off x="1956" y="524"/>
                <a:ext cx="221"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rs</a:t>
                </a:r>
              </a:p>
            </p:txBody>
          </p:sp>
        </p:grpSp>
        <p:grpSp>
          <p:nvGrpSpPr>
            <p:cNvPr id="5" name="Group 12"/>
            <p:cNvGrpSpPr>
              <a:grpSpLocks/>
            </p:cNvGrpSpPr>
            <p:nvPr/>
          </p:nvGrpSpPr>
          <p:grpSpPr bwMode="auto">
            <a:xfrm>
              <a:off x="2383" y="524"/>
              <a:ext cx="579" cy="210"/>
              <a:chOff x="2383" y="524"/>
              <a:chExt cx="579" cy="210"/>
            </a:xfrm>
          </p:grpSpPr>
          <p:sp>
            <p:nvSpPr>
              <p:cNvPr id="48198" name="Rectangle 13"/>
              <p:cNvSpPr>
                <a:spLocks noChangeArrowheads="1"/>
              </p:cNvSpPr>
              <p:nvPr/>
            </p:nvSpPr>
            <p:spPr bwMode="auto">
              <a:xfrm>
                <a:off x="2383" y="532"/>
                <a:ext cx="579"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8199" name="Rectangle 14"/>
              <p:cNvSpPr>
                <a:spLocks noChangeArrowheads="1"/>
              </p:cNvSpPr>
              <p:nvPr/>
            </p:nvSpPr>
            <p:spPr bwMode="auto">
              <a:xfrm>
                <a:off x="2543" y="524"/>
                <a:ext cx="21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rt</a:t>
                </a:r>
              </a:p>
            </p:txBody>
          </p:sp>
        </p:grpSp>
        <p:sp>
          <p:nvSpPr>
            <p:cNvPr id="48191" name="Rectangle 15"/>
            <p:cNvSpPr>
              <a:spLocks noChangeArrowheads="1"/>
            </p:cNvSpPr>
            <p:nvPr/>
          </p:nvSpPr>
          <p:spPr bwMode="auto">
            <a:xfrm>
              <a:off x="2970" y="532"/>
              <a:ext cx="180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8192" name="Rectangle 16"/>
            <p:cNvSpPr>
              <a:spLocks noChangeArrowheads="1"/>
            </p:cNvSpPr>
            <p:nvPr/>
          </p:nvSpPr>
          <p:spPr bwMode="auto">
            <a:xfrm>
              <a:off x="3469" y="524"/>
              <a:ext cx="69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immediate</a:t>
              </a:r>
            </a:p>
          </p:txBody>
        </p:sp>
        <p:sp>
          <p:nvSpPr>
            <p:cNvPr id="48193" name="Rectangle 17"/>
            <p:cNvSpPr>
              <a:spLocks noChangeArrowheads="1"/>
            </p:cNvSpPr>
            <p:nvPr/>
          </p:nvSpPr>
          <p:spPr bwMode="auto">
            <a:xfrm>
              <a:off x="4668" y="33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48194" name="Rectangle 18"/>
            <p:cNvSpPr>
              <a:spLocks noChangeArrowheads="1"/>
            </p:cNvSpPr>
            <p:nvPr/>
          </p:nvSpPr>
          <p:spPr bwMode="auto">
            <a:xfrm>
              <a:off x="2770" y="332"/>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16</a:t>
              </a:r>
            </a:p>
          </p:txBody>
        </p:sp>
        <p:sp>
          <p:nvSpPr>
            <p:cNvPr id="48195" name="Rectangle 19"/>
            <p:cNvSpPr>
              <a:spLocks noChangeArrowheads="1"/>
            </p:cNvSpPr>
            <p:nvPr/>
          </p:nvSpPr>
          <p:spPr bwMode="auto">
            <a:xfrm>
              <a:off x="2182" y="332"/>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21</a:t>
              </a:r>
            </a:p>
          </p:txBody>
        </p:sp>
        <p:sp>
          <p:nvSpPr>
            <p:cNvPr id="48196" name="Rectangle 20"/>
            <p:cNvSpPr>
              <a:spLocks noChangeArrowheads="1"/>
            </p:cNvSpPr>
            <p:nvPr/>
          </p:nvSpPr>
          <p:spPr bwMode="auto">
            <a:xfrm>
              <a:off x="1594" y="332"/>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26</a:t>
              </a:r>
            </a:p>
          </p:txBody>
        </p:sp>
        <p:sp>
          <p:nvSpPr>
            <p:cNvPr id="48197" name="Rectangle 21"/>
            <p:cNvSpPr>
              <a:spLocks noChangeArrowheads="1"/>
            </p:cNvSpPr>
            <p:nvPr/>
          </p:nvSpPr>
          <p:spPr bwMode="auto">
            <a:xfrm>
              <a:off x="1098" y="332"/>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31</a:t>
              </a:r>
            </a:p>
          </p:txBody>
        </p:sp>
      </p:grpSp>
      <p:sp>
        <p:nvSpPr>
          <p:cNvPr id="2672662" name="Rectangle 22"/>
          <p:cNvSpPr>
            <a:spLocks noChangeArrowheads="1"/>
          </p:cNvSpPr>
          <p:nvPr/>
        </p:nvSpPr>
        <p:spPr bwMode="auto">
          <a:xfrm>
            <a:off x="4343400" y="2514600"/>
            <a:ext cx="4419600" cy="2242152"/>
          </a:xfrm>
          <a:prstGeom prst="rect">
            <a:avLst/>
          </a:prstGeom>
          <a:noFill/>
          <a:ln w="12700">
            <a:noFill/>
            <a:miter lim="800000"/>
            <a:headEnd/>
            <a:tailEnd/>
          </a:ln>
        </p:spPr>
        <p:txBody>
          <a:bodyPr lIns="63500" tIns="25400" rIns="63500" bIns="25400">
            <a:prstTxWarp prst="textNoShape">
              <a:avLst/>
            </a:prstTxWarp>
            <a:spAutoFit/>
          </a:bodyPr>
          <a:lstStyle/>
          <a:p>
            <a:pPr marL="203200" indent="-203200" algn="l">
              <a:lnSpc>
                <a:spcPct val="75000"/>
              </a:lnSpc>
              <a:spcBef>
                <a:spcPct val="65000"/>
              </a:spcBef>
              <a:buSzPct val="100000"/>
              <a:buFont typeface="Times" pitchFamily="19" charset="0"/>
              <a:buChar char="•"/>
            </a:pPr>
            <a:r>
              <a:rPr lang="en-US" sz="2800" b="1" dirty="0">
                <a:solidFill>
                  <a:schemeClr val="tx1"/>
                </a:solidFill>
              </a:rPr>
              <a:t>What is encoding of </a:t>
            </a:r>
            <a:r>
              <a:rPr lang="en-US" sz="2800" b="1" dirty="0" err="1">
                <a:solidFill>
                  <a:schemeClr val="tx1"/>
                </a:solidFill>
              </a:rPr>
              <a:t>nPC_sel</a:t>
            </a:r>
            <a:r>
              <a:rPr lang="en-US" sz="2800" b="1" dirty="0">
                <a:solidFill>
                  <a:schemeClr val="tx1"/>
                </a:solidFill>
              </a:rPr>
              <a:t>?</a:t>
            </a:r>
            <a:endParaRPr lang="en-US" sz="2800" b="1" dirty="0" smtClean="0">
              <a:solidFill>
                <a:schemeClr val="tx1"/>
              </a:solidFill>
            </a:endParaRPr>
          </a:p>
          <a:p>
            <a:pPr marL="228600" indent="-190500" algn="l">
              <a:lnSpc>
                <a:spcPct val="85000"/>
              </a:lnSpc>
              <a:spcBef>
                <a:spcPct val="40000"/>
              </a:spcBef>
              <a:buSzPct val="100000"/>
              <a:buFontTx/>
              <a:buChar char="•"/>
            </a:pPr>
            <a:r>
              <a:rPr lang="en-US" sz="2400" b="1" dirty="0" smtClean="0">
                <a:solidFill>
                  <a:srgbClr val="0D407F"/>
                </a:solidFill>
                <a:ea typeface="ＭＳ Ｐゴシック" pitchFamily="19" charset="-128"/>
                <a:cs typeface="ＭＳ Ｐゴシック" pitchFamily="19" charset="-128"/>
              </a:rPr>
              <a:t>Direct </a:t>
            </a:r>
            <a:r>
              <a:rPr lang="en-US" sz="2400" b="1" dirty="0">
                <a:solidFill>
                  <a:srgbClr val="0D407F"/>
                </a:solidFill>
                <a:ea typeface="ＭＳ Ｐゴシック" pitchFamily="19" charset="-128"/>
                <a:cs typeface="ＭＳ Ｐゴシック" pitchFamily="19" charset="-128"/>
              </a:rPr>
              <a:t>MUX select?</a:t>
            </a:r>
          </a:p>
          <a:p>
            <a:pPr marL="228600" indent="-190500" algn="l">
              <a:lnSpc>
                <a:spcPct val="85000"/>
              </a:lnSpc>
              <a:spcBef>
                <a:spcPct val="40000"/>
              </a:spcBef>
              <a:buSzPct val="100000"/>
              <a:buFontTx/>
              <a:buChar char="•"/>
            </a:pPr>
            <a:r>
              <a:rPr lang="en-US" sz="2400" b="1" dirty="0">
                <a:solidFill>
                  <a:srgbClr val="0D407F"/>
                </a:solidFill>
                <a:ea typeface="ＭＳ Ｐゴシック" pitchFamily="19" charset="-128"/>
                <a:cs typeface="ＭＳ Ｐゴシック" pitchFamily="19" charset="-128"/>
              </a:rPr>
              <a:t>Branch inst. / not branch</a:t>
            </a:r>
          </a:p>
          <a:p>
            <a:pPr marL="203200" indent="-203200" algn="l">
              <a:lnSpc>
                <a:spcPct val="75000"/>
              </a:lnSpc>
              <a:spcBef>
                <a:spcPct val="65000"/>
              </a:spcBef>
              <a:buSzPct val="100000"/>
              <a:buFont typeface="Times" pitchFamily="19" charset="0"/>
              <a:buChar char="•"/>
            </a:pPr>
            <a:r>
              <a:rPr lang="en-US" sz="2800" b="1" dirty="0">
                <a:solidFill>
                  <a:schemeClr val="tx1"/>
                </a:solidFill>
              </a:rPr>
              <a:t>Let’s pick 2nd option</a:t>
            </a:r>
          </a:p>
        </p:txBody>
      </p:sp>
      <p:graphicFrame>
        <p:nvGraphicFramePr>
          <p:cNvPr id="2672663" name="Object 2"/>
          <p:cNvGraphicFramePr>
            <a:graphicFrameLocks noChangeAspect="1"/>
          </p:cNvGraphicFramePr>
          <p:nvPr/>
        </p:nvGraphicFramePr>
        <p:xfrm>
          <a:off x="3962400" y="5507038"/>
          <a:ext cx="2935288" cy="1046162"/>
        </p:xfrm>
        <a:graphic>
          <a:graphicData uri="http://schemas.openxmlformats.org/presentationml/2006/ole">
            <p:oleObj spid="_x0000_s175106" name="Worksheet" r:id="rId4" imgW="1657350" imgH="704850" progId="Excel.Sheet.8">
              <p:embed/>
            </p:oleObj>
          </a:graphicData>
        </a:graphic>
      </p:graphicFrame>
      <p:grpSp>
        <p:nvGrpSpPr>
          <p:cNvPr id="6" name="Group 24"/>
          <p:cNvGrpSpPr>
            <a:grpSpLocks/>
          </p:cNvGrpSpPr>
          <p:nvPr/>
        </p:nvGrpSpPr>
        <p:grpSpPr bwMode="auto">
          <a:xfrm>
            <a:off x="3114675" y="1762125"/>
            <a:ext cx="1101725" cy="1038225"/>
            <a:chOff x="2474" y="1011"/>
            <a:chExt cx="694" cy="671"/>
          </a:xfrm>
        </p:grpSpPr>
        <p:sp>
          <p:nvSpPr>
            <p:cNvPr id="48184" name="Rectangle 25"/>
            <p:cNvSpPr>
              <a:spLocks noChangeArrowheads="1"/>
            </p:cNvSpPr>
            <p:nvPr/>
          </p:nvSpPr>
          <p:spPr bwMode="auto">
            <a:xfrm>
              <a:off x="2474" y="1011"/>
              <a:ext cx="694" cy="630"/>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48185" name="Rectangle 26"/>
            <p:cNvSpPr>
              <a:spLocks noChangeArrowheads="1"/>
            </p:cNvSpPr>
            <p:nvPr/>
          </p:nvSpPr>
          <p:spPr bwMode="auto">
            <a:xfrm>
              <a:off x="2779" y="1467"/>
              <a:ext cx="313" cy="21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Adr</a:t>
              </a:r>
            </a:p>
          </p:txBody>
        </p:sp>
        <p:sp>
          <p:nvSpPr>
            <p:cNvPr id="48186" name="Rectangle 27"/>
            <p:cNvSpPr>
              <a:spLocks noChangeArrowheads="1"/>
            </p:cNvSpPr>
            <p:nvPr/>
          </p:nvSpPr>
          <p:spPr bwMode="auto">
            <a:xfrm>
              <a:off x="2518" y="1108"/>
              <a:ext cx="583" cy="374"/>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600" b="1">
                  <a:solidFill>
                    <a:schemeClr val="tx1"/>
                  </a:solidFill>
                  <a:latin typeface="Times" pitchFamily="19" charset="0"/>
                </a:rPr>
                <a:t>Inst</a:t>
              </a:r>
            </a:p>
            <a:p>
              <a:pPr algn="ctr"/>
              <a:r>
                <a:rPr lang="en-US" sz="1600" b="1">
                  <a:solidFill>
                    <a:schemeClr val="tx1"/>
                  </a:solidFill>
                  <a:latin typeface="Times" pitchFamily="19" charset="0"/>
                </a:rPr>
                <a:t>Memory</a:t>
              </a:r>
            </a:p>
          </p:txBody>
        </p:sp>
      </p:grpSp>
      <p:sp>
        <p:nvSpPr>
          <p:cNvPr id="48136" name="Rectangle 28"/>
          <p:cNvSpPr>
            <a:spLocks noChangeArrowheads="1"/>
          </p:cNvSpPr>
          <p:nvPr/>
        </p:nvSpPr>
        <p:spPr bwMode="auto">
          <a:xfrm>
            <a:off x="152400" y="2389188"/>
            <a:ext cx="9810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accent2"/>
                </a:solidFill>
                <a:latin typeface="Times" pitchFamily="19" charset="0"/>
              </a:rPr>
              <a:t>nPC_sel</a:t>
            </a:r>
            <a:endParaRPr lang="en-US" sz="1800" u="sng">
              <a:latin typeface="Times" pitchFamily="19" charset="0"/>
            </a:endParaRPr>
          </a:p>
        </p:txBody>
      </p:sp>
      <p:sp>
        <p:nvSpPr>
          <p:cNvPr id="48137" name="Line 29"/>
          <p:cNvSpPr>
            <a:spLocks noChangeShapeType="1"/>
          </p:cNvSpPr>
          <p:nvPr/>
        </p:nvSpPr>
        <p:spPr bwMode="auto">
          <a:xfrm>
            <a:off x="4229100" y="2278063"/>
            <a:ext cx="104140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48138" name="Rectangle 30"/>
          <p:cNvSpPr>
            <a:spLocks noChangeArrowheads="1"/>
          </p:cNvSpPr>
          <p:nvPr/>
        </p:nvSpPr>
        <p:spPr bwMode="auto">
          <a:xfrm>
            <a:off x="5262563" y="2122488"/>
            <a:ext cx="1835150"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dirty="0">
                <a:solidFill>
                  <a:schemeClr val="tx1"/>
                </a:solidFill>
                <a:latin typeface="Times" pitchFamily="19" charset="0"/>
              </a:rPr>
              <a:t>Instruction&lt;31:0&gt;</a:t>
            </a:r>
          </a:p>
        </p:txBody>
      </p:sp>
      <p:sp>
        <p:nvSpPr>
          <p:cNvPr id="48139" name="Rectangle 31"/>
          <p:cNvSpPr>
            <a:spLocks noChangeArrowheads="1"/>
          </p:cNvSpPr>
          <p:nvPr/>
        </p:nvSpPr>
        <p:spPr bwMode="auto">
          <a:xfrm>
            <a:off x="1447800" y="2286000"/>
            <a:ext cx="1295400" cy="1066800"/>
          </a:xfrm>
          <a:prstGeom prst="rect">
            <a:avLst/>
          </a:prstGeom>
          <a:noFill/>
          <a:ln w="12700">
            <a:solidFill>
              <a:schemeClr val="tx1"/>
            </a:solidFill>
            <a:prstDash val="sysDot"/>
            <a:miter lim="800000"/>
            <a:headEnd/>
            <a:tailEnd/>
          </a:ln>
        </p:spPr>
        <p:txBody>
          <a:bodyPr wrap="none" anchor="ctr">
            <a:prstTxWarp prst="textNoShape">
              <a:avLst/>
            </a:prstTxWarp>
          </a:bodyPr>
          <a:lstStyle/>
          <a:p>
            <a:endParaRPr lang="en-US"/>
          </a:p>
        </p:txBody>
      </p:sp>
      <p:sp>
        <p:nvSpPr>
          <p:cNvPr id="48140" name="Rectangle 32"/>
          <p:cNvSpPr>
            <a:spLocks noChangeArrowheads="1"/>
          </p:cNvSpPr>
          <p:nvPr/>
        </p:nvSpPr>
        <p:spPr bwMode="auto">
          <a:xfrm>
            <a:off x="228600" y="2816225"/>
            <a:ext cx="773012" cy="36676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dirty="0" smtClean="0">
                <a:solidFill>
                  <a:schemeClr val="accent2"/>
                </a:solidFill>
                <a:latin typeface="Times" pitchFamily="19" charset="0"/>
              </a:rPr>
              <a:t>Equal</a:t>
            </a:r>
            <a:endParaRPr lang="en-US" sz="1800" u="sng" dirty="0">
              <a:latin typeface="Times" pitchFamily="19" charset="0"/>
            </a:endParaRPr>
          </a:p>
        </p:txBody>
      </p:sp>
      <p:sp>
        <p:nvSpPr>
          <p:cNvPr id="48141" name="Line 33"/>
          <p:cNvSpPr>
            <a:spLocks noChangeShapeType="1"/>
          </p:cNvSpPr>
          <p:nvPr/>
        </p:nvSpPr>
        <p:spPr bwMode="auto">
          <a:xfrm>
            <a:off x="1066800" y="3048000"/>
            <a:ext cx="685800" cy="0"/>
          </a:xfrm>
          <a:prstGeom prst="line">
            <a:avLst/>
          </a:prstGeom>
          <a:noFill/>
          <a:ln w="38100">
            <a:solidFill>
              <a:schemeClr val="accent2"/>
            </a:solidFill>
            <a:round/>
            <a:headEnd/>
            <a:tailEnd type="triangle" w="med" len="med"/>
          </a:ln>
        </p:spPr>
        <p:txBody>
          <a:bodyPr wrap="none" anchor="ctr">
            <a:prstTxWarp prst="textNoShape">
              <a:avLst/>
            </a:prstTxWarp>
          </a:bodyPr>
          <a:lstStyle/>
          <a:p>
            <a:endParaRPr lang="en-US"/>
          </a:p>
        </p:txBody>
      </p:sp>
      <p:sp>
        <p:nvSpPr>
          <p:cNvPr id="48142" name="Line 34"/>
          <p:cNvSpPr>
            <a:spLocks noChangeShapeType="1"/>
          </p:cNvSpPr>
          <p:nvPr/>
        </p:nvSpPr>
        <p:spPr bwMode="auto">
          <a:xfrm>
            <a:off x="1066800" y="2617788"/>
            <a:ext cx="685800" cy="0"/>
          </a:xfrm>
          <a:prstGeom prst="line">
            <a:avLst/>
          </a:prstGeom>
          <a:noFill/>
          <a:ln w="38100">
            <a:solidFill>
              <a:schemeClr val="accent2"/>
            </a:solidFill>
            <a:round/>
            <a:headEnd/>
            <a:tailEnd type="triangle" w="med" len="med"/>
          </a:ln>
        </p:spPr>
        <p:txBody>
          <a:bodyPr wrap="none" anchor="ctr">
            <a:prstTxWarp prst="textNoShape">
              <a:avLst/>
            </a:prstTxWarp>
          </a:bodyPr>
          <a:lstStyle/>
          <a:p>
            <a:endParaRPr lang="en-US"/>
          </a:p>
        </p:txBody>
      </p:sp>
      <p:sp>
        <p:nvSpPr>
          <p:cNvPr id="48143" name="Freeform 35"/>
          <p:cNvSpPr>
            <a:spLocks/>
          </p:cNvSpPr>
          <p:nvPr/>
        </p:nvSpPr>
        <p:spPr bwMode="auto">
          <a:xfrm>
            <a:off x="2576513" y="2819400"/>
            <a:ext cx="319087" cy="1828800"/>
          </a:xfrm>
          <a:custGeom>
            <a:avLst/>
            <a:gdLst>
              <a:gd name="T0" fmla="*/ 0 w 201"/>
              <a:gd name="T1" fmla="*/ 9525 h 1152"/>
              <a:gd name="T2" fmla="*/ 319087 w 201"/>
              <a:gd name="T3" fmla="*/ 0 h 1152"/>
              <a:gd name="T4" fmla="*/ 319087 w 201"/>
              <a:gd name="T5" fmla="*/ 1828800 h 1152"/>
              <a:gd name="T6" fmla="*/ 0 60000 65536"/>
              <a:gd name="T7" fmla="*/ 0 60000 65536"/>
              <a:gd name="T8" fmla="*/ 0 60000 65536"/>
              <a:gd name="T9" fmla="*/ 0 w 201"/>
              <a:gd name="T10" fmla="*/ 0 h 1152"/>
              <a:gd name="T11" fmla="*/ 201 w 201"/>
              <a:gd name="T12" fmla="*/ 1152 h 1152"/>
            </a:gdLst>
            <a:ahLst/>
            <a:cxnLst>
              <a:cxn ang="T6">
                <a:pos x="T0" y="T1"/>
              </a:cxn>
              <a:cxn ang="T7">
                <a:pos x="T2" y="T3"/>
              </a:cxn>
              <a:cxn ang="T8">
                <a:pos x="T4" y="T5"/>
              </a:cxn>
            </a:cxnLst>
            <a:rect l="T9" t="T10" r="T11" b="T12"/>
            <a:pathLst>
              <a:path w="201" h="1152">
                <a:moveTo>
                  <a:pt x="0" y="6"/>
                </a:moveTo>
                <a:lnTo>
                  <a:pt x="201" y="0"/>
                </a:lnTo>
                <a:lnTo>
                  <a:pt x="201" y="1152"/>
                </a:lnTo>
              </a:path>
            </a:pathLst>
          </a:custGeom>
          <a:noFill/>
          <a:ln w="57150" cap="rnd">
            <a:solidFill>
              <a:schemeClr val="accent2"/>
            </a:solidFill>
            <a:prstDash val="sysDot"/>
            <a:round/>
            <a:headEnd/>
            <a:tailEnd type="triangle" w="med" len="med"/>
          </a:ln>
        </p:spPr>
        <p:txBody>
          <a:bodyPr wrap="none" anchor="ctr">
            <a:prstTxWarp prst="textNoShape">
              <a:avLst/>
            </a:prstTxWarp>
          </a:bodyPr>
          <a:lstStyle/>
          <a:p>
            <a:endParaRPr lang="en-US"/>
          </a:p>
        </p:txBody>
      </p:sp>
      <p:sp>
        <p:nvSpPr>
          <p:cNvPr id="48144" name="Rectangle 36"/>
          <p:cNvSpPr>
            <a:spLocks noChangeArrowheads="1"/>
          </p:cNvSpPr>
          <p:nvPr/>
        </p:nvSpPr>
        <p:spPr bwMode="auto">
          <a:xfrm>
            <a:off x="2371725" y="3276600"/>
            <a:ext cx="981075" cy="363538"/>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sz="1800" b="1">
                <a:solidFill>
                  <a:schemeClr val="accent2"/>
                </a:solidFill>
                <a:latin typeface="Times" pitchFamily="19" charset="0"/>
              </a:rPr>
              <a:t>nPC_sel</a:t>
            </a:r>
            <a:endParaRPr lang="en-US" sz="1800" u="sng">
              <a:latin typeface="Times" pitchFamily="19" charset="0"/>
            </a:endParaRPr>
          </a:p>
        </p:txBody>
      </p:sp>
      <p:grpSp>
        <p:nvGrpSpPr>
          <p:cNvPr id="7" name="Group 37"/>
          <p:cNvGrpSpPr>
            <a:grpSpLocks/>
          </p:cNvGrpSpPr>
          <p:nvPr/>
        </p:nvGrpSpPr>
        <p:grpSpPr bwMode="auto">
          <a:xfrm>
            <a:off x="7010400" y="5181600"/>
            <a:ext cx="1981200" cy="1371600"/>
            <a:chOff x="4416" y="3264"/>
            <a:chExt cx="1248" cy="864"/>
          </a:xfrm>
        </p:grpSpPr>
        <p:sp>
          <p:nvSpPr>
            <p:cNvPr id="48182" name="Text Box 38"/>
            <p:cNvSpPr txBox="1">
              <a:spLocks noChangeArrowheads="1"/>
            </p:cNvSpPr>
            <p:nvPr/>
          </p:nvSpPr>
          <p:spPr bwMode="auto">
            <a:xfrm>
              <a:off x="4416" y="3264"/>
              <a:ext cx="1248" cy="518"/>
            </a:xfrm>
            <a:prstGeom prst="rect">
              <a:avLst/>
            </a:prstGeom>
            <a:noFill/>
            <a:ln w="12700">
              <a:noFill/>
              <a:miter lim="800000"/>
              <a:headEnd/>
              <a:tailEnd/>
            </a:ln>
          </p:spPr>
          <p:txBody>
            <a:bodyPr>
              <a:prstTxWarp prst="textNoShape">
                <a:avLst/>
              </a:prstTxWarp>
              <a:spAutoFit/>
            </a:bodyPr>
            <a:lstStyle/>
            <a:p>
              <a:pPr>
                <a:spcBef>
                  <a:spcPct val="50000"/>
                </a:spcBef>
              </a:pPr>
              <a:r>
                <a:rPr lang="en-US" sz="2400" b="1"/>
                <a:t>Q: What logic gate?</a:t>
              </a:r>
            </a:p>
          </p:txBody>
        </p:sp>
        <p:sp>
          <p:nvSpPr>
            <p:cNvPr id="48183" name="AutoShape 39"/>
            <p:cNvSpPr>
              <a:spLocks noChangeArrowheads="1"/>
            </p:cNvSpPr>
            <p:nvPr/>
          </p:nvSpPr>
          <p:spPr bwMode="auto">
            <a:xfrm flipH="1" flipV="1">
              <a:off x="4464" y="3792"/>
              <a:ext cx="480" cy="336"/>
            </a:xfrm>
            <a:custGeom>
              <a:avLst/>
              <a:gdLst>
                <a:gd name="T0" fmla="*/ 7 w 21600"/>
                <a:gd name="T1" fmla="*/ 0 h 21600"/>
                <a:gd name="T2" fmla="*/ 7 w 21600"/>
                <a:gd name="T3" fmla="*/ 3 h 21600"/>
                <a:gd name="T4" fmla="*/ 2 w 21600"/>
                <a:gd name="T5" fmla="*/ 5 h 21600"/>
                <a:gd name="T6" fmla="*/ 11 w 21600"/>
                <a:gd name="T7" fmla="*/ 1 h 21600"/>
                <a:gd name="T8" fmla="*/ 0 60000 65536"/>
                <a:gd name="T9" fmla="*/ 0 60000 65536"/>
                <a:gd name="T10" fmla="*/ 0 60000 65536"/>
                <a:gd name="T11" fmla="*/ 0 60000 65536"/>
                <a:gd name="T12" fmla="*/ 12420 w 21600"/>
                <a:gd name="T13" fmla="*/ 2893 h 21600"/>
                <a:gd name="T14" fmla="*/ 18225 w 21600"/>
                <a:gd name="T15" fmla="*/ 925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12700">
              <a:solidFill>
                <a:schemeClr val="accent1"/>
              </a:solidFill>
              <a:miter lim="800000"/>
              <a:headEnd/>
              <a:tailEnd/>
            </a:ln>
          </p:spPr>
          <p:txBody>
            <a:bodyPr wrap="none" anchor="ctr">
              <a:prstTxWarp prst="textNoShape">
                <a:avLst/>
              </a:prstTxWarp>
            </a:bodyPr>
            <a:lstStyle/>
            <a:p>
              <a:endParaRPr lang="en-US"/>
            </a:p>
          </p:txBody>
        </p:sp>
      </p:grpSp>
      <p:sp>
        <p:nvSpPr>
          <p:cNvPr id="48146" name="Rectangle 40"/>
          <p:cNvSpPr>
            <a:spLocks noChangeArrowheads="1"/>
          </p:cNvSpPr>
          <p:nvPr/>
        </p:nvSpPr>
        <p:spPr bwMode="auto">
          <a:xfrm rot="10800000" flipV="1">
            <a:off x="381000" y="5943600"/>
            <a:ext cx="9001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imm16</a:t>
            </a:r>
          </a:p>
        </p:txBody>
      </p:sp>
      <p:sp>
        <p:nvSpPr>
          <p:cNvPr id="48147" name="Rectangle 41"/>
          <p:cNvSpPr>
            <a:spLocks noChangeArrowheads="1"/>
          </p:cNvSpPr>
          <p:nvPr/>
        </p:nvSpPr>
        <p:spPr bwMode="auto">
          <a:xfrm>
            <a:off x="3087688" y="6007100"/>
            <a:ext cx="4905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clk</a:t>
            </a:r>
          </a:p>
        </p:txBody>
      </p:sp>
      <p:grpSp>
        <p:nvGrpSpPr>
          <p:cNvPr id="8" name="Group 42"/>
          <p:cNvGrpSpPr>
            <a:grpSpLocks/>
          </p:cNvGrpSpPr>
          <p:nvPr/>
        </p:nvGrpSpPr>
        <p:grpSpPr bwMode="auto">
          <a:xfrm>
            <a:off x="3163888" y="4610100"/>
            <a:ext cx="349250" cy="1270000"/>
            <a:chOff x="1326" y="2336"/>
            <a:chExt cx="220" cy="800"/>
          </a:xfrm>
        </p:grpSpPr>
        <p:sp>
          <p:nvSpPr>
            <p:cNvPr id="48178" name="Rectangle 43"/>
            <p:cNvSpPr>
              <a:spLocks noChangeArrowheads="1"/>
            </p:cNvSpPr>
            <p:nvPr/>
          </p:nvSpPr>
          <p:spPr bwMode="auto">
            <a:xfrm>
              <a:off x="1364" y="2384"/>
              <a:ext cx="145" cy="752"/>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48179" name="Rectangle 44"/>
            <p:cNvSpPr>
              <a:spLocks noChangeArrowheads="1"/>
            </p:cNvSpPr>
            <p:nvPr/>
          </p:nvSpPr>
          <p:spPr bwMode="auto">
            <a:xfrm rot="5400000">
              <a:off x="1288" y="2681"/>
              <a:ext cx="28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PC</a:t>
              </a:r>
            </a:p>
          </p:txBody>
        </p:sp>
        <p:sp>
          <p:nvSpPr>
            <p:cNvPr id="48180" name="Rectangle 45"/>
            <p:cNvSpPr>
              <a:spLocks noChangeArrowheads="1"/>
            </p:cNvSpPr>
            <p:nvPr/>
          </p:nvSpPr>
          <p:spPr bwMode="auto">
            <a:xfrm rot="-5400000">
              <a:off x="1320" y="2352"/>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00</a:t>
              </a:r>
            </a:p>
          </p:txBody>
        </p:sp>
        <p:sp>
          <p:nvSpPr>
            <p:cNvPr id="48181" name="Rectangle 46"/>
            <p:cNvSpPr>
              <a:spLocks noChangeArrowheads="1"/>
            </p:cNvSpPr>
            <p:nvPr/>
          </p:nvSpPr>
          <p:spPr bwMode="auto">
            <a:xfrm>
              <a:off x="1367" y="2388"/>
              <a:ext cx="140" cy="14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grpSp>
      <p:sp>
        <p:nvSpPr>
          <p:cNvPr id="48149" name="Rectangle 47"/>
          <p:cNvSpPr>
            <a:spLocks noChangeArrowheads="1"/>
          </p:cNvSpPr>
          <p:nvPr/>
        </p:nvSpPr>
        <p:spPr bwMode="auto">
          <a:xfrm>
            <a:off x="1536700" y="4025900"/>
            <a:ext cx="310984" cy="397545"/>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dirty="0" smtClean="0">
                <a:solidFill>
                  <a:schemeClr val="tx1"/>
                </a:solidFill>
                <a:latin typeface="Times" pitchFamily="19" charset="0"/>
              </a:rPr>
              <a:t>1</a:t>
            </a:r>
            <a:endParaRPr lang="en-US" sz="2000" b="1" dirty="0">
              <a:solidFill>
                <a:schemeClr val="tx1"/>
              </a:solidFill>
              <a:latin typeface="Times" pitchFamily="19" charset="0"/>
            </a:endParaRPr>
          </a:p>
        </p:txBody>
      </p:sp>
      <p:sp>
        <p:nvSpPr>
          <p:cNvPr id="48150" name="Rectangle 48"/>
          <p:cNvSpPr>
            <a:spLocks noChangeArrowheads="1"/>
          </p:cNvSpPr>
          <p:nvPr/>
        </p:nvSpPr>
        <p:spPr bwMode="auto">
          <a:xfrm>
            <a:off x="1584325" y="5702300"/>
            <a:ext cx="295275" cy="1066800"/>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48151" name="Rectangle 49"/>
          <p:cNvSpPr>
            <a:spLocks noChangeArrowheads="1"/>
          </p:cNvSpPr>
          <p:nvPr/>
        </p:nvSpPr>
        <p:spPr bwMode="auto">
          <a:xfrm rot="5400000">
            <a:off x="1283494" y="6038057"/>
            <a:ext cx="88582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PC Ext</a:t>
            </a:r>
          </a:p>
        </p:txBody>
      </p:sp>
      <p:sp>
        <p:nvSpPr>
          <p:cNvPr id="48152" name="Rectangle 50"/>
          <p:cNvSpPr>
            <a:spLocks noChangeArrowheads="1"/>
          </p:cNvSpPr>
          <p:nvPr/>
        </p:nvSpPr>
        <p:spPr bwMode="auto">
          <a:xfrm rot="5400000">
            <a:off x="1877219" y="4433094"/>
            <a:ext cx="8032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Adder</a:t>
            </a:r>
          </a:p>
        </p:txBody>
      </p:sp>
      <p:sp>
        <p:nvSpPr>
          <p:cNvPr id="48153" name="Freeform 51"/>
          <p:cNvSpPr>
            <a:spLocks/>
          </p:cNvSpPr>
          <p:nvPr/>
        </p:nvSpPr>
        <p:spPr bwMode="auto">
          <a:xfrm>
            <a:off x="2097088" y="4102100"/>
            <a:ext cx="381000" cy="1066800"/>
          </a:xfrm>
          <a:custGeom>
            <a:avLst/>
            <a:gdLst>
              <a:gd name="T0" fmla="*/ 0 w 240"/>
              <a:gd name="T1" fmla="*/ 0 h 672"/>
              <a:gd name="T2" fmla="*/ 0 w 240"/>
              <a:gd name="T3" fmla="*/ 457200 h 672"/>
              <a:gd name="T4" fmla="*/ 76200 w 240"/>
              <a:gd name="T5" fmla="*/ 533400 h 672"/>
              <a:gd name="T6" fmla="*/ 0 w 240"/>
              <a:gd name="T7" fmla="*/ 609600 h 672"/>
              <a:gd name="T8" fmla="*/ 0 w 240"/>
              <a:gd name="T9" fmla="*/ 1066800 h 672"/>
              <a:gd name="T10" fmla="*/ 381000 w 240"/>
              <a:gd name="T11" fmla="*/ 762000 h 672"/>
              <a:gd name="T12" fmla="*/ 381000 w 240"/>
              <a:gd name="T13" fmla="*/ 304800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48154" name="Rectangle 52"/>
          <p:cNvSpPr>
            <a:spLocks noChangeArrowheads="1"/>
          </p:cNvSpPr>
          <p:nvPr/>
        </p:nvSpPr>
        <p:spPr bwMode="auto">
          <a:xfrm rot="5400000">
            <a:off x="1877219" y="5652294"/>
            <a:ext cx="8032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Adder</a:t>
            </a:r>
          </a:p>
        </p:txBody>
      </p:sp>
      <p:sp>
        <p:nvSpPr>
          <p:cNvPr id="48155" name="Freeform 53"/>
          <p:cNvSpPr>
            <a:spLocks/>
          </p:cNvSpPr>
          <p:nvPr/>
        </p:nvSpPr>
        <p:spPr bwMode="auto">
          <a:xfrm>
            <a:off x="2097088" y="5321300"/>
            <a:ext cx="381000" cy="1066800"/>
          </a:xfrm>
          <a:custGeom>
            <a:avLst/>
            <a:gdLst>
              <a:gd name="T0" fmla="*/ 0 w 240"/>
              <a:gd name="T1" fmla="*/ 0 h 672"/>
              <a:gd name="T2" fmla="*/ 0 w 240"/>
              <a:gd name="T3" fmla="*/ 457200 h 672"/>
              <a:gd name="T4" fmla="*/ 76200 w 240"/>
              <a:gd name="T5" fmla="*/ 533400 h 672"/>
              <a:gd name="T6" fmla="*/ 0 w 240"/>
              <a:gd name="T7" fmla="*/ 609600 h 672"/>
              <a:gd name="T8" fmla="*/ 0 w 240"/>
              <a:gd name="T9" fmla="*/ 1066800 h 672"/>
              <a:gd name="T10" fmla="*/ 381000 w 240"/>
              <a:gd name="T11" fmla="*/ 762000 h 672"/>
              <a:gd name="T12" fmla="*/ 381000 w 240"/>
              <a:gd name="T13" fmla="*/ 304800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48156" name="Rectangle 54"/>
          <p:cNvSpPr>
            <a:spLocks noChangeArrowheads="1"/>
          </p:cNvSpPr>
          <p:nvPr/>
        </p:nvSpPr>
        <p:spPr bwMode="auto">
          <a:xfrm rot="5400000">
            <a:off x="2569369" y="5125244"/>
            <a:ext cx="6381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Mux</a:t>
            </a:r>
          </a:p>
        </p:txBody>
      </p:sp>
      <p:sp>
        <p:nvSpPr>
          <p:cNvPr id="48157" name="Freeform 55"/>
          <p:cNvSpPr>
            <a:spLocks/>
          </p:cNvSpPr>
          <p:nvPr/>
        </p:nvSpPr>
        <p:spPr bwMode="auto">
          <a:xfrm>
            <a:off x="2782888" y="4559300"/>
            <a:ext cx="228600" cy="1447800"/>
          </a:xfrm>
          <a:custGeom>
            <a:avLst/>
            <a:gdLst>
              <a:gd name="T0" fmla="*/ 0 w 144"/>
              <a:gd name="T1" fmla="*/ 0 h 912"/>
              <a:gd name="T2" fmla="*/ 0 w 144"/>
              <a:gd name="T3" fmla="*/ 1447800 h 912"/>
              <a:gd name="T4" fmla="*/ 228600 w 144"/>
              <a:gd name="T5" fmla="*/ 1219200 h 912"/>
              <a:gd name="T6" fmla="*/ 228600 w 144"/>
              <a:gd name="T7" fmla="*/ 228600 h 912"/>
              <a:gd name="T8" fmla="*/ 0 w 144"/>
              <a:gd name="T9" fmla="*/ 0 h 912"/>
              <a:gd name="T10" fmla="*/ 0 60000 65536"/>
              <a:gd name="T11" fmla="*/ 0 60000 65536"/>
              <a:gd name="T12" fmla="*/ 0 60000 65536"/>
              <a:gd name="T13" fmla="*/ 0 60000 65536"/>
              <a:gd name="T14" fmla="*/ 0 60000 65536"/>
              <a:gd name="T15" fmla="*/ 0 w 144"/>
              <a:gd name="T16" fmla="*/ 0 h 912"/>
              <a:gd name="T17" fmla="*/ 144 w 144"/>
              <a:gd name="T18" fmla="*/ 912 h 912"/>
            </a:gdLst>
            <a:ahLst/>
            <a:cxnLst>
              <a:cxn ang="T10">
                <a:pos x="T0" y="T1"/>
              </a:cxn>
              <a:cxn ang="T11">
                <a:pos x="T2" y="T3"/>
              </a:cxn>
              <a:cxn ang="T12">
                <a:pos x="T4" y="T5"/>
              </a:cxn>
              <a:cxn ang="T13">
                <a:pos x="T6" y="T7"/>
              </a:cxn>
              <a:cxn ang="T14">
                <a:pos x="T8" y="T9"/>
              </a:cxn>
            </a:cxnLst>
            <a:rect l="T15" t="T16" r="T17" b="T18"/>
            <a:pathLst>
              <a:path w="144" h="912">
                <a:moveTo>
                  <a:pt x="0" y="0"/>
                </a:moveTo>
                <a:lnTo>
                  <a:pt x="0" y="912"/>
                </a:lnTo>
                <a:lnTo>
                  <a:pt x="144" y="768"/>
                </a:lnTo>
                <a:lnTo>
                  <a:pt x="144" y="144"/>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48158" name="Freeform 56"/>
          <p:cNvSpPr>
            <a:spLocks/>
          </p:cNvSpPr>
          <p:nvPr/>
        </p:nvSpPr>
        <p:spPr bwMode="auto">
          <a:xfrm>
            <a:off x="3468688" y="2743200"/>
            <a:ext cx="188912" cy="2578100"/>
          </a:xfrm>
          <a:custGeom>
            <a:avLst/>
            <a:gdLst>
              <a:gd name="T0" fmla="*/ 0 w 144"/>
              <a:gd name="T1" fmla="*/ 2578100 h 1728"/>
              <a:gd name="T2" fmla="*/ 188912 w 144"/>
              <a:gd name="T3" fmla="*/ 2578100 h 1728"/>
              <a:gd name="T4" fmla="*/ 188912 w 144"/>
              <a:gd name="T5" fmla="*/ 0 h 1728"/>
              <a:gd name="T6" fmla="*/ 0 60000 65536"/>
              <a:gd name="T7" fmla="*/ 0 60000 65536"/>
              <a:gd name="T8" fmla="*/ 0 60000 65536"/>
              <a:gd name="T9" fmla="*/ 0 w 144"/>
              <a:gd name="T10" fmla="*/ 0 h 1728"/>
              <a:gd name="T11" fmla="*/ 144 w 144"/>
              <a:gd name="T12" fmla="*/ 1728 h 1728"/>
            </a:gdLst>
            <a:ahLst/>
            <a:cxnLst>
              <a:cxn ang="T6">
                <a:pos x="T0" y="T1"/>
              </a:cxn>
              <a:cxn ang="T7">
                <a:pos x="T2" y="T3"/>
              </a:cxn>
              <a:cxn ang="T8">
                <a:pos x="T4" y="T5"/>
              </a:cxn>
            </a:cxnLst>
            <a:rect l="T9" t="T10" r="T11" b="T12"/>
            <a:pathLst>
              <a:path w="144" h="1728">
                <a:moveTo>
                  <a:pt x="0" y="1728"/>
                </a:moveTo>
                <a:lnTo>
                  <a:pt x="144" y="1728"/>
                </a:lnTo>
                <a:lnTo>
                  <a:pt x="144"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8159" name="Freeform 57"/>
          <p:cNvSpPr>
            <a:spLocks/>
          </p:cNvSpPr>
          <p:nvPr/>
        </p:nvSpPr>
        <p:spPr bwMode="auto">
          <a:xfrm>
            <a:off x="1411288" y="3797300"/>
            <a:ext cx="2209800" cy="1219200"/>
          </a:xfrm>
          <a:custGeom>
            <a:avLst/>
            <a:gdLst>
              <a:gd name="T0" fmla="*/ 2209800 w 1440"/>
              <a:gd name="T1" fmla="*/ 0 h 768"/>
              <a:gd name="T2" fmla="*/ 0 w 1440"/>
              <a:gd name="T3" fmla="*/ 0 h 768"/>
              <a:gd name="T4" fmla="*/ 0 w 1440"/>
              <a:gd name="T5" fmla="*/ 1219200 h 768"/>
              <a:gd name="T6" fmla="*/ 662940 w 1440"/>
              <a:gd name="T7" fmla="*/ 1219200 h 768"/>
              <a:gd name="T8" fmla="*/ 0 60000 65536"/>
              <a:gd name="T9" fmla="*/ 0 60000 65536"/>
              <a:gd name="T10" fmla="*/ 0 60000 65536"/>
              <a:gd name="T11" fmla="*/ 0 60000 65536"/>
              <a:gd name="T12" fmla="*/ 0 w 1440"/>
              <a:gd name="T13" fmla="*/ 0 h 768"/>
              <a:gd name="T14" fmla="*/ 1440 w 1440"/>
              <a:gd name="T15" fmla="*/ 768 h 768"/>
            </a:gdLst>
            <a:ahLst/>
            <a:cxnLst>
              <a:cxn ang="T8">
                <a:pos x="T0" y="T1"/>
              </a:cxn>
              <a:cxn ang="T9">
                <a:pos x="T2" y="T3"/>
              </a:cxn>
              <a:cxn ang="T10">
                <a:pos x="T4" y="T5"/>
              </a:cxn>
              <a:cxn ang="T11">
                <a:pos x="T6" y="T7"/>
              </a:cxn>
            </a:cxnLst>
            <a:rect l="T12" t="T13" r="T14" b="T15"/>
            <a:pathLst>
              <a:path w="1440" h="768">
                <a:moveTo>
                  <a:pt x="1440" y="0"/>
                </a:moveTo>
                <a:lnTo>
                  <a:pt x="0" y="0"/>
                </a:lnTo>
                <a:lnTo>
                  <a:pt x="0" y="768"/>
                </a:lnTo>
                <a:lnTo>
                  <a:pt x="432" y="768"/>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8160" name="Line 58"/>
          <p:cNvSpPr>
            <a:spLocks noChangeShapeType="1"/>
          </p:cNvSpPr>
          <p:nvPr/>
        </p:nvSpPr>
        <p:spPr bwMode="auto">
          <a:xfrm>
            <a:off x="1792288" y="4254500"/>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8161" name="Line 59"/>
          <p:cNvSpPr>
            <a:spLocks noChangeShapeType="1"/>
          </p:cNvSpPr>
          <p:nvPr/>
        </p:nvSpPr>
        <p:spPr bwMode="auto">
          <a:xfrm>
            <a:off x="2478088" y="4711700"/>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8162" name="Freeform 60"/>
          <p:cNvSpPr>
            <a:spLocks/>
          </p:cNvSpPr>
          <p:nvPr/>
        </p:nvSpPr>
        <p:spPr bwMode="auto">
          <a:xfrm>
            <a:off x="1716088" y="4711700"/>
            <a:ext cx="838200" cy="762000"/>
          </a:xfrm>
          <a:custGeom>
            <a:avLst/>
            <a:gdLst>
              <a:gd name="T0" fmla="*/ 838200 w 528"/>
              <a:gd name="T1" fmla="*/ 0 h 480"/>
              <a:gd name="T2" fmla="*/ 838200 w 528"/>
              <a:gd name="T3" fmla="*/ 533400 h 480"/>
              <a:gd name="T4" fmla="*/ 0 w 528"/>
              <a:gd name="T5" fmla="*/ 533400 h 480"/>
              <a:gd name="T6" fmla="*/ 0 w 528"/>
              <a:gd name="T7" fmla="*/ 762000 h 480"/>
              <a:gd name="T8" fmla="*/ 381000 w 528"/>
              <a:gd name="T9" fmla="*/ 762000 h 480"/>
              <a:gd name="T10" fmla="*/ 0 60000 65536"/>
              <a:gd name="T11" fmla="*/ 0 60000 65536"/>
              <a:gd name="T12" fmla="*/ 0 60000 65536"/>
              <a:gd name="T13" fmla="*/ 0 60000 65536"/>
              <a:gd name="T14" fmla="*/ 0 60000 65536"/>
              <a:gd name="T15" fmla="*/ 0 w 528"/>
              <a:gd name="T16" fmla="*/ 0 h 480"/>
              <a:gd name="T17" fmla="*/ 528 w 528"/>
              <a:gd name="T18" fmla="*/ 480 h 480"/>
            </a:gdLst>
            <a:ahLst/>
            <a:cxnLst>
              <a:cxn ang="T10">
                <a:pos x="T0" y="T1"/>
              </a:cxn>
              <a:cxn ang="T11">
                <a:pos x="T2" y="T3"/>
              </a:cxn>
              <a:cxn ang="T12">
                <a:pos x="T4" y="T5"/>
              </a:cxn>
              <a:cxn ang="T13">
                <a:pos x="T6" y="T7"/>
              </a:cxn>
              <a:cxn ang="T14">
                <a:pos x="T8" y="T9"/>
              </a:cxn>
            </a:cxnLst>
            <a:rect l="T15" t="T16" r="T17" b="T18"/>
            <a:pathLst>
              <a:path w="528" h="480">
                <a:moveTo>
                  <a:pt x="528" y="0"/>
                </a:moveTo>
                <a:lnTo>
                  <a:pt x="528" y="336"/>
                </a:lnTo>
                <a:lnTo>
                  <a:pt x="0" y="336"/>
                </a:lnTo>
                <a:lnTo>
                  <a:pt x="0" y="480"/>
                </a:lnTo>
                <a:lnTo>
                  <a:pt x="240" y="48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8163" name="Line 61"/>
          <p:cNvSpPr>
            <a:spLocks noChangeShapeType="1"/>
          </p:cNvSpPr>
          <p:nvPr/>
        </p:nvSpPr>
        <p:spPr bwMode="auto">
          <a:xfrm>
            <a:off x="1868488" y="6235700"/>
            <a:ext cx="2286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8164" name="Line 62"/>
          <p:cNvSpPr>
            <a:spLocks noChangeShapeType="1"/>
          </p:cNvSpPr>
          <p:nvPr/>
        </p:nvSpPr>
        <p:spPr bwMode="auto">
          <a:xfrm>
            <a:off x="2478088" y="5854700"/>
            <a:ext cx="304800" cy="1588"/>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8165" name="Line 63"/>
          <p:cNvSpPr>
            <a:spLocks noChangeShapeType="1"/>
          </p:cNvSpPr>
          <p:nvPr/>
        </p:nvSpPr>
        <p:spPr bwMode="auto">
          <a:xfrm>
            <a:off x="3011488" y="5321300"/>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48166" name="Line 64"/>
          <p:cNvSpPr>
            <a:spLocks noChangeShapeType="1"/>
          </p:cNvSpPr>
          <p:nvPr/>
        </p:nvSpPr>
        <p:spPr bwMode="auto">
          <a:xfrm>
            <a:off x="1219200" y="6248400"/>
            <a:ext cx="3810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48167" name="Freeform 65"/>
          <p:cNvSpPr>
            <a:spLocks/>
          </p:cNvSpPr>
          <p:nvPr/>
        </p:nvSpPr>
        <p:spPr bwMode="auto">
          <a:xfrm>
            <a:off x="1447800" y="3810000"/>
            <a:ext cx="2209800" cy="1524000"/>
          </a:xfrm>
          <a:custGeom>
            <a:avLst/>
            <a:gdLst>
              <a:gd name="T0" fmla="*/ 1981200 w 1392"/>
              <a:gd name="T1" fmla="*/ 1524000 h 960"/>
              <a:gd name="T2" fmla="*/ 2209800 w 1392"/>
              <a:gd name="T3" fmla="*/ 1524000 h 960"/>
              <a:gd name="T4" fmla="*/ 2209800 w 1392"/>
              <a:gd name="T5" fmla="*/ 0 h 960"/>
              <a:gd name="T6" fmla="*/ 0 w 1392"/>
              <a:gd name="T7" fmla="*/ 0 h 960"/>
              <a:gd name="T8" fmla="*/ 0 w 1392"/>
              <a:gd name="T9" fmla="*/ 1219200 h 960"/>
              <a:gd name="T10" fmla="*/ 609600 w 1392"/>
              <a:gd name="T11" fmla="*/ 1219200 h 960"/>
              <a:gd name="T12" fmla="*/ 0 60000 65536"/>
              <a:gd name="T13" fmla="*/ 0 60000 65536"/>
              <a:gd name="T14" fmla="*/ 0 60000 65536"/>
              <a:gd name="T15" fmla="*/ 0 60000 65536"/>
              <a:gd name="T16" fmla="*/ 0 60000 65536"/>
              <a:gd name="T17" fmla="*/ 0 60000 65536"/>
              <a:gd name="T18" fmla="*/ 0 w 1392"/>
              <a:gd name="T19" fmla="*/ 0 h 960"/>
              <a:gd name="T20" fmla="*/ 1392 w 1392"/>
              <a:gd name="T21" fmla="*/ 960 h 960"/>
            </a:gdLst>
            <a:ahLst/>
            <a:cxnLst>
              <a:cxn ang="T12">
                <a:pos x="T0" y="T1"/>
              </a:cxn>
              <a:cxn ang="T13">
                <a:pos x="T2" y="T3"/>
              </a:cxn>
              <a:cxn ang="T14">
                <a:pos x="T4" y="T5"/>
              </a:cxn>
              <a:cxn ang="T15">
                <a:pos x="T6" y="T7"/>
              </a:cxn>
              <a:cxn ang="T16">
                <a:pos x="T8" y="T9"/>
              </a:cxn>
              <a:cxn ang="T17">
                <a:pos x="T10" y="T11"/>
              </a:cxn>
            </a:cxnLst>
            <a:rect l="T18" t="T19" r="T20" b="T21"/>
            <a:pathLst>
              <a:path w="1392" h="960">
                <a:moveTo>
                  <a:pt x="1248" y="960"/>
                </a:moveTo>
                <a:lnTo>
                  <a:pt x="1392" y="960"/>
                </a:lnTo>
                <a:lnTo>
                  <a:pt x="1392" y="0"/>
                </a:lnTo>
                <a:lnTo>
                  <a:pt x="0" y="0"/>
                </a:lnTo>
                <a:lnTo>
                  <a:pt x="0" y="768"/>
                </a:lnTo>
                <a:lnTo>
                  <a:pt x="384" y="768"/>
                </a:lnTo>
              </a:path>
            </a:pathLst>
          </a:custGeom>
          <a:noFill/>
          <a:ln w="57150">
            <a:solidFill>
              <a:schemeClr val="accent2"/>
            </a:solidFill>
            <a:round/>
            <a:headEnd/>
            <a:tailEnd/>
          </a:ln>
        </p:spPr>
        <p:txBody>
          <a:bodyPr wrap="none" anchor="ctr">
            <a:prstTxWarp prst="textNoShape">
              <a:avLst/>
            </a:prstTxWarp>
          </a:bodyPr>
          <a:lstStyle/>
          <a:p>
            <a:endParaRPr lang="en-US"/>
          </a:p>
        </p:txBody>
      </p:sp>
      <p:sp>
        <p:nvSpPr>
          <p:cNvPr id="48168" name="Freeform 66"/>
          <p:cNvSpPr>
            <a:spLocks/>
          </p:cNvSpPr>
          <p:nvPr/>
        </p:nvSpPr>
        <p:spPr bwMode="auto">
          <a:xfrm>
            <a:off x="1676400" y="4724400"/>
            <a:ext cx="838200" cy="762000"/>
          </a:xfrm>
          <a:custGeom>
            <a:avLst/>
            <a:gdLst>
              <a:gd name="T0" fmla="*/ 838200 w 528"/>
              <a:gd name="T1" fmla="*/ 0 h 480"/>
              <a:gd name="T2" fmla="*/ 838200 w 528"/>
              <a:gd name="T3" fmla="*/ 533400 h 480"/>
              <a:gd name="T4" fmla="*/ 0 w 528"/>
              <a:gd name="T5" fmla="*/ 533400 h 480"/>
              <a:gd name="T6" fmla="*/ 0 w 528"/>
              <a:gd name="T7" fmla="*/ 762000 h 480"/>
              <a:gd name="T8" fmla="*/ 381000 w 528"/>
              <a:gd name="T9" fmla="*/ 762000 h 480"/>
              <a:gd name="T10" fmla="*/ 0 60000 65536"/>
              <a:gd name="T11" fmla="*/ 0 60000 65536"/>
              <a:gd name="T12" fmla="*/ 0 60000 65536"/>
              <a:gd name="T13" fmla="*/ 0 60000 65536"/>
              <a:gd name="T14" fmla="*/ 0 60000 65536"/>
              <a:gd name="T15" fmla="*/ 0 w 528"/>
              <a:gd name="T16" fmla="*/ 0 h 480"/>
              <a:gd name="T17" fmla="*/ 528 w 528"/>
              <a:gd name="T18" fmla="*/ 480 h 480"/>
            </a:gdLst>
            <a:ahLst/>
            <a:cxnLst>
              <a:cxn ang="T10">
                <a:pos x="T0" y="T1"/>
              </a:cxn>
              <a:cxn ang="T11">
                <a:pos x="T2" y="T3"/>
              </a:cxn>
              <a:cxn ang="T12">
                <a:pos x="T4" y="T5"/>
              </a:cxn>
              <a:cxn ang="T13">
                <a:pos x="T6" y="T7"/>
              </a:cxn>
              <a:cxn ang="T14">
                <a:pos x="T8" y="T9"/>
              </a:cxn>
            </a:cxnLst>
            <a:rect l="T15" t="T16" r="T17" b="T18"/>
            <a:pathLst>
              <a:path w="528" h="480">
                <a:moveTo>
                  <a:pt x="528" y="0"/>
                </a:moveTo>
                <a:lnTo>
                  <a:pt x="528" y="336"/>
                </a:lnTo>
                <a:lnTo>
                  <a:pt x="0" y="336"/>
                </a:lnTo>
                <a:lnTo>
                  <a:pt x="0" y="480"/>
                </a:lnTo>
                <a:lnTo>
                  <a:pt x="240" y="480"/>
                </a:lnTo>
              </a:path>
            </a:pathLst>
          </a:custGeom>
          <a:noFill/>
          <a:ln w="57150">
            <a:solidFill>
              <a:schemeClr val="accent2"/>
            </a:solidFill>
            <a:round/>
            <a:headEnd/>
            <a:tailEnd/>
          </a:ln>
        </p:spPr>
        <p:txBody>
          <a:bodyPr wrap="none" anchor="ctr">
            <a:prstTxWarp prst="textNoShape">
              <a:avLst/>
            </a:prstTxWarp>
          </a:bodyPr>
          <a:lstStyle/>
          <a:p>
            <a:endParaRPr lang="en-US"/>
          </a:p>
        </p:txBody>
      </p:sp>
      <p:sp>
        <p:nvSpPr>
          <p:cNvPr id="48169" name="Line 67"/>
          <p:cNvSpPr>
            <a:spLocks noChangeShapeType="1"/>
          </p:cNvSpPr>
          <p:nvPr/>
        </p:nvSpPr>
        <p:spPr bwMode="auto">
          <a:xfrm>
            <a:off x="2438400" y="5867400"/>
            <a:ext cx="381000" cy="0"/>
          </a:xfrm>
          <a:prstGeom prst="line">
            <a:avLst/>
          </a:prstGeom>
          <a:noFill/>
          <a:ln w="57150">
            <a:solidFill>
              <a:schemeClr val="accent2"/>
            </a:solidFill>
            <a:round/>
            <a:headEnd/>
            <a:tailEnd/>
          </a:ln>
        </p:spPr>
        <p:txBody>
          <a:bodyPr wrap="none" anchor="ctr">
            <a:prstTxWarp prst="textNoShape">
              <a:avLst/>
            </a:prstTxWarp>
          </a:bodyPr>
          <a:lstStyle/>
          <a:p>
            <a:endParaRPr lang="en-US"/>
          </a:p>
        </p:txBody>
      </p:sp>
      <p:sp>
        <p:nvSpPr>
          <p:cNvPr id="48170" name="Text Box 68"/>
          <p:cNvSpPr txBox="1">
            <a:spLocks noChangeArrowheads="1"/>
          </p:cNvSpPr>
          <p:nvPr/>
        </p:nvSpPr>
        <p:spPr bwMode="auto">
          <a:xfrm>
            <a:off x="2725738" y="4648200"/>
            <a:ext cx="296862" cy="336550"/>
          </a:xfrm>
          <a:prstGeom prst="rect">
            <a:avLst/>
          </a:prstGeom>
          <a:noFill/>
          <a:ln w="12700">
            <a:noFill/>
            <a:miter lim="800000"/>
            <a:headEnd/>
            <a:tailEnd/>
          </a:ln>
        </p:spPr>
        <p:txBody>
          <a:bodyPr wrap="none">
            <a:prstTxWarp prst="textNoShape">
              <a:avLst/>
            </a:prstTxWarp>
            <a:spAutoFit/>
          </a:bodyPr>
          <a:lstStyle/>
          <a:p>
            <a:r>
              <a:rPr lang="en-US" sz="1600">
                <a:solidFill>
                  <a:schemeClr val="tx1"/>
                </a:solidFill>
              </a:rPr>
              <a:t>0</a:t>
            </a:r>
          </a:p>
        </p:txBody>
      </p:sp>
      <p:sp>
        <p:nvSpPr>
          <p:cNvPr id="48171" name="Text Box 69"/>
          <p:cNvSpPr txBox="1">
            <a:spLocks noChangeArrowheads="1"/>
          </p:cNvSpPr>
          <p:nvPr/>
        </p:nvSpPr>
        <p:spPr bwMode="auto">
          <a:xfrm>
            <a:off x="2717800" y="5607050"/>
            <a:ext cx="296863" cy="336550"/>
          </a:xfrm>
          <a:prstGeom prst="rect">
            <a:avLst/>
          </a:prstGeom>
          <a:noFill/>
          <a:ln w="12700">
            <a:noFill/>
            <a:miter lim="800000"/>
            <a:headEnd/>
            <a:tailEnd/>
          </a:ln>
        </p:spPr>
        <p:txBody>
          <a:bodyPr wrap="none">
            <a:prstTxWarp prst="textNoShape">
              <a:avLst/>
            </a:prstTxWarp>
            <a:spAutoFit/>
          </a:bodyPr>
          <a:lstStyle/>
          <a:p>
            <a:r>
              <a:rPr lang="en-US" sz="1600">
                <a:solidFill>
                  <a:schemeClr val="tx1"/>
                </a:solidFill>
              </a:rPr>
              <a:t>1</a:t>
            </a:r>
          </a:p>
        </p:txBody>
      </p:sp>
      <p:sp>
        <p:nvSpPr>
          <p:cNvPr id="48172" name="Line 70"/>
          <p:cNvSpPr>
            <a:spLocks noChangeShapeType="1"/>
          </p:cNvSpPr>
          <p:nvPr/>
        </p:nvSpPr>
        <p:spPr bwMode="auto">
          <a:xfrm>
            <a:off x="2971800" y="5334000"/>
            <a:ext cx="228600" cy="0"/>
          </a:xfrm>
          <a:prstGeom prst="line">
            <a:avLst/>
          </a:prstGeom>
          <a:noFill/>
          <a:ln w="57150">
            <a:solidFill>
              <a:schemeClr val="accent2"/>
            </a:solidFill>
            <a:round/>
            <a:headEnd/>
            <a:tailEnd/>
          </a:ln>
        </p:spPr>
        <p:txBody>
          <a:bodyPr wrap="none" anchor="ctr">
            <a:prstTxWarp prst="textNoShape">
              <a:avLst/>
            </a:prstTxWarp>
          </a:bodyPr>
          <a:lstStyle/>
          <a:p>
            <a:endParaRPr lang="en-US"/>
          </a:p>
        </p:txBody>
      </p:sp>
      <p:sp>
        <p:nvSpPr>
          <p:cNvPr id="48173" name="Line 71"/>
          <p:cNvSpPr>
            <a:spLocks noChangeShapeType="1"/>
          </p:cNvSpPr>
          <p:nvPr/>
        </p:nvSpPr>
        <p:spPr bwMode="auto">
          <a:xfrm flipV="1">
            <a:off x="3657600" y="2743200"/>
            <a:ext cx="0" cy="1066800"/>
          </a:xfrm>
          <a:prstGeom prst="line">
            <a:avLst/>
          </a:prstGeom>
          <a:noFill/>
          <a:ln w="57150">
            <a:solidFill>
              <a:schemeClr val="accent2"/>
            </a:solidFill>
            <a:round/>
            <a:headEnd/>
            <a:tailEnd/>
          </a:ln>
        </p:spPr>
        <p:txBody>
          <a:bodyPr wrap="none" anchor="ctr">
            <a:prstTxWarp prst="textNoShape">
              <a:avLst/>
            </a:prstTxWarp>
          </a:bodyPr>
          <a:lstStyle/>
          <a:p>
            <a:endParaRPr lang="en-US"/>
          </a:p>
        </p:txBody>
      </p:sp>
      <p:sp>
        <p:nvSpPr>
          <p:cNvPr id="48174" name="Line 72"/>
          <p:cNvSpPr>
            <a:spLocks noChangeShapeType="1"/>
          </p:cNvSpPr>
          <p:nvPr/>
        </p:nvSpPr>
        <p:spPr bwMode="auto">
          <a:xfrm>
            <a:off x="2438400" y="4724400"/>
            <a:ext cx="304800" cy="0"/>
          </a:xfrm>
          <a:prstGeom prst="line">
            <a:avLst/>
          </a:prstGeom>
          <a:noFill/>
          <a:ln w="57150">
            <a:solidFill>
              <a:schemeClr val="accent2"/>
            </a:solidFill>
            <a:round/>
            <a:headEnd/>
            <a:tailEnd/>
          </a:ln>
        </p:spPr>
        <p:txBody>
          <a:bodyPr wrap="none" anchor="ctr">
            <a:prstTxWarp prst="textNoShape">
              <a:avLst/>
            </a:prstTxWarp>
          </a:bodyPr>
          <a:lstStyle/>
          <a:p>
            <a:endParaRPr lang="en-US"/>
          </a:p>
        </p:txBody>
      </p:sp>
      <p:grpSp>
        <p:nvGrpSpPr>
          <p:cNvPr id="9" name="Group 73"/>
          <p:cNvGrpSpPr>
            <a:grpSpLocks/>
          </p:cNvGrpSpPr>
          <p:nvPr/>
        </p:nvGrpSpPr>
        <p:grpSpPr bwMode="auto">
          <a:xfrm>
            <a:off x="1828800" y="2514600"/>
            <a:ext cx="1674813" cy="1106488"/>
            <a:chOff x="1152" y="1584"/>
            <a:chExt cx="1055" cy="697"/>
          </a:xfrm>
        </p:grpSpPr>
        <p:sp>
          <p:nvSpPr>
            <p:cNvPr id="48176" name="AutoShape 74"/>
            <p:cNvSpPr>
              <a:spLocks noChangeArrowheads="1"/>
            </p:cNvSpPr>
            <p:nvPr/>
          </p:nvSpPr>
          <p:spPr bwMode="auto">
            <a:xfrm>
              <a:off x="1152" y="1584"/>
              <a:ext cx="384" cy="384"/>
            </a:xfrm>
            <a:prstGeom prst="flowChartDelay">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8177" name="Text Box 75"/>
            <p:cNvSpPr txBox="1">
              <a:spLocks noChangeArrowheads="1"/>
            </p:cNvSpPr>
            <p:nvPr/>
          </p:nvSpPr>
          <p:spPr bwMode="auto">
            <a:xfrm>
              <a:off x="1478" y="2031"/>
              <a:ext cx="729" cy="250"/>
            </a:xfrm>
            <a:prstGeom prst="rect">
              <a:avLst/>
            </a:prstGeom>
            <a:solidFill>
              <a:schemeClr val="bg1"/>
            </a:solidFill>
            <a:ln w="12700">
              <a:noFill/>
              <a:miter lim="800000"/>
              <a:headEnd/>
              <a:tailEnd/>
            </a:ln>
          </p:spPr>
          <p:txBody>
            <a:bodyPr wrap="none">
              <a:prstTxWarp prst="textNoShape">
                <a:avLst/>
              </a:prstTxWarp>
              <a:spAutoFit/>
            </a:bodyPr>
            <a:lstStyle/>
            <a:p>
              <a:r>
                <a:rPr lang="en-US" sz="2000">
                  <a:solidFill>
                    <a:schemeClr val="tx1"/>
                  </a:solidFill>
                </a:rPr>
                <a:t>MUX ctrl</a:t>
              </a:r>
              <a:endParaRPr lang="en-US" sz="200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72662">
                                            <p:txEl>
                                              <p:pRg st="0" end="0"/>
                                            </p:txEl>
                                          </p:spTgt>
                                        </p:tgtEl>
                                        <p:attrNameLst>
                                          <p:attrName>style.visibility</p:attrName>
                                        </p:attrNameLst>
                                      </p:cBhvr>
                                      <p:to>
                                        <p:strVal val="visible"/>
                                      </p:to>
                                    </p:set>
                                    <p:anim calcmode="lin" valueType="num">
                                      <p:cBhvr additive="base">
                                        <p:cTn id="7" dur="500" fill="hold"/>
                                        <p:tgtEl>
                                          <p:spTgt spid="267266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67266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72662">
                                            <p:txEl>
                                              <p:pRg st="1" end="1"/>
                                            </p:txEl>
                                          </p:spTgt>
                                        </p:tgtEl>
                                        <p:attrNameLst>
                                          <p:attrName>style.visibility</p:attrName>
                                        </p:attrNameLst>
                                      </p:cBhvr>
                                      <p:to>
                                        <p:strVal val="visible"/>
                                      </p:to>
                                    </p:set>
                                    <p:anim calcmode="lin" valueType="num">
                                      <p:cBhvr additive="base">
                                        <p:cTn id="13" dur="500" fill="hold"/>
                                        <p:tgtEl>
                                          <p:spTgt spid="267266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67266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672662">
                                            <p:txEl>
                                              <p:pRg st="2" end="2"/>
                                            </p:txEl>
                                          </p:spTgt>
                                        </p:tgtEl>
                                        <p:attrNameLst>
                                          <p:attrName>style.visibility</p:attrName>
                                        </p:attrNameLst>
                                      </p:cBhvr>
                                      <p:to>
                                        <p:strVal val="visible"/>
                                      </p:to>
                                    </p:set>
                                    <p:anim calcmode="lin" valueType="num">
                                      <p:cBhvr additive="base">
                                        <p:cTn id="19" dur="500" fill="hold"/>
                                        <p:tgtEl>
                                          <p:spTgt spid="267266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67266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672662">
                                            <p:txEl>
                                              <p:pRg st="3" end="3"/>
                                            </p:txEl>
                                          </p:spTgt>
                                        </p:tgtEl>
                                        <p:attrNameLst>
                                          <p:attrName>style.visibility</p:attrName>
                                        </p:attrNameLst>
                                      </p:cBhvr>
                                      <p:to>
                                        <p:strVal val="visible"/>
                                      </p:to>
                                    </p:set>
                                    <p:anim calcmode="lin" valueType="num">
                                      <p:cBhvr additive="base">
                                        <p:cTn id="25" dur="500" fill="hold"/>
                                        <p:tgtEl>
                                          <p:spTgt spid="267266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67266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672663"/>
                                        </p:tgtEl>
                                        <p:attrNameLst>
                                          <p:attrName>style.visibility</p:attrName>
                                        </p:attrNameLst>
                                      </p:cBhvr>
                                      <p:to>
                                        <p:strVal val="visible"/>
                                      </p:to>
                                    </p:set>
                                    <p:anim calcmode="lin" valueType="num">
                                      <p:cBhvr additive="base">
                                        <p:cTn id="31" dur="500" fill="hold"/>
                                        <p:tgtEl>
                                          <p:spTgt spid="2672663"/>
                                        </p:tgtEl>
                                        <p:attrNameLst>
                                          <p:attrName>ppt_x</p:attrName>
                                        </p:attrNameLst>
                                      </p:cBhvr>
                                      <p:tavLst>
                                        <p:tav tm="0">
                                          <p:val>
                                            <p:strVal val="1+#ppt_w/2"/>
                                          </p:val>
                                        </p:tav>
                                        <p:tav tm="100000">
                                          <p:val>
                                            <p:strVal val="#ppt_x"/>
                                          </p:val>
                                        </p:tav>
                                      </p:tavLst>
                                    </p:anim>
                                    <p:anim calcmode="lin" valueType="num">
                                      <p:cBhvr additive="base">
                                        <p:cTn id="32" dur="500" fill="hold"/>
                                        <p:tgtEl>
                                          <p:spTgt spid="267266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499"/>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dissolv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62" grpId="0" build="p" autoUpdateAnimBg="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87651" name="Rectangle 3"/>
          <p:cNvSpPr>
            <a:spLocks noGrp="1" noChangeArrowheads="1"/>
          </p:cNvSpPr>
          <p:nvPr>
            <p:ph type="body" idx="1"/>
          </p:nvPr>
        </p:nvSpPr>
        <p:spPr>
          <a:xfrm>
            <a:off x="457200" y="1143000"/>
            <a:ext cx="8229600" cy="4140415"/>
          </a:xfrm>
          <a:noFill/>
          <a:ln/>
        </p:spPr>
        <p:txBody>
          <a:bodyPr/>
          <a:lstStyle/>
          <a:p>
            <a:pPr>
              <a:spcBef>
                <a:spcPct val="30000"/>
              </a:spcBef>
            </a:pPr>
            <a:r>
              <a:rPr lang="en-US" sz="2400" dirty="0" smtClean="0">
                <a:solidFill>
                  <a:srgbClr val="919191"/>
                </a:solidFill>
              </a:rPr>
              <a:t>1. Analyze instruction set architecture (ISA) </a:t>
            </a:r>
            <a:br>
              <a:rPr lang="en-US" sz="2400" dirty="0" smtClean="0">
                <a:solidFill>
                  <a:srgbClr val="919191"/>
                </a:solidFill>
              </a:rPr>
            </a:br>
            <a:r>
              <a:rPr lang="en-US" sz="2800" dirty="0" err="1" smtClean="0">
                <a:solidFill>
                  <a:srgbClr val="919191"/>
                </a:solidFill>
                <a:latin typeface="Symbol" pitchFamily="-65" charset="2"/>
                <a:ea typeface="ＭＳ Ｐゴシック" pitchFamily="-65" charset="-128"/>
                <a:cs typeface="ＭＳ Ｐゴシック" pitchFamily="-65" charset="-128"/>
                <a:sym typeface="Symbol" pitchFamily="-65" charset="2"/>
              </a:rPr>
              <a:t></a:t>
            </a:r>
            <a:r>
              <a:rPr lang="en-US" sz="2400" dirty="0" smtClean="0">
                <a:solidFill>
                  <a:srgbClr val="919191"/>
                </a:solidFill>
              </a:rPr>
              <a:t> </a:t>
            </a:r>
            <a:r>
              <a:rPr lang="en-US" sz="2400" dirty="0" err="1" smtClean="0">
                <a:solidFill>
                  <a:srgbClr val="919191"/>
                </a:solidFill>
              </a:rPr>
              <a:t>datapath</a:t>
            </a:r>
            <a:r>
              <a:rPr lang="en-US" sz="2400" dirty="0" smtClean="0">
                <a:solidFill>
                  <a:srgbClr val="919191"/>
                </a:solidFill>
              </a:rPr>
              <a:t> </a:t>
            </a:r>
            <a:r>
              <a:rPr lang="en-US" sz="2400" u="sng" dirty="0" smtClean="0">
                <a:solidFill>
                  <a:srgbClr val="919191"/>
                </a:solidFill>
              </a:rPr>
              <a:t>requirements</a:t>
            </a:r>
          </a:p>
          <a:p>
            <a:pPr lvl="1">
              <a:lnSpc>
                <a:spcPct val="75000"/>
              </a:lnSpc>
              <a:spcBef>
                <a:spcPct val="30000"/>
              </a:spcBef>
            </a:pPr>
            <a:r>
              <a:rPr lang="en-US" sz="2000" dirty="0" smtClean="0">
                <a:solidFill>
                  <a:srgbClr val="919191"/>
                </a:solidFill>
              </a:rPr>
              <a:t>meaning of each instruction is given by the </a:t>
            </a:r>
            <a:r>
              <a:rPr lang="en-US" sz="2000" i="1" dirty="0" smtClean="0">
                <a:solidFill>
                  <a:srgbClr val="919191"/>
                </a:solidFill>
              </a:rPr>
              <a:t>register transfers</a:t>
            </a:r>
          </a:p>
          <a:p>
            <a:pPr lvl="1">
              <a:lnSpc>
                <a:spcPct val="75000"/>
              </a:lnSpc>
              <a:spcBef>
                <a:spcPct val="30000"/>
              </a:spcBef>
            </a:pPr>
            <a:r>
              <a:rPr lang="en-US" sz="2000" dirty="0" err="1" smtClean="0">
                <a:solidFill>
                  <a:srgbClr val="919191"/>
                </a:solidFill>
              </a:rPr>
              <a:t>datapath</a:t>
            </a:r>
            <a:r>
              <a:rPr lang="en-US" sz="2000" dirty="0" smtClean="0">
                <a:solidFill>
                  <a:srgbClr val="919191"/>
                </a:solidFill>
              </a:rPr>
              <a:t> must include storage element for ISA registers</a:t>
            </a:r>
          </a:p>
          <a:p>
            <a:pPr lvl="1">
              <a:lnSpc>
                <a:spcPct val="75000"/>
              </a:lnSpc>
              <a:spcBef>
                <a:spcPct val="30000"/>
              </a:spcBef>
            </a:pPr>
            <a:r>
              <a:rPr lang="en-US" sz="2000" dirty="0" err="1" smtClean="0">
                <a:solidFill>
                  <a:srgbClr val="919191"/>
                </a:solidFill>
              </a:rPr>
              <a:t>datapath</a:t>
            </a:r>
            <a:r>
              <a:rPr lang="en-US" sz="2000" dirty="0" smtClean="0">
                <a:solidFill>
                  <a:srgbClr val="919191"/>
                </a:solidFill>
              </a:rPr>
              <a:t> must support each register transfer</a:t>
            </a:r>
          </a:p>
          <a:p>
            <a:pPr>
              <a:spcBef>
                <a:spcPct val="30000"/>
              </a:spcBef>
            </a:pPr>
            <a:r>
              <a:rPr lang="en-US" sz="2400" dirty="0" smtClean="0">
                <a:solidFill>
                  <a:schemeClr val="bg2"/>
                </a:solidFill>
              </a:rPr>
              <a:t>2. Select set of </a:t>
            </a:r>
            <a:r>
              <a:rPr lang="en-US" sz="2400" dirty="0" err="1" smtClean="0">
                <a:solidFill>
                  <a:schemeClr val="bg2"/>
                </a:solidFill>
              </a:rPr>
              <a:t>datapath</a:t>
            </a:r>
            <a:r>
              <a:rPr lang="en-US" sz="2400" dirty="0" smtClean="0">
                <a:solidFill>
                  <a:schemeClr val="bg2"/>
                </a:solidFill>
              </a:rPr>
              <a:t> components and establish clocking methodology</a:t>
            </a:r>
            <a:endParaRPr lang="en-US" sz="2400" dirty="0" smtClean="0"/>
          </a:p>
          <a:p>
            <a:pPr>
              <a:spcBef>
                <a:spcPct val="30000"/>
              </a:spcBef>
            </a:pPr>
            <a:r>
              <a:rPr lang="en-US" sz="2400" dirty="0" smtClean="0">
                <a:solidFill>
                  <a:schemeClr val="bg2"/>
                </a:solidFill>
              </a:rPr>
              <a:t>3. </a:t>
            </a:r>
            <a:r>
              <a:rPr lang="en-US" sz="2400" u="sng" dirty="0" smtClean="0">
                <a:solidFill>
                  <a:schemeClr val="bg2"/>
                </a:solidFill>
              </a:rPr>
              <a:t>Assemble</a:t>
            </a:r>
            <a:r>
              <a:rPr lang="en-US" sz="2400" dirty="0" smtClean="0">
                <a:solidFill>
                  <a:schemeClr val="bg2"/>
                </a:solidFill>
              </a:rPr>
              <a:t> </a:t>
            </a:r>
            <a:r>
              <a:rPr lang="en-US" sz="2400" dirty="0" err="1" smtClean="0">
                <a:solidFill>
                  <a:schemeClr val="bg2"/>
                </a:solidFill>
              </a:rPr>
              <a:t>datapath</a:t>
            </a:r>
            <a:r>
              <a:rPr lang="en-US" sz="2400" dirty="0" smtClean="0">
                <a:solidFill>
                  <a:schemeClr val="bg2"/>
                </a:solidFill>
              </a:rPr>
              <a:t> meeting requirements</a:t>
            </a:r>
          </a:p>
          <a:p>
            <a:pPr>
              <a:spcBef>
                <a:spcPct val="30000"/>
              </a:spcBef>
            </a:pPr>
            <a:r>
              <a:rPr lang="en-US" sz="2400" dirty="0" smtClean="0"/>
              <a:t>4. Analyze implementation of each instruction to determine setting of control points that effects the register transfer.</a:t>
            </a:r>
          </a:p>
          <a:p>
            <a:pPr>
              <a:spcBef>
                <a:spcPct val="30000"/>
              </a:spcBef>
            </a:pPr>
            <a:r>
              <a:rPr lang="en-US" sz="2400" dirty="0" smtClean="0">
                <a:solidFill>
                  <a:srgbClr val="000000"/>
                </a:solidFill>
              </a:rPr>
              <a:t>5. Assemble the control logic (hard part!)</a:t>
            </a:r>
            <a:endParaRPr lang="en-US" sz="2400" dirty="0">
              <a:solidFill>
                <a:srgbClr val="000000"/>
              </a:solidFill>
            </a:endParaRPr>
          </a:p>
        </p:txBody>
      </p:sp>
      <p:sp>
        <p:nvSpPr>
          <p:cNvPr id="6" name="Title 5"/>
          <p:cNvSpPr>
            <a:spLocks noGrp="1"/>
          </p:cNvSpPr>
          <p:nvPr>
            <p:ph type="title"/>
          </p:nvPr>
        </p:nvSpPr>
        <p:spPr/>
        <p:txBody>
          <a:bodyPr>
            <a:normAutofit fontScale="90000"/>
          </a:bodyPr>
          <a:lstStyle/>
          <a:p>
            <a:r>
              <a:rPr lang="en-US" sz="3600" dirty="0" smtClean="0"/>
              <a:t>How to Design a Processor: step-by-step</a:t>
            </a:r>
            <a:endParaRPr lang="en-US" sz="36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800100" y="228600"/>
            <a:ext cx="7681913" cy="474663"/>
          </a:xfrm>
          <a:noFill/>
        </p:spPr>
        <p:txBody>
          <a:bodyPr/>
          <a:lstStyle/>
          <a:p>
            <a:r>
              <a:rPr lang="en-US">
                <a:ea typeface="ＭＳ Ｐゴシック" pitchFamily="19" charset="-128"/>
                <a:cs typeface="ＭＳ Ｐゴシック" pitchFamily="19" charset="-128"/>
              </a:rPr>
              <a:t>Step 4: Given Datapath: RTL </a:t>
            </a:r>
            <a:r>
              <a:rPr lang="en-US">
                <a:ea typeface="ＭＳ Ｐゴシック" pitchFamily="19" charset="-128"/>
                <a:cs typeface="ＭＳ Ｐゴシック" pitchFamily="19" charset="-128"/>
                <a:sym typeface="Wingdings" pitchFamily="19" charset="2"/>
              </a:rPr>
              <a:t></a:t>
            </a:r>
            <a:r>
              <a:rPr lang="en-US">
                <a:ea typeface="ＭＳ Ｐゴシック" pitchFamily="19" charset="-128"/>
                <a:cs typeface="ＭＳ Ｐゴシック" pitchFamily="19" charset="-128"/>
              </a:rPr>
              <a:t> Control</a:t>
            </a:r>
          </a:p>
        </p:txBody>
      </p:sp>
      <p:sp>
        <p:nvSpPr>
          <p:cNvPr id="51203" name="Rectangle 3"/>
          <p:cNvSpPr>
            <a:spLocks noChangeArrowheads="1"/>
          </p:cNvSpPr>
          <p:nvPr/>
        </p:nvSpPr>
        <p:spPr bwMode="auto">
          <a:xfrm>
            <a:off x="4522788" y="3859213"/>
            <a:ext cx="835025" cy="333375"/>
          </a:xfrm>
          <a:prstGeom prst="rect">
            <a:avLst/>
          </a:prstGeom>
          <a:noFill/>
          <a:ln w="12700">
            <a:noFill/>
            <a:miter lim="800000"/>
            <a:headEnd/>
            <a:tailEnd/>
          </a:ln>
        </p:spPr>
        <p:txBody>
          <a:bodyPr lIns="90488" tIns="44450" rIns="90488" bIns="44450">
            <a:prstTxWarp prst="textNoShape">
              <a:avLst/>
            </a:prstTxWarp>
            <a:spAutoFit/>
          </a:bodyPr>
          <a:lstStyle/>
          <a:p>
            <a:r>
              <a:rPr lang="en-US" sz="1600">
                <a:latin typeface="Times" pitchFamily="19" charset="0"/>
              </a:rPr>
              <a:t>ALUctr</a:t>
            </a:r>
          </a:p>
        </p:txBody>
      </p:sp>
      <p:sp>
        <p:nvSpPr>
          <p:cNvPr id="51204" name="Rectangle 4"/>
          <p:cNvSpPr>
            <a:spLocks noChangeArrowheads="1"/>
          </p:cNvSpPr>
          <p:nvPr/>
        </p:nvSpPr>
        <p:spPr bwMode="auto">
          <a:xfrm>
            <a:off x="2525713" y="3897313"/>
            <a:ext cx="790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pitchFamily="19" charset="0"/>
              </a:rPr>
              <a:t>RegDst</a:t>
            </a:r>
          </a:p>
        </p:txBody>
      </p:sp>
      <p:sp>
        <p:nvSpPr>
          <p:cNvPr id="51205" name="Rectangle 5"/>
          <p:cNvSpPr>
            <a:spLocks noChangeArrowheads="1"/>
          </p:cNvSpPr>
          <p:nvPr/>
        </p:nvSpPr>
        <p:spPr bwMode="auto">
          <a:xfrm>
            <a:off x="3783013" y="3884613"/>
            <a:ext cx="8699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pitchFamily="19" charset="0"/>
              </a:rPr>
              <a:t>ALUSrc</a:t>
            </a:r>
          </a:p>
        </p:txBody>
      </p:sp>
      <p:sp>
        <p:nvSpPr>
          <p:cNvPr id="51206" name="Rectangle 6"/>
          <p:cNvSpPr>
            <a:spLocks noChangeArrowheads="1"/>
          </p:cNvSpPr>
          <p:nvPr/>
        </p:nvSpPr>
        <p:spPr bwMode="auto">
          <a:xfrm>
            <a:off x="3198813" y="3897313"/>
            <a:ext cx="7112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pitchFamily="19" charset="0"/>
              </a:rPr>
              <a:t>ExtOp</a:t>
            </a:r>
          </a:p>
        </p:txBody>
      </p:sp>
      <p:sp>
        <p:nvSpPr>
          <p:cNvPr id="51207" name="Rectangle 7"/>
          <p:cNvSpPr>
            <a:spLocks noChangeArrowheads="1"/>
          </p:cNvSpPr>
          <p:nvPr/>
        </p:nvSpPr>
        <p:spPr bwMode="auto">
          <a:xfrm>
            <a:off x="6107113" y="3871913"/>
            <a:ext cx="10953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pitchFamily="19" charset="0"/>
              </a:rPr>
              <a:t>MemtoReg</a:t>
            </a:r>
          </a:p>
        </p:txBody>
      </p:sp>
      <p:sp>
        <p:nvSpPr>
          <p:cNvPr id="51208" name="Rectangle 8"/>
          <p:cNvSpPr>
            <a:spLocks noChangeArrowheads="1"/>
          </p:cNvSpPr>
          <p:nvPr/>
        </p:nvSpPr>
        <p:spPr bwMode="auto">
          <a:xfrm>
            <a:off x="5281613" y="3871913"/>
            <a:ext cx="8699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pitchFamily="19" charset="0"/>
              </a:rPr>
              <a:t>MemWr</a:t>
            </a:r>
          </a:p>
        </p:txBody>
      </p:sp>
      <p:sp>
        <p:nvSpPr>
          <p:cNvPr id="51209" name="Line 9"/>
          <p:cNvSpPr>
            <a:spLocks noChangeShapeType="1"/>
          </p:cNvSpPr>
          <p:nvPr/>
        </p:nvSpPr>
        <p:spPr bwMode="auto">
          <a:xfrm>
            <a:off x="2070100" y="1498600"/>
            <a:ext cx="28702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1210" name="Rectangle 10"/>
          <p:cNvSpPr>
            <a:spLocks noChangeArrowheads="1"/>
          </p:cNvSpPr>
          <p:nvPr/>
        </p:nvSpPr>
        <p:spPr bwMode="auto">
          <a:xfrm>
            <a:off x="2500313" y="1084263"/>
            <a:ext cx="1652587"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Instruction&lt;31:0&gt;</a:t>
            </a:r>
          </a:p>
        </p:txBody>
      </p:sp>
      <p:sp>
        <p:nvSpPr>
          <p:cNvPr id="51211" name="Line 11"/>
          <p:cNvSpPr>
            <a:spLocks noChangeShapeType="1"/>
          </p:cNvSpPr>
          <p:nvPr/>
        </p:nvSpPr>
        <p:spPr bwMode="auto">
          <a:xfrm>
            <a:off x="3340100" y="15367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51212" name="Rectangle 12"/>
          <p:cNvSpPr>
            <a:spLocks noChangeArrowheads="1"/>
          </p:cNvSpPr>
          <p:nvPr/>
        </p:nvSpPr>
        <p:spPr bwMode="auto">
          <a:xfrm rot="5400000">
            <a:off x="3095625" y="1751013"/>
            <a:ext cx="87312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&lt;21:25&gt;</a:t>
            </a:r>
          </a:p>
        </p:txBody>
      </p:sp>
      <p:sp>
        <p:nvSpPr>
          <p:cNvPr id="51213" name="Rectangle 13"/>
          <p:cNvSpPr>
            <a:spLocks noChangeArrowheads="1"/>
          </p:cNvSpPr>
          <p:nvPr/>
        </p:nvSpPr>
        <p:spPr bwMode="auto">
          <a:xfrm rot="5400000">
            <a:off x="3629025" y="1751013"/>
            <a:ext cx="87312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&lt;16:20&gt;</a:t>
            </a:r>
          </a:p>
        </p:txBody>
      </p:sp>
      <p:sp>
        <p:nvSpPr>
          <p:cNvPr id="51214" name="Rectangle 14"/>
          <p:cNvSpPr>
            <a:spLocks noChangeArrowheads="1"/>
          </p:cNvSpPr>
          <p:nvPr/>
        </p:nvSpPr>
        <p:spPr bwMode="auto">
          <a:xfrm rot="5400000">
            <a:off x="4162425" y="1751013"/>
            <a:ext cx="87312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&lt;11:15&gt;</a:t>
            </a:r>
          </a:p>
        </p:txBody>
      </p:sp>
      <p:sp>
        <p:nvSpPr>
          <p:cNvPr id="51215" name="Rectangle 15"/>
          <p:cNvSpPr>
            <a:spLocks noChangeArrowheads="1"/>
          </p:cNvSpPr>
          <p:nvPr/>
        </p:nvSpPr>
        <p:spPr bwMode="auto">
          <a:xfrm rot="5400000">
            <a:off x="4695825" y="1751013"/>
            <a:ext cx="77152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&lt;0:15&gt;</a:t>
            </a:r>
          </a:p>
        </p:txBody>
      </p:sp>
      <p:sp>
        <p:nvSpPr>
          <p:cNvPr id="51216" name="Line 16"/>
          <p:cNvSpPr>
            <a:spLocks noChangeShapeType="1"/>
          </p:cNvSpPr>
          <p:nvPr/>
        </p:nvSpPr>
        <p:spPr bwMode="auto">
          <a:xfrm>
            <a:off x="3873500" y="15367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51217" name="Line 17"/>
          <p:cNvSpPr>
            <a:spLocks noChangeShapeType="1"/>
          </p:cNvSpPr>
          <p:nvPr/>
        </p:nvSpPr>
        <p:spPr bwMode="auto">
          <a:xfrm>
            <a:off x="4406900" y="15367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51218" name="Line 18"/>
          <p:cNvSpPr>
            <a:spLocks noChangeShapeType="1"/>
          </p:cNvSpPr>
          <p:nvPr/>
        </p:nvSpPr>
        <p:spPr bwMode="auto">
          <a:xfrm>
            <a:off x="4940300" y="15367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51219" name="Rectangle 19"/>
          <p:cNvSpPr>
            <a:spLocks noChangeArrowheads="1"/>
          </p:cNvSpPr>
          <p:nvPr/>
        </p:nvSpPr>
        <p:spPr bwMode="auto">
          <a:xfrm>
            <a:off x="4697413" y="2362200"/>
            <a:ext cx="7683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Imm16</a:t>
            </a:r>
          </a:p>
        </p:txBody>
      </p:sp>
      <p:sp>
        <p:nvSpPr>
          <p:cNvPr id="51220" name="Rectangle 20"/>
          <p:cNvSpPr>
            <a:spLocks noChangeArrowheads="1"/>
          </p:cNvSpPr>
          <p:nvPr/>
        </p:nvSpPr>
        <p:spPr bwMode="auto">
          <a:xfrm>
            <a:off x="4164013" y="2362200"/>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Rd</a:t>
            </a:r>
          </a:p>
        </p:txBody>
      </p:sp>
      <p:sp>
        <p:nvSpPr>
          <p:cNvPr id="51221" name="Rectangle 21"/>
          <p:cNvSpPr>
            <a:spLocks noChangeArrowheads="1"/>
          </p:cNvSpPr>
          <p:nvPr/>
        </p:nvSpPr>
        <p:spPr bwMode="auto">
          <a:xfrm>
            <a:off x="3706813" y="2362200"/>
            <a:ext cx="395287"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Rs</a:t>
            </a:r>
          </a:p>
        </p:txBody>
      </p:sp>
      <p:sp>
        <p:nvSpPr>
          <p:cNvPr id="51222" name="Rectangle 22"/>
          <p:cNvSpPr>
            <a:spLocks noChangeArrowheads="1"/>
          </p:cNvSpPr>
          <p:nvPr/>
        </p:nvSpPr>
        <p:spPr bwMode="auto">
          <a:xfrm>
            <a:off x="3173413" y="2362200"/>
            <a:ext cx="373062"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Rt</a:t>
            </a:r>
          </a:p>
        </p:txBody>
      </p:sp>
      <p:sp>
        <p:nvSpPr>
          <p:cNvPr id="51223" name="Rectangle 23"/>
          <p:cNvSpPr>
            <a:spLocks noChangeArrowheads="1"/>
          </p:cNvSpPr>
          <p:nvPr/>
        </p:nvSpPr>
        <p:spPr bwMode="auto">
          <a:xfrm>
            <a:off x="1096963" y="3919538"/>
            <a:ext cx="858837"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pitchFamily="19" charset="0"/>
              </a:rPr>
              <a:t>nPC_sel</a:t>
            </a:r>
          </a:p>
        </p:txBody>
      </p:sp>
      <p:sp>
        <p:nvSpPr>
          <p:cNvPr id="51224" name="Rectangle 24"/>
          <p:cNvSpPr>
            <a:spLocks noChangeArrowheads="1"/>
          </p:cNvSpPr>
          <p:nvPr/>
        </p:nvSpPr>
        <p:spPr bwMode="auto">
          <a:xfrm>
            <a:off x="930275" y="1320800"/>
            <a:ext cx="1101725" cy="1000125"/>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25" name="Rectangle 25"/>
          <p:cNvSpPr>
            <a:spLocks noChangeArrowheads="1"/>
          </p:cNvSpPr>
          <p:nvPr/>
        </p:nvSpPr>
        <p:spPr bwMode="auto">
          <a:xfrm>
            <a:off x="1420813" y="2052638"/>
            <a:ext cx="496887"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Adr</a:t>
            </a:r>
          </a:p>
        </p:txBody>
      </p:sp>
      <p:sp>
        <p:nvSpPr>
          <p:cNvPr id="51226" name="Rectangle 26"/>
          <p:cNvSpPr>
            <a:spLocks noChangeArrowheads="1"/>
          </p:cNvSpPr>
          <p:nvPr/>
        </p:nvSpPr>
        <p:spPr bwMode="auto">
          <a:xfrm>
            <a:off x="1000125" y="1481138"/>
            <a:ext cx="925513" cy="577850"/>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600" b="1">
                <a:solidFill>
                  <a:schemeClr val="tx1"/>
                </a:solidFill>
                <a:latin typeface="Times" pitchFamily="19" charset="0"/>
              </a:rPr>
              <a:t>Inst</a:t>
            </a:r>
          </a:p>
          <a:p>
            <a:pPr algn="ctr"/>
            <a:r>
              <a:rPr lang="en-US" sz="1600" b="1">
                <a:solidFill>
                  <a:schemeClr val="tx1"/>
                </a:solidFill>
                <a:latin typeface="Times" pitchFamily="19" charset="0"/>
              </a:rPr>
              <a:t>Memory</a:t>
            </a:r>
          </a:p>
        </p:txBody>
      </p:sp>
      <p:sp>
        <p:nvSpPr>
          <p:cNvPr id="51227" name="Rectangle 27"/>
          <p:cNvSpPr>
            <a:spLocks noChangeArrowheads="1"/>
          </p:cNvSpPr>
          <p:nvPr/>
        </p:nvSpPr>
        <p:spPr bwMode="auto">
          <a:xfrm>
            <a:off x="1371600" y="4756150"/>
            <a:ext cx="6457950" cy="1206500"/>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51228" name="Rectangle 28"/>
          <p:cNvSpPr>
            <a:spLocks noChangeArrowheads="1"/>
          </p:cNvSpPr>
          <p:nvPr/>
        </p:nvSpPr>
        <p:spPr bwMode="auto">
          <a:xfrm>
            <a:off x="3592513" y="5105400"/>
            <a:ext cx="13716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DATA PATH</a:t>
            </a:r>
          </a:p>
        </p:txBody>
      </p:sp>
      <p:sp>
        <p:nvSpPr>
          <p:cNvPr id="51229" name="Line 29"/>
          <p:cNvSpPr>
            <a:spLocks noChangeShapeType="1"/>
          </p:cNvSpPr>
          <p:nvPr/>
        </p:nvSpPr>
        <p:spPr bwMode="auto">
          <a:xfrm>
            <a:off x="1536700" y="4298950"/>
            <a:ext cx="0" cy="4445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1230" name="Line 30"/>
          <p:cNvSpPr>
            <a:spLocks noChangeShapeType="1"/>
          </p:cNvSpPr>
          <p:nvPr/>
        </p:nvSpPr>
        <p:spPr bwMode="auto">
          <a:xfrm>
            <a:off x="2781300" y="4324350"/>
            <a:ext cx="0" cy="4445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1231" name="Line 31"/>
          <p:cNvSpPr>
            <a:spLocks noChangeShapeType="1"/>
          </p:cNvSpPr>
          <p:nvPr/>
        </p:nvSpPr>
        <p:spPr bwMode="auto">
          <a:xfrm>
            <a:off x="3467100" y="4337050"/>
            <a:ext cx="0" cy="4445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1232" name="Line 32"/>
          <p:cNvSpPr>
            <a:spLocks noChangeShapeType="1"/>
          </p:cNvSpPr>
          <p:nvPr/>
        </p:nvSpPr>
        <p:spPr bwMode="auto">
          <a:xfrm>
            <a:off x="4127500" y="4337050"/>
            <a:ext cx="0" cy="4445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1233" name="Line 33"/>
          <p:cNvSpPr>
            <a:spLocks noChangeShapeType="1"/>
          </p:cNvSpPr>
          <p:nvPr/>
        </p:nvSpPr>
        <p:spPr bwMode="auto">
          <a:xfrm>
            <a:off x="4699000" y="4311650"/>
            <a:ext cx="0" cy="4445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1234" name="Line 34"/>
          <p:cNvSpPr>
            <a:spLocks noChangeShapeType="1"/>
          </p:cNvSpPr>
          <p:nvPr/>
        </p:nvSpPr>
        <p:spPr bwMode="auto">
          <a:xfrm>
            <a:off x="5461000" y="4324350"/>
            <a:ext cx="0" cy="4445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1235" name="Line 35"/>
          <p:cNvSpPr>
            <a:spLocks noChangeShapeType="1"/>
          </p:cNvSpPr>
          <p:nvPr/>
        </p:nvSpPr>
        <p:spPr bwMode="auto">
          <a:xfrm>
            <a:off x="6591300" y="4273550"/>
            <a:ext cx="0" cy="4445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1236" name="AutoShape 36" descr="Wide downward diagonal"/>
          <p:cNvSpPr>
            <a:spLocks noChangeArrowheads="1"/>
          </p:cNvSpPr>
          <p:nvPr/>
        </p:nvSpPr>
        <p:spPr bwMode="auto">
          <a:xfrm>
            <a:off x="1025525" y="2655888"/>
            <a:ext cx="6908800" cy="1231900"/>
          </a:xfrm>
          <a:prstGeom prst="roundRect">
            <a:avLst>
              <a:gd name="adj" fmla="val 12495"/>
            </a:avLst>
          </a:prstGeom>
          <a:pattFill prst="wdDnDiag">
            <a:fgClr>
              <a:schemeClr val="hlink"/>
            </a:fgClr>
            <a:bgClr>
              <a:srgbClr val="FFFFFF"/>
            </a:bgClr>
          </a:pattFill>
          <a:ln w="12700">
            <a:solidFill>
              <a:schemeClr val="tx1"/>
            </a:solidFill>
            <a:round/>
            <a:headEnd/>
            <a:tailEnd/>
          </a:ln>
        </p:spPr>
        <p:txBody>
          <a:bodyPr wrap="none" anchor="ctr">
            <a:prstTxWarp prst="textNoShape">
              <a:avLst/>
            </a:prstTxWarp>
          </a:bodyPr>
          <a:lstStyle/>
          <a:p>
            <a:endParaRPr lang="en-US"/>
          </a:p>
        </p:txBody>
      </p:sp>
      <p:sp>
        <p:nvSpPr>
          <p:cNvPr id="51237" name="Rectangle 37"/>
          <p:cNvSpPr>
            <a:spLocks noChangeArrowheads="1"/>
          </p:cNvSpPr>
          <p:nvPr/>
        </p:nvSpPr>
        <p:spPr bwMode="auto">
          <a:xfrm>
            <a:off x="3681413" y="3060700"/>
            <a:ext cx="1196975" cy="454025"/>
          </a:xfrm>
          <a:prstGeom prst="rect">
            <a:avLst/>
          </a:prstGeom>
          <a:noFill/>
          <a:ln w="12700">
            <a:noFill/>
            <a:miter lim="800000"/>
            <a:headEnd/>
            <a:tailEnd/>
          </a:ln>
        </p:spPr>
        <p:txBody>
          <a:bodyPr wrap="none" lIns="90488" tIns="44450" rIns="90488" bIns="44450">
            <a:prstTxWarp prst="textNoShape">
              <a:avLst/>
            </a:prstTxWarp>
            <a:spAutoFit/>
          </a:bodyPr>
          <a:lstStyle/>
          <a:p>
            <a:r>
              <a:rPr lang="en-US" sz="2400" b="1">
                <a:solidFill>
                  <a:schemeClr val="tx1"/>
                </a:solidFill>
                <a:latin typeface="Times" pitchFamily="19" charset="0"/>
              </a:rPr>
              <a:t>Control</a:t>
            </a:r>
          </a:p>
        </p:txBody>
      </p:sp>
      <p:sp>
        <p:nvSpPr>
          <p:cNvPr id="51238" name="Line 38"/>
          <p:cNvSpPr>
            <a:spLocks noChangeShapeType="1"/>
          </p:cNvSpPr>
          <p:nvPr/>
        </p:nvSpPr>
        <p:spPr bwMode="auto">
          <a:xfrm>
            <a:off x="2387600" y="15113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51239" name="Rectangle 39"/>
          <p:cNvSpPr>
            <a:spLocks noChangeArrowheads="1"/>
          </p:cNvSpPr>
          <p:nvPr/>
        </p:nvSpPr>
        <p:spPr bwMode="auto">
          <a:xfrm>
            <a:off x="2220913" y="2336800"/>
            <a:ext cx="42862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Op</a:t>
            </a:r>
          </a:p>
        </p:txBody>
      </p:sp>
      <p:sp>
        <p:nvSpPr>
          <p:cNvPr id="51240" name="Line 40"/>
          <p:cNvSpPr>
            <a:spLocks noChangeShapeType="1"/>
          </p:cNvSpPr>
          <p:nvPr/>
        </p:nvSpPr>
        <p:spPr bwMode="auto">
          <a:xfrm>
            <a:off x="2781300" y="15113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51241" name="Rectangle 41"/>
          <p:cNvSpPr>
            <a:spLocks noChangeArrowheads="1"/>
          </p:cNvSpPr>
          <p:nvPr/>
        </p:nvSpPr>
        <p:spPr bwMode="auto">
          <a:xfrm rot="5400000">
            <a:off x="2636838" y="1622425"/>
            <a:ext cx="66992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&lt;0:5&gt;</a:t>
            </a:r>
          </a:p>
        </p:txBody>
      </p:sp>
      <p:sp>
        <p:nvSpPr>
          <p:cNvPr id="51242" name="Rectangle 42"/>
          <p:cNvSpPr>
            <a:spLocks noChangeArrowheads="1"/>
          </p:cNvSpPr>
          <p:nvPr/>
        </p:nvSpPr>
        <p:spPr bwMode="auto">
          <a:xfrm>
            <a:off x="2614613" y="2336800"/>
            <a:ext cx="496887"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Fun</a:t>
            </a:r>
          </a:p>
        </p:txBody>
      </p:sp>
      <p:sp>
        <p:nvSpPr>
          <p:cNvPr id="51243" name="Rectangle 43"/>
          <p:cNvSpPr>
            <a:spLocks noChangeArrowheads="1"/>
          </p:cNvSpPr>
          <p:nvPr/>
        </p:nvSpPr>
        <p:spPr bwMode="auto">
          <a:xfrm>
            <a:off x="1901825" y="3889375"/>
            <a:ext cx="7683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pitchFamily="19" charset="0"/>
              </a:rPr>
              <a:t>RegWr</a:t>
            </a:r>
          </a:p>
        </p:txBody>
      </p:sp>
      <p:sp>
        <p:nvSpPr>
          <p:cNvPr id="51244" name="Line 44"/>
          <p:cNvSpPr>
            <a:spLocks noChangeShapeType="1"/>
          </p:cNvSpPr>
          <p:nvPr/>
        </p:nvSpPr>
        <p:spPr bwMode="auto">
          <a:xfrm>
            <a:off x="2260600" y="4273550"/>
            <a:ext cx="0" cy="4445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1245" name="Rectangle 45"/>
          <p:cNvSpPr>
            <a:spLocks noChangeArrowheads="1"/>
          </p:cNvSpPr>
          <p:nvPr/>
        </p:nvSpPr>
        <p:spPr bwMode="auto">
          <a:xfrm rot="5400000">
            <a:off x="2138363" y="1792288"/>
            <a:ext cx="87312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&lt;26:31&gt;</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800100" y="228600"/>
            <a:ext cx="6786113" cy="490391"/>
          </a:xfrm>
          <a:noFill/>
        </p:spPr>
        <p:txBody>
          <a:bodyPr/>
          <a:lstStyle/>
          <a:p>
            <a:r>
              <a:rPr lang="en-US" dirty="0">
                <a:ea typeface="ＭＳ Ｐゴシック" pitchFamily="19" charset="-128"/>
                <a:cs typeface="ＭＳ Ｐゴシック" pitchFamily="19" charset="-128"/>
              </a:rPr>
              <a:t>A Summary of the Control </a:t>
            </a:r>
            <a:r>
              <a:rPr lang="en-US" dirty="0" smtClean="0">
                <a:ea typeface="ＭＳ Ｐゴシック" pitchFamily="19" charset="-128"/>
                <a:cs typeface="ＭＳ Ｐゴシック" pitchFamily="19" charset="-128"/>
              </a:rPr>
              <a:t>Signals</a:t>
            </a:r>
            <a:endParaRPr lang="en-US" dirty="0">
              <a:ea typeface="ＭＳ Ｐゴシック" pitchFamily="19" charset="-128"/>
              <a:cs typeface="ＭＳ Ｐゴシック" pitchFamily="19" charset="-128"/>
            </a:endParaRPr>
          </a:p>
        </p:txBody>
      </p:sp>
      <p:grpSp>
        <p:nvGrpSpPr>
          <p:cNvPr id="2" name="Group 3"/>
          <p:cNvGrpSpPr>
            <a:grpSpLocks/>
          </p:cNvGrpSpPr>
          <p:nvPr/>
        </p:nvGrpSpPr>
        <p:grpSpPr bwMode="auto">
          <a:xfrm>
            <a:off x="1066800" y="1511300"/>
            <a:ext cx="6858000" cy="3098800"/>
            <a:chOff x="672" y="952"/>
            <a:chExt cx="4320" cy="1952"/>
          </a:xfrm>
        </p:grpSpPr>
        <p:grpSp>
          <p:nvGrpSpPr>
            <p:cNvPr id="3" name="Group 4"/>
            <p:cNvGrpSpPr>
              <a:grpSpLocks/>
            </p:cNvGrpSpPr>
            <p:nvPr/>
          </p:nvGrpSpPr>
          <p:grpSpPr bwMode="auto">
            <a:xfrm>
              <a:off x="672" y="952"/>
              <a:ext cx="4320" cy="1942"/>
              <a:chOff x="672" y="952"/>
              <a:chExt cx="4320" cy="1942"/>
            </a:xfrm>
          </p:grpSpPr>
          <p:sp>
            <p:nvSpPr>
              <p:cNvPr id="55448" name="Rectangle 5"/>
              <p:cNvSpPr>
                <a:spLocks noChangeArrowheads="1"/>
              </p:cNvSpPr>
              <p:nvPr/>
            </p:nvSpPr>
            <p:spPr bwMode="auto">
              <a:xfrm>
                <a:off x="1715" y="956"/>
                <a:ext cx="32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add</a:t>
                </a:r>
              </a:p>
            </p:txBody>
          </p:sp>
          <p:sp>
            <p:nvSpPr>
              <p:cNvPr id="55449" name="Rectangle 6"/>
              <p:cNvSpPr>
                <a:spLocks noChangeArrowheads="1"/>
              </p:cNvSpPr>
              <p:nvPr/>
            </p:nvSpPr>
            <p:spPr bwMode="auto">
              <a:xfrm>
                <a:off x="2195" y="956"/>
                <a:ext cx="306"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sub</a:t>
                </a:r>
              </a:p>
            </p:txBody>
          </p:sp>
          <p:sp>
            <p:nvSpPr>
              <p:cNvPr id="55450" name="Rectangle 7"/>
              <p:cNvSpPr>
                <a:spLocks noChangeArrowheads="1"/>
              </p:cNvSpPr>
              <p:nvPr/>
            </p:nvSpPr>
            <p:spPr bwMode="auto">
              <a:xfrm>
                <a:off x="2675" y="956"/>
                <a:ext cx="27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ori</a:t>
                </a:r>
              </a:p>
            </p:txBody>
          </p:sp>
          <p:sp>
            <p:nvSpPr>
              <p:cNvPr id="55451" name="Rectangle 8"/>
              <p:cNvSpPr>
                <a:spLocks noChangeArrowheads="1"/>
              </p:cNvSpPr>
              <p:nvPr/>
            </p:nvSpPr>
            <p:spPr bwMode="auto">
              <a:xfrm>
                <a:off x="3155" y="956"/>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lw</a:t>
                </a:r>
              </a:p>
            </p:txBody>
          </p:sp>
          <p:sp>
            <p:nvSpPr>
              <p:cNvPr id="55452" name="Rectangle 9"/>
              <p:cNvSpPr>
                <a:spLocks noChangeArrowheads="1"/>
              </p:cNvSpPr>
              <p:nvPr/>
            </p:nvSpPr>
            <p:spPr bwMode="auto">
              <a:xfrm>
                <a:off x="3635" y="956"/>
                <a:ext cx="256"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sw</a:t>
                </a:r>
              </a:p>
            </p:txBody>
          </p:sp>
          <p:sp>
            <p:nvSpPr>
              <p:cNvPr id="55453" name="Rectangle 10"/>
              <p:cNvSpPr>
                <a:spLocks noChangeArrowheads="1"/>
              </p:cNvSpPr>
              <p:nvPr/>
            </p:nvSpPr>
            <p:spPr bwMode="auto">
              <a:xfrm>
                <a:off x="4115" y="956"/>
                <a:ext cx="31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beq</a:t>
                </a:r>
              </a:p>
            </p:txBody>
          </p:sp>
          <p:sp>
            <p:nvSpPr>
              <p:cNvPr id="55454" name="Rectangle 11"/>
              <p:cNvSpPr>
                <a:spLocks noChangeArrowheads="1"/>
              </p:cNvSpPr>
              <p:nvPr/>
            </p:nvSpPr>
            <p:spPr bwMode="auto">
              <a:xfrm>
                <a:off x="4547" y="956"/>
                <a:ext cx="406"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jump</a:t>
                </a:r>
              </a:p>
            </p:txBody>
          </p:sp>
          <p:sp>
            <p:nvSpPr>
              <p:cNvPr id="55455" name="Rectangle 12"/>
              <p:cNvSpPr>
                <a:spLocks noChangeArrowheads="1"/>
              </p:cNvSpPr>
              <p:nvPr/>
            </p:nvSpPr>
            <p:spPr bwMode="auto">
              <a:xfrm>
                <a:off x="755" y="1148"/>
                <a:ext cx="51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RegDst</a:t>
                </a:r>
              </a:p>
            </p:txBody>
          </p:sp>
          <p:sp>
            <p:nvSpPr>
              <p:cNvPr id="55456" name="Rectangle 13"/>
              <p:cNvSpPr>
                <a:spLocks noChangeArrowheads="1"/>
              </p:cNvSpPr>
              <p:nvPr/>
            </p:nvSpPr>
            <p:spPr bwMode="auto">
              <a:xfrm>
                <a:off x="755" y="1340"/>
                <a:ext cx="56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ALUSrc</a:t>
                </a:r>
              </a:p>
            </p:txBody>
          </p:sp>
          <p:sp>
            <p:nvSpPr>
              <p:cNvPr id="55457" name="Rectangle 14"/>
              <p:cNvSpPr>
                <a:spLocks noChangeArrowheads="1"/>
              </p:cNvSpPr>
              <p:nvPr/>
            </p:nvSpPr>
            <p:spPr bwMode="auto">
              <a:xfrm>
                <a:off x="755" y="1532"/>
                <a:ext cx="71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MemtoReg</a:t>
                </a:r>
              </a:p>
            </p:txBody>
          </p:sp>
          <p:sp>
            <p:nvSpPr>
              <p:cNvPr id="55458" name="Rectangle 15"/>
              <p:cNvSpPr>
                <a:spLocks noChangeArrowheads="1"/>
              </p:cNvSpPr>
              <p:nvPr/>
            </p:nvSpPr>
            <p:spPr bwMode="auto">
              <a:xfrm>
                <a:off x="755" y="1724"/>
                <a:ext cx="64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RegWrite</a:t>
                </a:r>
              </a:p>
            </p:txBody>
          </p:sp>
          <p:sp>
            <p:nvSpPr>
              <p:cNvPr id="55459" name="Rectangle 16"/>
              <p:cNvSpPr>
                <a:spLocks noChangeArrowheads="1"/>
              </p:cNvSpPr>
              <p:nvPr/>
            </p:nvSpPr>
            <p:spPr bwMode="auto">
              <a:xfrm>
                <a:off x="755" y="1916"/>
                <a:ext cx="71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MemWrite</a:t>
                </a:r>
              </a:p>
            </p:txBody>
          </p:sp>
          <p:sp>
            <p:nvSpPr>
              <p:cNvPr id="55460" name="Rectangle 17"/>
              <p:cNvSpPr>
                <a:spLocks noChangeArrowheads="1"/>
              </p:cNvSpPr>
              <p:nvPr/>
            </p:nvSpPr>
            <p:spPr bwMode="auto">
              <a:xfrm>
                <a:off x="755" y="2108"/>
                <a:ext cx="49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nPCsel</a:t>
                </a:r>
              </a:p>
            </p:txBody>
          </p:sp>
          <p:sp>
            <p:nvSpPr>
              <p:cNvPr id="55461" name="Rectangle 18"/>
              <p:cNvSpPr>
                <a:spLocks noChangeArrowheads="1"/>
              </p:cNvSpPr>
              <p:nvPr/>
            </p:nvSpPr>
            <p:spPr bwMode="auto">
              <a:xfrm>
                <a:off x="755" y="2300"/>
                <a:ext cx="42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Jump</a:t>
                </a:r>
              </a:p>
            </p:txBody>
          </p:sp>
          <p:sp>
            <p:nvSpPr>
              <p:cNvPr id="55462" name="Rectangle 19"/>
              <p:cNvSpPr>
                <a:spLocks noChangeArrowheads="1"/>
              </p:cNvSpPr>
              <p:nvPr/>
            </p:nvSpPr>
            <p:spPr bwMode="auto">
              <a:xfrm>
                <a:off x="755" y="2492"/>
                <a:ext cx="47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ExtOp</a:t>
                </a:r>
              </a:p>
            </p:txBody>
          </p:sp>
          <p:sp>
            <p:nvSpPr>
              <p:cNvPr id="55463" name="Rectangle 20"/>
              <p:cNvSpPr>
                <a:spLocks noChangeArrowheads="1"/>
              </p:cNvSpPr>
              <p:nvPr/>
            </p:nvSpPr>
            <p:spPr bwMode="auto">
              <a:xfrm>
                <a:off x="755" y="2684"/>
                <a:ext cx="85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ALUctr&lt;2:0&gt;</a:t>
                </a:r>
              </a:p>
            </p:txBody>
          </p:sp>
          <p:sp>
            <p:nvSpPr>
              <p:cNvPr id="55464" name="Line 21"/>
              <p:cNvSpPr>
                <a:spLocks noChangeShapeType="1"/>
              </p:cNvSpPr>
              <p:nvPr/>
            </p:nvSpPr>
            <p:spPr bwMode="auto">
              <a:xfrm>
                <a:off x="680" y="1344"/>
                <a:ext cx="4304"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465" name="Line 22"/>
              <p:cNvSpPr>
                <a:spLocks noChangeShapeType="1"/>
              </p:cNvSpPr>
              <p:nvPr/>
            </p:nvSpPr>
            <p:spPr bwMode="auto">
              <a:xfrm>
                <a:off x="680" y="1536"/>
                <a:ext cx="4304"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466" name="Line 23"/>
              <p:cNvSpPr>
                <a:spLocks noChangeShapeType="1"/>
              </p:cNvSpPr>
              <p:nvPr/>
            </p:nvSpPr>
            <p:spPr bwMode="auto">
              <a:xfrm>
                <a:off x="680" y="1728"/>
                <a:ext cx="4304"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467" name="Line 24"/>
              <p:cNvSpPr>
                <a:spLocks noChangeShapeType="1"/>
              </p:cNvSpPr>
              <p:nvPr/>
            </p:nvSpPr>
            <p:spPr bwMode="auto">
              <a:xfrm>
                <a:off x="680" y="1920"/>
                <a:ext cx="4304"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468" name="Line 25"/>
              <p:cNvSpPr>
                <a:spLocks noChangeShapeType="1"/>
              </p:cNvSpPr>
              <p:nvPr/>
            </p:nvSpPr>
            <p:spPr bwMode="auto">
              <a:xfrm>
                <a:off x="680" y="2112"/>
                <a:ext cx="4304"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469" name="Line 26"/>
              <p:cNvSpPr>
                <a:spLocks noChangeShapeType="1"/>
              </p:cNvSpPr>
              <p:nvPr/>
            </p:nvSpPr>
            <p:spPr bwMode="auto">
              <a:xfrm>
                <a:off x="680" y="2304"/>
                <a:ext cx="4304"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470" name="Line 27"/>
              <p:cNvSpPr>
                <a:spLocks noChangeShapeType="1"/>
              </p:cNvSpPr>
              <p:nvPr/>
            </p:nvSpPr>
            <p:spPr bwMode="auto">
              <a:xfrm>
                <a:off x="680" y="2496"/>
                <a:ext cx="4304"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471" name="Line 28"/>
              <p:cNvSpPr>
                <a:spLocks noChangeShapeType="1"/>
              </p:cNvSpPr>
              <p:nvPr/>
            </p:nvSpPr>
            <p:spPr bwMode="auto">
              <a:xfrm>
                <a:off x="680" y="2688"/>
                <a:ext cx="4304"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472" name="Line 29"/>
              <p:cNvSpPr>
                <a:spLocks noChangeShapeType="1"/>
              </p:cNvSpPr>
              <p:nvPr/>
            </p:nvSpPr>
            <p:spPr bwMode="auto">
              <a:xfrm>
                <a:off x="680" y="1152"/>
                <a:ext cx="4304"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473" name="Line 30"/>
              <p:cNvSpPr>
                <a:spLocks noChangeShapeType="1"/>
              </p:cNvSpPr>
              <p:nvPr/>
            </p:nvSpPr>
            <p:spPr bwMode="auto">
              <a:xfrm>
                <a:off x="680" y="2880"/>
                <a:ext cx="4304"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474" name="Line 31"/>
              <p:cNvSpPr>
                <a:spLocks noChangeShapeType="1"/>
              </p:cNvSpPr>
              <p:nvPr/>
            </p:nvSpPr>
            <p:spPr bwMode="auto">
              <a:xfrm flipV="1">
                <a:off x="1632" y="952"/>
                <a:ext cx="0" cy="1936"/>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475" name="Line 32"/>
              <p:cNvSpPr>
                <a:spLocks noChangeShapeType="1"/>
              </p:cNvSpPr>
              <p:nvPr/>
            </p:nvSpPr>
            <p:spPr bwMode="auto">
              <a:xfrm>
                <a:off x="680" y="960"/>
                <a:ext cx="4304"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476" name="Line 33"/>
              <p:cNvSpPr>
                <a:spLocks noChangeShapeType="1"/>
              </p:cNvSpPr>
              <p:nvPr/>
            </p:nvSpPr>
            <p:spPr bwMode="auto">
              <a:xfrm flipV="1">
                <a:off x="2112" y="952"/>
                <a:ext cx="0" cy="1936"/>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477" name="Line 34"/>
              <p:cNvSpPr>
                <a:spLocks noChangeShapeType="1"/>
              </p:cNvSpPr>
              <p:nvPr/>
            </p:nvSpPr>
            <p:spPr bwMode="auto">
              <a:xfrm flipV="1">
                <a:off x="2592" y="952"/>
                <a:ext cx="0" cy="1936"/>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478" name="Line 35"/>
              <p:cNvSpPr>
                <a:spLocks noChangeShapeType="1"/>
              </p:cNvSpPr>
              <p:nvPr/>
            </p:nvSpPr>
            <p:spPr bwMode="auto">
              <a:xfrm flipV="1">
                <a:off x="3072" y="952"/>
                <a:ext cx="0" cy="1936"/>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479" name="Line 36"/>
              <p:cNvSpPr>
                <a:spLocks noChangeShapeType="1"/>
              </p:cNvSpPr>
              <p:nvPr/>
            </p:nvSpPr>
            <p:spPr bwMode="auto">
              <a:xfrm flipV="1">
                <a:off x="3552" y="952"/>
                <a:ext cx="0" cy="1936"/>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480" name="Line 37"/>
              <p:cNvSpPr>
                <a:spLocks noChangeShapeType="1"/>
              </p:cNvSpPr>
              <p:nvPr/>
            </p:nvSpPr>
            <p:spPr bwMode="auto">
              <a:xfrm flipV="1">
                <a:off x="4032" y="952"/>
                <a:ext cx="0" cy="1936"/>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481" name="Line 38"/>
              <p:cNvSpPr>
                <a:spLocks noChangeShapeType="1"/>
              </p:cNvSpPr>
              <p:nvPr/>
            </p:nvSpPr>
            <p:spPr bwMode="auto">
              <a:xfrm flipV="1">
                <a:off x="4512" y="952"/>
                <a:ext cx="0" cy="1936"/>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482" name="Line 39"/>
              <p:cNvSpPr>
                <a:spLocks noChangeShapeType="1"/>
              </p:cNvSpPr>
              <p:nvPr/>
            </p:nvSpPr>
            <p:spPr bwMode="auto">
              <a:xfrm flipV="1">
                <a:off x="4992" y="952"/>
                <a:ext cx="0" cy="1936"/>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483" name="Line 40"/>
              <p:cNvSpPr>
                <a:spLocks noChangeShapeType="1"/>
              </p:cNvSpPr>
              <p:nvPr/>
            </p:nvSpPr>
            <p:spPr bwMode="auto">
              <a:xfrm flipV="1">
                <a:off x="672" y="952"/>
                <a:ext cx="0" cy="1936"/>
              </a:xfrm>
              <a:prstGeom prst="line">
                <a:avLst/>
              </a:prstGeom>
              <a:noFill/>
              <a:ln w="25400">
                <a:solidFill>
                  <a:schemeClr val="tx1"/>
                </a:solidFill>
                <a:round/>
                <a:headEnd/>
                <a:tailEnd/>
              </a:ln>
            </p:spPr>
            <p:txBody>
              <a:bodyPr wrap="none" anchor="ctr">
                <a:prstTxWarp prst="textNoShape">
                  <a:avLst/>
                </a:prstTxWarp>
              </a:bodyPr>
              <a:lstStyle/>
              <a:p>
                <a:endParaRPr lang="en-US"/>
              </a:p>
            </p:txBody>
          </p:sp>
        </p:grpSp>
        <p:sp>
          <p:nvSpPr>
            <p:cNvPr id="55385" name="Rectangle 41"/>
            <p:cNvSpPr>
              <a:spLocks noChangeArrowheads="1"/>
            </p:cNvSpPr>
            <p:nvPr/>
          </p:nvSpPr>
          <p:spPr bwMode="auto">
            <a:xfrm>
              <a:off x="1763" y="1148"/>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55386" name="Rectangle 42"/>
            <p:cNvSpPr>
              <a:spLocks noChangeArrowheads="1"/>
            </p:cNvSpPr>
            <p:nvPr/>
          </p:nvSpPr>
          <p:spPr bwMode="auto">
            <a:xfrm>
              <a:off x="1763" y="1340"/>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55387" name="Rectangle 43"/>
            <p:cNvSpPr>
              <a:spLocks noChangeArrowheads="1"/>
            </p:cNvSpPr>
            <p:nvPr/>
          </p:nvSpPr>
          <p:spPr bwMode="auto">
            <a:xfrm>
              <a:off x="1763" y="153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55388" name="Rectangle 44"/>
            <p:cNvSpPr>
              <a:spLocks noChangeArrowheads="1"/>
            </p:cNvSpPr>
            <p:nvPr/>
          </p:nvSpPr>
          <p:spPr bwMode="auto">
            <a:xfrm>
              <a:off x="1763" y="1724"/>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55389" name="Rectangle 45"/>
            <p:cNvSpPr>
              <a:spLocks noChangeArrowheads="1"/>
            </p:cNvSpPr>
            <p:nvPr/>
          </p:nvSpPr>
          <p:spPr bwMode="auto">
            <a:xfrm>
              <a:off x="1763" y="191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55390" name="Rectangle 46"/>
            <p:cNvSpPr>
              <a:spLocks noChangeArrowheads="1"/>
            </p:cNvSpPr>
            <p:nvPr/>
          </p:nvSpPr>
          <p:spPr bwMode="auto">
            <a:xfrm>
              <a:off x="1763" y="2108"/>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55391" name="Rectangle 47"/>
            <p:cNvSpPr>
              <a:spLocks noChangeArrowheads="1"/>
            </p:cNvSpPr>
            <p:nvPr/>
          </p:nvSpPr>
          <p:spPr bwMode="auto">
            <a:xfrm>
              <a:off x="1763" y="2300"/>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55392" name="Rectangle 48"/>
            <p:cNvSpPr>
              <a:spLocks noChangeArrowheads="1"/>
            </p:cNvSpPr>
            <p:nvPr/>
          </p:nvSpPr>
          <p:spPr bwMode="auto">
            <a:xfrm>
              <a:off x="1763" y="249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x</a:t>
              </a:r>
            </a:p>
          </p:txBody>
        </p:sp>
        <p:sp>
          <p:nvSpPr>
            <p:cNvPr id="55393" name="Rectangle 49"/>
            <p:cNvSpPr>
              <a:spLocks noChangeArrowheads="1"/>
            </p:cNvSpPr>
            <p:nvPr/>
          </p:nvSpPr>
          <p:spPr bwMode="auto">
            <a:xfrm>
              <a:off x="1715" y="2684"/>
              <a:ext cx="334"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Add</a:t>
              </a:r>
            </a:p>
          </p:txBody>
        </p:sp>
        <p:sp>
          <p:nvSpPr>
            <p:cNvPr id="55394" name="Rectangle 50"/>
            <p:cNvSpPr>
              <a:spLocks noChangeArrowheads="1"/>
            </p:cNvSpPr>
            <p:nvPr/>
          </p:nvSpPr>
          <p:spPr bwMode="auto">
            <a:xfrm>
              <a:off x="2243" y="1148"/>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55395" name="Rectangle 51"/>
            <p:cNvSpPr>
              <a:spLocks noChangeArrowheads="1"/>
            </p:cNvSpPr>
            <p:nvPr/>
          </p:nvSpPr>
          <p:spPr bwMode="auto">
            <a:xfrm>
              <a:off x="2243" y="1340"/>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55396" name="Rectangle 52"/>
            <p:cNvSpPr>
              <a:spLocks noChangeArrowheads="1"/>
            </p:cNvSpPr>
            <p:nvPr/>
          </p:nvSpPr>
          <p:spPr bwMode="auto">
            <a:xfrm>
              <a:off x="2243" y="153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55397" name="Rectangle 53"/>
            <p:cNvSpPr>
              <a:spLocks noChangeArrowheads="1"/>
            </p:cNvSpPr>
            <p:nvPr/>
          </p:nvSpPr>
          <p:spPr bwMode="auto">
            <a:xfrm>
              <a:off x="2243" y="1724"/>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55398" name="Rectangle 54"/>
            <p:cNvSpPr>
              <a:spLocks noChangeArrowheads="1"/>
            </p:cNvSpPr>
            <p:nvPr/>
          </p:nvSpPr>
          <p:spPr bwMode="auto">
            <a:xfrm>
              <a:off x="2243" y="191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55399" name="Rectangle 55"/>
            <p:cNvSpPr>
              <a:spLocks noChangeArrowheads="1"/>
            </p:cNvSpPr>
            <p:nvPr/>
          </p:nvSpPr>
          <p:spPr bwMode="auto">
            <a:xfrm>
              <a:off x="2243" y="2108"/>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55400" name="Rectangle 56"/>
            <p:cNvSpPr>
              <a:spLocks noChangeArrowheads="1"/>
            </p:cNvSpPr>
            <p:nvPr/>
          </p:nvSpPr>
          <p:spPr bwMode="auto">
            <a:xfrm>
              <a:off x="2243" y="2300"/>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55401" name="Rectangle 57"/>
            <p:cNvSpPr>
              <a:spLocks noChangeArrowheads="1"/>
            </p:cNvSpPr>
            <p:nvPr/>
          </p:nvSpPr>
          <p:spPr bwMode="auto">
            <a:xfrm>
              <a:off x="2243" y="249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x</a:t>
              </a:r>
            </a:p>
          </p:txBody>
        </p:sp>
        <p:sp>
          <p:nvSpPr>
            <p:cNvPr id="55402" name="Rectangle 58"/>
            <p:cNvSpPr>
              <a:spLocks noChangeArrowheads="1"/>
            </p:cNvSpPr>
            <p:nvPr/>
          </p:nvSpPr>
          <p:spPr bwMode="auto">
            <a:xfrm>
              <a:off x="2078" y="2684"/>
              <a:ext cx="541"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Subtract</a:t>
              </a:r>
            </a:p>
          </p:txBody>
        </p:sp>
        <p:sp>
          <p:nvSpPr>
            <p:cNvPr id="55403" name="Rectangle 59"/>
            <p:cNvSpPr>
              <a:spLocks noChangeArrowheads="1"/>
            </p:cNvSpPr>
            <p:nvPr/>
          </p:nvSpPr>
          <p:spPr bwMode="auto">
            <a:xfrm>
              <a:off x="2723" y="1148"/>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55404" name="Rectangle 60"/>
            <p:cNvSpPr>
              <a:spLocks noChangeArrowheads="1"/>
            </p:cNvSpPr>
            <p:nvPr/>
          </p:nvSpPr>
          <p:spPr bwMode="auto">
            <a:xfrm>
              <a:off x="2723" y="1340"/>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55405" name="Rectangle 61"/>
            <p:cNvSpPr>
              <a:spLocks noChangeArrowheads="1"/>
            </p:cNvSpPr>
            <p:nvPr/>
          </p:nvSpPr>
          <p:spPr bwMode="auto">
            <a:xfrm>
              <a:off x="2723" y="153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55406" name="Rectangle 62"/>
            <p:cNvSpPr>
              <a:spLocks noChangeArrowheads="1"/>
            </p:cNvSpPr>
            <p:nvPr/>
          </p:nvSpPr>
          <p:spPr bwMode="auto">
            <a:xfrm>
              <a:off x="2723" y="1724"/>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55407" name="Rectangle 63"/>
            <p:cNvSpPr>
              <a:spLocks noChangeArrowheads="1"/>
            </p:cNvSpPr>
            <p:nvPr/>
          </p:nvSpPr>
          <p:spPr bwMode="auto">
            <a:xfrm>
              <a:off x="2723" y="191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55408" name="Rectangle 64"/>
            <p:cNvSpPr>
              <a:spLocks noChangeArrowheads="1"/>
            </p:cNvSpPr>
            <p:nvPr/>
          </p:nvSpPr>
          <p:spPr bwMode="auto">
            <a:xfrm>
              <a:off x="2723" y="2108"/>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55409" name="Rectangle 65"/>
            <p:cNvSpPr>
              <a:spLocks noChangeArrowheads="1"/>
            </p:cNvSpPr>
            <p:nvPr/>
          </p:nvSpPr>
          <p:spPr bwMode="auto">
            <a:xfrm>
              <a:off x="2723" y="2300"/>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55410" name="Rectangle 66"/>
            <p:cNvSpPr>
              <a:spLocks noChangeArrowheads="1"/>
            </p:cNvSpPr>
            <p:nvPr/>
          </p:nvSpPr>
          <p:spPr bwMode="auto">
            <a:xfrm>
              <a:off x="2723" y="249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55411" name="Rectangle 67"/>
            <p:cNvSpPr>
              <a:spLocks noChangeArrowheads="1"/>
            </p:cNvSpPr>
            <p:nvPr/>
          </p:nvSpPr>
          <p:spPr bwMode="auto">
            <a:xfrm>
              <a:off x="2675" y="2684"/>
              <a:ext cx="24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Or</a:t>
              </a:r>
            </a:p>
          </p:txBody>
        </p:sp>
        <p:sp>
          <p:nvSpPr>
            <p:cNvPr id="55412" name="Rectangle 68"/>
            <p:cNvSpPr>
              <a:spLocks noChangeArrowheads="1"/>
            </p:cNvSpPr>
            <p:nvPr/>
          </p:nvSpPr>
          <p:spPr bwMode="auto">
            <a:xfrm>
              <a:off x="3203" y="1148"/>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55413" name="Rectangle 69"/>
            <p:cNvSpPr>
              <a:spLocks noChangeArrowheads="1"/>
            </p:cNvSpPr>
            <p:nvPr/>
          </p:nvSpPr>
          <p:spPr bwMode="auto">
            <a:xfrm>
              <a:off x="3203" y="1340"/>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55414" name="Rectangle 70"/>
            <p:cNvSpPr>
              <a:spLocks noChangeArrowheads="1"/>
            </p:cNvSpPr>
            <p:nvPr/>
          </p:nvSpPr>
          <p:spPr bwMode="auto">
            <a:xfrm>
              <a:off x="3203" y="153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55415" name="Rectangle 71"/>
            <p:cNvSpPr>
              <a:spLocks noChangeArrowheads="1"/>
            </p:cNvSpPr>
            <p:nvPr/>
          </p:nvSpPr>
          <p:spPr bwMode="auto">
            <a:xfrm>
              <a:off x="3203" y="1724"/>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55416" name="Rectangle 72"/>
            <p:cNvSpPr>
              <a:spLocks noChangeArrowheads="1"/>
            </p:cNvSpPr>
            <p:nvPr/>
          </p:nvSpPr>
          <p:spPr bwMode="auto">
            <a:xfrm>
              <a:off x="3203" y="191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55417" name="Rectangle 73"/>
            <p:cNvSpPr>
              <a:spLocks noChangeArrowheads="1"/>
            </p:cNvSpPr>
            <p:nvPr/>
          </p:nvSpPr>
          <p:spPr bwMode="auto">
            <a:xfrm>
              <a:off x="3203" y="2108"/>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55418" name="Rectangle 74"/>
            <p:cNvSpPr>
              <a:spLocks noChangeArrowheads="1"/>
            </p:cNvSpPr>
            <p:nvPr/>
          </p:nvSpPr>
          <p:spPr bwMode="auto">
            <a:xfrm>
              <a:off x="3203" y="2300"/>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55419" name="Rectangle 75"/>
            <p:cNvSpPr>
              <a:spLocks noChangeArrowheads="1"/>
            </p:cNvSpPr>
            <p:nvPr/>
          </p:nvSpPr>
          <p:spPr bwMode="auto">
            <a:xfrm>
              <a:off x="3203" y="249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55420" name="Rectangle 76"/>
            <p:cNvSpPr>
              <a:spLocks noChangeArrowheads="1"/>
            </p:cNvSpPr>
            <p:nvPr/>
          </p:nvSpPr>
          <p:spPr bwMode="auto">
            <a:xfrm>
              <a:off x="3155" y="2684"/>
              <a:ext cx="334"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Add</a:t>
              </a:r>
            </a:p>
          </p:txBody>
        </p:sp>
        <p:sp>
          <p:nvSpPr>
            <p:cNvPr id="55421" name="Rectangle 77"/>
            <p:cNvSpPr>
              <a:spLocks noChangeArrowheads="1"/>
            </p:cNvSpPr>
            <p:nvPr/>
          </p:nvSpPr>
          <p:spPr bwMode="auto">
            <a:xfrm>
              <a:off x="3683" y="1148"/>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x</a:t>
              </a:r>
            </a:p>
          </p:txBody>
        </p:sp>
        <p:sp>
          <p:nvSpPr>
            <p:cNvPr id="55422" name="Rectangle 78"/>
            <p:cNvSpPr>
              <a:spLocks noChangeArrowheads="1"/>
            </p:cNvSpPr>
            <p:nvPr/>
          </p:nvSpPr>
          <p:spPr bwMode="auto">
            <a:xfrm>
              <a:off x="3683" y="1340"/>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55423" name="Rectangle 79"/>
            <p:cNvSpPr>
              <a:spLocks noChangeArrowheads="1"/>
            </p:cNvSpPr>
            <p:nvPr/>
          </p:nvSpPr>
          <p:spPr bwMode="auto">
            <a:xfrm>
              <a:off x="3683" y="153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x</a:t>
              </a:r>
            </a:p>
          </p:txBody>
        </p:sp>
        <p:sp>
          <p:nvSpPr>
            <p:cNvPr id="55424" name="Rectangle 80"/>
            <p:cNvSpPr>
              <a:spLocks noChangeArrowheads="1"/>
            </p:cNvSpPr>
            <p:nvPr/>
          </p:nvSpPr>
          <p:spPr bwMode="auto">
            <a:xfrm>
              <a:off x="3683" y="1724"/>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55425" name="Rectangle 81"/>
            <p:cNvSpPr>
              <a:spLocks noChangeArrowheads="1"/>
            </p:cNvSpPr>
            <p:nvPr/>
          </p:nvSpPr>
          <p:spPr bwMode="auto">
            <a:xfrm>
              <a:off x="3683" y="191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55426" name="Rectangle 82"/>
            <p:cNvSpPr>
              <a:spLocks noChangeArrowheads="1"/>
            </p:cNvSpPr>
            <p:nvPr/>
          </p:nvSpPr>
          <p:spPr bwMode="auto">
            <a:xfrm>
              <a:off x="3683" y="2108"/>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55427" name="Rectangle 83"/>
            <p:cNvSpPr>
              <a:spLocks noChangeArrowheads="1"/>
            </p:cNvSpPr>
            <p:nvPr/>
          </p:nvSpPr>
          <p:spPr bwMode="auto">
            <a:xfrm>
              <a:off x="3683" y="2300"/>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55428" name="Rectangle 84"/>
            <p:cNvSpPr>
              <a:spLocks noChangeArrowheads="1"/>
            </p:cNvSpPr>
            <p:nvPr/>
          </p:nvSpPr>
          <p:spPr bwMode="auto">
            <a:xfrm>
              <a:off x="3683" y="249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55429" name="Rectangle 85"/>
            <p:cNvSpPr>
              <a:spLocks noChangeArrowheads="1"/>
            </p:cNvSpPr>
            <p:nvPr/>
          </p:nvSpPr>
          <p:spPr bwMode="auto">
            <a:xfrm>
              <a:off x="3635" y="2684"/>
              <a:ext cx="334"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Add</a:t>
              </a:r>
            </a:p>
          </p:txBody>
        </p:sp>
        <p:sp>
          <p:nvSpPr>
            <p:cNvPr id="55430" name="Rectangle 86"/>
            <p:cNvSpPr>
              <a:spLocks noChangeArrowheads="1"/>
            </p:cNvSpPr>
            <p:nvPr/>
          </p:nvSpPr>
          <p:spPr bwMode="auto">
            <a:xfrm>
              <a:off x="4163" y="1148"/>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x</a:t>
              </a:r>
            </a:p>
          </p:txBody>
        </p:sp>
        <p:sp>
          <p:nvSpPr>
            <p:cNvPr id="55431" name="Rectangle 87"/>
            <p:cNvSpPr>
              <a:spLocks noChangeArrowheads="1"/>
            </p:cNvSpPr>
            <p:nvPr/>
          </p:nvSpPr>
          <p:spPr bwMode="auto">
            <a:xfrm>
              <a:off x="4163" y="1340"/>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55432" name="Rectangle 88"/>
            <p:cNvSpPr>
              <a:spLocks noChangeArrowheads="1"/>
            </p:cNvSpPr>
            <p:nvPr/>
          </p:nvSpPr>
          <p:spPr bwMode="auto">
            <a:xfrm>
              <a:off x="4163" y="153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x</a:t>
              </a:r>
            </a:p>
          </p:txBody>
        </p:sp>
        <p:sp>
          <p:nvSpPr>
            <p:cNvPr id="55433" name="Rectangle 89"/>
            <p:cNvSpPr>
              <a:spLocks noChangeArrowheads="1"/>
            </p:cNvSpPr>
            <p:nvPr/>
          </p:nvSpPr>
          <p:spPr bwMode="auto">
            <a:xfrm>
              <a:off x="4163" y="1724"/>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55434" name="Rectangle 90"/>
            <p:cNvSpPr>
              <a:spLocks noChangeArrowheads="1"/>
            </p:cNvSpPr>
            <p:nvPr/>
          </p:nvSpPr>
          <p:spPr bwMode="auto">
            <a:xfrm>
              <a:off x="4163" y="191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55435" name="Rectangle 91"/>
            <p:cNvSpPr>
              <a:spLocks noChangeArrowheads="1"/>
            </p:cNvSpPr>
            <p:nvPr/>
          </p:nvSpPr>
          <p:spPr bwMode="auto">
            <a:xfrm>
              <a:off x="4163" y="2108"/>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55436" name="Rectangle 92"/>
            <p:cNvSpPr>
              <a:spLocks noChangeArrowheads="1"/>
            </p:cNvSpPr>
            <p:nvPr/>
          </p:nvSpPr>
          <p:spPr bwMode="auto">
            <a:xfrm>
              <a:off x="4163" y="2300"/>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55437" name="Rectangle 93"/>
            <p:cNvSpPr>
              <a:spLocks noChangeArrowheads="1"/>
            </p:cNvSpPr>
            <p:nvPr/>
          </p:nvSpPr>
          <p:spPr bwMode="auto">
            <a:xfrm>
              <a:off x="4163" y="249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x</a:t>
              </a:r>
            </a:p>
          </p:txBody>
        </p:sp>
        <p:sp>
          <p:nvSpPr>
            <p:cNvPr id="55438" name="Rectangle 94"/>
            <p:cNvSpPr>
              <a:spLocks noChangeArrowheads="1"/>
            </p:cNvSpPr>
            <p:nvPr/>
          </p:nvSpPr>
          <p:spPr bwMode="auto">
            <a:xfrm>
              <a:off x="3997" y="2694"/>
              <a:ext cx="541"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Subtract</a:t>
              </a:r>
            </a:p>
          </p:txBody>
        </p:sp>
        <p:sp>
          <p:nvSpPr>
            <p:cNvPr id="55439" name="Rectangle 95"/>
            <p:cNvSpPr>
              <a:spLocks noChangeArrowheads="1"/>
            </p:cNvSpPr>
            <p:nvPr/>
          </p:nvSpPr>
          <p:spPr bwMode="auto">
            <a:xfrm>
              <a:off x="4643" y="1148"/>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x</a:t>
              </a:r>
            </a:p>
          </p:txBody>
        </p:sp>
        <p:sp>
          <p:nvSpPr>
            <p:cNvPr id="55440" name="Rectangle 96"/>
            <p:cNvSpPr>
              <a:spLocks noChangeArrowheads="1"/>
            </p:cNvSpPr>
            <p:nvPr/>
          </p:nvSpPr>
          <p:spPr bwMode="auto">
            <a:xfrm>
              <a:off x="4643" y="1340"/>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x</a:t>
              </a:r>
            </a:p>
          </p:txBody>
        </p:sp>
        <p:sp>
          <p:nvSpPr>
            <p:cNvPr id="55441" name="Rectangle 97"/>
            <p:cNvSpPr>
              <a:spLocks noChangeArrowheads="1"/>
            </p:cNvSpPr>
            <p:nvPr/>
          </p:nvSpPr>
          <p:spPr bwMode="auto">
            <a:xfrm>
              <a:off x="4643" y="153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x</a:t>
              </a:r>
            </a:p>
          </p:txBody>
        </p:sp>
        <p:sp>
          <p:nvSpPr>
            <p:cNvPr id="55442" name="Rectangle 98"/>
            <p:cNvSpPr>
              <a:spLocks noChangeArrowheads="1"/>
            </p:cNvSpPr>
            <p:nvPr/>
          </p:nvSpPr>
          <p:spPr bwMode="auto">
            <a:xfrm>
              <a:off x="4643" y="1724"/>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55443" name="Rectangle 99"/>
            <p:cNvSpPr>
              <a:spLocks noChangeArrowheads="1"/>
            </p:cNvSpPr>
            <p:nvPr/>
          </p:nvSpPr>
          <p:spPr bwMode="auto">
            <a:xfrm>
              <a:off x="4643" y="191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55444" name="Rectangle 100"/>
            <p:cNvSpPr>
              <a:spLocks noChangeArrowheads="1"/>
            </p:cNvSpPr>
            <p:nvPr/>
          </p:nvSpPr>
          <p:spPr bwMode="auto">
            <a:xfrm>
              <a:off x="4643" y="2108"/>
              <a:ext cx="171"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a:t>
              </a:r>
            </a:p>
          </p:txBody>
        </p:sp>
        <p:sp>
          <p:nvSpPr>
            <p:cNvPr id="55445" name="Rectangle 101"/>
            <p:cNvSpPr>
              <a:spLocks noChangeArrowheads="1"/>
            </p:cNvSpPr>
            <p:nvPr/>
          </p:nvSpPr>
          <p:spPr bwMode="auto">
            <a:xfrm>
              <a:off x="4643" y="2300"/>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55446" name="Rectangle 102"/>
            <p:cNvSpPr>
              <a:spLocks noChangeArrowheads="1"/>
            </p:cNvSpPr>
            <p:nvPr/>
          </p:nvSpPr>
          <p:spPr bwMode="auto">
            <a:xfrm>
              <a:off x="4643" y="249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x</a:t>
              </a:r>
            </a:p>
          </p:txBody>
        </p:sp>
        <p:sp>
          <p:nvSpPr>
            <p:cNvPr id="55447" name="Rectangle 103"/>
            <p:cNvSpPr>
              <a:spLocks noChangeArrowheads="1"/>
            </p:cNvSpPr>
            <p:nvPr/>
          </p:nvSpPr>
          <p:spPr bwMode="auto">
            <a:xfrm>
              <a:off x="4595" y="2684"/>
              <a:ext cx="21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 x</a:t>
              </a:r>
            </a:p>
          </p:txBody>
        </p:sp>
      </p:grpSp>
      <p:sp>
        <p:nvSpPr>
          <p:cNvPr id="55300" name="Line 104"/>
          <p:cNvSpPr>
            <a:spLocks noChangeShapeType="1"/>
          </p:cNvSpPr>
          <p:nvPr/>
        </p:nvSpPr>
        <p:spPr bwMode="auto">
          <a:xfrm>
            <a:off x="2603500" y="1219200"/>
            <a:ext cx="5308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grpSp>
        <p:nvGrpSpPr>
          <p:cNvPr id="4" name="Group 105"/>
          <p:cNvGrpSpPr>
            <a:grpSpLocks/>
          </p:cNvGrpSpPr>
          <p:nvPr/>
        </p:nvGrpSpPr>
        <p:grpSpPr bwMode="auto">
          <a:xfrm>
            <a:off x="544513" y="4683125"/>
            <a:ext cx="8489950" cy="1552575"/>
            <a:chOff x="323" y="3068"/>
            <a:chExt cx="5348" cy="978"/>
          </a:xfrm>
        </p:grpSpPr>
        <p:grpSp>
          <p:nvGrpSpPr>
            <p:cNvPr id="5" name="Group 106"/>
            <p:cNvGrpSpPr>
              <a:grpSpLocks/>
            </p:cNvGrpSpPr>
            <p:nvPr/>
          </p:nvGrpSpPr>
          <p:grpSpPr bwMode="auto">
            <a:xfrm>
              <a:off x="868" y="3836"/>
              <a:ext cx="3832" cy="210"/>
              <a:chOff x="868" y="3836"/>
              <a:chExt cx="3832" cy="210"/>
            </a:xfrm>
          </p:grpSpPr>
          <p:sp>
            <p:nvSpPr>
              <p:cNvPr id="55378" name="Rectangle 107"/>
              <p:cNvSpPr>
                <a:spLocks noChangeArrowheads="1"/>
              </p:cNvSpPr>
              <p:nvPr/>
            </p:nvSpPr>
            <p:spPr bwMode="auto">
              <a:xfrm>
                <a:off x="872" y="3848"/>
                <a:ext cx="382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6" name="Group 108"/>
              <p:cNvGrpSpPr>
                <a:grpSpLocks/>
              </p:cNvGrpSpPr>
              <p:nvPr/>
            </p:nvGrpSpPr>
            <p:grpSpPr bwMode="auto">
              <a:xfrm>
                <a:off x="868" y="3836"/>
                <a:ext cx="664" cy="210"/>
                <a:chOff x="868" y="3836"/>
                <a:chExt cx="664" cy="210"/>
              </a:xfrm>
            </p:grpSpPr>
            <p:sp>
              <p:nvSpPr>
                <p:cNvPr id="55382" name="Rectangle 109"/>
                <p:cNvSpPr>
                  <a:spLocks noChangeArrowheads="1"/>
                </p:cNvSpPr>
                <p:nvPr/>
              </p:nvSpPr>
              <p:spPr bwMode="auto">
                <a:xfrm>
                  <a:off x="868" y="3844"/>
                  <a:ext cx="66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55383" name="Rectangle 110"/>
                <p:cNvSpPr>
                  <a:spLocks noChangeArrowheads="1"/>
                </p:cNvSpPr>
                <p:nvPr/>
              </p:nvSpPr>
              <p:spPr bwMode="auto">
                <a:xfrm>
                  <a:off x="1061" y="3836"/>
                  <a:ext cx="24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op</a:t>
                  </a:r>
                </a:p>
              </p:txBody>
            </p:sp>
          </p:grpSp>
          <p:sp>
            <p:nvSpPr>
              <p:cNvPr id="55380" name="Rectangle 111"/>
              <p:cNvSpPr>
                <a:spLocks noChangeArrowheads="1"/>
              </p:cNvSpPr>
              <p:nvPr/>
            </p:nvSpPr>
            <p:spPr bwMode="auto">
              <a:xfrm>
                <a:off x="1540" y="3844"/>
                <a:ext cx="316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55381" name="Rectangle 112"/>
              <p:cNvSpPr>
                <a:spLocks noChangeArrowheads="1"/>
              </p:cNvSpPr>
              <p:nvPr/>
            </p:nvSpPr>
            <p:spPr bwMode="auto">
              <a:xfrm>
                <a:off x="2542" y="3836"/>
                <a:ext cx="89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target address</a:t>
                </a:r>
              </a:p>
            </p:txBody>
          </p:sp>
        </p:grpSp>
        <p:grpSp>
          <p:nvGrpSpPr>
            <p:cNvPr id="7" name="Group 113"/>
            <p:cNvGrpSpPr>
              <a:grpSpLocks/>
            </p:cNvGrpSpPr>
            <p:nvPr/>
          </p:nvGrpSpPr>
          <p:grpSpPr bwMode="auto">
            <a:xfrm>
              <a:off x="803" y="3068"/>
              <a:ext cx="3970" cy="402"/>
              <a:chOff x="803" y="3068"/>
              <a:chExt cx="3970" cy="402"/>
            </a:xfrm>
          </p:grpSpPr>
          <p:grpSp>
            <p:nvGrpSpPr>
              <p:cNvPr id="8" name="Group 114"/>
              <p:cNvGrpSpPr>
                <a:grpSpLocks/>
              </p:cNvGrpSpPr>
              <p:nvPr/>
            </p:nvGrpSpPr>
            <p:grpSpPr bwMode="auto">
              <a:xfrm>
                <a:off x="868" y="3260"/>
                <a:ext cx="3832" cy="210"/>
                <a:chOff x="868" y="3260"/>
                <a:chExt cx="3832" cy="210"/>
              </a:xfrm>
            </p:grpSpPr>
            <p:sp>
              <p:nvSpPr>
                <p:cNvPr id="55358" name="Rectangle 115"/>
                <p:cNvSpPr>
                  <a:spLocks noChangeArrowheads="1"/>
                </p:cNvSpPr>
                <p:nvPr/>
              </p:nvSpPr>
              <p:spPr bwMode="auto">
                <a:xfrm>
                  <a:off x="872" y="3272"/>
                  <a:ext cx="382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9" name="Group 116"/>
                <p:cNvGrpSpPr>
                  <a:grpSpLocks/>
                </p:cNvGrpSpPr>
                <p:nvPr/>
              </p:nvGrpSpPr>
              <p:grpSpPr bwMode="auto">
                <a:xfrm>
                  <a:off x="868" y="3260"/>
                  <a:ext cx="3832" cy="210"/>
                  <a:chOff x="868" y="3260"/>
                  <a:chExt cx="3832" cy="210"/>
                </a:xfrm>
              </p:grpSpPr>
              <p:grpSp>
                <p:nvGrpSpPr>
                  <p:cNvPr id="10" name="Group 117"/>
                  <p:cNvGrpSpPr>
                    <a:grpSpLocks/>
                  </p:cNvGrpSpPr>
                  <p:nvPr/>
                </p:nvGrpSpPr>
                <p:grpSpPr bwMode="auto">
                  <a:xfrm>
                    <a:off x="868" y="3260"/>
                    <a:ext cx="664" cy="210"/>
                    <a:chOff x="868" y="3260"/>
                    <a:chExt cx="664" cy="210"/>
                  </a:xfrm>
                </p:grpSpPr>
                <p:sp>
                  <p:nvSpPr>
                    <p:cNvPr id="55376" name="Rectangle 118"/>
                    <p:cNvSpPr>
                      <a:spLocks noChangeArrowheads="1"/>
                    </p:cNvSpPr>
                    <p:nvPr/>
                  </p:nvSpPr>
                  <p:spPr bwMode="auto">
                    <a:xfrm>
                      <a:off x="868" y="3268"/>
                      <a:ext cx="66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55377" name="Rectangle 119"/>
                    <p:cNvSpPr>
                      <a:spLocks noChangeArrowheads="1"/>
                    </p:cNvSpPr>
                    <p:nvPr/>
                  </p:nvSpPr>
                  <p:spPr bwMode="auto">
                    <a:xfrm>
                      <a:off x="1061" y="3260"/>
                      <a:ext cx="24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op</a:t>
                      </a:r>
                    </a:p>
                  </p:txBody>
                </p:sp>
              </p:grpSp>
              <p:grpSp>
                <p:nvGrpSpPr>
                  <p:cNvPr id="11" name="Group 120"/>
                  <p:cNvGrpSpPr>
                    <a:grpSpLocks/>
                  </p:cNvGrpSpPr>
                  <p:nvPr/>
                </p:nvGrpSpPr>
                <p:grpSpPr bwMode="auto">
                  <a:xfrm>
                    <a:off x="1540" y="3260"/>
                    <a:ext cx="616" cy="210"/>
                    <a:chOff x="1540" y="3260"/>
                    <a:chExt cx="616" cy="210"/>
                  </a:xfrm>
                </p:grpSpPr>
                <p:sp>
                  <p:nvSpPr>
                    <p:cNvPr id="55374" name="Rectangle 121"/>
                    <p:cNvSpPr>
                      <a:spLocks noChangeArrowheads="1"/>
                    </p:cNvSpPr>
                    <p:nvPr/>
                  </p:nvSpPr>
                  <p:spPr bwMode="auto">
                    <a:xfrm>
                      <a:off x="1540" y="3268"/>
                      <a:ext cx="616"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55375" name="Rectangle 122"/>
                    <p:cNvSpPr>
                      <a:spLocks noChangeArrowheads="1"/>
                    </p:cNvSpPr>
                    <p:nvPr/>
                  </p:nvSpPr>
                  <p:spPr bwMode="auto">
                    <a:xfrm>
                      <a:off x="1715" y="3260"/>
                      <a:ext cx="221"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rs</a:t>
                      </a:r>
                    </a:p>
                  </p:txBody>
                </p:sp>
              </p:grpSp>
              <p:grpSp>
                <p:nvGrpSpPr>
                  <p:cNvPr id="12" name="Group 123"/>
                  <p:cNvGrpSpPr>
                    <a:grpSpLocks/>
                  </p:cNvGrpSpPr>
                  <p:nvPr/>
                </p:nvGrpSpPr>
                <p:grpSpPr bwMode="auto">
                  <a:xfrm>
                    <a:off x="2164" y="3260"/>
                    <a:ext cx="616" cy="210"/>
                    <a:chOff x="2164" y="3260"/>
                    <a:chExt cx="616" cy="210"/>
                  </a:xfrm>
                </p:grpSpPr>
                <p:sp>
                  <p:nvSpPr>
                    <p:cNvPr id="55372" name="Rectangle 124"/>
                    <p:cNvSpPr>
                      <a:spLocks noChangeArrowheads="1"/>
                    </p:cNvSpPr>
                    <p:nvPr/>
                  </p:nvSpPr>
                  <p:spPr bwMode="auto">
                    <a:xfrm>
                      <a:off x="2164" y="3268"/>
                      <a:ext cx="616"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55373" name="Rectangle 125"/>
                    <p:cNvSpPr>
                      <a:spLocks noChangeArrowheads="1"/>
                    </p:cNvSpPr>
                    <p:nvPr/>
                  </p:nvSpPr>
                  <p:spPr bwMode="auto">
                    <a:xfrm>
                      <a:off x="2339" y="3260"/>
                      <a:ext cx="21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rt</a:t>
                      </a:r>
                    </a:p>
                  </p:txBody>
                </p:sp>
              </p:grpSp>
              <p:grpSp>
                <p:nvGrpSpPr>
                  <p:cNvPr id="13" name="Group 126"/>
                  <p:cNvGrpSpPr>
                    <a:grpSpLocks/>
                  </p:cNvGrpSpPr>
                  <p:nvPr/>
                </p:nvGrpSpPr>
                <p:grpSpPr bwMode="auto">
                  <a:xfrm>
                    <a:off x="2788" y="3260"/>
                    <a:ext cx="616" cy="210"/>
                    <a:chOff x="2788" y="3260"/>
                    <a:chExt cx="616" cy="210"/>
                  </a:xfrm>
                </p:grpSpPr>
                <p:sp>
                  <p:nvSpPr>
                    <p:cNvPr id="55370" name="Rectangle 127"/>
                    <p:cNvSpPr>
                      <a:spLocks noChangeArrowheads="1"/>
                    </p:cNvSpPr>
                    <p:nvPr/>
                  </p:nvSpPr>
                  <p:spPr bwMode="auto">
                    <a:xfrm>
                      <a:off x="2788" y="3268"/>
                      <a:ext cx="616"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55371" name="Rectangle 128"/>
                    <p:cNvSpPr>
                      <a:spLocks noChangeArrowheads="1"/>
                    </p:cNvSpPr>
                    <p:nvPr/>
                  </p:nvSpPr>
                  <p:spPr bwMode="auto">
                    <a:xfrm>
                      <a:off x="2963" y="326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rd</a:t>
                      </a:r>
                    </a:p>
                  </p:txBody>
                </p:sp>
              </p:grpSp>
              <p:grpSp>
                <p:nvGrpSpPr>
                  <p:cNvPr id="14" name="Group 129"/>
                  <p:cNvGrpSpPr>
                    <a:grpSpLocks/>
                  </p:cNvGrpSpPr>
                  <p:nvPr/>
                </p:nvGrpSpPr>
                <p:grpSpPr bwMode="auto">
                  <a:xfrm>
                    <a:off x="3412" y="3260"/>
                    <a:ext cx="616" cy="210"/>
                    <a:chOff x="3412" y="3260"/>
                    <a:chExt cx="616" cy="210"/>
                  </a:xfrm>
                </p:grpSpPr>
                <p:sp>
                  <p:nvSpPr>
                    <p:cNvPr id="55368" name="Rectangle 130"/>
                    <p:cNvSpPr>
                      <a:spLocks noChangeArrowheads="1"/>
                    </p:cNvSpPr>
                    <p:nvPr/>
                  </p:nvSpPr>
                  <p:spPr bwMode="auto">
                    <a:xfrm>
                      <a:off x="3412" y="3268"/>
                      <a:ext cx="616"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55369" name="Rectangle 131"/>
                    <p:cNvSpPr>
                      <a:spLocks noChangeArrowheads="1"/>
                    </p:cNvSpPr>
                    <p:nvPr/>
                  </p:nvSpPr>
                  <p:spPr bwMode="auto">
                    <a:xfrm>
                      <a:off x="3491" y="3260"/>
                      <a:ext cx="44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shamt</a:t>
                      </a:r>
                    </a:p>
                  </p:txBody>
                </p:sp>
              </p:grpSp>
              <p:grpSp>
                <p:nvGrpSpPr>
                  <p:cNvPr id="15" name="Group 132"/>
                  <p:cNvGrpSpPr>
                    <a:grpSpLocks/>
                  </p:cNvGrpSpPr>
                  <p:nvPr/>
                </p:nvGrpSpPr>
                <p:grpSpPr bwMode="auto">
                  <a:xfrm>
                    <a:off x="4036" y="3260"/>
                    <a:ext cx="664" cy="210"/>
                    <a:chOff x="4036" y="3260"/>
                    <a:chExt cx="664" cy="210"/>
                  </a:xfrm>
                </p:grpSpPr>
                <p:sp>
                  <p:nvSpPr>
                    <p:cNvPr id="55366" name="Rectangle 133"/>
                    <p:cNvSpPr>
                      <a:spLocks noChangeArrowheads="1"/>
                    </p:cNvSpPr>
                    <p:nvPr/>
                  </p:nvSpPr>
                  <p:spPr bwMode="auto">
                    <a:xfrm>
                      <a:off x="4036" y="3268"/>
                      <a:ext cx="66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55367" name="Rectangle 134"/>
                    <p:cNvSpPr>
                      <a:spLocks noChangeArrowheads="1"/>
                    </p:cNvSpPr>
                    <p:nvPr/>
                  </p:nvSpPr>
                  <p:spPr bwMode="auto">
                    <a:xfrm>
                      <a:off x="4229" y="3260"/>
                      <a:ext cx="39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funct</a:t>
                      </a:r>
                    </a:p>
                  </p:txBody>
                </p:sp>
              </p:grpSp>
            </p:grpSp>
          </p:grpSp>
          <p:sp>
            <p:nvSpPr>
              <p:cNvPr id="55351" name="Rectangle 135"/>
              <p:cNvSpPr>
                <a:spLocks noChangeArrowheads="1"/>
              </p:cNvSpPr>
              <p:nvPr/>
            </p:nvSpPr>
            <p:spPr bwMode="auto">
              <a:xfrm>
                <a:off x="4595" y="3068"/>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55352" name="Rectangle 136"/>
              <p:cNvSpPr>
                <a:spLocks noChangeArrowheads="1"/>
              </p:cNvSpPr>
              <p:nvPr/>
            </p:nvSpPr>
            <p:spPr bwMode="auto">
              <a:xfrm>
                <a:off x="3875" y="3068"/>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6</a:t>
                </a:r>
              </a:p>
            </p:txBody>
          </p:sp>
          <p:sp>
            <p:nvSpPr>
              <p:cNvPr id="55353" name="Rectangle 137"/>
              <p:cNvSpPr>
                <a:spLocks noChangeArrowheads="1"/>
              </p:cNvSpPr>
              <p:nvPr/>
            </p:nvSpPr>
            <p:spPr bwMode="auto">
              <a:xfrm>
                <a:off x="3203" y="3068"/>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11</a:t>
                </a:r>
              </a:p>
            </p:txBody>
          </p:sp>
          <p:sp>
            <p:nvSpPr>
              <p:cNvPr id="55354" name="Rectangle 138"/>
              <p:cNvSpPr>
                <a:spLocks noChangeArrowheads="1"/>
              </p:cNvSpPr>
              <p:nvPr/>
            </p:nvSpPr>
            <p:spPr bwMode="auto">
              <a:xfrm>
                <a:off x="2579" y="3068"/>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16</a:t>
                </a:r>
              </a:p>
            </p:txBody>
          </p:sp>
          <p:sp>
            <p:nvSpPr>
              <p:cNvPr id="55355" name="Rectangle 139"/>
              <p:cNvSpPr>
                <a:spLocks noChangeArrowheads="1"/>
              </p:cNvSpPr>
              <p:nvPr/>
            </p:nvSpPr>
            <p:spPr bwMode="auto">
              <a:xfrm>
                <a:off x="1955" y="3068"/>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21</a:t>
                </a:r>
              </a:p>
            </p:txBody>
          </p:sp>
          <p:sp>
            <p:nvSpPr>
              <p:cNvPr id="55356" name="Rectangle 140"/>
              <p:cNvSpPr>
                <a:spLocks noChangeArrowheads="1"/>
              </p:cNvSpPr>
              <p:nvPr/>
            </p:nvSpPr>
            <p:spPr bwMode="auto">
              <a:xfrm>
                <a:off x="1331" y="3068"/>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26</a:t>
                </a:r>
              </a:p>
            </p:txBody>
          </p:sp>
          <p:sp>
            <p:nvSpPr>
              <p:cNvPr id="55357" name="Rectangle 141"/>
              <p:cNvSpPr>
                <a:spLocks noChangeArrowheads="1"/>
              </p:cNvSpPr>
              <p:nvPr/>
            </p:nvSpPr>
            <p:spPr bwMode="auto">
              <a:xfrm>
                <a:off x="803" y="3068"/>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31</a:t>
                </a:r>
              </a:p>
            </p:txBody>
          </p:sp>
        </p:grpSp>
        <p:grpSp>
          <p:nvGrpSpPr>
            <p:cNvPr id="16" name="Group 142"/>
            <p:cNvGrpSpPr>
              <a:grpSpLocks/>
            </p:cNvGrpSpPr>
            <p:nvPr/>
          </p:nvGrpSpPr>
          <p:grpSpPr bwMode="auto">
            <a:xfrm>
              <a:off x="868" y="3537"/>
              <a:ext cx="3832" cy="221"/>
              <a:chOff x="868" y="3537"/>
              <a:chExt cx="3832" cy="221"/>
            </a:xfrm>
          </p:grpSpPr>
          <p:sp>
            <p:nvSpPr>
              <p:cNvPr id="55338" name="Rectangle 143"/>
              <p:cNvSpPr>
                <a:spLocks noChangeArrowheads="1"/>
              </p:cNvSpPr>
              <p:nvPr/>
            </p:nvSpPr>
            <p:spPr bwMode="auto">
              <a:xfrm>
                <a:off x="872" y="3560"/>
                <a:ext cx="382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17" name="Group 144"/>
              <p:cNvGrpSpPr>
                <a:grpSpLocks/>
              </p:cNvGrpSpPr>
              <p:nvPr/>
            </p:nvGrpSpPr>
            <p:grpSpPr bwMode="auto">
              <a:xfrm>
                <a:off x="868" y="3548"/>
                <a:ext cx="664" cy="210"/>
                <a:chOff x="868" y="3548"/>
                <a:chExt cx="664" cy="210"/>
              </a:xfrm>
            </p:grpSpPr>
            <p:sp>
              <p:nvSpPr>
                <p:cNvPr id="55348" name="Rectangle 145"/>
                <p:cNvSpPr>
                  <a:spLocks noChangeArrowheads="1"/>
                </p:cNvSpPr>
                <p:nvPr/>
              </p:nvSpPr>
              <p:spPr bwMode="auto">
                <a:xfrm>
                  <a:off x="868" y="3556"/>
                  <a:ext cx="66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55349" name="Rectangle 146"/>
                <p:cNvSpPr>
                  <a:spLocks noChangeArrowheads="1"/>
                </p:cNvSpPr>
                <p:nvPr/>
              </p:nvSpPr>
              <p:spPr bwMode="auto">
                <a:xfrm>
                  <a:off x="1061" y="3548"/>
                  <a:ext cx="24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op</a:t>
                  </a:r>
                </a:p>
              </p:txBody>
            </p:sp>
          </p:grpSp>
          <p:grpSp>
            <p:nvGrpSpPr>
              <p:cNvPr id="18" name="Group 147"/>
              <p:cNvGrpSpPr>
                <a:grpSpLocks/>
              </p:cNvGrpSpPr>
              <p:nvPr/>
            </p:nvGrpSpPr>
            <p:grpSpPr bwMode="auto">
              <a:xfrm>
                <a:off x="1540" y="3548"/>
                <a:ext cx="616" cy="210"/>
                <a:chOff x="1540" y="3548"/>
                <a:chExt cx="616" cy="210"/>
              </a:xfrm>
            </p:grpSpPr>
            <p:sp>
              <p:nvSpPr>
                <p:cNvPr id="55346" name="Rectangle 148"/>
                <p:cNvSpPr>
                  <a:spLocks noChangeArrowheads="1"/>
                </p:cNvSpPr>
                <p:nvPr/>
              </p:nvSpPr>
              <p:spPr bwMode="auto">
                <a:xfrm>
                  <a:off x="1540" y="3556"/>
                  <a:ext cx="616"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55347" name="Rectangle 149"/>
                <p:cNvSpPr>
                  <a:spLocks noChangeArrowheads="1"/>
                </p:cNvSpPr>
                <p:nvPr/>
              </p:nvSpPr>
              <p:spPr bwMode="auto">
                <a:xfrm>
                  <a:off x="1715" y="3548"/>
                  <a:ext cx="221"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rs</a:t>
                  </a:r>
                </a:p>
              </p:txBody>
            </p:sp>
          </p:grpSp>
          <p:grpSp>
            <p:nvGrpSpPr>
              <p:cNvPr id="19" name="Group 150"/>
              <p:cNvGrpSpPr>
                <a:grpSpLocks/>
              </p:cNvGrpSpPr>
              <p:nvPr/>
            </p:nvGrpSpPr>
            <p:grpSpPr bwMode="auto">
              <a:xfrm>
                <a:off x="2164" y="3548"/>
                <a:ext cx="616" cy="210"/>
                <a:chOff x="2164" y="3548"/>
                <a:chExt cx="616" cy="210"/>
              </a:xfrm>
            </p:grpSpPr>
            <p:sp>
              <p:nvSpPr>
                <p:cNvPr id="55344" name="Rectangle 151"/>
                <p:cNvSpPr>
                  <a:spLocks noChangeArrowheads="1"/>
                </p:cNvSpPr>
                <p:nvPr/>
              </p:nvSpPr>
              <p:spPr bwMode="auto">
                <a:xfrm>
                  <a:off x="2164" y="3556"/>
                  <a:ext cx="616"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55345" name="Rectangle 152"/>
                <p:cNvSpPr>
                  <a:spLocks noChangeArrowheads="1"/>
                </p:cNvSpPr>
                <p:nvPr/>
              </p:nvSpPr>
              <p:spPr bwMode="auto">
                <a:xfrm>
                  <a:off x="2339" y="3548"/>
                  <a:ext cx="21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rt</a:t>
                  </a:r>
                </a:p>
              </p:txBody>
            </p:sp>
          </p:grpSp>
          <p:sp>
            <p:nvSpPr>
              <p:cNvPr id="55342" name="Rectangle 153"/>
              <p:cNvSpPr>
                <a:spLocks noChangeArrowheads="1"/>
              </p:cNvSpPr>
              <p:nvPr/>
            </p:nvSpPr>
            <p:spPr bwMode="auto">
              <a:xfrm>
                <a:off x="2788" y="3556"/>
                <a:ext cx="1912"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55343" name="Rectangle 154"/>
              <p:cNvSpPr>
                <a:spLocks noChangeArrowheads="1"/>
              </p:cNvSpPr>
              <p:nvPr/>
            </p:nvSpPr>
            <p:spPr bwMode="auto">
              <a:xfrm>
                <a:off x="3363" y="3537"/>
                <a:ext cx="69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immediate</a:t>
                </a:r>
              </a:p>
            </p:txBody>
          </p:sp>
        </p:grpSp>
        <p:sp>
          <p:nvSpPr>
            <p:cNvPr id="55332" name="Rectangle 155"/>
            <p:cNvSpPr>
              <a:spLocks noChangeArrowheads="1"/>
            </p:cNvSpPr>
            <p:nvPr/>
          </p:nvSpPr>
          <p:spPr bwMode="auto">
            <a:xfrm>
              <a:off x="323" y="3260"/>
              <a:ext cx="484"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R-type</a:t>
              </a:r>
            </a:p>
          </p:txBody>
        </p:sp>
        <p:sp>
          <p:nvSpPr>
            <p:cNvPr id="55333" name="Rectangle 156"/>
            <p:cNvSpPr>
              <a:spLocks noChangeArrowheads="1"/>
            </p:cNvSpPr>
            <p:nvPr/>
          </p:nvSpPr>
          <p:spPr bwMode="auto">
            <a:xfrm>
              <a:off x="371" y="3548"/>
              <a:ext cx="441"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I-type</a:t>
              </a:r>
            </a:p>
          </p:txBody>
        </p:sp>
        <p:sp>
          <p:nvSpPr>
            <p:cNvPr id="55334" name="Rectangle 157"/>
            <p:cNvSpPr>
              <a:spLocks noChangeArrowheads="1"/>
            </p:cNvSpPr>
            <p:nvPr/>
          </p:nvSpPr>
          <p:spPr bwMode="auto">
            <a:xfrm>
              <a:off x="371" y="3836"/>
              <a:ext cx="45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J-type</a:t>
              </a:r>
            </a:p>
          </p:txBody>
        </p:sp>
        <p:sp>
          <p:nvSpPr>
            <p:cNvPr id="55335" name="Rectangle 158"/>
            <p:cNvSpPr>
              <a:spLocks noChangeArrowheads="1"/>
            </p:cNvSpPr>
            <p:nvPr/>
          </p:nvSpPr>
          <p:spPr bwMode="auto">
            <a:xfrm>
              <a:off x="4739" y="3260"/>
              <a:ext cx="57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add, sub</a:t>
              </a:r>
            </a:p>
          </p:txBody>
        </p:sp>
        <p:sp>
          <p:nvSpPr>
            <p:cNvPr id="55336" name="Rectangle 159"/>
            <p:cNvSpPr>
              <a:spLocks noChangeArrowheads="1"/>
            </p:cNvSpPr>
            <p:nvPr/>
          </p:nvSpPr>
          <p:spPr bwMode="auto">
            <a:xfrm>
              <a:off x="4739" y="3548"/>
              <a:ext cx="93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ori, lw, sw, beq</a:t>
              </a:r>
            </a:p>
          </p:txBody>
        </p:sp>
        <p:sp>
          <p:nvSpPr>
            <p:cNvPr id="55337" name="Rectangle 160"/>
            <p:cNvSpPr>
              <a:spLocks noChangeArrowheads="1"/>
            </p:cNvSpPr>
            <p:nvPr/>
          </p:nvSpPr>
          <p:spPr bwMode="auto">
            <a:xfrm>
              <a:off x="4739" y="3836"/>
              <a:ext cx="406"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jump</a:t>
              </a:r>
            </a:p>
          </p:txBody>
        </p:sp>
      </p:grpSp>
      <p:sp>
        <p:nvSpPr>
          <p:cNvPr id="55302" name="Rectangle 161"/>
          <p:cNvSpPr>
            <a:spLocks noChangeArrowheads="1"/>
          </p:cNvSpPr>
          <p:nvPr/>
        </p:nvSpPr>
        <p:spPr bwMode="auto">
          <a:xfrm>
            <a:off x="2036763" y="908050"/>
            <a:ext cx="5651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func</a:t>
            </a:r>
          </a:p>
        </p:txBody>
      </p:sp>
      <p:sp>
        <p:nvSpPr>
          <p:cNvPr id="55303" name="Rectangle 162"/>
          <p:cNvSpPr>
            <a:spLocks noChangeArrowheads="1"/>
          </p:cNvSpPr>
          <p:nvPr/>
        </p:nvSpPr>
        <p:spPr bwMode="auto">
          <a:xfrm>
            <a:off x="2189163" y="1212850"/>
            <a:ext cx="395287"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op</a:t>
            </a:r>
          </a:p>
        </p:txBody>
      </p:sp>
      <p:sp>
        <p:nvSpPr>
          <p:cNvPr id="55304" name="Rectangle 163"/>
          <p:cNvSpPr>
            <a:spLocks noChangeArrowheads="1"/>
          </p:cNvSpPr>
          <p:nvPr/>
        </p:nvSpPr>
        <p:spPr bwMode="auto">
          <a:xfrm>
            <a:off x="2570163" y="1212850"/>
            <a:ext cx="8413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00 0000</a:t>
            </a:r>
          </a:p>
        </p:txBody>
      </p:sp>
      <p:sp>
        <p:nvSpPr>
          <p:cNvPr id="55305" name="Rectangle 164"/>
          <p:cNvSpPr>
            <a:spLocks noChangeArrowheads="1"/>
          </p:cNvSpPr>
          <p:nvPr/>
        </p:nvSpPr>
        <p:spPr bwMode="auto">
          <a:xfrm>
            <a:off x="3332163" y="1212850"/>
            <a:ext cx="8413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00 0000</a:t>
            </a:r>
          </a:p>
        </p:txBody>
      </p:sp>
      <p:sp>
        <p:nvSpPr>
          <p:cNvPr id="55306" name="Rectangle 165"/>
          <p:cNvSpPr>
            <a:spLocks noChangeArrowheads="1"/>
          </p:cNvSpPr>
          <p:nvPr/>
        </p:nvSpPr>
        <p:spPr bwMode="auto">
          <a:xfrm>
            <a:off x="4094163" y="1212850"/>
            <a:ext cx="8413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00 1101</a:t>
            </a:r>
          </a:p>
        </p:txBody>
      </p:sp>
      <p:sp>
        <p:nvSpPr>
          <p:cNvPr id="55307" name="Rectangle 166"/>
          <p:cNvSpPr>
            <a:spLocks noChangeArrowheads="1"/>
          </p:cNvSpPr>
          <p:nvPr/>
        </p:nvSpPr>
        <p:spPr bwMode="auto">
          <a:xfrm>
            <a:off x="4856163" y="1212850"/>
            <a:ext cx="8413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10 0011</a:t>
            </a:r>
          </a:p>
        </p:txBody>
      </p:sp>
      <p:sp>
        <p:nvSpPr>
          <p:cNvPr id="55308" name="Rectangle 167"/>
          <p:cNvSpPr>
            <a:spLocks noChangeArrowheads="1"/>
          </p:cNvSpPr>
          <p:nvPr/>
        </p:nvSpPr>
        <p:spPr bwMode="auto">
          <a:xfrm>
            <a:off x="5618163" y="1212850"/>
            <a:ext cx="8413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10 1011</a:t>
            </a:r>
          </a:p>
        </p:txBody>
      </p:sp>
      <p:sp>
        <p:nvSpPr>
          <p:cNvPr id="55309" name="Rectangle 168"/>
          <p:cNvSpPr>
            <a:spLocks noChangeArrowheads="1"/>
          </p:cNvSpPr>
          <p:nvPr/>
        </p:nvSpPr>
        <p:spPr bwMode="auto">
          <a:xfrm>
            <a:off x="6380163" y="1212850"/>
            <a:ext cx="8413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00 0100</a:t>
            </a:r>
          </a:p>
        </p:txBody>
      </p:sp>
      <p:sp>
        <p:nvSpPr>
          <p:cNvPr id="55310" name="Rectangle 169"/>
          <p:cNvSpPr>
            <a:spLocks noChangeArrowheads="1"/>
          </p:cNvSpPr>
          <p:nvPr/>
        </p:nvSpPr>
        <p:spPr bwMode="auto">
          <a:xfrm>
            <a:off x="7142163" y="1212850"/>
            <a:ext cx="8413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00 0010</a:t>
            </a:r>
          </a:p>
        </p:txBody>
      </p:sp>
      <p:sp>
        <p:nvSpPr>
          <p:cNvPr id="55311" name="Line 170"/>
          <p:cNvSpPr>
            <a:spLocks noChangeShapeType="1"/>
          </p:cNvSpPr>
          <p:nvPr/>
        </p:nvSpPr>
        <p:spPr bwMode="auto">
          <a:xfrm flipV="1">
            <a:off x="2590800" y="901700"/>
            <a:ext cx="0" cy="635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312" name="Line 171"/>
          <p:cNvSpPr>
            <a:spLocks noChangeShapeType="1"/>
          </p:cNvSpPr>
          <p:nvPr/>
        </p:nvSpPr>
        <p:spPr bwMode="auto">
          <a:xfrm>
            <a:off x="2603500" y="914400"/>
            <a:ext cx="5308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313" name="Line 172"/>
          <p:cNvSpPr>
            <a:spLocks noChangeShapeType="1"/>
          </p:cNvSpPr>
          <p:nvPr/>
        </p:nvSpPr>
        <p:spPr bwMode="auto">
          <a:xfrm flipV="1">
            <a:off x="3352800" y="901700"/>
            <a:ext cx="0" cy="635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314" name="Line 173"/>
          <p:cNvSpPr>
            <a:spLocks noChangeShapeType="1"/>
          </p:cNvSpPr>
          <p:nvPr/>
        </p:nvSpPr>
        <p:spPr bwMode="auto">
          <a:xfrm flipV="1">
            <a:off x="4114800" y="901700"/>
            <a:ext cx="0" cy="635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315" name="Line 174"/>
          <p:cNvSpPr>
            <a:spLocks noChangeShapeType="1"/>
          </p:cNvSpPr>
          <p:nvPr/>
        </p:nvSpPr>
        <p:spPr bwMode="auto">
          <a:xfrm flipV="1">
            <a:off x="4876800" y="1206500"/>
            <a:ext cx="0" cy="330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316" name="Line 175"/>
          <p:cNvSpPr>
            <a:spLocks noChangeShapeType="1"/>
          </p:cNvSpPr>
          <p:nvPr/>
        </p:nvSpPr>
        <p:spPr bwMode="auto">
          <a:xfrm flipV="1">
            <a:off x="5638800" y="1206500"/>
            <a:ext cx="0" cy="330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317" name="Line 176"/>
          <p:cNvSpPr>
            <a:spLocks noChangeShapeType="1"/>
          </p:cNvSpPr>
          <p:nvPr/>
        </p:nvSpPr>
        <p:spPr bwMode="auto">
          <a:xfrm flipV="1">
            <a:off x="6400800" y="1206500"/>
            <a:ext cx="0" cy="330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318" name="Line 177"/>
          <p:cNvSpPr>
            <a:spLocks noChangeShapeType="1"/>
          </p:cNvSpPr>
          <p:nvPr/>
        </p:nvSpPr>
        <p:spPr bwMode="auto">
          <a:xfrm flipV="1">
            <a:off x="7162800" y="1206500"/>
            <a:ext cx="0" cy="330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319" name="Line 178"/>
          <p:cNvSpPr>
            <a:spLocks noChangeShapeType="1"/>
          </p:cNvSpPr>
          <p:nvPr/>
        </p:nvSpPr>
        <p:spPr bwMode="auto">
          <a:xfrm flipV="1">
            <a:off x="7924800" y="901700"/>
            <a:ext cx="0" cy="635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320" name="Rectangle 179"/>
          <p:cNvSpPr>
            <a:spLocks noChangeArrowheads="1"/>
          </p:cNvSpPr>
          <p:nvPr/>
        </p:nvSpPr>
        <p:spPr bwMode="auto">
          <a:xfrm>
            <a:off x="214313" y="1136650"/>
            <a:ext cx="1179512" cy="333375"/>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600">
                <a:solidFill>
                  <a:schemeClr val="tx1"/>
                </a:solidFill>
                <a:latin typeface="Times" pitchFamily="19" charset="0"/>
              </a:rPr>
              <a:t>Appendix A</a:t>
            </a:r>
          </a:p>
        </p:txBody>
      </p:sp>
      <p:sp>
        <p:nvSpPr>
          <p:cNvPr id="55321" name="Line 180"/>
          <p:cNvSpPr>
            <a:spLocks noChangeShapeType="1"/>
          </p:cNvSpPr>
          <p:nvPr/>
        </p:nvSpPr>
        <p:spPr bwMode="auto">
          <a:xfrm>
            <a:off x="1155700" y="1066800"/>
            <a:ext cx="88900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55322" name="Rectangle 181"/>
          <p:cNvSpPr>
            <a:spLocks noChangeArrowheads="1"/>
          </p:cNvSpPr>
          <p:nvPr/>
        </p:nvSpPr>
        <p:spPr bwMode="auto">
          <a:xfrm>
            <a:off x="2570163" y="908050"/>
            <a:ext cx="8413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10 0000</a:t>
            </a:r>
          </a:p>
        </p:txBody>
      </p:sp>
      <p:sp>
        <p:nvSpPr>
          <p:cNvPr id="55323" name="Rectangle 182"/>
          <p:cNvSpPr>
            <a:spLocks noChangeArrowheads="1"/>
          </p:cNvSpPr>
          <p:nvPr/>
        </p:nvSpPr>
        <p:spPr bwMode="auto">
          <a:xfrm>
            <a:off x="719138" y="908050"/>
            <a:ext cx="474662" cy="333375"/>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600">
                <a:solidFill>
                  <a:schemeClr val="tx1"/>
                </a:solidFill>
                <a:latin typeface="Times" pitchFamily="19" charset="0"/>
              </a:rPr>
              <a:t>See</a:t>
            </a:r>
          </a:p>
        </p:txBody>
      </p:sp>
      <p:sp>
        <p:nvSpPr>
          <p:cNvPr id="55324" name="Line 183"/>
          <p:cNvSpPr>
            <a:spLocks noChangeShapeType="1"/>
          </p:cNvSpPr>
          <p:nvPr/>
        </p:nvSpPr>
        <p:spPr bwMode="auto">
          <a:xfrm>
            <a:off x="1524000" y="1079500"/>
            <a:ext cx="0" cy="2794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325" name="Line 184"/>
          <p:cNvSpPr>
            <a:spLocks noChangeShapeType="1"/>
          </p:cNvSpPr>
          <p:nvPr/>
        </p:nvSpPr>
        <p:spPr bwMode="auto">
          <a:xfrm>
            <a:off x="1536700" y="1371600"/>
            <a:ext cx="66040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55326" name="Rectangle 185"/>
          <p:cNvSpPr>
            <a:spLocks noChangeArrowheads="1"/>
          </p:cNvSpPr>
          <p:nvPr/>
        </p:nvSpPr>
        <p:spPr bwMode="auto">
          <a:xfrm>
            <a:off x="3332163" y="908050"/>
            <a:ext cx="8413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10 0010</a:t>
            </a:r>
          </a:p>
        </p:txBody>
      </p:sp>
      <p:sp>
        <p:nvSpPr>
          <p:cNvPr id="55327" name="Rectangle 186"/>
          <p:cNvSpPr>
            <a:spLocks noChangeArrowheads="1"/>
          </p:cNvSpPr>
          <p:nvPr/>
        </p:nvSpPr>
        <p:spPr bwMode="auto">
          <a:xfrm>
            <a:off x="5084763" y="908050"/>
            <a:ext cx="17557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We Don’t Care :-)</a:t>
            </a:r>
          </a:p>
        </p:txBody>
      </p:sp>
      <p:sp>
        <p:nvSpPr>
          <p:cNvPr id="2691259" name="Oval 187"/>
          <p:cNvSpPr>
            <a:spLocks noChangeArrowheads="1"/>
          </p:cNvSpPr>
          <p:nvPr/>
        </p:nvSpPr>
        <p:spPr bwMode="auto">
          <a:xfrm>
            <a:off x="6934200" y="838200"/>
            <a:ext cx="1219200" cy="3962400"/>
          </a:xfrm>
          <a:prstGeom prst="ellipse">
            <a:avLst/>
          </a:prstGeom>
          <a:noFill/>
          <a:ln w="50800">
            <a:solidFill>
              <a:srgbClr val="33CC33"/>
            </a:solidFill>
            <a:round/>
            <a:headEnd/>
            <a:tailEn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691259"/>
                                        </p:tgtEl>
                                        <p:attrNameLst>
                                          <p:attrName>style.visibility</p:attrName>
                                        </p:attrNameLst>
                                      </p:cBhvr>
                                      <p:to>
                                        <p:strVal val="visible"/>
                                      </p:to>
                                    </p:set>
                                    <p:animEffect transition="in" filter="fade">
                                      <p:cBhvr>
                                        <p:cTn id="7" dur="1000"/>
                                        <p:tgtEl>
                                          <p:spTgt spid="2691259"/>
                                        </p:tgtEl>
                                      </p:cBhvr>
                                    </p:animEffect>
                                    <p:anim calcmode="lin" valueType="num">
                                      <p:cBhvr>
                                        <p:cTn id="8" dur="1000" fill="hold"/>
                                        <p:tgtEl>
                                          <p:spTgt spid="2691259"/>
                                        </p:tgtEl>
                                        <p:attrNameLst>
                                          <p:attrName>style.rotation</p:attrName>
                                        </p:attrNameLst>
                                      </p:cBhvr>
                                      <p:tavLst>
                                        <p:tav tm="0">
                                          <p:val>
                                            <p:fltVal val="720"/>
                                          </p:val>
                                        </p:tav>
                                        <p:tav tm="100000">
                                          <p:val>
                                            <p:fltVal val="0"/>
                                          </p:val>
                                        </p:tav>
                                      </p:tavLst>
                                    </p:anim>
                                    <p:anim calcmode="lin" valueType="num">
                                      <p:cBhvr>
                                        <p:cTn id="9" dur="1000" fill="hold"/>
                                        <p:tgtEl>
                                          <p:spTgt spid="2691259"/>
                                        </p:tgtEl>
                                        <p:attrNameLst>
                                          <p:attrName>ppt_h</p:attrName>
                                        </p:attrNameLst>
                                      </p:cBhvr>
                                      <p:tavLst>
                                        <p:tav tm="0">
                                          <p:val>
                                            <p:fltVal val="0"/>
                                          </p:val>
                                        </p:tav>
                                        <p:tav tm="100000">
                                          <p:val>
                                            <p:strVal val="#ppt_h"/>
                                          </p:val>
                                        </p:tav>
                                      </p:tavLst>
                                    </p:anim>
                                    <p:anim calcmode="lin" valueType="num">
                                      <p:cBhvr>
                                        <p:cTn id="10" dur="1000" fill="hold"/>
                                        <p:tgtEl>
                                          <p:spTgt spid="269125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1259"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00100" y="228600"/>
            <a:ext cx="6450013" cy="474663"/>
          </a:xfrm>
          <a:noFill/>
        </p:spPr>
        <p:txBody>
          <a:bodyPr/>
          <a:lstStyle/>
          <a:p>
            <a:r>
              <a:rPr lang="en-US">
                <a:ea typeface="ＭＳ Ｐゴシック" pitchFamily="19" charset="-128"/>
                <a:cs typeface="ＭＳ Ｐゴシック" pitchFamily="19" charset="-128"/>
              </a:rPr>
              <a:t>Review: A Single Cycle Datapath</a:t>
            </a:r>
          </a:p>
        </p:txBody>
      </p:sp>
      <p:sp>
        <p:nvSpPr>
          <p:cNvPr id="17411" name="Rectangle 3"/>
          <p:cNvSpPr>
            <a:spLocks noChangeArrowheads="1"/>
          </p:cNvSpPr>
          <p:nvPr/>
        </p:nvSpPr>
        <p:spPr bwMode="auto">
          <a:xfrm>
            <a:off x="6934200" y="38862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17412" name="Rectangle 4"/>
          <p:cNvSpPr>
            <a:spLocks noChangeArrowheads="1"/>
          </p:cNvSpPr>
          <p:nvPr/>
        </p:nvSpPr>
        <p:spPr bwMode="auto">
          <a:xfrm>
            <a:off x="6248400" y="2590800"/>
            <a:ext cx="1039813" cy="393700"/>
          </a:xfrm>
          <a:prstGeom prst="rect">
            <a:avLst/>
          </a:prstGeom>
          <a:noFill/>
          <a:ln w="12700">
            <a:noFill/>
            <a:miter lim="800000"/>
            <a:headEnd/>
            <a:tailEnd/>
          </a:ln>
        </p:spPr>
        <p:txBody>
          <a:bodyPr lIns="90488" tIns="44450" rIns="90488" bIns="44450">
            <a:prstTxWarp prst="textNoShape">
              <a:avLst/>
            </a:prstTxWarp>
            <a:spAutoFit/>
          </a:bodyPr>
          <a:lstStyle/>
          <a:p>
            <a:r>
              <a:rPr lang="en-US" sz="2000" u="sng">
                <a:latin typeface="Times" pitchFamily="19" charset="0"/>
              </a:rPr>
              <a:t>ALUctr</a:t>
            </a:r>
          </a:p>
        </p:txBody>
      </p:sp>
      <p:sp>
        <p:nvSpPr>
          <p:cNvPr id="17413" name="Rectangle 5"/>
          <p:cNvSpPr>
            <a:spLocks noChangeArrowheads="1"/>
          </p:cNvSpPr>
          <p:nvPr/>
        </p:nvSpPr>
        <p:spPr bwMode="auto">
          <a:xfrm>
            <a:off x="3048000" y="4648200"/>
            <a:ext cx="490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clk</a:t>
            </a:r>
          </a:p>
        </p:txBody>
      </p:sp>
      <p:sp>
        <p:nvSpPr>
          <p:cNvPr id="17414" name="Rectangle 6"/>
          <p:cNvSpPr>
            <a:spLocks noChangeArrowheads="1"/>
          </p:cNvSpPr>
          <p:nvPr/>
        </p:nvSpPr>
        <p:spPr bwMode="auto">
          <a:xfrm>
            <a:off x="2503488" y="3743325"/>
            <a:ext cx="7143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busW</a:t>
            </a:r>
          </a:p>
        </p:txBody>
      </p:sp>
      <p:sp>
        <p:nvSpPr>
          <p:cNvPr id="17415" name="Rectangle 7"/>
          <p:cNvSpPr>
            <a:spLocks noChangeArrowheads="1"/>
          </p:cNvSpPr>
          <p:nvPr/>
        </p:nvSpPr>
        <p:spPr bwMode="auto">
          <a:xfrm>
            <a:off x="2625725" y="3048000"/>
            <a:ext cx="914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RegWr</a:t>
            </a:r>
          </a:p>
        </p:txBody>
      </p:sp>
      <p:sp>
        <p:nvSpPr>
          <p:cNvPr id="17416" name="Line 8"/>
          <p:cNvSpPr>
            <a:spLocks noChangeShapeType="1"/>
          </p:cNvSpPr>
          <p:nvPr/>
        </p:nvSpPr>
        <p:spPr bwMode="auto">
          <a:xfrm flipH="1">
            <a:off x="2813050" y="4062413"/>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7417" name="Rectangle 9"/>
          <p:cNvSpPr>
            <a:spLocks noChangeArrowheads="1"/>
          </p:cNvSpPr>
          <p:nvPr/>
        </p:nvSpPr>
        <p:spPr bwMode="auto">
          <a:xfrm>
            <a:off x="2665413" y="41624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17418" name="Line 10"/>
          <p:cNvSpPr>
            <a:spLocks noChangeShapeType="1"/>
          </p:cNvSpPr>
          <p:nvPr/>
        </p:nvSpPr>
        <p:spPr bwMode="auto">
          <a:xfrm flipH="1">
            <a:off x="5638800" y="3886200"/>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7419" name="Rectangle 11"/>
          <p:cNvSpPr>
            <a:spLocks noChangeArrowheads="1"/>
          </p:cNvSpPr>
          <p:nvPr/>
        </p:nvSpPr>
        <p:spPr bwMode="auto">
          <a:xfrm>
            <a:off x="5486400" y="35814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17420" name="Rectangle 12"/>
          <p:cNvSpPr>
            <a:spLocks noChangeArrowheads="1"/>
          </p:cNvSpPr>
          <p:nvPr/>
        </p:nvSpPr>
        <p:spPr bwMode="auto">
          <a:xfrm>
            <a:off x="4692650" y="3581400"/>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busA</a:t>
            </a:r>
          </a:p>
        </p:txBody>
      </p:sp>
      <p:sp>
        <p:nvSpPr>
          <p:cNvPr id="17421" name="Line 13"/>
          <p:cNvSpPr>
            <a:spLocks noChangeShapeType="1"/>
          </p:cNvSpPr>
          <p:nvPr/>
        </p:nvSpPr>
        <p:spPr bwMode="auto">
          <a:xfrm flipV="1">
            <a:off x="4953000" y="44196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7422" name="Rectangle 14"/>
          <p:cNvSpPr>
            <a:spLocks noChangeArrowheads="1"/>
          </p:cNvSpPr>
          <p:nvPr/>
        </p:nvSpPr>
        <p:spPr bwMode="auto">
          <a:xfrm>
            <a:off x="4797425" y="45434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17423" name="Rectangle 15"/>
          <p:cNvSpPr>
            <a:spLocks noChangeArrowheads="1"/>
          </p:cNvSpPr>
          <p:nvPr/>
        </p:nvSpPr>
        <p:spPr bwMode="auto">
          <a:xfrm>
            <a:off x="4724400" y="4114800"/>
            <a:ext cx="70326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busB</a:t>
            </a:r>
          </a:p>
        </p:txBody>
      </p:sp>
      <p:sp>
        <p:nvSpPr>
          <p:cNvPr id="17424" name="Line 16"/>
          <p:cNvSpPr>
            <a:spLocks noChangeShapeType="1"/>
          </p:cNvSpPr>
          <p:nvPr/>
        </p:nvSpPr>
        <p:spPr bwMode="auto">
          <a:xfrm flipV="1">
            <a:off x="4343400" y="34258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7425" name="Line 17"/>
          <p:cNvSpPr>
            <a:spLocks noChangeShapeType="1"/>
          </p:cNvSpPr>
          <p:nvPr/>
        </p:nvSpPr>
        <p:spPr bwMode="auto">
          <a:xfrm flipV="1">
            <a:off x="3594100" y="34258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7426" name="Rectangle 18"/>
          <p:cNvSpPr>
            <a:spLocks noChangeArrowheads="1"/>
          </p:cNvSpPr>
          <p:nvPr/>
        </p:nvSpPr>
        <p:spPr bwMode="auto">
          <a:xfrm>
            <a:off x="3451225" y="32766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5</a:t>
            </a:r>
          </a:p>
        </p:txBody>
      </p:sp>
      <p:sp>
        <p:nvSpPr>
          <p:cNvPr id="17427" name="Line 19"/>
          <p:cNvSpPr>
            <a:spLocks noChangeShapeType="1"/>
          </p:cNvSpPr>
          <p:nvPr/>
        </p:nvSpPr>
        <p:spPr bwMode="auto">
          <a:xfrm flipV="1">
            <a:off x="3975100" y="34258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7428" name="Rectangle 20"/>
          <p:cNvSpPr>
            <a:spLocks noChangeArrowheads="1"/>
          </p:cNvSpPr>
          <p:nvPr/>
        </p:nvSpPr>
        <p:spPr bwMode="auto">
          <a:xfrm>
            <a:off x="3810000" y="32766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5</a:t>
            </a:r>
          </a:p>
        </p:txBody>
      </p:sp>
      <p:sp>
        <p:nvSpPr>
          <p:cNvPr id="17429" name="Rectangle 21"/>
          <p:cNvSpPr>
            <a:spLocks noChangeArrowheads="1"/>
          </p:cNvSpPr>
          <p:nvPr/>
        </p:nvSpPr>
        <p:spPr bwMode="auto">
          <a:xfrm>
            <a:off x="3389313" y="3652838"/>
            <a:ext cx="4635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Rw</a:t>
            </a:r>
          </a:p>
        </p:txBody>
      </p:sp>
      <p:sp>
        <p:nvSpPr>
          <p:cNvPr id="17430" name="Rectangle 22"/>
          <p:cNvSpPr>
            <a:spLocks noChangeArrowheads="1"/>
          </p:cNvSpPr>
          <p:nvPr/>
        </p:nvSpPr>
        <p:spPr bwMode="auto">
          <a:xfrm>
            <a:off x="3846513" y="3652838"/>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Ra</a:t>
            </a:r>
          </a:p>
        </p:txBody>
      </p:sp>
      <p:sp>
        <p:nvSpPr>
          <p:cNvPr id="17431" name="Rectangle 23"/>
          <p:cNvSpPr>
            <a:spLocks noChangeArrowheads="1"/>
          </p:cNvSpPr>
          <p:nvPr/>
        </p:nvSpPr>
        <p:spPr bwMode="auto">
          <a:xfrm>
            <a:off x="4227513" y="3652838"/>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Rb</a:t>
            </a:r>
          </a:p>
        </p:txBody>
      </p:sp>
      <p:sp>
        <p:nvSpPr>
          <p:cNvPr id="17432" name="Rectangle 24"/>
          <p:cNvSpPr>
            <a:spLocks noChangeArrowheads="1"/>
          </p:cNvSpPr>
          <p:nvPr/>
        </p:nvSpPr>
        <p:spPr bwMode="auto">
          <a:xfrm>
            <a:off x="3389313" y="4038600"/>
            <a:ext cx="101282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pitchFamily="19" charset="0"/>
              </a:rPr>
              <a:t>RegFile</a:t>
            </a:r>
          </a:p>
        </p:txBody>
      </p:sp>
      <p:sp>
        <p:nvSpPr>
          <p:cNvPr id="17433" name="Rectangle 25"/>
          <p:cNvSpPr>
            <a:spLocks noChangeArrowheads="1"/>
          </p:cNvSpPr>
          <p:nvPr/>
        </p:nvSpPr>
        <p:spPr bwMode="auto">
          <a:xfrm>
            <a:off x="3810000" y="3048000"/>
            <a:ext cx="422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Rs</a:t>
            </a:r>
          </a:p>
        </p:txBody>
      </p:sp>
      <p:sp>
        <p:nvSpPr>
          <p:cNvPr id="17434" name="Rectangle 26"/>
          <p:cNvSpPr>
            <a:spLocks noChangeArrowheads="1"/>
          </p:cNvSpPr>
          <p:nvPr/>
        </p:nvSpPr>
        <p:spPr bwMode="auto">
          <a:xfrm>
            <a:off x="3641725" y="22860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Rt</a:t>
            </a:r>
          </a:p>
        </p:txBody>
      </p:sp>
      <p:sp>
        <p:nvSpPr>
          <p:cNvPr id="17435" name="Rectangle 27"/>
          <p:cNvSpPr>
            <a:spLocks noChangeArrowheads="1"/>
          </p:cNvSpPr>
          <p:nvPr/>
        </p:nvSpPr>
        <p:spPr bwMode="auto">
          <a:xfrm>
            <a:off x="4191000" y="30480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a:solidFill>
                  <a:schemeClr val="tx1"/>
                </a:solidFill>
                <a:latin typeface="Times" pitchFamily="19" charset="0"/>
              </a:rPr>
              <a:t>Rt</a:t>
            </a:r>
          </a:p>
        </p:txBody>
      </p:sp>
      <p:sp>
        <p:nvSpPr>
          <p:cNvPr id="17436" name="Rectangle 28"/>
          <p:cNvSpPr>
            <a:spLocks noChangeArrowheads="1"/>
          </p:cNvSpPr>
          <p:nvPr/>
        </p:nvSpPr>
        <p:spPr bwMode="auto">
          <a:xfrm>
            <a:off x="3209925" y="2286000"/>
            <a:ext cx="4476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Rd</a:t>
            </a:r>
          </a:p>
        </p:txBody>
      </p:sp>
      <p:sp>
        <p:nvSpPr>
          <p:cNvPr id="17437" name="Rectangle 29"/>
          <p:cNvSpPr>
            <a:spLocks noChangeArrowheads="1"/>
          </p:cNvSpPr>
          <p:nvPr/>
        </p:nvSpPr>
        <p:spPr bwMode="auto">
          <a:xfrm>
            <a:off x="2486025" y="1981200"/>
            <a:ext cx="9429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RegDst</a:t>
            </a:r>
          </a:p>
        </p:txBody>
      </p:sp>
      <p:grpSp>
        <p:nvGrpSpPr>
          <p:cNvPr id="2" name="Group 30"/>
          <p:cNvGrpSpPr>
            <a:grpSpLocks/>
          </p:cNvGrpSpPr>
          <p:nvPr/>
        </p:nvGrpSpPr>
        <p:grpSpPr bwMode="auto">
          <a:xfrm>
            <a:off x="4521200" y="4894263"/>
            <a:ext cx="376238" cy="1082675"/>
            <a:chOff x="2848" y="3083"/>
            <a:chExt cx="237" cy="682"/>
          </a:xfrm>
        </p:grpSpPr>
        <p:sp>
          <p:nvSpPr>
            <p:cNvPr id="17533" name="Rectangle 31"/>
            <p:cNvSpPr>
              <a:spLocks noChangeArrowheads="1"/>
            </p:cNvSpPr>
            <p:nvPr/>
          </p:nvSpPr>
          <p:spPr bwMode="auto">
            <a:xfrm>
              <a:off x="2848" y="3088"/>
              <a:ext cx="224" cy="65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7534" name="Rectangle 32"/>
            <p:cNvSpPr>
              <a:spLocks noChangeArrowheads="1"/>
            </p:cNvSpPr>
            <p:nvPr/>
          </p:nvSpPr>
          <p:spPr bwMode="auto">
            <a:xfrm rot="5400000">
              <a:off x="2630" y="3309"/>
              <a:ext cx="682"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Extender</a:t>
              </a:r>
              <a:endParaRPr lang="en-US" sz="2000" b="1">
                <a:solidFill>
                  <a:schemeClr val="tx1"/>
                </a:solidFill>
                <a:latin typeface="Times" pitchFamily="19" charset="0"/>
              </a:endParaRPr>
            </a:p>
          </p:txBody>
        </p:sp>
      </p:grpSp>
      <p:sp>
        <p:nvSpPr>
          <p:cNvPr id="17439" name="Rectangle 33"/>
          <p:cNvSpPr>
            <a:spLocks noChangeArrowheads="1"/>
          </p:cNvSpPr>
          <p:nvPr/>
        </p:nvSpPr>
        <p:spPr bwMode="auto">
          <a:xfrm>
            <a:off x="5029200" y="53816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17440" name="Line 34"/>
          <p:cNvSpPr>
            <a:spLocks noChangeShapeType="1"/>
          </p:cNvSpPr>
          <p:nvPr/>
        </p:nvSpPr>
        <p:spPr bwMode="auto">
          <a:xfrm flipH="1">
            <a:off x="5181600" y="5280025"/>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7441" name="Line 35"/>
          <p:cNvSpPr>
            <a:spLocks noChangeShapeType="1"/>
          </p:cNvSpPr>
          <p:nvPr/>
        </p:nvSpPr>
        <p:spPr bwMode="auto">
          <a:xfrm flipH="1">
            <a:off x="4102100" y="5281613"/>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7442" name="Rectangle 36"/>
          <p:cNvSpPr>
            <a:spLocks noChangeArrowheads="1"/>
          </p:cNvSpPr>
          <p:nvPr/>
        </p:nvSpPr>
        <p:spPr bwMode="auto">
          <a:xfrm>
            <a:off x="3886200" y="53816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16</a:t>
            </a:r>
          </a:p>
        </p:txBody>
      </p:sp>
      <p:sp>
        <p:nvSpPr>
          <p:cNvPr id="17443" name="Rectangle 37"/>
          <p:cNvSpPr>
            <a:spLocks noChangeArrowheads="1"/>
          </p:cNvSpPr>
          <p:nvPr/>
        </p:nvSpPr>
        <p:spPr bwMode="auto">
          <a:xfrm>
            <a:off x="2971800" y="5105400"/>
            <a:ext cx="9001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imm16</a:t>
            </a:r>
          </a:p>
        </p:txBody>
      </p:sp>
      <p:sp>
        <p:nvSpPr>
          <p:cNvPr id="17444" name="Rectangle 38"/>
          <p:cNvSpPr>
            <a:spLocks noChangeArrowheads="1"/>
          </p:cNvSpPr>
          <p:nvPr/>
        </p:nvSpPr>
        <p:spPr bwMode="auto">
          <a:xfrm>
            <a:off x="5294313" y="6311900"/>
            <a:ext cx="1041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ALUSrc</a:t>
            </a:r>
          </a:p>
        </p:txBody>
      </p:sp>
      <p:sp>
        <p:nvSpPr>
          <p:cNvPr id="17445" name="Rectangle 39"/>
          <p:cNvSpPr>
            <a:spLocks noChangeArrowheads="1"/>
          </p:cNvSpPr>
          <p:nvPr/>
        </p:nvSpPr>
        <p:spPr bwMode="auto">
          <a:xfrm>
            <a:off x="4343400" y="6311900"/>
            <a:ext cx="844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ExtOp</a:t>
            </a:r>
          </a:p>
        </p:txBody>
      </p:sp>
      <p:sp>
        <p:nvSpPr>
          <p:cNvPr id="17446" name="Line 40"/>
          <p:cNvSpPr>
            <a:spLocks noChangeShapeType="1"/>
          </p:cNvSpPr>
          <p:nvPr/>
        </p:nvSpPr>
        <p:spPr bwMode="auto">
          <a:xfrm flipV="1">
            <a:off x="8610600" y="3124200"/>
            <a:ext cx="0" cy="1025525"/>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17447" name="Rectangle 41"/>
          <p:cNvSpPr>
            <a:spLocks noChangeArrowheads="1"/>
          </p:cNvSpPr>
          <p:nvPr/>
        </p:nvSpPr>
        <p:spPr bwMode="auto">
          <a:xfrm>
            <a:off x="7696200" y="2743200"/>
            <a:ext cx="13239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MemtoReg</a:t>
            </a:r>
          </a:p>
        </p:txBody>
      </p:sp>
      <p:sp>
        <p:nvSpPr>
          <p:cNvPr id="17448" name="Rectangle 42"/>
          <p:cNvSpPr>
            <a:spLocks noChangeArrowheads="1"/>
          </p:cNvSpPr>
          <p:nvPr/>
        </p:nvSpPr>
        <p:spPr bwMode="auto">
          <a:xfrm>
            <a:off x="6291263" y="5638800"/>
            <a:ext cx="4905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clk</a:t>
            </a:r>
          </a:p>
        </p:txBody>
      </p:sp>
      <p:sp>
        <p:nvSpPr>
          <p:cNvPr id="17449" name="Rectangle 43"/>
          <p:cNvSpPr>
            <a:spLocks noChangeArrowheads="1"/>
          </p:cNvSpPr>
          <p:nvPr/>
        </p:nvSpPr>
        <p:spPr bwMode="auto">
          <a:xfrm>
            <a:off x="6019800" y="5105400"/>
            <a:ext cx="9350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Data In</a:t>
            </a:r>
          </a:p>
        </p:txBody>
      </p:sp>
      <p:sp>
        <p:nvSpPr>
          <p:cNvPr id="17450" name="Line 44"/>
          <p:cNvSpPr>
            <a:spLocks noChangeShapeType="1"/>
          </p:cNvSpPr>
          <p:nvPr/>
        </p:nvSpPr>
        <p:spPr bwMode="auto">
          <a:xfrm flipH="1">
            <a:off x="6153150" y="5037138"/>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7451" name="Rectangle 45"/>
          <p:cNvSpPr>
            <a:spLocks noChangeArrowheads="1"/>
          </p:cNvSpPr>
          <p:nvPr/>
        </p:nvSpPr>
        <p:spPr bwMode="auto">
          <a:xfrm>
            <a:off x="6183313" y="48133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17452" name="Line 46"/>
          <p:cNvSpPr>
            <a:spLocks noChangeShapeType="1"/>
          </p:cNvSpPr>
          <p:nvPr/>
        </p:nvSpPr>
        <p:spPr bwMode="auto">
          <a:xfrm flipV="1">
            <a:off x="7302500" y="3657600"/>
            <a:ext cx="12700" cy="1236663"/>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17453" name="Rectangle 47"/>
          <p:cNvSpPr>
            <a:spLocks noChangeArrowheads="1"/>
          </p:cNvSpPr>
          <p:nvPr/>
        </p:nvSpPr>
        <p:spPr bwMode="auto">
          <a:xfrm>
            <a:off x="6934200" y="3200400"/>
            <a:ext cx="1041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MemWr</a:t>
            </a:r>
          </a:p>
        </p:txBody>
      </p:sp>
      <p:grpSp>
        <p:nvGrpSpPr>
          <p:cNvPr id="3" name="Group 49"/>
          <p:cNvGrpSpPr>
            <a:grpSpLocks/>
          </p:cNvGrpSpPr>
          <p:nvPr/>
        </p:nvGrpSpPr>
        <p:grpSpPr bwMode="auto">
          <a:xfrm>
            <a:off x="3200400" y="2714625"/>
            <a:ext cx="838200" cy="333375"/>
            <a:chOff x="2640" y="1422"/>
            <a:chExt cx="528" cy="210"/>
          </a:xfrm>
        </p:grpSpPr>
        <p:sp>
          <p:nvSpPr>
            <p:cNvPr id="17530" name="Rectangle 50"/>
            <p:cNvSpPr>
              <a:spLocks noChangeArrowheads="1"/>
            </p:cNvSpPr>
            <p:nvPr/>
          </p:nvSpPr>
          <p:spPr bwMode="auto">
            <a:xfrm>
              <a:off x="292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17531" name="Rectangle 51"/>
            <p:cNvSpPr>
              <a:spLocks noChangeArrowheads="1"/>
            </p:cNvSpPr>
            <p:nvPr/>
          </p:nvSpPr>
          <p:spPr bwMode="auto">
            <a:xfrm>
              <a:off x="268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17532" name="Freeform 52"/>
            <p:cNvSpPr>
              <a:spLocks/>
            </p:cNvSpPr>
            <p:nvPr/>
          </p:nvSpPr>
          <p:spPr bwMode="auto">
            <a:xfrm>
              <a:off x="2640" y="1440"/>
              <a:ext cx="528" cy="192"/>
            </a:xfrm>
            <a:custGeom>
              <a:avLst/>
              <a:gdLst>
                <a:gd name="T0" fmla="*/ 0 w 528"/>
                <a:gd name="T1" fmla="*/ 0 h 192"/>
                <a:gd name="T2" fmla="*/ 48 w 528"/>
                <a:gd name="T3" fmla="*/ 192 h 192"/>
                <a:gd name="T4" fmla="*/ 480 w 528"/>
                <a:gd name="T5" fmla="*/ 192 h 192"/>
                <a:gd name="T6" fmla="*/ 528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sp>
        <p:nvSpPr>
          <p:cNvPr id="17456" name="Rectangle 53"/>
          <p:cNvSpPr>
            <a:spLocks noChangeArrowheads="1"/>
          </p:cNvSpPr>
          <p:nvPr/>
        </p:nvSpPr>
        <p:spPr bwMode="auto">
          <a:xfrm>
            <a:off x="3200400" y="3657600"/>
            <a:ext cx="1447800" cy="990600"/>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grpSp>
        <p:nvGrpSpPr>
          <p:cNvPr id="4" name="Group 54"/>
          <p:cNvGrpSpPr>
            <a:grpSpLocks/>
          </p:cNvGrpSpPr>
          <p:nvPr/>
        </p:nvGrpSpPr>
        <p:grpSpPr bwMode="auto">
          <a:xfrm>
            <a:off x="5508625" y="4267200"/>
            <a:ext cx="358775" cy="1219200"/>
            <a:chOff x="3518" y="2640"/>
            <a:chExt cx="226" cy="768"/>
          </a:xfrm>
        </p:grpSpPr>
        <p:sp>
          <p:nvSpPr>
            <p:cNvPr id="17527" name="Rectangle 55"/>
            <p:cNvSpPr>
              <a:spLocks noChangeArrowheads="1"/>
            </p:cNvSpPr>
            <p:nvPr/>
          </p:nvSpPr>
          <p:spPr bwMode="auto">
            <a:xfrm>
              <a:off x="3518" y="269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17528" name="Rectangle 56"/>
            <p:cNvSpPr>
              <a:spLocks noChangeArrowheads="1"/>
            </p:cNvSpPr>
            <p:nvPr/>
          </p:nvSpPr>
          <p:spPr bwMode="auto">
            <a:xfrm>
              <a:off x="3518" y="3187"/>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17529" name="Freeform 57"/>
            <p:cNvSpPr>
              <a:spLocks/>
            </p:cNvSpPr>
            <p:nvPr/>
          </p:nvSpPr>
          <p:spPr bwMode="auto">
            <a:xfrm>
              <a:off x="3552" y="2640"/>
              <a:ext cx="192" cy="768"/>
            </a:xfrm>
            <a:custGeom>
              <a:avLst/>
              <a:gdLst>
                <a:gd name="T0" fmla="*/ 0 w 192"/>
                <a:gd name="T1" fmla="*/ 0 h 768"/>
                <a:gd name="T2" fmla="*/ 0 w 192"/>
                <a:gd name="T3" fmla="*/ 768 h 768"/>
                <a:gd name="T4" fmla="*/ 192 w 192"/>
                <a:gd name="T5" fmla="*/ 672 h 768"/>
                <a:gd name="T6" fmla="*/ 192 w 192"/>
                <a:gd name="T7" fmla="*/ 96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5" name="Group 58"/>
          <p:cNvGrpSpPr>
            <a:grpSpLocks/>
          </p:cNvGrpSpPr>
          <p:nvPr/>
        </p:nvGrpSpPr>
        <p:grpSpPr bwMode="auto">
          <a:xfrm>
            <a:off x="6372225" y="3657600"/>
            <a:ext cx="485775" cy="1143000"/>
            <a:chOff x="4009" y="2304"/>
            <a:chExt cx="306" cy="720"/>
          </a:xfrm>
        </p:grpSpPr>
        <p:sp>
          <p:nvSpPr>
            <p:cNvPr id="17524" name="Rectangle 59"/>
            <p:cNvSpPr>
              <a:spLocks noChangeArrowheads="1"/>
            </p:cNvSpPr>
            <p:nvPr/>
          </p:nvSpPr>
          <p:spPr bwMode="auto">
            <a:xfrm>
              <a:off x="4009" y="2322"/>
              <a:ext cx="18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a:t>
              </a:r>
            </a:p>
          </p:txBody>
        </p:sp>
        <p:sp>
          <p:nvSpPr>
            <p:cNvPr id="17525" name="Rectangle 60"/>
            <p:cNvSpPr>
              <a:spLocks noChangeArrowheads="1"/>
            </p:cNvSpPr>
            <p:nvPr/>
          </p:nvSpPr>
          <p:spPr bwMode="auto">
            <a:xfrm rot="5400000">
              <a:off x="3993" y="2583"/>
              <a:ext cx="384"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ALU</a:t>
              </a:r>
            </a:p>
          </p:txBody>
        </p:sp>
        <p:sp>
          <p:nvSpPr>
            <p:cNvPr id="17526" name="Freeform 61"/>
            <p:cNvSpPr>
              <a:spLocks/>
            </p:cNvSpPr>
            <p:nvPr/>
          </p:nvSpPr>
          <p:spPr bwMode="auto">
            <a:xfrm>
              <a:off x="4032" y="2304"/>
              <a:ext cx="283" cy="720"/>
            </a:xfrm>
            <a:custGeom>
              <a:avLst/>
              <a:gdLst>
                <a:gd name="T0" fmla="*/ 0 w 240"/>
                <a:gd name="T1" fmla="*/ 0 h 672"/>
                <a:gd name="T2" fmla="*/ 0 w 240"/>
                <a:gd name="T3" fmla="*/ 309 h 672"/>
                <a:gd name="T4" fmla="*/ 57 w 240"/>
                <a:gd name="T5" fmla="*/ 360 h 672"/>
                <a:gd name="T6" fmla="*/ 0 w 240"/>
                <a:gd name="T7" fmla="*/ 411 h 672"/>
                <a:gd name="T8" fmla="*/ 0 w 240"/>
                <a:gd name="T9" fmla="*/ 720 h 672"/>
                <a:gd name="T10" fmla="*/ 283 w 240"/>
                <a:gd name="T11" fmla="*/ 514 h 672"/>
                <a:gd name="T12" fmla="*/ 283 w 240"/>
                <a:gd name="T13" fmla="*/ 206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6" name="Group 62"/>
          <p:cNvGrpSpPr>
            <a:grpSpLocks/>
          </p:cNvGrpSpPr>
          <p:nvPr/>
        </p:nvGrpSpPr>
        <p:grpSpPr bwMode="auto">
          <a:xfrm>
            <a:off x="8404225" y="4038600"/>
            <a:ext cx="358775" cy="1600200"/>
            <a:chOff x="5294" y="2544"/>
            <a:chExt cx="226" cy="1008"/>
          </a:xfrm>
        </p:grpSpPr>
        <p:sp>
          <p:nvSpPr>
            <p:cNvPr id="17521" name="Rectangle 63"/>
            <p:cNvSpPr>
              <a:spLocks noChangeArrowheads="1"/>
            </p:cNvSpPr>
            <p:nvPr/>
          </p:nvSpPr>
          <p:spPr bwMode="auto">
            <a:xfrm>
              <a:off x="5294" y="26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17522" name="Rectangle 64"/>
            <p:cNvSpPr>
              <a:spLocks noChangeArrowheads="1"/>
            </p:cNvSpPr>
            <p:nvPr/>
          </p:nvSpPr>
          <p:spPr bwMode="auto">
            <a:xfrm>
              <a:off x="5294" y="324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17523" name="Freeform 65"/>
            <p:cNvSpPr>
              <a:spLocks/>
            </p:cNvSpPr>
            <p:nvPr/>
          </p:nvSpPr>
          <p:spPr bwMode="auto">
            <a:xfrm>
              <a:off x="5328" y="2544"/>
              <a:ext cx="192" cy="1008"/>
            </a:xfrm>
            <a:custGeom>
              <a:avLst/>
              <a:gdLst>
                <a:gd name="T0" fmla="*/ 0 w 192"/>
                <a:gd name="T1" fmla="*/ 0 h 1008"/>
                <a:gd name="T2" fmla="*/ 0 w 192"/>
                <a:gd name="T3" fmla="*/ 1008 h 1008"/>
                <a:gd name="T4" fmla="*/ 192 w 192"/>
                <a:gd name="T5" fmla="*/ 864 h 1008"/>
                <a:gd name="T6" fmla="*/ 192 w 192"/>
                <a:gd name="T7" fmla="*/ 144 h 1008"/>
                <a:gd name="T8" fmla="*/ 0 w 192"/>
                <a:gd name="T9" fmla="*/ 0 h 1008"/>
                <a:gd name="T10" fmla="*/ 0 60000 65536"/>
                <a:gd name="T11" fmla="*/ 0 60000 65536"/>
                <a:gd name="T12" fmla="*/ 0 60000 65536"/>
                <a:gd name="T13" fmla="*/ 0 60000 65536"/>
                <a:gd name="T14" fmla="*/ 0 60000 65536"/>
                <a:gd name="T15" fmla="*/ 0 w 192"/>
                <a:gd name="T16" fmla="*/ 0 h 1008"/>
                <a:gd name="T17" fmla="*/ 192 w 192"/>
                <a:gd name="T18" fmla="*/ 1008 h 1008"/>
              </a:gdLst>
              <a:ahLst/>
              <a:cxnLst>
                <a:cxn ang="T10">
                  <a:pos x="T0" y="T1"/>
                </a:cxn>
                <a:cxn ang="T11">
                  <a:pos x="T2" y="T3"/>
                </a:cxn>
                <a:cxn ang="T12">
                  <a:pos x="T4" y="T5"/>
                </a:cxn>
                <a:cxn ang="T13">
                  <a:pos x="T6" y="T7"/>
                </a:cxn>
                <a:cxn ang="T14">
                  <a:pos x="T8" y="T9"/>
                </a:cxn>
              </a:cxnLst>
              <a:rect l="T15" t="T16" r="T17" b="T18"/>
              <a:pathLst>
                <a:path w="192" h="1008">
                  <a:moveTo>
                    <a:pt x="0" y="0"/>
                  </a:moveTo>
                  <a:lnTo>
                    <a:pt x="0" y="1008"/>
                  </a:lnTo>
                  <a:lnTo>
                    <a:pt x="192" y="864"/>
                  </a:lnTo>
                  <a:lnTo>
                    <a:pt x="192" y="144"/>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7" name="Group 66"/>
          <p:cNvGrpSpPr>
            <a:grpSpLocks/>
          </p:cNvGrpSpPr>
          <p:nvPr/>
        </p:nvGrpSpPr>
        <p:grpSpPr bwMode="auto">
          <a:xfrm>
            <a:off x="6981825" y="4848225"/>
            <a:ext cx="1146175" cy="1181100"/>
            <a:chOff x="4398" y="3054"/>
            <a:chExt cx="722" cy="744"/>
          </a:xfrm>
        </p:grpSpPr>
        <p:sp>
          <p:nvSpPr>
            <p:cNvPr id="17515" name="Rectangle 67"/>
            <p:cNvSpPr>
              <a:spLocks noChangeArrowheads="1"/>
            </p:cNvSpPr>
            <p:nvPr/>
          </p:nvSpPr>
          <p:spPr bwMode="auto">
            <a:xfrm>
              <a:off x="4410" y="3087"/>
              <a:ext cx="710" cy="711"/>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7516" name="Rectangle 68"/>
            <p:cNvSpPr>
              <a:spLocks noChangeArrowheads="1"/>
            </p:cNvSpPr>
            <p:nvPr/>
          </p:nvSpPr>
          <p:spPr bwMode="auto">
            <a:xfrm>
              <a:off x="4398" y="3054"/>
              <a:ext cx="42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WrEn</a:t>
              </a:r>
            </a:p>
          </p:txBody>
        </p:sp>
        <p:sp>
          <p:nvSpPr>
            <p:cNvPr id="17517" name="Rectangle 69"/>
            <p:cNvSpPr>
              <a:spLocks noChangeArrowheads="1"/>
            </p:cNvSpPr>
            <p:nvPr/>
          </p:nvSpPr>
          <p:spPr bwMode="auto">
            <a:xfrm>
              <a:off x="4783" y="3054"/>
              <a:ext cx="31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Adr</a:t>
              </a:r>
            </a:p>
          </p:txBody>
        </p:sp>
        <p:sp>
          <p:nvSpPr>
            <p:cNvPr id="17518" name="Rectangle 70"/>
            <p:cNvSpPr>
              <a:spLocks noChangeArrowheads="1"/>
            </p:cNvSpPr>
            <p:nvPr/>
          </p:nvSpPr>
          <p:spPr bwMode="auto">
            <a:xfrm>
              <a:off x="4416" y="3311"/>
              <a:ext cx="700" cy="364"/>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80000"/>
                </a:lnSpc>
              </a:pPr>
              <a:r>
                <a:rPr lang="en-US" sz="2000" b="1">
                  <a:solidFill>
                    <a:schemeClr val="tx1"/>
                  </a:solidFill>
                  <a:latin typeface="Times" pitchFamily="19" charset="0"/>
                </a:rPr>
                <a:t>Data</a:t>
              </a:r>
            </a:p>
            <a:p>
              <a:pPr algn="ctr">
                <a:lnSpc>
                  <a:spcPct val="80000"/>
                </a:lnSpc>
              </a:pPr>
              <a:r>
                <a:rPr lang="en-US" sz="2000" b="1">
                  <a:solidFill>
                    <a:schemeClr val="tx1"/>
                  </a:solidFill>
                  <a:latin typeface="Times" pitchFamily="19" charset="0"/>
                </a:rPr>
                <a:t>Memory</a:t>
              </a:r>
            </a:p>
          </p:txBody>
        </p:sp>
        <p:sp>
          <p:nvSpPr>
            <p:cNvPr id="17519" name="Line 71"/>
            <p:cNvSpPr>
              <a:spLocks noChangeShapeType="1"/>
            </p:cNvSpPr>
            <p:nvPr/>
          </p:nvSpPr>
          <p:spPr bwMode="auto">
            <a:xfrm>
              <a:off x="4416" y="3648"/>
              <a:ext cx="96" cy="4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7520" name="Line 72"/>
            <p:cNvSpPr>
              <a:spLocks noChangeShapeType="1"/>
            </p:cNvSpPr>
            <p:nvPr/>
          </p:nvSpPr>
          <p:spPr bwMode="auto">
            <a:xfrm flipH="1">
              <a:off x="4416" y="3696"/>
              <a:ext cx="96" cy="48"/>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17461" name="Line 73"/>
          <p:cNvSpPr>
            <a:spLocks noChangeShapeType="1"/>
          </p:cNvSpPr>
          <p:nvPr/>
        </p:nvSpPr>
        <p:spPr bwMode="auto">
          <a:xfrm>
            <a:off x="3429000" y="2590800"/>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7462" name="Line 74"/>
          <p:cNvSpPr>
            <a:spLocks noChangeShapeType="1"/>
          </p:cNvSpPr>
          <p:nvPr/>
        </p:nvSpPr>
        <p:spPr bwMode="auto">
          <a:xfrm>
            <a:off x="3810000" y="2590800"/>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7463" name="Freeform 75"/>
          <p:cNvSpPr>
            <a:spLocks/>
          </p:cNvSpPr>
          <p:nvPr/>
        </p:nvSpPr>
        <p:spPr bwMode="auto">
          <a:xfrm>
            <a:off x="2895600" y="2362200"/>
            <a:ext cx="304800" cy="533400"/>
          </a:xfrm>
          <a:custGeom>
            <a:avLst/>
            <a:gdLst>
              <a:gd name="T0" fmla="*/ 0 w 192"/>
              <a:gd name="T1" fmla="*/ 0 h 336"/>
              <a:gd name="T2" fmla="*/ 0 w 192"/>
              <a:gd name="T3" fmla="*/ 533400 h 336"/>
              <a:gd name="T4" fmla="*/ 304800 w 192"/>
              <a:gd name="T5" fmla="*/ 533400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7464" name="Line 76"/>
          <p:cNvSpPr>
            <a:spLocks noChangeShapeType="1"/>
          </p:cNvSpPr>
          <p:nvPr/>
        </p:nvSpPr>
        <p:spPr bwMode="auto">
          <a:xfrm>
            <a:off x="3352800" y="34290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7465" name="Line 77"/>
          <p:cNvSpPr>
            <a:spLocks noChangeShapeType="1"/>
          </p:cNvSpPr>
          <p:nvPr/>
        </p:nvSpPr>
        <p:spPr bwMode="auto">
          <a:xfrm>
            <a:off x="3657600" y="3048000"/>
            <a:ext cx="0" cy="609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7466" name="Line 78"/>
          <p:cNvSpPr>
            <a:spLocks noChangeShapeType="1"/>
          </p:cNvSpPr>
          <p:nvPr/>
        </p:nvSpPr>
        <p:spPr bwMode="auto">
          <a:xfrm>
            <a:off x="4038600" y="33528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7467" name="Line 79"/>
          <p:cNvSpPr>
            <a:spLocks noChangeShapeType="1"/>
          </p:cNvSpPr>
          <p:nvPr/>
        </p:nvSpPr>
        <p:spPr bwMode="auto">
          <a:xfrm>
            <a:off x="4419600" y="33528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7468" name="Rectangle 80"/>
          <p:cNvSpPr>
            <a:spLocks noChangeArrowheads="1"/>
          </p:cNvSpPr>
          <p:nvPr/>
        </p:nvSpPr>
        <p:spPr bwMode="auto">
          <a:xfrm>
            <a:off x="4213225" y="32766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5</a:t>
            </a:r>
          </a:p>
        </p:txBody>
      </p:sp>
      <p:sp>
        <p:nvSpPr>
          <p:cNvPr id="17469" name="Line 81"/>
          <p:cNvSpPr>
            <a:spLocks noChangeShapeType="1"/>
          </p:cNvSpPr>
          <p:nvPr/>
        </p:nvSpPr>
        <p:spPr bwMode="auto">
          <a:xfrm>
            <a:off x="4648200" y="3962400"/>
            <a:ext cx="17526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7470" name="Line 82"/>
          <p:cNvSpPr>
            <a:spLocks noChangeShapeType="1"/>
          </p:cNvSpPr>
          <p:nvPr/>
        </p:nvSpPr>
        <p:spPr bwMode="auto">
          <a:xfrm>
            <a:off x="6705600" y="2971800"/>
            <a:ext cx="0" cy="8763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7471" name="Line 83"/>
          <p:cNvSpPr>
            <a:spLocks noChangeShapeType="1"/>
          </p:cNvSpPr>
          <p:nvPr/>
        </p:nvSpPr>
        <p:spPr bwMode="auto">
          <a:xfrm>
            <a:off x="4648200" y="4495800"/>
            <a:ext cx="914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7472" name="Line 84"/>
          <p:cNvSpPr>
            <a:spLocks noChangeShapeType="1"/>
          </p:cNvSpPr>
          <p:nvPr/>
        </p:nvSpPr>
        <p:spPr bwMode="auto">
          <a:xfrm>
            <a:off x="5867400" y="4648200"/>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7473" name="Freeform 85"/>
          <p:cNvSpPr>
            <a:spLocks/>
          </p:cNvSpPr>
          <p:nvPr/>
        </p:nvSpPr>
        <p:spPr bwMode="auto">
          <a:xfrm>
            <a:off x="5181600" y="4495800"/>
            <a:ext cx="1828800" cy="609600"/>
          </a:xfrm>
          <a:custGeom>
            <a:avLst/>
            <a:gdLst>
              <a:gd name="T0" fmla="*/ 0 w 1152"/>
              <a:gd name="T1" fmla="*/ 0 h 288"/>
              <a:gd name="T2" fmla="*/ 0 w 1152"/>
              <a:gd name="T3" fmla="*/ 609600 h 288"/>
              <a:gd name="T4" fmla="*/ 1828800 w 1152"/>
              <a:gd name="T5" fmla="*/ 609600 h 288"/>
              <a:gd name="T6" fmla="*/ 0 60000 65536"/>
              <a:gd name="T7" fmla="*/ 0 60000 65536"/>
              <a:gd name="T8" fmla="*/ 0 60000 65536"/>
              <a:gd name="T9" fmla="*/ 0 w 1152"/>
              <a:gd name="T10" fmla="*/ 0 h 288"/>
              <a:gd name="T11" fmla="*/ 1152 w 1152"/>
              <a:gd name="T12" fmla="*/ 288 h 288"/>
            </a:gdLst>
            <a:ahLst/>
            <a:cxnLst>
              <a:cxn ang="T6">
                <a:pos x="T0" y="T1"/>
              </a:cxn>
              <a:cxn ang="T7">
                <a:pos x="T2" y="T3"/>
              </a:cxn>
              <a:cxn ang="T8">
                <a:pos x="T4" y="T5"/>
              </a:cxn>
            </a:cxnLst>
            <a:rect l="T9" t="T10" r="T11" b="T12"/>
            <a:pathLst>
              <a:path w="1152" h="288">
                <a:moveTo>
                  <a:pt x="0" y="0"/>
                </a:moveTo>
                <a:lnTo>
                  <a:pt x="0" y="288"/>
                </a:lnTo>
                <a:lnTo>
                  <a:pt x="1152" y="288"/>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7474" name="Line 86"/>
          <p:cNvSpPr>
            <a:spLocks noChangeShapeType="1"/>
          </p:cNvSpPr>
          <p:nvPr/>
        </p:nvSpPr>
        <p:spPr bwMode="auto">
          <a:xfrm>
            <a:off x="4876800" y="53340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7475" name="Line 87"/>
          <p:cNvSpPr>
            <a:spLocks noChangeShapeType="1"/>
          </p:cNvSpPr>
          <p:nvPr/>
        </p:nvSpPr>
        <p:spPr bwMode="auto">
          <a:xfrm>
            <a:off x="3810000" y="53340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7476" name="Line 88"/>
          <p:cNvSpPr>
            <a:spLocks noChangeShapeType="1"/>
          </p:cNvSpPr>
          <p:nvPr/>
        </p:nvSpPr>
        <p:spPr bwMode="auto">
          <a:xfrm flipH="1">
            <a:off x="3429000" y="44958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7477" name="Line 89"/>
          <p:cNvSpPr>
            <a:spLocks noChangeShapeType="1"/>
          </p:cNvSpPr>
          <p:nvPr/>
        </p:nvSpPr>
        <p:spPr bwMode="auto">
          <a:xfrm>
            <a:off x="3505200" y="44958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7478" name="Line 90"/>
          <p:cNvSpPr>
            <a:spLocks noChangeShapeType="1"/>
          </p:cNvSpPr>
          <p:nvPr/>
        </p:nvSpPr>
        <p:spPr bwMode="auto">
          <a:xfrm>
            <a:off x="3505200" y="46482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7479" name="Line 91"/>
          <p:cNvSpPr>
            <a:spLocks noChangeShapeType="1"/>
          </p:cNvSpPr>
          <p:nvPr/>
        </p:nvSpPr>
        <p:spPr bwMode="auto">
          <a:xfrm flipV="1">
            <a:off x="4724400" y="5943600"/>
            <a:ext cx="0" cy="3810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7480" name="Line 92"/>
          <p:cNvSpPr>
            <a:spLocks noChangeShapeType="1"/>
          </p:cNvSpPr>
          <p:nvPr/>
        </p:nvSpPr>
        <p:spPr bwMode="auto">
          <a:xfrm flipV="1">
            <a:off x="5715000" y="5410200"/>
            <a:ext cx="0" cy="9144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7481" name="Line 93"/>
          <p:cNvSpPr>
            <a:spLocks noChangeShapeType="1"/>
          </p:cNvSpPr>
          <p:nvPr/>
        </p:nvSpPr>
        <p:spPr bwMode="auto">
          <a:xfrm flipH="1">
            <a:off x="6781800" y="5867400"/>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7482" name="Line 94"/>
          <p:cNvSpPr>
            <a:spLocks noChangeShapeType="1"/>
          </p:cNvSpPr>
          <p:nvPr/>
        </p:nvSpPr>
        <p:spPr bwMode="auto">
          <a:xfrm>
            <a:off x="6858000" y="4267200"/>
            <a:ext cx="16002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7483" name="Line 95"/>
          <p:cNvSpPr>
            <a:spLocks noChangeShapeType="1"/>
          </p:cNvSpPr>
          <p:nvPr/>
        </p:nvSpPr>
        <p:spPr bwMode="auto">
          <a:xfrm>
            <a:off x="7848600" y="4267200"/>
            <a:ext cx="0" cy="6096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7484" name="Line 96"/>
          <p:cNvSpPr>
            <a:spLocks noChangeShapeType="1"/>
          </p:cNvSpPr>
          <p:nvPr/>
        </p:nvSpPr>
        <p:spPr bwMode="auto">
          <a:xfrm flipH="1">
            <a:off x="7086600" y="41910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7485" name="Freeform 97"/>
          <p:cNvSpPr>
            <a:spLocks/>
          </p:cNvSpPr>
          <p:nvPr/>
        </p:nvSpPr>
        <p:spPr bwMode="auto">
          <a:xfrm>
            <a:off x="2667000" y="4114800"/>
            <a:ext cx="6248400" cy="2057400"/>
          </a:xfrm>
          <a:custGeom>
            <a:avLst/>
            <a:gdLst>
              <a:gd name="T0" fmla="*/ 6096000 w 3936"/>
              <a:gd name="T1" fmla="*/ 685800 h 1296"/>
              <a:gd name="T2" fmla="*/ 6248400 w 3936"/>
              <a:gd name="T3" fmla="*/ 685800 h 1296"/>
              <a:gd name="T4" fmla="*/ 6248400 w 3936"/>
              <a:gd name="T5" fmla="*/ 2057400 h 1296"/>
              <a:gd name="T6" fmla="*/ 0 w 3936"/>
              <a:gd name="T7" fmla="*/ 2057400 h 1296"/>
              <a:gd name="T8" fmla="*/ 0 w 3936"/>
              <a:gd name="T9" fmla="*/ 0 h 1296"/>
              <a:gd name="T10" fmla="*/ 533400 w 3936"/>
              <a:gd name="T11" fmla="*/ 0 h 1296"/>
              <a:gd name="T12" fmla="*/ 0 60000 65536"/>
              <a:gd name="T13" fmla="*/ 0 60000 65536"/>
              <a:gd name="T14" fmla="*/ 0 60000 65536"/>
              <a:gd name="T15" fmla="*/ 0 60000 65536"/>
              <a:gd name="T16" fmla="*/ 0 60000 65536"/>
              <a:gd name="T17" fmla="*/ 0 60000 65536"/>
              <a:gd name="T18" fmla="*/ 0 w 3936"/>
              <a:gd name="T19" fmla="*/ 0 h 1296"/>
              <a:gd name="T20" fmla="*/ 3936 w 3936"/>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3936" h="1296">
                <a:moveTo>
                  <a:pt x="3840" y="432"/>
                </a:moveTo>
                <a:lnTo>
                  <a:pt x="3936" y="432"/>
                </a:lnTo>
                <a:lnTo>
                  <a:pt x="3936" y="1296"/>
                </a:lnTo>
                <a:lnTo>
                  <a:pt x="0" y="1296"/>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7486" name="Line 98"/>
          <p:cNvSpPr>
            <a:spLocks noChangeShapeType="1"/>
          </p:cNvSpPr>
          <p:nvPr/>
        </p:nvSpPr>
        <p:spPr bwMode="auto">
          <a:xfrm>
            <a:off x="8153400" y="5410200"/>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grpSp>
        <p:nvGrpSpPr>
          <p:cNvPr id="8" name="Group 99"/>
          <p:cNvGrpSpPr>
            <a:grpSpLocks/>
          </p:cNvGrpSpPr>
          <p:nvPr/>
        </p:nvGrpSpPr>
        <p:grpSpPr bwMode="auto">
          <a:xfrm>
            <a:off x="3505200" y="990600"/>
            <a:ext cx="5091113" cy="1612900"/>
            <a:chOff x="1440" y="288"/>
            <a:chExt cx="3207" cy="1016"/>
          </a:xfrm>
        </p:grpSpPr>
        <p:sp>
          <p:nvSpPr>
            <p:cNvPr id="17490" name="Line 100"/>
            <p:cNvSpPr>
              <a:spLocks noChangeShapeType="1"/>
            </p:cNvSpPr>
            <p:nvPr/>
          </p:nvSpPr>
          <p:spPr bwMode="auto">
            <a:xfrm>
              <a:off x="3004" y="528"/>
              <a:ext cx="1568" cy="0"/>
            </a:xfrm>
            <a:prstGeom prst="line">
              <a:avLst/>
            </a:prstGeom>
            <a:noFill/>
            <a:ln w="25400">
              <a:solidFill>
                <a:schemeClr val="tx1"/>
              </a:solidFill>
              <a:round/>
              <a:headEnd/>
              <a:tailEnd type="triangle" w="med" len="sm"/>
            </a:ln>
          </p:spPr>
          <p:txBody>
            <a:bodyPr wrap="none" anchor="ctr">
              <a:prstTxWarp prst="textNoShape">
                <a:avLst/>
              </a:prstTxWarp>
            </a:bodyPr>
            <a:lstStyle/>
            <a:p>
              <a:endParaRPr lang="en-US"/>
            </a:p>
          </p:txBody>
        </p:sp>
        <p:sp>
          <p:nvSpPr>
            <p:cNvPr id="17491" name="Rectangle 101"/>
            <p:cNvSpPr>
              <a:spLocks noChangeArrowheads="1"/>
            </p:cNvSpPr>
            <p:nvPr/>
          </p:nvSpPr>
          <p:spPr bwMode="auto">
            <a:xfrm>
              <a:off x="3168" y="288"/>
              <a:ext cx="1272"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Instruction&lt;31:0&gt;</a:t>
              </a:r>
            </a:p>
          </p:txBody>
        </p:sp>
        <p:sp>
          <p:nvSpPr>
            <p:cNvPr id="17492" name="Line 102"/>
            <p:cNvSpPr>
              <a:spLocks noChangeShapeType="1"/>
            </p:cNvSpPr>
            <p:nvPr/>
          </p:nvSpPr>
          <p:spPr bwMode="auto">
            <a:xfrm>
              <a:off x="3216" y="536"/>
              <a:ext cx="0" cy="56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7493" name="Rectangle 103"/>
            <p:cNvSpPr>
              <a:spLocks noChangeArrowheads="1"/>
            </p:cNvSpPr>
            <p:nvPr/>
          </p:nvSpPr>
          <p:spPr bwMode="auto">
            <a:xfrm rot="5400000">
              <a:off x="2986" y="705"/>
              <a:ext cx="659"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&lt;21:25&gt;</a:t>
              </a:r>
            </a:p>
          </p:txBody>
        </p:sp>
        <p:sp>
          <p:nvSpPr>
            <p:cNvPr id="17494" name="Rectangle 104"/>
            <p:cNvSpPr>
              <a:spLocks noChangeArrowheads="1"/>
            </p:cNvSpPr>
            <p:nvPr/>
          </p:nvSpPr>
          <p:spPr bwMode="auto">
            <a:xfrm rot="5400000">
              <a:off x="3322" y="705"/>
              <a:ext cx="659"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&lt;16:20&gt;</a:t>
              </a:r>
            </a:p>
          </p:txBody>
        </p:sp>
        <p:sp>
          <p:nvSpPr>
            <p:cNvPr id="17495" name="Rectangle 105"/>
            <p:cNvSpPr>
              <a:spLocks noChangeArrowheads="1"/>
            </p:cNvSpPr>
            <p:nvPr/>
          </p:nvSpPr>
          <p:spPr bwMode="auto">
            <a:xfrm rot="5400000">
              <a:off x="3658" y="705"/>
              <a:ext cx="659"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&lt;11:15&gt;</a:t>
              </a:r>
            </a:p>
          </p:txBody>
        </p:sp>
        <p:sp>
          <p:nvSpPr>
            <p:cNvPr id="17496" name="Rectangle 106"/>
            <p:cNvSpPr>
              <a:spLocks noChangeArrowheads="1"/>
            </p:cNvSpPr>
            <p:nvPr/>
          </p:nvSpPr>
          <p:spPr bwMode="auto">
            <a:xfrm rot="5400000">
              <a:off x="4002" y="697"/>
              <a:ext cx="579"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&lt;0:15&gt;</a:t>
              </a:r>
            </a:p>
          </p:txBody>
        </p:sp>
        <p:sp>
          <p:nvSpPr>
            <p:cNvPr id="17497" name="Line 107"/>
            <p:cNvSpPr>
              <a:spLocks noChangeShapeType="1"/>
            </p:cNvSpPr>
            <p:nvPr/>
          </p:nvSpPr>
          <p:spPr bwMode="auto">
            <a:xfrm>
              <a:off x="3552" y="536"/>
              <a:ext cx="0" cy="56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7498" name="Line 108"/>
            <p:cNvSpPr>
              <a:spLocks noChangeShapeType="1"/>
            </p:cNvSpPr>
            <p:nvPr/>
          </p:nvSpPr>
          <p:spPr bwMode="auto">
            <a:xfrm>
              <a:off x="3888" y="536"/>
              <a:ext cx="0" cy="56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7499" name="Line 109"/>
            <p:cNvSpPr>
              <a:spLocks noChangeShapeType="1"/>
            </p:cNvSpPr>
            <p:nvPr/>
          </p:nvSpPr>
          <p:spPr bwMode="auto">
            <a:xfrm>
              <a:off x="4224" y="536"/>
              <a:ext cx="0" cy="56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7500" name="Rectangle 110"/>
            <p:cNvSpPr>
              <a:spLocks noChangeArrowheads="1"/>
            </p:cNvSpPr>
            <p:nvPr/>
          </p:nvSpPr>
          <p:spPr bwMode="auto">
            <a:xfrm>
              <a:off x="4071" y="1056"/>
              <a:ext cx="576"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Imm16</a:t>
              </a:r>
            </a:p>
          </p:txBody>
        </p:sp>
        <p:sp>
          <p:nvSpPr>
            <p:cNvPr id="17501" name="Rectangle 111"/>
            <p:cNvSpPr>
              <a:spLocks noChangeArrowheads="1"/>
            </p:cNvSpPr>
            <p:nvPr/>
          </p:nvSpPr>
          <p:spPr bwMode="auto">
            <a:xfrm>
              <a:off x="3735" y="1056"/>
              <a:ext cx="301"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Rd</a:t>
              </a:r>
            </a:p>
          </p:txBody>
        </p:sp>
        <p:sp>
          <p:nvSpPr>
            <p:cNvPr id="17502" name="Rectangle 112"/>
            <p:cNvSpPr>
              <a:spLocks noChangeArrowheads="1"/>
            </p:cNvSpPr>
            <p:nvPr/>
          </p:nvSpPr>
          <p:spPr bwMode="auto">
            <a:xfrm>
              <a:off x="3447" y="1056"/>
              <a:ext cx="26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Rt</a:t>
              </a:r>
            </a:p>
          </p:txBody>
        </p:sp>
        <p:sp>
          <p:nvSpPr>
            <p:cNvPr id="17503" name="Rectangle 113"/>
            <p:cNvSpPr>
              <a:spLocks noChangeArrowheads="1"/>
            </p:cNvSpPr>
            <p:nvPr/>
          </p:nvSpPr>
          <p:spPr bwMode="auto">
            <a:xfrm>
              <a:off x="3111" y="1056"/>
              <a:ext cx="283"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Rs</a:t>
              </a:r>
            </a:p>
          </p:txBody>
        </p:sp>
        <p:sp>
          <p:nvSpPr>
            <p:cNvPr id="17504" name="Rectangle 114"/>
            <p:cNvSpPr>
              <a:spLocks noChangeArrowheads="1"/>
            </p:cNvSpPr>
            <p:nvPr/>
          </p:nvSpPr>
          <p:spPr bwMode="auto">
            <a:xfrm>
              <a:off x="1969" y="499"/>
              <a:ext cx="151" cy="233"/>
            </a:xfrm>
            <a:prstGeom prst="rect">
              <a:avLst/>
            </a:prstGeom>
            <a:noFill/>
            <a:ln w="12700">
              <a:noFill/>
              <a:miter lim="800000"/>
              <a:headEnd/>
              <a:tailEnd/>
            </a:ln>
          </p:spPr>
          <p:txBody>
            <a:bodyPr wrap="none" anchor="ctr">
              <a:prstTxWarp prst="textNoShape">
                <a:avLst/>
              </a:prstTxWarp>
            </a:bodyPr>
            <a:lstStyle/>
            <a:p>
              <a:endParaRPr lang="en-US"/>
            </a:p>
          </p:txBody>
        </p:sp>
        <p:sp>
          <p:nvSpPr>
            <p:cNvPr id="17505" name="Rectangle 115"/>
            <p:cNvSpPr>
              <a:spLocks noChangeArrowheads="1"/>
            </p:cNvSpPr>
            <p:nvPr/>
          </p:nvSpPr>
          <p:spPr bwMode="auto">
            <a:xfrm>
              <a:off x="1969" y="1014"/>
              <a:ext cx="151" cy="233"/>
            </a:xfrm>
            <a:prstGeom prst="rect">
              <a:avLst/>
            </a:prstGeom>
            <a:noFill/>
            <a:ln w="12700">
              <a:noFill/>
              <a:miter lim="800000"/>
              <a:headEnd/>
              <a:tailEnd/>
            </a:ln>
          </p:spPr>
          <p:txBody>
            <a:bodyPr wrap="none" anchor="ctr">
              <a:prstTxWarp prst="textNoShape">
                <a:avLst/>
              </a:prstTxWarp>
            </a:bodyPr>
            <a:lstStyle/>
            <a:p>
              <a:endParaRPr lang="en-US"/>
            </a:p>
          </p:txBody>
        </p:sp>
        <p:sp>
          <p:nvSpPr>
            <p:cNvPr id="17506" name="Rectangle 116"/>
            <p:cNvSpPr>
              <a:spLocks noChangeArrowheads="1"/>
            </p:cNvSpPr>
            <p:nvPr/>
          </p:nvSpPr>
          <p:spPr bwMode="auto">
            <a:xfrm>
              <a:off x="1440" y="392"/>
              <a:ext cx="647"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nPC_sel</a:t>
              </a:r>
            </a:p>
          </p:txBody>
        </p:sp>
        <p:sp>
          <p:nvSpPr>
            <p:cNvPr id="17507" name="Rectangle 117"/>
            <p:cNvSpPr>
              <a:spLocks noChangeArrowheads="1"/>
            </p:cNvSpPr>
            <p:nvPr/>
          </p:nvSpPr>
          <p:spPr bwMode="auto">
            <a:xfrm>
              <a:off x="2314" y="403"/>
              <a:ext cx="694" cy="630"/>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7508" name="Rectangle 118"/>
            <p:cNvSpPr>
              <a:spLocks noChangeArrowheads="1"/>
            </p:cNvSpPr>
            <p:nvPr/>
          </p:nvSpPr>
          <p:spPr bwMode="auto">
            <a:xfrm>
              <a:off x="2425" y="384"/>
              <a:ext cx="452" cy="632"/>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2000" b="1">
                  <a:solidFill>
                    <a:schemeClr val="tx1"/>
                  </a:solidFill>
                  <a:latin typeface="Times" pitchFamily="19" charset="0"/>
                </a:rPr>
                <a:t>instr</a:t>
              </a:r>
            </a:p>
            <a:p>
              <a:pPr algn="ctr"/>
              <a:r>
                <a:rPr lang="en-US" sz="2000" b="1">
                  <a:solidFill>
                    <a:schemeClr val="tx1"/>
                  </a:solidFill>
                  <a:latin typeface="Times" pitchFamily="19" charset="0"/>
                </a:rPr>
                <a:t>fetch</a:t>
              </a:r>
            </a:p>
            <a:p>
              <a:pPr algn="ctr"/>
              <a:r>
                <a:rPr lang="en-US" sz="2000" b="1">
                  <a:solidFill>
                    <a:schemeClr val="tx1"/>
                  </a:solidFill>
                  <a:latin typeface="Times" pitchFamily="19" charset="0"/>
                </a:rPr>
                <a:t>unit</a:t>
              </a:r>
            </a:p>
          </p:txBody>
        </p:sp>
        <p:sp>
          <p:nvSpPr>
            <p:cNvPr id="17509" name="Line 119"/>
            <p:cNvSpPr>
              <a:spLocks noChangeShapeType="1"/>
            </p:cNvSpPr>
            <p:nvPr/>
          </p:nvSpPr>
          <p:spPr bwMode="auto">
            <a:xfrm>
              <a:off x="2064" y="536"/>
              <a:ext cx="24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7510" name="Line 120"/>
            <p:cNvSpPr>
              <a:spLocks noChangeShapeType="1"/>
            </p:cNvSpPr>
            <p:nvPr/>
          </p:nvSpPr>
          <p:spPr bwMode="auto">
            <a:xfrm>
              <a:off x="2064" y="536"/>
              <a:ext cx="24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7511" name="Rectangle 121"/>
            <p:cNvSpPr>
              <a:spLocks noChangeArrowheads="1"/>
            </p:cNvSpPr>
            <p:nvPr/>
          </p:nvSpPr>
          <p:spPr bwMode="auto">
            <a:xfrm>
              <a:off x="1851" y="728"/>
              <a:ext cx="309"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clk</a:t>
              </a:r>
            </a:p>
          </p:txBody>
        </p:sp>
        <p:sp>
          <p:nvSpPr>
            <p:cNvPr id="17512" name="Line 122"/>
            <p:cNvSpPr>
              <a:spLocks noChangeShapeType="1"/>
            </p:cNvSpPr>
            <p:nvPr/>
          </p:nvSpPr>
          <p:spPr bwMode="auto">
            <a:xfrm flipH="1">
              <a:off x="2160" y="872"/>
              <a:ext cx="144"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7513" name="Line 123"/>
            <p:cNvSpPr>
              <a:spLocks noChangeShapeType="1"/>
            </p:cNvSpPr>
            <p:nvPr/>
          </p:nvSpPr>
          <p:spPr bwMode="auto">
            <a:xfrm>
              <a:off x="2304" y="824"/>
              <a:ext cx="96" cy="4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7514" name="Line 124"/>
            <p:cNvSpPr>
              <a:spLocks noChangeShapeType="1"/>
            </p:cNvSpPr>
            <p:nvPr/>
          </p:nvSpPr>
          <p:spPr bwMode="auto">
            <a:xfrm flipH="1">
              <a:off x="2304" y="872"/>
              <a:ext cx="96" cy="48"/>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17488" name="Freeform 125"/>
          <p:cNvSpPr>
            <a:spLocks/>
          </p:cNvSpPr>
          <p:nvPr/>
        </p:nvSpPr>
        <p:spPr bwMode="auto">
          <a:xfrm>
            <a:off x="5486400" y="2209800"/>
            <a:ext cx="1066800" cy="1524000"/>
          </a:xfrm>
          <a:custGeom>
            <a:avLst/>
            <a:gdLst>
              <a:gd name="T0" fmla="*/ 1066800 w 672"/>
              <a:gd name="T1" fmla="*/ 1524000 h 1008"/>
              <a:gd name="T2" fmla="*/ 1066800 w 672"/>
              <a:gd name="T3" fmla="*/ 943429 h 1008"/>
              <a:gd name="T4" fmla="*/ 0 w 672"/>
              <a:gd name="T5" fmla="*/ 943429 h 1008"/>
              <a:gd name="T6" fmla="*/ 0 w 672"/>
              <a:gd name="T7" fmla="*/ 0 h 1008"/>
              <a:gd name="T8" fmla="*/ 0 60000 65536"/>
              <a:gd name="T9" fmla="*/ 0 60000 65536"/>
              <a:gd name="T10" fmla="*/ 0 60000 65536"/>
              <a:gd name="T11" fmla="*/ 0 60000 65536"/>
              <a:gd name="T12" fmla="*/ 0 w 672"/>
              <a:gd name="T13" fmla="*/ 0 h 1008"/>
              <a:gd name="T14" fmla="*/ 672 w 672"/>
              <a:gd name="T15" fmla="*/ 1008 h 1008"/>
            </a:gdLst>
            <a:ahLst/>
            <a:cxnLst>
              <a:cxn ang="T8">
                <a:pos x="T0" y="T1"/>
              </a:cxn>
              <a:cxn ang="T9">
                <a:pos x="T2" y="T3"/>
              </a:cxn>
              <a:cxn ang="T10">
                <a:pos x="T4" y="T5"/>
              </a:cxn>
              <a:cxn ang="T11">
                <a:pos x="T6" y="T7"/>
              </a:cxn>
            </a:cxnLst>
            <a:rect l="T12" t="T13" r="T14" b="T15"/>
            <a:pathLst>
              <a:path w="672" h="1008">
                <a:moveTo>
                  <a:pt x="672" y="1008"/>
                </a:moveTo>
                <a:lnTo>
                  <a:pt x="672" y="624"/>
                </a:lnTo>
                <a:lnTo>
                  <a:pt x="0" y="624"/>
                </a:lnTo>
                <a:lnTo>
                  <a:pt x="0"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7489" name="Rectangle 126"/>
          <p:cNvSpPr>
            <a:spLocks noGrp="1" noChangeArrowheads="1"/>
          </p:cNvSpPr>
          <p:nvPr>
            <p:ph type="body" idx="1"/>
          </p:nvPr>
        </p:nvSpPr>
        <p:spPr>
          <a:xfrm>
            <a:off x="228600" y="762000"/>
            <a:ext cx="3200400" cy="1333500"/>
          </a:xfrm>
          <a:noFill/>
        </p:spPr>
        <p:txBody>
          <a:bodyPr/>
          <a:lstStyle/>
          <a:p>
            <a:pPr>
              <a:spcBef>
                <a:spcPct val="20000"/>
              </a:spcBef>
            </a:pPr>
            <a:r>
              <a:rPr lang="en-US" sz="2800">
                <a:ea typeface="ＭＳ Ｐゴシック" pitchFamily="19" charset="-128"/>
                <a:cs typeface="ＭＳ Ｐゴシック" pitchFamily="19" charset="-128"/>
              </a:rPr>
              <a:t>We have everything except </a:t>
            </a:r>
            <a:r>
              <a:rPr lang="en-US" sz="2800" u="sng">
                <a:solidFill>
                  <a:schemeClr val="accent1"/>
                </a:solidFill>
                <a:ea typeface="ＭＳ Ｐゴシック" pitchFamily="19" charset="-128"/>
                <a:cs typeface="ＭＳ Ｐゴシック" pitchFamily="19" charset="-128"/>
              </a:rPr>
              <a:t>control signals</a:t>
            </a:r>
            <a:endParaRPr lang="en-US" sz="2800">
              <a:solidFill>
                <a:schemeClr val="accent1"/>
              </a:solidFill>
              <a:ea typeface="ＭＳ Ｐゴシック" pitchFamily="19" charset="-128"/>
              <a:cs typeface="ＭＳ Ｐゴシック" pitchFamily="19" charset="-128"/>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762000" y="152400"/>
            <a:ext cx="6969125" cy="474663"/>
          </a:xfrm>
        </p:spPr>
        <p:txBody>
          <a:bodyPr/>
          <a:lstStyle/>
          <a:p>
            <a:r>
              <a:rPr lang="en-US">
                <a:ea typeface="ＭＳ Ｐゴシック" pitchFamily="19" charset="-128"/>
                <a:cs typeface="ＭＳ Ｐゴシック" pitchFamily="19" charset="-128"/>
              </a:rPr>
              <a:t>Boolean Expressions for Controller</a:t>
            </a:r>
          </a:p>
        </p:txBody>
      </p:sp>
      <p:sp>
        <p:nvSpPr>
          <p:cNvPr id="57347" name="Rectangle 3"/>
          <p:cNvSpPr>
            <a:spLocks noChangeArrowheads="1"/>
          </p:cNvSpPr>
          <p:nvPr/>
        </p:nvSpPr>
        <p:spPr bwMode="auto">
          <a:xfrm>
            <a:off x="134938" y="838201"/>
            <a:ext cx="8780462" cy="5768247"/>
          </a:xfrm>
          <a:prstGeom prst="rect">
            <a:avLst/>
          </a:prstGeom>
          <a:noFill/>
          <a:ln w="12700">
            <a:noFill/>
            <a:miter lim="800000"/>
            <a:headEnd/>
            <a:tailEnd/>
          </a:ln>
        </p:spPr>
        <p:txBody>
          <a:bodyPr wrap="square" lIns="90488" tIns="44450" rIns="90488" bIns="44450">
            <a:prstTxWarp prst="textNoShape">
              <a:avLst/>
            </a:prstTxWarp>
            <a:spAutoFit/>
          </a:bodyPr>
          <a:lstStyle/>
          <a:p>
            <a:pPr algn="l">
              <a:spcBef>
                <a:spcPct val="50000"/>
              </a:spcBef>
              <a:tabLst>
                <a:tab pos="914400" algn="l"/>
                <a:tab pos="5092700" algn="l"/>
              </a:tabLst>
            </a:pPr>
            <a:r>
              <a:rPr lang="en-US" sz="1800" b="1" dirty="0" err="1">
                <a:solidFill>
                  <a:schemeClr val="tx1"/>
                </a:solidFill>
                <a:latin typeface="Times" pitchFamily="19" charset="0"/>
              </a:rPr>
              <a:t>RegDst</a:t>
            </a:r>
            <a:r>
              <a:rPr lang="en-US" sz="1800" b="1" dirty="0">
                <a:solidFill>
                  <a:schemeClr val="tx1"/>
                </a:solidFill>
                <a:latin typeface="Times" pitchFamily="19" charset="0"/>
              </a:rPr>
              <a:t>        =  add + sub</a:t>
            </a:r>
            <a:br>
              <a:rPr lang="en-US" sz="1800" b="1" dirty="0">
                <a:solidFill>
                  <a:schemeClr val="tx1"/>
                </a:solidFill>
                <a:latin typeface="Times" pitchFamily="19" charset="0"/>
              </a:rPr>
            </a:br>
            <a:r>
              <a:rPr lang="en-US" sz="1800" b="1" dirty="0" err="1">
                <a:solidFill>
                  <a:schemeClr val="tx1"/>
                </a:solidFill>
                <a:latin typeface="Times" pitchFamily="19" charset="0"/>
              </a:rPr>
              <a:t>ALUSrc</a:t>
            </a:r>
            <a:r>
              <a:rPr lang="en-US" sz="1800" b="1" dirty="0">
                <a:solidFill>
                  <a:schemeClr val="tx1"/>
                </a:solidFill>
                <a:latin typeface="Times" pitchFamily="19" charset="0"/>
              </a:rPr>
              <a:t>	     = </a:t>
            </a:r>
            <a:r>
              <a:rPr lang="en-US" sz="1800" b="1" dirty="0" err="1">
                <a:solidFill>
                  <a:schemeClr val="tx1"/>
                </a:solidFill>
                <a:latin typeface="Times" pitchFamily="19" charset="0"/>
              </a:rPr>
              <a:t>ori</a:t>
            </a:r>
            <a:r>
              <a:rPr lang="en-US" sz="1800" b="1" dirty="0">
                <a:solidFill>
                  <a:schemeClr val="tx1"/>
                </a:solidFill>
                <a:latin typeface="Times" pitchFamily="19" charset="0"/>
              </a:rPr>
              <a:t> + </a:t>
            </a:r>
            <a:r>
              <a:rPr lang="en-US" sz="1800" b="1" dirty="0" err="1">
                <a:solidFill>
                  <a:schemeClr val="tx1"/>
                </a:solidFill>
                <a:latin typeface="Times" pitchFamily="19" charset="0"/>
              </a:rPr>
              <a:t>lw</a:t>
            </a:r>
            <a:r>
              <a:rPr lang="en-US" sz="1800" b="1" dirty="0">
                <a:solidFill>
                  <a:schemeClr val="tx1"/>
                </a:solidFill>
                <a:latin typeface="Times" pitchFamily="19" charset="0"/>
              </a:rPr>
              <a:t> + </a:t>
            </a:r>
            <a:r>
              <a:rPr lang="en-US" sz="1800" b="1" dirty="0" err="1">
                <a:solidFill>
                  <a:schemeClr val="tx1"/>
                </a:solidFill>
                <a:latin typeface="Times" pitchFamily="19" charset="0"/>
              </a:rPr>
              <a:t>sw</a:t>
            </a:r>
            <a:r>
              <a:rPr lang="en-US" sz="1800" b="1" dirty="0">
                <a:solidFill>
                  <a:schemeClr val="tx1"/>
                </a:solidFill>
                <a:latin typeface="Times" pitchFamily="19" charset="0"/>
              </a:rPr>
              <a:t/>
            </a:r>
            <a:br>
              <a:rPr lang="en-US" sz="1800" b="1" dirty="0">
                <a:solidFill>
                  <a:schemeClr val="tx1"/>
                </a:solidFill>
                <a:latin typeface="Times" pitchFamily="19" charset="0"/>
              </a:rPr>
            </a:br>
            <a:r>
              <a:rPr lang="en-US" sz="1800" b="1" dirty="0" err="1">
                <a:solidFill>
                  <a:schemeClr val="tx1"/>
                </a:solidFill>
                <a:latin typeface="Times" pitchFamily="19" charset="0"/>
              </a:rPr>
              <a:t>MemtoReg</a:t>
            </a:r>
            <a:r>
              <a:rPr lang="en-US" sz="1800" b="1" dirty="0">
                <a:solidFill>
                  <a:schemeClr val="tx1"/>
                </a:solidFill>
                <a:latin typeface="Times" pitchFamily="19" charset="0"/>
              </a:rPr>
              <a:t>  = </a:t>
            </a:r>
            <a:r>
              <a:rPr lang="en-US" sz="1800" b="1" dirty="0" err="1">
                <a:solidFill>
                  <a:schemeClr val="tx1"/>
                </a:solidFill>
                <a:latin typeface="Times" pitchFamily="19" charset="0"/>
              </a:rPr>
              <a:t>lw</a:t>
            </a:r>
            <a:r>
              <a:rPr lang="en-US" sz="1800" b="1" dirty="0">
                <a:solidFill>
                  <a:schemeClr val="tx1"/>
                </a:solidFill>
                <a:latin typeface="Times" pitchFamily="19" charset="0"/>
              </a:rPr>
              <a:t/>
            </a:r>
            <a:br>
              <a:rPr lang="en-US" sz="1800" b="1" dirty="0">
                <a:solidFill>
                  <a:schemeClr val="tx1"/>
                </a:solidFill>
                <a:latin typeface="Times" pitchFamily="19" charset="0"/>
              </a:rPr>
            </a:br>
            <a:r>
              <a:rPr lang="en-US" sz="1800" b="1" dirty="0" err="1">
                <a:solidFill>
                  <a:schemeClr val="tx1"/>
                </a:solidFill>
                <a:latin typeface="Times" pitchFamily="19" charset="0"/>
              </a:rPr>
              <a:t>RegWrite</a:t>
            </a:r>
            <a:r>
              <a:rPr lang="en-US" sz="1800" b="1" dirty="0">
                <a:solidFill>
                  <a:schemeClr val="tx1"/>
                </a:solidFill>
                <a:latin typeface="Times" pitchFamily="19" charset="0"/>
              </a:rPr>
              <a:t>    = add + sub + </a:t>
            </a:r>
            <a:r>
              <a:rPr lang="en-US" sz="1800" b="1" dirty="0" err="1">
                <a:solidFill>
                  <a:schemeClr val="tx1"/>
                </a:solidFill>
                <a:latin typeface="Times" pitchFamily="19" charset="0"/>
              </a:rPr>
              <a:t>ori</a:t>
            </a:r>
            <a:r>
              <a:rPr lang="en-US" sz="1800" b="1" dirty="0">
                <a:solidFill>
                  <a:schemeClr val="tx1"/>
                </a:solidFill>
                <a:latin typeface="Times" pitchFamily="19" charset="0"/>
              </a:rPr>
              <a:t> + </a:t>
            </a:r>
            <a:r>
              <a:rPr lang="en-US" sz="1800" b="1" dirty="0" err="1">
                <a:solidFill>
                  <a:schemeClr val="tx1"/>
                </a:solidFill>
                <a:latin typeface="Times" pitchFamily="19" charset="0"/>
              </a:rPr>
              <a:t>lw</a:t>
            </a:r>
            <a:r>
              <a:rPr lang="en-US" sz="1800" b="1" dirty="0">
                <a:solidFill>
                  <a:schemeClr val="tx1"/>
                </a:solidFill>
                <a:latin typeface="Times" pitchFamily="19" charset="0"/>
              </a:rPr>
              <a:t>  </a:t>
            </a:r>
            <a:br>
              <a:rPr lang="en-US" sz="1800" b="1" dirty="0">
                <a:solidFill>
                  <a:schemeClr val="tx1"/>
                </a:solidFill>
                <a:latin typeface="Times" pitchFamily="19" charset="0"/>
              </a:rPr>
            </a:br>
            <a:r>
              <a:rPr lang="en-US" sz="1800" b="1" dirty="0" err="1">
                <a:solidFill>
                  <a:schemeClr val="tx1"/>
                </a:solidFill>
                <a:latin typeface="Times" pitchFamily="19" charset="0"/>
              </a:rPr>
              <a:t>MemWrite</a:t>
            </a:r>
            <a:r>
              <a:rPr lang="en-US" sz="1800" b="1" dirty="0">
                <a:solidFill>
                  <a:schemeClr val="tx1"/>
                </a:solidFill>
                <a:latin typeface="Times" pitchFamily="19" charset="0"/>
              </a:rPr>
              <a:t>  = </a:t>
            </a:r>
            <a:r>
              <a:rPr lang="en-US" sz="1800" b="1" dirty="0" err="1">
                <a:solidFill>
                  <a:schemeClr val="tx1"/>
                </a:solidFill>
                <a:latin typeface="Times" pitchFamily="19" charset="0"/>
              </a:rPr>
              <a:t>sw</a:t>
            </a:r>
            <a:r>
              <a:rPr lang="en-US" sz="1800" b="1" dirty="0">
                <a:solidFill>
                  <a:schemeClr val="tx1"/>
                </a:solidFill>
                <a:latin typeface="Times" pitchFamily="19" charset="0"/>
              </a:rPr>
              <a:t/>
            </a:r>
            <a:br>
              <a:rPr lang="en-US" sz="1800" b="1" dirty="0">
                <a:solidFill>
                  <a:schemeClr val="tx1"/>
                </a:solidFill>
                <a:latin typeface="Times" pitchFamily="19" charset="0"/>
              </a:rPr>
            </a:br>
            <a:r>
              <a:rPr lang="en-US" sz="1800" b="1" dirty="0" err="1">
                <a:solidFill>
                  <a:schemeClr val="tx1"/>
                </a:solidFill>
                <a:latin typeface="Times" pitchFamily="19" charset="0"/>
              </a:rPr>
              <a:t>nPCsel</a:t>
            </a:r>
            <a:r>
              <a:rPr lang="en-US" sz="1800" b="1" dirty="0">
                <a:solidFill>
                  <a:schemeClr val="tx1"/>
                </a:solidFill>
                <a:latin typeface="Times" pitchFamily="19" charset="0"/>
              </a:rPr>
              <a:t>         = </a:t>
            </a:r>
            <a:r>
              <a:rPr lang="en-US" sz="1800" b="1" dirty="0" err="1">
                <a:solidFill>
                  <a:schemeClr val="tx1"/>
                </a:solidFill>
                <a:latin typeface="Times" pitchFamily="19" charset="0"/>
              </a:rPr>
              <a:t>beq</a:t>
            </a:r>
            <a:r>
              <a:rPr lang="en-US" sz="1800" b="1" dirty="0">
                <a:solidFill>
                  <a:schemeClr val="tx1"/>
                </a:solidFill>
                <a:latin typeface="Times" pitchFamily="19" charset="0"/>
              </a:rPr>
              <a:t/>
            </a:r>
            <a:br>
              <a:rPr lang="en-US" sz="1800" b="1" dirty="0">
                <a:solidFill>
                  <a:schemeClr val="tx1"/>
                </a:solidFill>
                <a:latin typeface="Times" pitchFamily="19" charset="0"/>
              </a:rPr>
            </a:br>
            <a:r>
              <a:rPr lang="en-US" sz="1800" b="1" dirty="0">
                <a:solidFill>
                  <a:schemeClr val="tx1"/>
                </a:solidFill>
                <a:latin typeface="Times" pitchFamily="19" charset="0"/>
              </a:rPr>
              <a:t>Jump           = jump </a:t>
            </a:r>
            <a:br>
              <a:rPr lang="en-US" sz="1800" b="1" dirty="0">
                <a:solidFill>
                  <a:schemeClr val="tx1"/>
                </a:solidFill>
                <a:latin typeface="Times" pitchFamily="19" charset="0"/>
              </a:rPr>
            </a:br>
            <a:r>
              <a:rPr lang="en-US" sz="1800" b="1" dirty="0" err="1">
                <a:solidFill>
                  <a:schemeClr val="tx1"/>
                </a:solidFill>
                <a:latin typeface="Times" pitchFamily="19" charset="0"/>
              </a:rPr>
              <a:t>ExtOp</a:t>
            </a:r>
            <a:r>
              <a:rPr lang="en-US" sz="1800" b="1" dirty="0">
                <a:solidFill>
                  <a:schemeClr val="tx1"/>
                </a:solidFill>
                <a:latin typeface="Times" pitchFamily="19" charset="0"/>
              </a:rPr>
              <a:t>          = </a:t>
            </a:r>
            <a:r>
              <a:rPr lang="en-US" sz="1800" b="1" dirty="0" err="1">
                <a:solidFill>
                  <a:schemeClr val="tx1"/>
                </a:solidFill>
                <a:latin typeface="Times" pitchFamily="19" charset="0"/>
              </a:rPr>
              <a:t>lw</a:t>
            </a:r>
            <a:r>
              <a:rPr lang="en-US" sz="1800" b="1" dirty="0">
                <a:solidFill>
                  <a:schemeClr val="tx1"/>
                </a:solidFill>
                <a:latin typeface="Times" pitchFamily="19" charset="0"/>
              </a:rPr>
              <a:t> + </a:t>
            </a:r>
            <a:r>
              <a:rPr lang="en-US" sz="1800" b="1" dirty="0" err="1">
                <a:solidFill>
                  <a:schemeClr val="tx1"/>
                </a:solidFill>
                <a:latin typeface="Times" pitchFamily="19" charset="0"/>
              </a:rPr>
              <a:t>sw</a:t>
            </a:r>
            <a:r>
              <a:rPr lang="en-US" sz="1800" b="1" dirty="0">
                <a:solidFill>
                  <a:schemeClr val="tx1"/>
                </a:solidFill>
                <a:latin typeface="Times" pitchFamily="19" charset="0"/>
              </a:rPr>
              <a:t/>
            </a:r>
            <a:br>
              <a:rPr lang="en-US" sz="1800" b="1" dirty="0">
                <a:solidFill>
                  <a:schemeClr val="tx1"/>
                </a:solidFill>
                <a:latin typeface="Times" pitchFamily="19" charset="0"/>
              </a:rPr>
            </a:br>
            <a:r>
              <a:rPr lang="en-US" sz="1800" b="1" dirty="0">
                <a:solidFill>
                  <a:schemeClr val="tx1"/>
                </a:solidFill>
                <a:latin typeface="Times" pitchFamily="19" charset="0"/>
              </a:rPr>
              <a:t>ALUctr[0]   = sub + </a:t>
            </a:r>
            <a:r>
              <a:rPr lang="en-US" sz="1800" b="1" dirty="0" err="1">
                <a:solidFill>
                  <a:schemeClr val="tx1"/>
                </a:solidFill>
                <a:latin typeface="Times" pitchFamily="19" charset="0"/>
              </a:rPr>
              <a:t>beq</a:t>
            </a:r>
            <a:r>
              <a:rPr lang="en-US" sz="1800" b="1" dirty="0">
                <a:solidFill>
                  <a:schemeClr val="tx1"/>
                </a:solidFill>
                <a:latin typeface="Times" pitchFamily="19" charset="0"/>
              </a:rPr>
              <a:t>   (assume </a:t>
            </a:r>
            <a:r>
              <a:rPr lang="en-US" sz="1800" b="1" dirty="0" err="1">
                <a:solidFill>
                  <a:schemeClr val="tx1"/>
                </a:solidFill>
                <a:latin typeface="Times" pitchFamily="19" charset="0"/>
              </a:rPr>
              <a:t>ALUctr</a:t>
            </a:r>
            <a:r>
              <a:rPr lang="en-US" sz="1800" b="1" dirty="0">
                <a:solidFill>
                  <a:schemeClr val="tx1"/>
                </a:solidFill>
                <a:latin typeface="Times" pitchFamily="19" charset="0"/>
              </a:rPr>
              <a:t> is  0 </a:t>
            </a:r>
            <a:r>
              <a:rPr lang="en-US" sz="1600" b="1" dirty="0">
                <a:solidFill>
                  <a:schemeClr val="tx1"/>
                </a:solidFill>
                <a:latin typeface="Times" pitchFamily="19" charset="0"/>
              </a:rPr>
              <a:t>ADD</a:t>
            </a:r>
            <a:r>
              <a:rPr lang="en-US" sz="1800" b="1" dirty="0">
                <a:solidFill>
                  <a:schemeClr val="tx1"/>
                </a:solidFill>
                <a:latin typeface="Times" pitchFamily="19" charset="0"/>
              </a:rPr>
              <a:t>,  01: </a:t>
            </a:r>
            <a:r>
              <a:rPr lang="en-US" sz="1600" b="1" dirty="0">
                <a:solidFill>
                  <a:schemeClr val="tx1"/>
                </a:solidFill>
                <a:latin typeface="Times" pitchFamily="19" charset="0"/>
              </a:rPr>
              <a:t>SUB</a:t>
            </a:r>
            <a:r>
              <a:rPr lang="en-US" sz="1800" b="1" dirty="0">
                <a:solidFill>
                  <a:schemeClr val="tx1"/>
                </a:solidFill>
                <a:latin typeface="Times" pitchFamily="19" charset="0"/>
              </a:rPr>
              <a:t>,  10: </a:t>
            </a:r>
            <a:r>
              <a:rPr lang="en-US" sz="1600" b="1" dirty="0">
                <a:solidFill>
                  <a:schemeClr val="tx1"/>
                </a:solidFill>
                <a:latin typeface="Times" pitchFamily="19" charset="0"/>
              </a:rPr>
              <a:t>OR</a:t>
            </a:r>
            <a:r>
              <a:rPr lang="en-US" sz="1800" b="1" dirty="0">
                <a:solidFill>
                  <a:schemeClr val="tx1"/>
                </a:solidFill>
                <a:latin typeface="Times" pitchFamily="19" charset="0"/>
              </a:rPr>
              <a:t>)</a:t>
            </a:r>
            <a:br>
              <a:rPr lang="en-US" sz="1800" b="1" dirty="0">
                <a:solidFill>
                  <a:schemeClr val="tx1"/>
                </a:solidFill>
                <a:latin typeface="Times" pitchFamily="19" charset="0"/>
              </a:rPr>
            </a:br>
            <a:r>
              <a:rPr lang="en-US" sz="1800" b="1" dirty="0">
                <a:solidFill>
                  <a:schemeClr val="tx1"/>
                </a:solidFill>
                <a:latin typeface="Times" pitchFamily="19" charset="0"/>
              </a:rPr>
              <a:t>ALUctr[1]   = or</a:t>
            </a:r>
          </a:p>
          <a:p>
            <a:pPr algn="l">
              <a:spcBef>
                <a:spcPct val="50000"/>
              </a:spcBef>
              <a:tabLst>
                <a:tab pos="914400" algn="l"/>
                <a:tab pos="5092700" algn="l"/>
              </a:tabLst>
            </a:pPr>
            <a:r>
              <a:rPr lang="en-US" sz="1800" b="1" i="1" dirty="0">
                <a:solidFill>
                  <a:schemeClr val="tx1"/>
                </a:solidFill>
                <a:latin typeface="Times" pitchFamily="19" charset="0"/>
              </a:rPr>
              <a:t>where,</a:t>
            </a:r>
            <a:endParaRPr lang="en-US" sz="1800" b="1" dirty="0">
              <a:solidFill>
                <a:schemeClr val="tx1"/>
              </a:solidFill>
              <a:latin typeface="Times" pitchFamily="19" charset="0"/>
            </a:endParaRPr>
          </a:p>
          <a:p>
            <a:pPr algn="l">
              <a:spcBef>
                <a:spcPct val="50000"/>
              </a:spcBef>
              <a:tabLst>
                <a:tab pos="914400" algn="l"/>
                <a:tab pos="5092700" algn="l"/>
              </a:tabLst>
            </a:pPr>
            <a:r>
              <a:rPr lang="en-US" sz="1800" b="1" dirty="0" err="1">
                <a:solidFill>
                  <a:schemeClr val="tx1"/>
                </a:solidFill>
                <a:latin typeface="Times" pitchFamily="19" charset="0"/>
              </a:rPr>
              <a:t>rtype</a:t>
            </a:r>
            <a:r>
              <a:rPr lang="en-US" sz="1800" b="1" dirty="0">
                <a:solidFill>
                  <a:schemeClr val="tx1"/>
                </a:solidFill>
                <a:latin typeface="Times" pitchFamily="19" charset="0"/>
              </a:rPr>
              <a:t> = ~op</a:t>
            </a:r>
            <a:r>
              <a:rPr lang="en-US" sz="1800" b="1" baseline="-25000" dirty="0">
                <a:solidFill>
                  <a:schemeClr val="tx1"/>
                </a:solidFill>
                <a:latin typeface="Times" pitchFamily="19" charset="0"/>
              </a:rPr>
              <a:t>5 </a:t>
            </a:r>
            <a:r>
              <a:rPr lang="en-US" sz="1800" b="1" dirty="0" err="1">
                <a:solidFill>
                  <a:schemeClr val="tx1"/>
                </a:solidFill>
                <a:latin typeface="Times" pitchFamily="19" charset="0"/>
                <a:sym typeface="Symbol" pitchFamily="19" charset="2"/>
              </a:rPr>
              <a:t></a:t>
            </a:r>
            <a:r>
              <a:rPr lang="en-US" sz="1800" b="1" dirty="0">
                <a:solidFill>
                  <a:schemeClr val="tx1"/>
                </a:solidFill>
                <a:latin typeface="Times" pitchFamily="19" charset="0"/>
              </a:rPr>
              <a:t> ~op</a:t>
            </a:r>
            <a:r>
              <a:rPr lang="en-US" sz="1800" b="1" baseline="-25000" dirty="0">
                <a:solidFill>
                  <a:schemeClr val="tx1"/>
                </a:solidFill>
                <a:latin typeface="Times" pitchFamily="19" charset="0"/>
              </a:rPr>
              <a:t>4 </a:t>
            </a:r>
            <a:r>
              <a:rPr lang="en-US" sz="1800" b="1" dirty="0" err="1">
                <a:solidFill>
                  <a:schemeClr val="tx1"/>
                </a:solidFill>
                <a:latin typeface="Times" pitchFamily="19" charset="0"/>
                <a:sym typeface="Symbol" pitchFamily="19" charset="2"/>
              </a:rPr>
              <a:t></a:t>
            </a:r>
            <a:r>
              <a:rPr lang="en-US" sz="1800" b="1" dirty="0">
                <a:solidFill>
                  <a:schemeClr val="tx1"/>
                </a:solidFill>
                <a:latin typeface="Times" pitchFamily="19" charset="0"/>
              </a:rPr>
              <a:t> ~op</a:t>
            </a:r>
            <a:r>
              <a:rPr lang="en-US" sz="1800" b="1" baseline="-25000" dirty="0">
                <a:solidFill>
                  <a:schemeClr val="tx1"/>
                </a:solidFill>
                <a:latin typeface="Times" pitchFamily="19" charset="0"/>
              </a:rPr>
              <a:t>3 </a:t>
            </a:r>
            <a:r>
              <a:rPr lang="en-US" sz="1800" b="1" dirty="0" err="1">
                <a:solidFill>
                  <a:schemeClr val="tx1"/>
                </a:solidFill>
                <a:latin typeface="Times" pitchFamily="19" charset="0"/>
                <a:sym typeface="Symbol" pitchFamily="19" charset="2"/>
              </a:rPr>
              <a:t></a:t>
            </a:r>
            <a:r>
              <a:rPr lang="en-US" sz="1800" b="1" dirty="0">
                <a:solidFill>
                  <a:schemeClr val="tx1"/>
                </a:solidFill>
                <a:latin typeface="Times" pitchFamily="19" charset="0"/>
              </a:rPr>
              <a:t> ~op</a:t>
            </a:r>
            <a:r>
              <a:rPr lang="en-US" sz="1800" b="1" baseline="-25000" dirty="0">
                <a:solidFill>
                  <a:schemeClr val="tx1"/>
                </a:solidFill>
                <a:latin typeface="Times" pitchFamily="19" charset="0"/>
              </a:rPr>
              <a:t>2 </a:t>
            </a:r>
            <a:r>
              <a:rPr lang="en-US" sz="1800" b="1" dirty="0" err="1">
                <a:solidFill>
                  <a:schemeClr val="tx1"/>
                </a:solidFill>
                <a:latin typeface="Times" pitchFamily="19" charset="0"/>
                <a:sym typeface="Symbol" pitchFamily="19" charset="2"/>
              </a:rPr>
              <a:t></a:t>
            </a:r>
            <a:r>
              <a:rPr lang="en-US" sz="1800" b="1" dirty="0">
                <a:solidFill>
                  <a:schemeClr val="tx1"/>
                </a:solidFill>
                <a:latin typeface="Times" pitchFamily="19" charset="0"/>
              </a:rPr>
              <a:t>  ~op</a:t>
            </a:r>
            <a:r>
              <a:rPr lang="en-US" sz="1800" b="1" baseline="-25000" dirty="0">
                <a:solidFill>
                  <a:schemeClr val="tx1"/>
                </a:solidFill>
                <a:latin typeface="Times" pitchFamily="19" charset="0"/>
              </a:rPr>
              <a:t>1 </a:t>
            </a:r>
            <a:r>
              <a:rPr lang="en-US" sz="1800" b="1" dirty="0" err="1">
                <a:solidFill>
                  <a:schemeClr val="tx1"/>
                </a:solidFill>
                <a:latin typeface="Times" pitchFamily="19" charset="0"/>
                <a:sym typeface="Symbol" pitchFamily="19" charset="2"/>
              </a:rPr>
              <a:t></a:t>
            </a:r>
            <a:r>
              <a:rPr lang="en-US" sz="1800" b="1" dirty="0">
                <a:solidFill>
                  <a:schemeClr val="tx1"/>
                </a:solidFill>
                <a:latin typeface="Times" pitchFamily="19" charset="0"/>
              </a:rPr>
              <a:t> ~op</a:t>
            </a:r>
            <a:r>
              <a:rPr lang="en-US" sz="1800" b="1" baseline="-25000" dirty="0">
                <a:solidFill>
                  <a:schemeClr val="tx1"/>
                </a:solidFill>
                <a:latin typeface="Times" pitchFamily="19" charset="0"/>
              </a:rPr>
              <a:t>0</a:t>
            </a:r>
            <a:r>
              <a:rPr lang="en-US" sz="1800" b="1" dirty="0">
                <a:solidFill>
                  <a:schemeClr val="tx1"/>
                </a:solidFill>
                <a:latin typeface="Times" pitchFamily="19" charset="0"/>
              </a:rPr>
              <a:t>,  </a:t>
            </a:r>
            <a:r>
              <a:rPr lang="en-US" sz="1800" b="1" baseline="-25000" dirty="0">
                <a:solidFill>
                  <a:schemeClr val="tx1"/>
                </a:solidFill>
                <a:latin typeface="Times" pitchFamily="19" charset="0"/>
              </a:rPr>
              <a:t/>
            </a:r>
            <a:br>
              <a:rPr lang="en-US" sz="1800" b="1" baseline="-25000" dirty="0">
                <a:solidFill>
                  <a:schemeClr val="tx1"/>
                </a:solidFill>
                <a:latin typeface="Times" pitchFamily="19" charset="0"/>
              </a:rPr>
            </a:br>
            <a:r>
              <a:rPr lang="en-US" sz="1800" b="1" dirty="0" err="1">
                <a:solidFill>
                  <a:schemeClr val="tx1"/>
                </a:solidFill>
                <a:latin typeface="Times" pitchFamily="19" charset="0"/>
              </a:rPr>
              <a:t>ori</a:t>
            </a:r>
            <a:r>
              <a:rPr lang="en-US" sz="1800" b="1" dirty="0">
                <a:solidFill>
                  <a:schemeClr val="tx1"/>
                </a:solidFill>
                <a:latin typeface="Times" pitchFamily="19" charset="0"/>
              </a:rPr>
              <a:t>     = ~op</a:t>
            </a:r>
            <a:r>
              <a:rPr lang="en-US" sz="1800" b="1" baseline="-25000" dirty="0">
                <a:solidFill>
                  <a:schemeClr val="tx1"/>
                </a:solidFill>
                <a:latin typeface="Times" pitchFamily="19" charset="0"/>
              </a:rPr>
              <a:t>5 </a:t>
            </a:r>
            <a:r>
              <a:rPr lang="en-US" sz="1800" b="1" dirty="0" err="1">
                <a:solidFill>
                  <a:schemeClr val="tx1"/>
                </a:solidFill>
                <a:latin typeface="Times" pitchFamily="19" charset="0"/>
                <a:sym typeface="Symbol" pitchFamily="19" charset="2"/>
              </a:rPr>
              <a:t></a:t>
            </a:r>
            <a:r>
              <a:rPr lang="en-US" sz="1800" b="1" dirty="0">
                <a:solidFill>
                  <a:schemeClr val="tx1"/>
                </a:solidFill>
                <a:latin typeface="Times" pitchFamily="19" charset="0"/>
              </a:rPr>
              <a:t> ~op</a:t>
            </a:r>
            <a:r>
              <a:rPr lang="en-US" sz="1800" b="1" baseline="-25000" dirty="0">
                <a:solidFill>
                  <a:schemeClr val="tx1"/>
                </a:solidFill>
                <a:latin typeface="Times" pitchFamily="19" charset="0"/>
              </a:rPr>
              <a:t>4 </a:t>
            </a:r>
            <a:r>
              <a:rPr lang="en-US" sz="1800" b="1" dirty="0" err="1">
                <a:solidFill>
                  <a:schemeClr val="tx1"/>
                </a:solidFill>
                <a:latin typeface="Times" pitchFamily="19" charset="0"/>
                <a:sym typeface="Symbol" pitchFamily="19" charset="2"/>
              </a:rPr>
              <a:t></a:t>
            </a:r>
            <a:r>
              <a:rPr lang="en-US" sz="1800" b="1" dirty="0">
                <a:solidFill>
                  <a:schemeClr val="tx1"/>
                </a:solidFill>
                <a:latin typeface="Times" pitchFamily="19" charset="0"/>
              </a:rPr>
              <a:t>   op</a:t>
            </a:r>
            <a:r>
              <a:rPr lang="en-US" sz="1800" b="1" baseline="-25000" dirty="0">
                <a:solidFill>
                  <a:schemeClr val="tx1"/>
                </a:solidFill>
                <a:latin typeface="Times" pitchFamily="19" charset="0"/>
              </a:rPr>
              <a:t>3 </a:t>
            </a:r>
            <a:r>
              <a:rPr lang="en-US" sz="1800" b="1" dirty="0" err="1">
                <a:solidFill>
                  <a:schemeClr val="tx1"/>
                </a:solidFill>
                <a:latin typeface="Times" pitchFamily="19" charset="0"/>
                <a:sym typeface="Symbol" pitchFamily="19" charset="2"/>
              </a:rPr>
              <a:t></a:t>
            </a:r>
            <a:r>
              <a:rPr lang="en-US" sz="1800" b="1" dirty="0">
                <a:solidFill>
                  <a:schemeClr val="tx1"/>
                </a:solidFill>
                <a:latin typeface="Times" pitchFamily="19" charset="0"/>
              </a:rPr>
              <a:t>   op</a:t>
            </a:r>
            <a:r>
              <a:rPr lang="en-US" sz="1800" b="1" baseline="-25000" dirty="0">
                <a:solidFill>
                  <a:schemeClr val="tx1"/>
                </a:solidFill>
                <a:latin typeface="Times" pitchFamily="19" charset="0"/>
              </a:rPr>
              <a:t>2 </a:t>
            </a:r>
            <a:r>
              <a:rPr lang="en-US" sz="1800" b="1" dirty="0" err="1">
                <a:solidFill>
                  <a:schemeClr val="tx1"/>
                </a:solidFill>
                <a:latin typeface="Times" pitchFamily="19" charset="0"/>
                <a:sym typeface="Symbol" pitchFamily="19" charset="2"/>
              </a:rPr>
              <a:t></a:t>
            </a:r>
            <a:r>
              <a:rPr lang="en-US" sz="1800" b="1" dirty="0">
                <a:solidFill>
                  <a:schemeClr val="tx1"/>
                </a:solidFill>
                <a:latin typeface="Times" pitchFamily="19" charset="0"/>
              </a:rPr>
              <a:t>  ~op</a:t>
            </a:r>
            <a:r>
              <a:rPr lang="en-US" sz="1800" b="1" baseline="-25000" dirty="0">
                <a:solidFill>
                  <a:schemeClr val="tx1"/>
                </a:solidFill>
                <a:latin typeface="Times" pitchFamily="19" charset="0"/>
              </a:rPr>
              <a:t>1 </a:t>
            </a:r>
            <a:r>
              <a:rPr lang="en-US" sz="1800" b="1" dirty="0" err="1">
                <a:solidFill>
                  <a:schemeClr val="tx1"/>
                </a:solidFill>
                <a:latin typeface="Times" pitchFamily="19" charset="0"/>
                <a:sym typeface="Symbol" pitchFamily="19" charset="2"/>
              </a:rPr>
              <a:t></a:t>
            </a:r>
            <a:r>
              <a:rPr lang="en-US" sz="1800" b="1" dirty="0">
                <a:solidFill>
                  <a:schemeClr val="tx1"/>
                </a:solidFill>
                <a:latin typeface="Times" pitchFamily="19" charset="0"/>
              </a:rPr>
              <a:t>   op</a:t>
            </a:r>
            <a:r>
              <a:rPr lang="en-US" sz="1800" b="1" baseline="-25000" dirty="0">
                <a:solidFill>
                  <a:schemeClr val="tx1"/>
                </a:solidFill>
                <a:latin typeface="Times" pitchFamily="19" charset="0"/>
              </a:rPr>
              <a:t>0</a:t>
            </a:r>
            <a:r>
              <a:rPr lang="en-US" sz="1800" b="1" dirty="0">
                <a:solidFill>
                  <a:schemeClr val="tx1"/>
                </a:solidFill>
                <a:latin typeface="Times" pitchFamily="19" charset="0"/>
              </a:rPr>
              <a:t> </a:t>
            </a:r>
            <a:br>
              <a:rPr lang="en-US" sz="1800" b="1" dirty="0">
                <a:solidFill>
                  <a:schemeClr val="tx1"/>
                </a:solidFill>
                <a:latin typeface="Times" pitchFamily="19" charset="0"/>
              </a:rPr>
            </a:br>
            <a:r>
              <a:rPr lang="en-US" sz="1800" b="1" dirty="0" err="1">
                <a:solidFill>
                  <a:schemeClr val="tx1"/>
                </a:solidFill>
                <a:latin typeface="Times" pitchFamily="19" charset="0"/>
              </a:rPr>
              <a:t>lw</a:t>
            </a:r>
            <a:r>
              <a:rPr lang="en-US" sz="1800" b="1" dirty="0">
                <a:solidFill>
                  <a:schemeClr val="tx1"/>
                </a:solidFill>
                <a:latin typeface="Times" pitchFamily="19" charset="0"/>
              </a:rPr>
              <a:t>      =   op</a:t>
            </a:r>
            <a:r>
              <a:rPr lang="en-US" sz="1800" b="1" baseline="-25000" dirty="0">
                <a:solidFill>
                  <a:schemeClr val="tx1"/>
                </a:solidFill>
                <a:latin typeface="Times" pitchFamily="19" charset="0"/>
              </a:rPr>
              <a:t>5 </a:t>
            </a:r>
            <a:r>
              <a:rPr lang="en-US" sz="1800" b="1" dirty="0" err="1">
                <a:solidFill>
                  <a:schemeClr val="tx1"/>
                </a:solidFill>
                <a:latin typeface="Times" pitchFamily="19" charset="0"/>
                <a:sym typeface="Symbol" pitchFamily="19" charset="2"/>
              </a:rPr>
              <a:t></a:t>
            </a:r>
            <a:r>
              <a:rPr lang="en-US" sz="1800" b="1" dirty="0">
                <a:solidFill>
                  <a:schemeClr val="tx1"/>
                </a:solidFill>
                <a:latin typeface="Times" pitchFamily="19" charset="0"/>
              </a:rPr>
              <a:t> ~op</a:t>
            </a:r>
            <a:r>
              <a:rPr lang="en-US" sz="1800" b="1" baseline="-25000" dirty="0">
                <a:solidFill>
                  <a:schemeClr val="tx1"/>
                </a:solidFill>
                <a:latin typeface="Times" pitchFamily="19" charset="0"/>
              </a:rPr>
              <a:t>4 </a:t>
            </a:r>
            <a:r>
              <a:rPr lang="en-US" sz="1800" b="1" dirty="0" err="1">
                <a:solidFill>
                  <a:schemeClr val="tx1"/>
                </a:solidFill>
                <a:latin typeface="Times" pitchFamily="19" charset="0"/>
                <a:sym typeface="Symbol" pitchFamily="19" charset="2"/>
              </a:rPr>
              <a:t></a:t>
            </a:r>
            <a:r>
              <a:rPr lang="en-US" sz="1800" b="1" dirty="0">
                <a:solidFill>
                  <a:schemeClr val="tx1"/>
                </a:solidFill>
                <a:latin typeface="Times" pitchFamily="19" charset="0"/>
              </a:rPr>
              <a:t> ~op</a:t>
            </a:r>
            <a:r>
              <a:rPr lang="en-US" sz="1800" b="1" baseline="-25000" dirty="0">
                <a:solidFill>
                  <a:schemeClr val="tx1"/>
                </a:solidFill>
                <a:latin typeface="Times" pitchFamily="19" charset="0"/>
              </a:rPr>
              <a:t>3 </a:t>
            </a:r>
            <a:r>
              <a:rPr lang="en-US" sz="1800" b="1" dirty="0" err="1">
                <a:solidFill>
                  <a:schemeClr val="tx1"/>
                </a:solidFill>
                <a:latin typeface="Times" pitchFamily="19" charset="0"/>
                <a:sym typeface="Symbol" pitchFamily="19" charset="2"/>
              </a:rPr>
              <a:t></a:t>
            </a:r>
            <a:r>
              <a:rPr lang="en-US" sz="1800" b="1" dirty="0">
                <a:solidFill>
                  <a:schemeClr val="tx1"/>
                </a:solidFill>
                <a:latin typeface="Times" pitchFamily="19" charset="0"/>
              </a:rPr>
              <a:t> ~op</a:t>
            </a:r>
            <a:r>
              <a:rPr lang="en-US" sz="1800" b="1" baseline="-25000" dirty="0">
                <a:solidFill>
                  <a:schemeClr val="tx1"/>
                </a:solidFill>
                <a:latin typeface="Times" pitchFamily="19" charset="0"/>
              </a:rPr>
              <a:t>2 </a:t>
            </a:r>
            <a:r>
              <a:rPr lang="en-US" sz="1800" b="1" dirty="0" err="1">
                <a:solidFill>
                  <a:schemeClr val="tx1"/>
                </a:solidFill>
                <a:latin typeface="Times" pitchFamily="19" charset="0"/>
                <a:sym typeface="Symbol" pitchFamily="19" charset="2"/>
              </a:rPr>
              <a:t></a:t>
            </a:r>
            <a:r>
              <a:rPr lang="en-US" sz="1800" b="1" dirty="0">
                <a:solidFill>
                  <a:schemeClr val="tx1"/>
                </a:solidFill>
                <a:latin typeface="Times" pitchFamily="19" charset="0"/>
              </a:rPr>
              <a:t>    op</a:t>
            </a:r>
            <a:r>
              <a:rPr lang="en-US" sz="1800" b="1" baseline="-25000" dirty="0">
                <a:solidFill>
                  <a:schemeClr val="tx1"/>
                </a:solidFill>
                <a:latin typeface="Times" pitchFamily="19" charset="0"/>
              </a:rPr>
              <a:t>1 </a:t>
            </a:r>
            <a:r>
              <a:rPr lang="en-US" sz="1800" b="1" dirty="0" err="1">
                <a:solidFill>
                  <a:schemeClr val="tx1"/>
                </a:solidFill>
                <a:latin typeface="Times" pitchFamily="19" charset="0"/>
                <a:sym typeface="Symbol" pitchFamily="19" charset="2"/>
              </a:rPr>
              <a:t></a:t>
            </a:r>
            <a:r>
              <a:rPr lang="en-US" sz="1800" b="1" dirty="0">
                <a:solidFill>
                  <a:schemeClr val="tx1"/>
                </a:solidFill>
                <a:latin typeface="Times" pitchFamily="19" charset="0"/>
              </a:rPr>
              <a:t>   op</a:t>
            </a:r>
            <a:r>
              <a:rPr lang="en-US" sz="1800" b="1" baseline="-25000" dirty="0">
                <a:solidFill>
                  <a:schemeClr val="tx1"/>
                </a:solidFill>
                <a:latin typeface="Times" pitchFamily="19" charset="0"/>
              </a:rPr>
              <a:t>0</a:t>
            </a:r>
            <a:r>
              <a:rPr lang="en-US" sz="1800" b="1" dirty="0">
                <a:solidFill>
                  <a:schemeClr val="tx1"/>
                </a:solidFill>
                <a:latin typeface="Times" pitchFamily="19" charset="0"/>
              </a:rPr>
              <a:t> </a:t>
            </a:r>
            <a:br>
              <a:rPr lang="en-US" sz="1800" b="1" dirty="0">
                <a:solidFill>
                  <a:schemeClr val="tx1"/>
                </a:solidFill>
                <a:latin typeface="Times" pitchFamily="19" charset="0"/>
              </a:rPr>
            </a:br>
            <a:r>
              <a:rPr lang="en-US" sz="1800" b="1" dirty="0" err="1">
                <a:solidFill>
                  <a:schemeClr val="tx1"/>
                </a:solidFill>
                <a:latin typeface="Times" pitchFamily="19" charset="0"/>
              </a:rPr>
              <a:t>sw</a:t>
            </a:r>
            <a:r>
              <a:rPr lang="en-US" sz="1800" b="1" dirty="0">
                <a:solidFill>
                  <a:schemeClr val="tx1"/>
                </a:solidFill>
                <a:latin typeface="Times" pitchFamily="19" charset="0"/>
              </a:rPr>
              <a:t>      =   op</a:t>
            </a:r>
            <a:r>
              <a:rPr lang="en-US" sz="1800" b="1" baseline="-25000" dirty="0">
                <a:solidFill>
                  <a:schemeClr val="tx1"/>
                </a:solidFill>
                <a:latin typeface="Times" pitchFamily="19" charset="0"/>
              </a:rPr>
              <a:t>5 </a:t>
            </a:r>
            <a:r>
              <a:rPr lang="en-US" sz="1800" b="1" dirty="0" err="1">
                <a:solidFill>
                  <a:schemeClr val="tx1"/>
                </a:solidFill>
                <a:latin typeface="Times" pitchFamily="19" charset="0"/>
                <a:sym typeface="Symbol" pitchFamily="19" charset="2"/>
              </a:rPr>
              <a:t></a:t>
            </a:r>
            <a:r>
              <a:rPr lang="en-US" sz="1800" b="1" dirty="0">
                <a:solidFill>
                  <a:schemeClr val="tx1"/>
                </a:solidFill>
                <a:latin typeface="Times" pitchFamily="19" charset="0"/>
              </a:rPr>
              <a:t> ~op</a:t>
            </a:r>
            <a:r>
              <a:rPr lang="en-US" sz="1800" b="1" baseline="-25000" dirty="0">
                <a:solidFill>
                  <a:schemeClr val="tx1"/>
                </a:solidFill>
                <a:latin typeface="Times" pitchFamily="19" charset="0"/>
              </a:rPr>
              <a:t>4 </a:t>
            </a:r>
            <a:r>
              <a:rPr lang="en-US" sz="1800" b="1" dirty="0" err="1">
                <a:solidFill>
                  <a:schemeClr val="tx1"/>
                </a:solidFill>
                <a:latin typeface="Times" pitchFamily="19" charset="0"/>
                <a:sym typeface="Symbol" pitchFamily="19" charset="2"/>
              </a:rPr>
              <a:t></a:t>
            </a:r>
            <a:r>
              <a:rPr lang="en-US" sz="1800" b="1" dirty="0">
                <a:solidFill>
                  <a:schemeClr val="tx1"/>
                </a:solidFill>
                <a:latin typeface="Times" pitchFamily="19" charset="0"/>
              </a:rPr>
              <a:t>   op</a:t>
            </a:r>
            <a:r>
              <a:rPr lang="en-US" sz="1800" b="1" baseline="-25000" dirty="0">
                <a:solidFill>
                  <a:schemeClr val="tx1"/>
                </a:solidFill>
                <a:latin typeface="Times" pitchFamily="19" charset="0"/>
              </a:rPr>
              <a:t>3 </a:t>
            </a:r>
            <a:r>
              <a:rPr lang="en-US" sz="1800" b="1" dirty="0" err="1">
                <a:solidFill>
                  <a:schemeClr val="tx1"/>
                </a:solidFill>
                <a:latin typeface="Times" pitchFamily="19" charset="0"/>
                <a:sym typeface="Symbol" pitchFamily="19" charset="2"/>
              </a:rPr>
              <a:t></a:t>
            </a:r>
            <a:r>
              <a:rPr lang="en-US" sz="1800" b="1" dirty="0">
                <a:solidFill>
                  <a:schemeClr val="tx1"/>
                </a:solidFill>
                <a:latin typeface="Times" pitchFamily="19" charset="0"/>
              </a:rPr>
              <a:t> ~op</a:t>
            </a:r>
            <a:r>
              <a:rPr lang="en-US" sz="1800" b="1" baseline="-25000" dirty="0">
                <a:solidFill>
                  <a:schemeClr val="tx1"/>
                </a:solidFill>
                <a:latin typeface="Times" pitchFamily="19" charset="0"/>
              </a:rPr>
              <a:t>2 </a:t>
            </a:r>
            <a:r>
              <a:rPr lang="en-US" sz="1800" b="1" dirty="0" err="1">
                <a:solidFill>
                  <a:schemeClr val="tx1"/>
                </a:solidFill>
                <a:latin typeface="Times" pitchFamily="19" charset="0"/>
                <a:sym typeface="Symbol" pitchFamily="19" charset="2"/>
              </a:rPr>
              <a:t></a:t>
            </a:r>
            <a:r>
              <a:rPr lang="en-US" sz="1800" b="1" dirty="0">
                <a:solidFill>
                  <a:schemeClr val="tx1"/>
                </a:solidFill>
                <a:latin typeface="Times" pitchFamily="19" charset="0"/>
              </a:rPr>
              <a:t>    op</a:t>
            </a:r>
            <a:r>
              <a:rPr lang="en-US" sz="1800" b="1" baseline="-25000" dirty="0">
                <a:solidFill>
                  <a:schemeClr val="tx1"/>
                </a:solidFill>
                <a:latin typeface="Times" pitchFamily="19" charset="0"/>
              </a:rPr>
              <a:t>1 </a:t>
            </a:r>
            <a:r>
              <a:rPr lang="en-US" sz="1800" b="1" dirty="0" err="1">
                <a:solidFill>
                  <a:schemeClr val="tx1"/>
                </a:solidFill>
                <a:latin typeface="Times" pitchFamily="19" charset="0"/>
                <a:sym typeface="Symbol" pitchFamily="19" charset="2"/>
              </a:rPr>
              <a:t></a:t>
            </a:r>
            <a:r>
              <a:rPr lang="en-US" sz="1800" b="1" dirty="0">
                <a:solidFill>
                  <a:schemeClr val="tx1"/>
                </a:solidFill>
                <a:latin typeface="Times" pitchFamily="19" charset="0"/>
              </a:rPr>
              <a:t>   op</a:t>
            </a:r>
            <a:r>
              <a:rPr lang="en-US" sz="1800" b="1" baseline="-25000" dirty="0">
                <a:solidFill>
                  <a:schemeClr val="tx1"/>
                </a:solidFill>
                <a:latin typeface="Times" pitchFamily="19" charset="0"/>
              </a:rPr>
              <a:t>0</a:t>
            </a:r>
            <a:br>
              <a:rPr lang="en-US" sz="1800" b="1" baseline="-25000" dirty="0">
                <a:solidFill>
                  <a:schemeClr val="tx1"/>
                </a:solidFill>
                <a:latin typeface="Times" pitchFamily="19" charset="0"/>
              </a:rPr>
            </a:br>
            <a:r>
              <a:rPr lang="en-US" sz="1800" b="1" dirty="0" err="1">
                <a:solidFill>
                  <a:schemeClr val="tx1"/>
                </a:solidFill>
                <a:latin typeface="Times" pitchFamily="19" charset="0"/>
              </a:rPr>
              <a:t>beq</a:t>
            </a:r>
            <a:r>
              <a:rPr lang="en-US" sz="1800" b="1" dirty="0">
                <a:solidFill>
                  <a:schemeClr val="tx1"/>
                </a:solidFill>
                <a:latin typeface="Times" pitchFamily="19" charset="0"/>
              </a:rPr>
              <a:t>    = ~op</a:t>
            </a:r>
            <a:r>
              <a:rPr lang="en-US" sz="1800" b="1" baseline="-25000" dirty="0">
                <a:solidFill>
                  <a:schemeClr val="tx1"/>
                </a:solidFill>
                <a:latin typeface="Times" pitchFamily="19" charset="0"/>
              </a:rPr>
              <a:t>5 </a:t>
            </a:r>
            <a:r>
              <a:rPr lang="en-US" sz="1800" b="1" dirty="0" err="1">
                <a:solidFill>
                  <a:schemeClr val="tx1"/>
                </a:solidFill>
                <a:latin typeface="Times" pitchFamily="19" charset="0"/>
                <a:sym typeface="Symbol" pitchFamily="19" charset="2"/>
              </a:rPr>
              <a:t></a:t>
            </a:r>
            <a:r>
              <a:rPr lang="en-US" sz="1800" b="1" dirty="0">
                <a:solidFill>
                  <a:schemeClr val="tx1"/>
                </a:solidFill>
                <a:latin typeface="Times" pitchFamily="19" charset="0"/>
              </a:rPr>
              <a:t> ~op</a:t>
            </a:r>
            <a:r>
              <a:rPr lang="en-US" sz="1800" b="1" baseline="-25000" dirty="0">
                <a:solidFill>
                  <a:schemeClr val="tx1"/>
                </a:solidFill>
                <a:latin typeface="Times" pitchFamily="19" charset="0"/>
              </a:rPr>
              <a:t>4 </a:t>
            </a:r>
            <a:r>
              <a:rPr lang="en-US" sz="1800" b="1" dirty="0" err="1">
                <a:solidFill>
                  <a:schemeClr val="tx1"/>
                </a:solidFill>
                <a:latin typeface="Times" pitchFamily="19" charset="0"/>
                <a:sym typeface="Symbol" pitchFamily="19" charset="2"/>
              </a:rPr>
              <a:t></a:t>
            </a:r>
            <a:r>
              <a:rPr lang="en-US" sz="1800" b="1" dirty="0">
                <a:solidFill>
                  <a:schemeClr val="tx1"/>
                </a:solidFill>
                <a:latin typeface="Times" pitchFamily="19" charset="0"/>
              </a:rPr>
              <a:t> ~op</a:t>
            </a:r>
            <a:r>
              <a:rPr lang="en-US" sz="1800" b="1" baseline="-25000" dirty="0">
                <a:solidFill>
                  <a:schemeClr val="tx1"/>
                </a:solidFill>
                <a:latin typeface="Times" pitchFamily="19" charset="0"/>
              </a:rPr>
              <a:t>3 </a:t>
            </a:r>
            <a:r>
              <a:rPr lang="en-US" sz="1800" b="1" dirty="0" err="1">
                <a:solidFill>
                  <a:schemeClr val="tx1"/>
                </a:solidFill>
                <a:latin typeface="Times" pitchFamily="19" charset="0"/>
                <a:sym typeface="Symbol" pitchFamily="19" charset="2"/>
              </a:rPr>
              <a:t></a:t>
            </a:r>
            <a:r>
              <a:rPr lang="en-US" sz="1800" b="1" dirty="0">
                <a:solidFill>
                  <a:schemeClr val="tx1"/>
                </a:solidFill>
                <a:latin typeface="Times" pitchFamily="19" charset="0"/>
              </a:rPr>
              <a:t>   op</a:t>
            </a:r>
            <a:r>
              <a:rPr lang="en-US" sz="1800" b="1" baseline="-25000" dirty="0">
                <a:solidFill>
                  <a:schemeClr val="tx1"/>
                </a:solidFill>
                <a:latin typeface="Times" pitchFamily="19" charset="0"/>
              </a:rPr>
              <a:t>2 </a:t>
            </a:r>
            <a:r>
              <a:rPr lang="en-US" sz="1800" b="1" dirty="0" err="1">
                <a:solidFill>
                  <a:schemeClr val="tx1"/>
                </a:solidFill>
                <a:latin typeface="Times" pitchFamily="19" charset="0"/>
                <a:sym typeface="Symbol" pitchFamily="19" charset="2"/>
              </a:rPr>
              <a:t></a:t>
            </a:r>
            <a:r>
              <a:rPr lang="en-US" sz="1800" b="1" dirty="0">
                <a:solidFill>
                  <a:schemeClr val="tx1"/>
                </a:solidFill>
                <a:latin typeface="Times" pitchFamily="19" charset="0"/>
              </a:rPr>
              <a:t>  ~op</a:t>
            </a:r>
            <a:r>
              <a:rPr lang="en-US" sz="1800" b="1" baseline="-25000" dirty="0">
                <a:solidFill>
                  <a:schemeClr val="tx1"/>
                </a:solidFill>
                <a:latin typeface="Times" pitchFamily="19" charset="0"/>
              </a:rPr>
              <a:t>1 </a:t>
            </a:r>
            <a:r>
              <a:rPr lang="en-US" sz="1800" b="1" dirty="0" err="1">
                <a:solidFill>
                  <a:schemeClr val="tx1"/>
                </a:solidFill>
                <a:latin typeface="Times" pitchFamily="19" charset="0"/>
                <a:sym typeface="Symbol" pitchFamily="19" charset="2"/>
              </a:rPr>
              <a:t></a:t>
            </a:r>
            <a:r>
              <a:rPr lang="en-US" sz="1800" b="1" dirty="0">
                <a:solidFill>
                  <a:schemeClr val="tx1"/>
                </a:solidFill>
                <a:latin typeface="Times" pitchFamily="19" charset="0"/>
              </a:rPr>
              <a:t> ~op</a:t>
            </a:r>
            <a:r>
              <a:rPr lang="en-US" sz="1800" b="1" baseline="-25000" dirty="0">
                <a:solidFill>
                  <a:schemeClr val="tx1"/>
                </a:solidFill>
                <a:latin typeface="Times" pitchFamily="19" charset="0"/>
              </a:rPr>
              <a:t>0</a:t>
            </a:r>
            <a:r>
              <a:rPr lang="en-US" sz="1800" b="1" dirty="0">
                <a:solidFill>
                  <a:schemeClr val="tx1"/>
                </a:solidFill>
                <a:latin typeface="Times" pitchFamily="19" charset="0"/>
              </a:rPr>
              <a:t>  </a:t>
            </a:r>
            <a:br>
              <a:rPr lang="en-US" sz="1800" b="1" dirty="0">
                <a:solidFill>
                  <a:schemeClr val="tx1"/>
                </a:solidFill>
                <a:latin typeface="Times" pitchFamily="19" charset="0"/>
              </a:rPr>
            </a:br>
            <a:r>
              <a:rPr lang="en-US" sz="1800" b="1" dirty="0">
                <a:solidFill>
                  <a:schemeClr val="tx1"/>
                </a:solidFill>
                <a:latin typeface="Times" pitchFamily="19" charset="0"/>
              </a:rPr>
              <a:t>jump = ~op</a:t>
            </a:r>
            <a:r>
              <a:rPr lang="en-US" sz="1800" b="1" baseline="-25000" dirty="0">
                <a:solidFill>
                  <a:schemeClr val="tx1"/>
                </a:solidFill>
                <a:latin typeface="Times" pitchFamily="19" charset="0"/>
              </a:rPr>
              <a:t>5 </a:t>
            </a:r>
            <a:r>
              <a:rPr lang="en-US" sz="1800" b="1" dirty="0" err="1">
                <a:solidFill>
                  <a:schemeClr val="tx1"/>
                </a:solidFill>
                <a:latin typeface="Times" pitchFamily="19" charset="0"/>
                <a:sym typeface="Symbol" pitchFamily="19" charset="2"/>
              </a:rPr>
              <a:t></a:t>
            </a:r>
            <a:r>
              <a:rPr lang="en-US" sz="1800" b="1" dirty="0">
                <a:solidFill>
                  <a:schemeClr val="tx1"/>
                </a:solidFill>
                <a:latin typeface="Times" pitchFamily="19" charset="0"/>
              </a:rPr>
              <a:t> ~op</a:t>
            </a:r>
            <a:r>
              <a:rPr lang="en-US" sz="1800" b="1" baseline="-25000" dirty="0">
                <a:solidFill>
                  <a:schemeClr val="tx1"/>
                </a:solidFill>
                <a:latin typeface="Times" pitchFamily="19" charset="0"/>
              </a:rPr>
              <a:t>4 </a:t>
            </a:r>
            <a:r>
              <a:rPr lang="en-US" sz="1800" b="1" dirty="0" err="1">
                <a:solidFill>
                  <a:schemeClr val="tx1"/>
                </a:solidFill>
                <a:latin typeface="Times" pitchFamily="19" charset="0"/>
                <a:sym typeface="Symbol" pitchFamily="19" charset="2"/>
              </a:rPr>
              <a:t></a:t>
            </a:r>
            <a:r>
              <a:rPr lang="en-US" sz="1800" b="1" dirty="0">
                <a:solidFill>
                  <a:schemeClr val="tx1"/>
                </a:solidFill>
                <a:latin typeface="Times" pitchFamily="19" charset="0"/>
              </a:rPr>
              <a:t> ~op</a:t>
            </a:r>
            <a:r>
              <a:rPr lang="en-US" sz="1800" b="1" baseline="-25000" dirty="0">
                <a:solidFill>
                  <a:schemeClr val="tx1"/>
                </a:solidFill>
                <a:latin typeface="Times" pitchFamily="19" charset="0"/>
              </a:rPr>
              <a:t>3 </a:t>
            </a:r>
            <a:r>
              <a:rPr lang="en-US" sz="1800" b="1" dirty="0" err="1">
                <a:solidFill>
                  <a:schemeClr val="tx1"/>
                </a:solidFill>
                <a:latin typeface="Times" pitchFamily="19" charset="0"/>
                <a:sym typeface="Symbol" pitchFamily="19" charset="2"/>
              </a:rPr>
              <a:t></a:t>
            </a:r>
            <a:r>
              <a:rPr lang="en-US" sz="1800" b="1" dirty="0">
                <a:solidFill>
                  <a:schemeClr val="tx1"/>
                </a:solidFill>
                <a:latin typeface="Times" pitchFamily="19" charset="0"/>
              </a:rPr>
              <a:t> ~op</a:t>
            </a:r>
            <a:r>
              <a:rPr lang="en-US" sz="1800" b="1" baseline="-25000" dirty="0">
                <a:solidFill>
                  <a:schemeClr val="tx1"/>
                </a:solidFill>
                <a:latin typeface="Times" pitchFamily="19" charset="0"/>
              </a:rPr>
              <a:t>2 </a:t>
            </a:r>
            <a:r>
              <a:rPr lang="en-US" sz="1800" b="1" dirty="0" err="1">
                <a:solidFill>
                  <a:schemeClr val="tx1"/>
                </a:solidFill>
                <a:latin typeface="Times" pitchFamily="19" charset="0"/>
                <a:sym typeface="Symbol" pitchFamily="19" charset="2"/>
              </a:rPr>
              <a:t></a:t>
            </a:r>
            <a:r>
              <a:rPr lang="en-US" sz="1800" b="1" dirty="0">
                <a:solidFill>
                  <a:schemeClr val="tx1"/>
                </a:solidFill>
                <a:latin typeface="Times" pitchFamily="19" charset="0"/>
              </a:rPr>
              <a:t>    op</a:t>
            </a:r>
            <a:r>
              <a:rPr lang="en-US" sz="1800" b="1" baseline="-25000" dirty="0">
                <a:solidFill>
                  <a:schemeClr val="tx1"/>
                </a:solidFill>
                <a:latin typeface="Times" pitchFamily="19" charset="0"/>
              </a:rPr>
              <a:t>1 </a:t>
            </a:r>
            <a:r>
              <a:rPr lang="en-US" sz="1800" b="1" dirty="0" err="1">
                <a:solidFill>
                  <a:schemeClr val="tx1"/>
                </a:solidFill>
                <a:latin typeface="Times" pitchFamily="19" charset="0"/>
                <a:sym typeface="Symbol" pitchFamily="19" charset="2"/>
              </a:rPr>
              <a:t></a:t>
            </a:r>
            <a:r>
              <a:rPr lang="en-US" sz="1800" b="1" dirty="0">
                <a:solidFill>
                  <a:schemeClr val="tx1"/>
                </a:solidFill>
                <a:latin typeface="Times" pitchFamily="19" charset="0"/>
              </a:rPr>
              <a:t> ~op</a:t>
            </a:r>
            <a:r>
              <a:rPr lang="en-US" sz="1800" b="1" baseline="-25000" dirty="0">
                <a:solidFill>
                  <a:schemeClr val="tx1"/>
                </a:solidFill>
                <a:latin typeface="Times" pitchFamily="19" charset="0"/>
              </a:rPr>
              <a:t>0</a:t>
            </a:r>
            <a:endParaRPr lang="en-US" sz="1800" b="1" baseline="-25000" dirty="0" smtClean="0">
              <a:solidFill>
                <a:schemeClr val="tx1"/>
              </a:solidFill>
              <a:latin typeface="Times" pitchFamily="19" charset="0"/>
            </a:endParaRPr>
          </a:p>
          <a:p>
            <a:pPr algn="l">
              <a:spcBef>
                <a:spcPct val="50000"/>
              </a:spcBef>
              <a:tabLst>
                <a:tab pos="914400" algn="l"/>
                <a:tab pos="5092700" algn="l"/>
              </a:tabLst>
            </a:pPr>
            <a:r>
              <a:rPr lang="en-US" sz="1800" b="1" dirty="0" smtClean="0">
                <a:solidFill>
                  <a:schemeClr val="tx1"/>
                </a:solidFill>
                <a:latin typeface="Times" pitchFamily="19" charset="0"/>
              </a:rPr>
              <a:t>	add </a:t>
            </a:r>
            <a:r>
              <a:rPr lang="en-US" sz="1800" b="1" dirty="0">
                <a:solidFill>
                  <a:schemeClr val="tx1"/>
                </a:solidFill>
                <a:latin typeface="Times" pitchFamily="19" charset="0"/>
              </a:rPr>
              <a:t>= </a:t>
            </a:r>
            <a:r>
              <a:rPr lang="en-US" sz="1800" b="1" dirty="0" err="1">
                <a:solidFill>
                  <a:schemeClr val="tx1"/>
                </a:solidFill>
                <a:latin typeface="Times" pitchFamily="19" charset="0"/>
              </a:rPr>
              <a:t>rtype</a:t>
            </a:r>
            <a:r>
              <a:rPr lang="en-US" sz="1800" b="1" dirty="0">
                <a:solidFill>
                  <a:schemeClr val="tx1"/>
                </a:solidFill>
                <a:latin typeface="Times" pitchFamily="19" charset="0"/>
              </a:rPr>
              <a:t> </a:t>
            </a:r>
            <a:r>
              <a:rPr lang="en-US" sz="1800" b="1" dirty="0" err="1">
                <a:solidFill>
                  <a:schemeClr val="tx1"/>
                </a:solidFill>
                <a:latin typeface="Times" pitchFamily="19" charset="0"/>
                <a:sym typeface="Symbol" pitchFamily="19" charset="2"/>
              </a:rPr>
              <a:t></a:t>
            </a:r>
            <a:r>
              <a:rPr lang="en-US" sz="1800" b="1" dirty="0">
                <a:solidFill>
                  <a:schemeClr val="tx1"/>
                </a:solidFill>
                <a:latin typeface="Times" pitchFamily="19" charset="0"/>
              </a:rPr>
              <a:t> func</a:t>
            </a:r>
            <a:r>
              <a:rPr lang="en-US" sz="1800" b="1" baseline="-25000" dirty="0">
                <a:solidFill>
                  <a:schemeClr val="tx1"/>
                </a:solidFill>
                <a:latin typeface="Times" pitchFamily="19" charset="0"/>
              </a:rPr>
              <a:t>5</a:t>
            </a:r>
            <a:r>
              <a:rPr lang="en-US" sz="1800" b="1" dirty="0">
                <a:solidFill>
                  <a:schemeClr val="tx1"/>
                </a:solidFill>
                <a:latin typeface="Times" pitchFamily="19" charset="0"/>
              </a:rPr>
              <a:t> </a:t>
            </a:r>
            <a:r>
              <a:rPr lang="en-US" sz="1800" b="1" dirty="0" err="1">
                <a:solidFill>
                  <a:schemeClr val="tx1"/>
                </a:solidFill>
                <a:latin typeface="Times" pitchFamily="19" charset="0"/>
                <a:sym typeface="Symbol" pitchFamily="19" charset="2"/>
              </a:rPr>
              <a:t></a:t>
            </a:r>
            <a:r>
              <a:rPr lang="en-US" sz="1800" b="1" dirty="0">
                <a:solidFill>
                  <a:schemeClr val="tx1"/>
                </a:solidFill>
                <a:latin typeface="Times" pitchFamily="19" charset="0"/>
              </a:rPr>
              <a:t> ~func</a:t>
            </a:r>
            <a:r>
              <a:rPr lang="en-US" sz="1800" b="1" baseline="-25000" dirty="0">
                <a:solidFill>
                  <a:schemeClr val="tx1"/>
                </a:solidFill>
                <a:latin typeface="Times" pitchFamily="19" charset="0"/>
              </a:rPr>
              <a:t>4</a:t>
            </a:r>
            <a:r>
              <a:rPr lang="en-US" sz="1800" b="1" dirty="0">
                <a:solidFill>
                  <a:schemeClr val="tx1"/>
                </a:solidFill>
                <a:latin typeface="Times" pitchFamily="19" charset="0"/>
              </a:rPr>
              <a:t> </a:t>
            </a:r>
            <a:r>
              <a:rPr lang="en-US" sz="1800" b="1" dirty="0" err="1">
                <a:solidFill>
                  <a:schemeClr val="tx1"/>
                </a:solidFill>
                <a:latin typeface="Times" pitchFamily="19" charset="0"/>
                <a:sym typeface="Symbol" pitchFamily="19" charset="2"/>
              </a:rPr>
              <a:t></a:t>
            </a:r>
            <a:r>
              <a:rPr lang="en-US" sz="1800" b="1" dirty="0">
                <a:solidFill>
                  <a:schemeClr val="tx1"/>
                </a:solidFill>
                <a:latin typeface="Times" pitchFamily="19" charset="0"/>
              </a:rPr>
              <a:t> ~func</a:t>
            </a:r>
            <a:r>
              <a:rPr lang="en-US" sz="1800" b="1" baseline="-25000" dirty="0">
                <a:solidFill>
                  <a:schemeClr val="tx1"/>
                </a:solidFill>
                <a:latin typeface="Times" pitchFamily="19" charset="0"/>
              </a:rPr>
              <a:t>3</a:t>
            </a:r>
            <a:r>
              <a:rPr lang="en-US" sz="1800" b="1" dirty="0">
                <a:solidFill>
                  <a:schemeClr val="tx1"/>
                </a:solidFill>
                <a:latin typeface="Times" pitchFamily="19" charset="0"/>
              </a:rPr>
              <a:t> </a:t>
            </a:r>
            <a:r>
              <a:rPr lang="en-US" sz="1800" b="1" dirty="0" err="1">
                <a:solidFill>
                  <a:schemeClr val="tx1"/>
                </a:solidFill>
                <a:latin typeface="Times" pitchFamily="19" charset="0"/>
                <a:sym typeface="Symbol" pitchFamily="19" charset="2"/>
              </a:rPr>
              <a:t></a:t>
            </a:r>
            <a:r>
              <a:rPr lang="en-US" sz="1800" b="1" dirty="0">
                <a:solidFill>
                  <a:schemeClr val="tx1"/>
                </a:solidFill>
                <a:latin typeface="Times" pitchFamily="19" charset="0"/>
              </a:rPr>
              <a:t> ~func</a:t>
            </a:r>
            <a:r>
              <a:rPr lang="en-US" sz="1800" b="1" baseline="-25000" dirty="0">
                <a:solidFill>
                  <a:schemeClr val="tx1"/>
                </a:solidFill>
                <a:latin typeface="Times" pitchFamily="19" charset="0"/>
              </a:rPr>
              <a:t>2</a:t>
            </a:r>
            <a:r>
              <a:rPr lang="en-US" sz="1800" b="1" dirty="0">
                <a:solidFill>
                  <a:schemeClr val="tx1"/>
                </a:solidFill>
                <a:latin typeface="Times" pitchFamily="19" charset="0"/>
              </a:rPr>
              <a:t> </a:t>
            </a:r>
            <a:r>
              <a:rPr lang="en-US" sz="1800" b="1" dirty="0" err="1">
                <a:solidFill>
                  <a:schemeClr val="tx1"/>
                </a:solidFill>
                <a:latin typeface="Times" pitchFamily="19" charset="0"/>
                <a:sym typeface="Symbol" pitchFamily="19" charset="2"/>
              </a:rPr>
              <a:t></a:t>
            </a:r>
            <a:r>
              <a:rPr lang="en-US" sz="1800" b="1" dirty="0">
                <a:solidFill>
                  <a:schemeClr val="tx1"/>
                </a:solidFill>
                <a:latin typeface="Times" pitchFamily="19" charset="0"/>
              </a:rPr>
              <a:t> ~func</a:t>
            </a:r>
            <a:r>
              <a:rPr lang="en-US" sz="1800" b="1" baseline="-25000" dirty="0">
                <a:solidFill>
                  <a:schemeClr val="tx1"/>
                </a:solidFill>
                <a:latin typeface="Times" pitchFamily="19" charset="0"/>
              </a:rPr>
              <a:t>1</a:t>
            </a:r>
            <a:r>
              <a:rPr lang="en-US" sz="1800" b="1" dirty="0">
                <a:solidFill>
                  <a:schemeClr val="tx1"/>
                </a:solidFill>
                <a:latin typeface="Times" pitchFamily="19" charset="0"/>
              </a:rPr>
              <a:t> </a:t>
            </a:r>
            <a:r>
              <a:rPr lang="en-US" sz="1800" b="1" dirty="0" err="1">
                <a:solidFill>
                  <a:schemeClr val="tx1"/>
                </a:solidFill>
                <a:latin typeface="Times" pitchFamily="19" charset="0"/>
                <a:sym typeface="Symbol" pitchFamily="19" charset="2"/>
              </a:rPr>
              <a:t></a:t>
            </a:r>
            <a:r>
              <a:rPr lang="en-US" sz="1800" b="1" dirty="0">
                <a:solidFill>
                  <a:schemeClr val="tx1"/>
                </a:solidFill>
                <a:latin typeface="Times" pitchFamily="19" charset="0"/>
              </a:rPr>
              <a:t> ~func</a:t>
            </a:r>
            <a:r>
              <a:rPr lang="en-US" sz="1800" b="1" baseline="-25000" dirty="0">
                <a:solidFill>
                  <a:schemeClr val="tx1"/>
                </a:solidFill>
                <a:latin typeface="Times" pitchFamily="19" charset="0"/>
              </a:rPr>
              <a:t>0</a:t>
            </a:r>
            <a:r>
              <a:rPr lang="en-US" sz="1800" b="1" baseline="-25000" dirty="0" smtClean="0">
                <a:solidFill>
                  <a:schemeClr val="tx1"/>
                </a:solidFill>
                <a:latin typeface="Times" pitchFamily="19" charset="0"/>
              </a:rPr>
              <a:t/>
            </a:r>
            <a:br>
              <a:rPr lang="en-US" sz="1800" b="1" baseline="-25000" dirty="0" smtClean="0">
                <a:solidFill>
                  <a:schemeClr val="tx1"/>
                </a:solidFill>
                <a:latin typeface="Times" pitchFamily="19" charset="0"/>
              </a:rPr>
            </a:br>
            <a:r>
              <a:rPr lang="en-US" sz="1800" b="1" baseline="-25000" dirty="0" smtClean="0">
                <a:solidFill>
                  <a:schemeClr val="tx1"/>
                </a:solidFill>
                <a:latin typeface="Times" pitchFamily="19" charset="0"/>
              </a:rPr>
              <a:t>	</a:t>
            </a:r>
            <a:r>
              <a:rPr lang="en-US" sz="1800" b="1" dirty="0" smtClean="0">
                <a:solidFill>
                  <a:schemeClr val="tx1"/>
                </a:solidFill>
                <a:latin typeface="Times" pitchFamily="19" charset="0"/>
              </a:rPr>
              <a:t>sub </a:t>
            </a:r>
            <a:r>
              <a:rPr lang="en-US" sz="1800" b="1" dirty="0">
                <a:solidFill>
                  <a:schemeClr val="tx1"/>
                </a:solidFill>
                <a:latin typeface="Times" pitchFamily="19" charset="0"/>
              </a:rPr>
              <a:t>= </a:t>
            </a:r>
            <a:r>
              <a:rPr lang="en-US" sz="1800" b="1" dirty="0" err="1">
                <a:solidFill>
                  <a:schemeClr val="tx1"/>
                </a:solidFill>
                <a:latin typeface="Times" pitchFamily="19" charset="0"/>
              </a:rPr>
              <a:t>rtype</a:t>
            </a:r>
            <a:r>
              <a:rPr lang="en-US" sz="1800" b="1" dirty="0">
                <a:solidFill>
                  <a:schemeClr val="tx1"/>
                </a:solidFill>
                <a:latin typeface="Times" pitchFamily="19" charset="0"/>
              </a:rPr>
              <a:t> </a:t>
            </a:r>
            <a:r>
              <a:rPr lang="en-US" sz="1800" b="1" dirty="0" err="1">
                <a:solidFill>
                  <a:schemeClr val="tx1"/>
                </a:solidFill>
                <a:latin typeface="Times" pitchFamily="19" charset="0"/>
                <a:sym typeface="Symbol" pitchFamily="19" charset="2"/>
              </a:rPr>
              <a:t></a:t>
            </a:r>
            <a:r>
              <a:rPr lang="en-US" sz="1800" b="1" dirty="0">
                <a:solidFill>
                  <a:schemeClr val="tx1"/>
                </a:solidFill>
                <a:latin typeface="Times" pitchFamily="19" charset="0"/>
              </a:rPr>
              <a:t> func</a:t>
            </a:r>
            <a:r>
              <a:rPr lang="en-US" sz="1800" b="1" baseline="-25000" dirty="0">
                <a:solidFill>
                  <a:schemeClr val="tx1"/>
                </a:solidFill>
                <a:latin typeface="Times" pitchFamily="19" charset="0"/>
              </a:rPr>
              <a:t>5</a:t>
            </a:r>
            <a:r>
              <a:rPr lang="en-US" sz="1800" b="1" dirty="0">
                <a:solidFill>
                  <a:schemeClr val="tx1"/>
                </a:solidFill>
                <a:latin typeface="Times" pitchFamily="19" charset="0"/>
              </a:rPr>
              <a:t> </a:t>
            </a:r>
            <a:r>
              <a:rPr lang="en-US" sz="1800" b="1" dirty="0" err="1">
                <a:solidFill>
                  <a:schemeClr val="tx1"/>
                </a:solidFill>
                <a:latin typeface="Times" pitchFamily="19" charset="0"/>
                <a:sym typeface="Symbol" pitchFamily="19" charset="2"/>
              </a:rPr>
              <a:t></a:t>
            </a:r>
            <a:r>
              <a:rPr lang="en-US" sz="1800" b="1" dirty="0">
                <a:solidFill>
                  <a:schemeClr val="tx1"/>
                </a:solidFill>
                <a:latin typeface="Times" pitchFamily="19" charset="0"/>
              </a:rPr>
              <a:t> ~func</a:t>
            </a:r>
            <a:r>
              <a:rPr lang="en-US" sz="1800" b="1" baseline="-25000" dirty="0">
                <a:solidFill>
                  <a:schemeClr val="tx1"/>
                </a:solidFill>
                <a:latin typeface="Times" pitchFamily="19" charset="0"/>
              </a:rPr>
              <a:t>4</a:t>
            </a:r>
            <a:r>
              <a:rPr lang="en-US" sz="1800" b="1" dirty="0">
                <a:solidFill>
                  <a:schemeClr val="tx1"/>
                </a:solidFill>
                <a:latin typeface="Times" pitchFamily="19" charset="0"/>
              </a:rPr>
              <a:t> </a:t>
            </a:r>
            <a:r>
              <a:rPr lang="en-US" sz="1800" b="1" dirty="0" err="1">
                <a:solidFill>
                  <a:schemeClr val="tx1"/>
                </a:solidFill>
                <a:latin typeface="Times" pitchFamily="19" charset="0"/>
                <a:sym typeface="Symbol" pitchFamily="19" charset="2"/>
              </a:rPr>
              <a:t></a:t>
            </a:r>
            <a:r>
              <a:rPr lang="en-US" sz="1800" b="1" dirty="0">
                <a:solidFill>
                  <a:schemeClr val="tx1"/>
                </a:solidFill>
                <a:latin typeface="Times" pitchFamily="19" charset="0"/>
              </a:rPr>
              <a:t> ~func</a:t>
            </a:r>
            <a:r>
              <a:rPr lang="en-US" sz="1800" b="1" baseline="-25000" dirty="0">
                <a:solidFill>
                  <a:schemeClr val="tx1"/>
                </a:solidFill>
                <a:latin typeface="Times" pitchFamily="19" charset="0"/>
              </a:rPr>
              <a:t>3</a:t>
            </a:r>
            <a:r>
              <a:rPr lang="en-US" sz="1800" b="1" dirty="0">
                <a:solidFill>
                  <a:schemeClr val="tx1"/>
                </a:solidFill>
                <a:latin typeface="Times" pitchFamily="19" charset="0"/>
              </a:rPr>
              <a:t> </a:t>
            </a:r>
            <a:r>
              <a:rPr lang="en-US" sz="1800" b="1" dirty="0" err="1">
                <a:solidFill>
                  <a:schemeClr val="tx1"/>
                </a:solidFill>
                <a:latin typeface="Times" pitchFamily="19" charset="0"/>
                <a:sym typeface="Symbol" pitchFamily="19" charset="2"/>
              </a:rPr>
              <a:t></a:t>
            </a:r>
            <a:r>
              <a:rPr lang="en-US" sz="1800" b="1" dirty="0">
                <a:solidFill>
                  <a:schemeClr val="tx1"/>
                </a:solidFill>
                <a:latin typeface="Times" pitchFamily="19" charset="0"/>
              </a:rPr>
              <a:t> ~func</a:t>
            </a:r>
            <a:r>
              <a:rPr lang="en-US" sz="1800" b="1" baseline="-25000" dirty="0">
                <a:solidFill>
                  <a:schemeClr val="tx1"/>
                </a:solidFill>
                <a:latin typeface="Times" pitchFamily="19" charset="0"/>
              </a:rPr>
              <a:t>2</a:t>
            </a:r>
            <a:r>
              <a:rPr lang="en-US" sz="1800" b="1" dirty="0">
                <a:solidFill>
                  <a:schemeClr val="tx1"/>
                </a:solidFill>
                <a:latin typeface="Times" pitchFamily="19" charset="0"/>
              </a:rPr>
              <a:t> </a:t>
            </a:r>
            <a:r>
              <a:rPr lang="en-US" sz="1800" b="1" dirty="0" err="1">
                <a:solidFill>
                  <a:schemeClr val="tx1"/>
                </a:solidFill>
                <a:latin typeface="Times" pitchFamily="19" charset="0"/>
                <a:sym typeface="Symbol" pitchFamily="19" charset="2"/>
              </a:rPr>
              <a:t></a:t>
            </a:r>
            <a:r>
              <a:rPr lang="en-US" sz="1800" b="1" dirty="0">
                <a:solidFill>
                  <a:schemeClr val="tx1"/>
                </a:solidFill>
                <a:latin typeface="Times" pitchFamily="19" charset="0"/>
              </a:rPr>
              <a:t>   func</a:t>
            </a:r>
            <a:r>
              <a:rPr lang="en-US" sz="1800" b="1" baseline="-25000" dirty="0">
                <a:solidFill>
                  <a:schemeClr val="tx1"/>
                </a:solidFill>
                <a:latin typeface="Times" pitchFamily="19" charset="0"/>
              </a:rPr>
              <a:t>1</a:t>
            </a:r>
            <a:r>
              <a:rPr lang="en-US" sz="1800" b="1" dirty="0">
                <a:solidFill>
                  <a:schemeClr val="tx1"/>
                </a:solidFill>
                <a:latin typeface="Times" pitchFamily="19" charset="0"/>
              </a:rPr>
              <a:t> </a:t>
            </a:r>
            <a:r>
              <a:rPr lang="en-US" sz="1800" b="1" dirty="0" err="1">
                <a:solidFill>
                  <a:schemeClr val="tx1"/>
                </a:solidFill>
                <a:latin typeface="Times" pitchFamily="19" charset="0"/>
                <a:sym typeface="Symbol" pitchFamily="19" charset="2"/>
              </a:rPr>
              <a:t></a:t>
            </a:r>
            <a:r>
              <a:rPr lang="en-US" sz="1800" b="1" dirty="0">
                <a:solidFill>
                  <a:schemeClr val="tx1"/>
                </a:solidFill>
                <a:latin typeface="Times" pitchFamily="19" charset="0"/>
              </a:rPr>
              <a:t> ~func</a:t>
            </a:r>
            <a:r>
              <a:rPr lang="en-US" sz="1800" b="1" baseline="-25000" dirty="0">
                <a:solidFill>
                  <a:schemeClr val="tx1"/>
                </a:solidFill>
                <a:latin typeface="Times" pitchFamily="19" charset="0"/>
              </a:rPr>
              <a:t>0</a:t>
            </a:r>
          </a:p>
        </p:txBody>
      </p:sp>
      <p:sp>
        <p:nvSpPr>
          <p:cNvPr id="57348" name="Text Box 4"/>
          <p:cNvSpPr txBox="1">
            <a:spLocks noChangeArrowheads="1"/>
          </p:cNvSpPr>
          <p:nvPr/>
        </p:nvSpPr>
        <p:spPr bwMode="auto">
          <a:xfrm>
            <a:off x="5410200" y="4038600"/>
            <a:ext cx="2709863" cy="1187450"/>
          </a:xfrm>
          <a:prstGeom prst="rect">
            <a:avLst/>
          </a:prstGeom>
          <a:noFill/>
          <a:ln w="12700">
            <a:noFill/>
            <a:miter lim="800000"/>
            <a:headEnd/>
            <a:tailEnd/>
          </a:ln>
        </p:spPr>
        <p:txBody>
          <a:bodyPr>
            <a:prstTxWarp prst="textNoShape">
              <a:avLst/>
            </a:prstTxWarp>
            <a:spAutoFit/>
          </a:bodyPr>
          <a:lstStyle/>
          <a:p>
            <a:pPr algn="ctr"/>
            <a:r>
              <a:rPr lang="en-US" sz="2400" dirty="0"/>
              <a:t>How do we implement this in gates?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762000" y="152400"/>
            <a:ext cx="5184775" cy="474663"/>
          </a:xfrm>
        </p:spPr>
        <p:txBody>
          <a:bodyPr/>
          <a:lstStyle/>
          <a:p>
            <a:r>
              <a:rPr lang="en-US">
                <a:ea typeface="ＭＳ Ｐゴシック" pitchFamily="19" charset="-128"/>
                <a:cs typeface="ＭＳ Ｐゴシック" pitchFamily="19" charset="-128"/>
              </a:rPr>
              <a:t>Controller Implementation</a:t>
            </a:r>
          </a:p>
        </p:txBody>
      </p:sp>
      <p:sp>
        <p:nvSpPr>
          <p:cNvPr id="59395" name="Rectangle 3"/>
          <p:cNvSpPr>
            <a:spLocks noChangeArrowheads="1"/>
          </p:cNvSpPr>
          <p:nvPr/>
        </p:nvSpPr>
        <p:spPr bwMode="auto">
          <a:xfrm>
            <a:off x="1143000" y="1981200"/>
            <a:ext cx="2590800" cy="2819400"/>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59396" name="Line 4"/>
          <p:cNvSpPr>
            <a:spLocks noChangeShapeType="1"/>
          </p:cNvSpPr>
          <p:nvPr/>
        </p:nvSpPr>
        <p:spPr bwMode="auto">
          <a:xfrm>
            <a:off x="3733800" y="2209800"/>
            <a:ext cx="914400"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9397" name="Line 5"/>
          <p:cNvSpPr>
            <a:spLocks noChangeShapeType="1"/>
          </p:cNvSpPr>
          <p:nvPr/>
        </p:nvSpPr>
        <p:spPr bwMode="auto">
          <a:xfrm>
            <a:off x="3733800" y="2590800"/>
            <a:ext cx="914400"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9398" name="Line 6"/>
          <p:cNvSpPr>
            <a:spLocks noChangeShapeType="1"/>
          </p:cNvSpPr>
          <p:nvPr/>
        </p:nvSpPr>
        <p:spPr bwMode="auto">
          <a:xfrm>
            <a:off x="3733800" y="2971800"/>
            <a:ext cx="914400"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9399" name="Line 7"/>
          <p:cNvSpPr>
            <a:spLocks noChangeShapeType="1"/>
          </p:cNvSpPr>
          <p:nvPr/>
        </p:nvSpPr>
        <p:spPr bwMode="auto">
          <a:xfrm>
            <a:off x="3733800" y="3352800"/>
            <a:ext cx="914400"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9400" name="Line 8"/>
          <p:cNvSpPr>
            <a:spLocks noChangeShapeType="1"/>
          </p:cNvSpPr>
          <p:nvPr/>
        </p:nvSpPr>
        <p:spPr bwMode="auto">
          <a:xfrm>
            <a:off x="3733800" y="3733800"/>
            <a:ext cx="914400"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9401" name="Line 9"/>
          <p:cNvSpPr>
            <a:spLocks noChangeShapeType="1"/>
          </p:cNvSpPr>
          <p:nvPr/>
        </p:nvSpPr>
        <p:spPr bwMode="auto">
          <a:xfrm>
            <a:off x="3733800" y="4114800"/>
            <a:ext cx="914400"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9402" name="Line 10"/>
          <p:cNvSpPr>
            <a:spLocks noChangeShapeType="1"/>
          </p:cNvSpPr>
          <p:nvPr/>
        </p:nvSpPr>
        <p:spPr bwMode="auto">
          <a:xfrm>
            <a:off x="3733800" y="4495800"/>
            <a:ext cx="914400"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9403" name="Text Box 11"/>
          <p:cNvSpPr txBox="1">
            <a:spLocks noChangeArrowheads="1"/>
          </p:cNvSpPr>
          <p:nvPr/>
        </p:nvSpPr>
        <p:spPr bwMode="auto">
          <a:xfrm>
            <a:off x="3870325" y="1889125"/>
            <a:ext cx="608013" cy="396875"/>
          </a:xfrm>
          <a:prstGeom prst="rect">
            <a:avLst/>
          </a:prstGeom>
          <a:noFill/>
          <a:ln w="12700">
            <a:noFill/>
            <a:miter lim="800000"/>
            <a:headEnd/>
            <a:tailEnd/>
          </a:ln>
        </p:spPr>
        <p:txBody>
          <a:bodyPr wrap="none">
            <a:prstTxWarp prst="textNoShape">
              <a:avLst/>
            </a:prstTxWarp>
            <a:spAutoFit/>
          </a:bodyPr>
          <a:lstStyle/>
          <a:p>
            <a:r>
              <a:rPr lang="en-US" sz="2000">
                <a:solidFill>
                  <a:schemeClr val="tx1"/>
                </a:solidFill>
              </a:rPr>
              <a:t>add</a:t>
            </a:r>
            <a:endParaRPr lang="en-US" sz="2000"/>
          </a:p>
        </p:txBody>
      </p:sp>
      <p:sp>
        <p:nvSpPr>
          <p:cNvPr id="59404" name="Text Box 12"/>
          <p:cNvSpPr txBox="1">
            <a:spLocks noChangeArrowheads="1"/>
          </p:cNvSpPr>
          <p:nvPr/>
        </p:nvSpPr>
        <p:spPr bwMode="auto">
          <a:xfrm>
            <a:off x="3886200" y="2270125"/>
            <a:ext cx="593725" cy="396875"/>
          </a:xfrm>
          <a:prstGeom prst="rect">
            <a:avLst/>
          </a:prstGeom>
          <a:noFill/>
          <a:ln w="12700">
            <a:noFill/>
            <a:miter lim="800000"/>
            <a:headEnd/>
            <a:tailEnd/>
          </a:ln>
        </p:spPr>
        <p:txBody>
          <a:bodyPr wrap="none">
            <a:prstTxWarp prst="textNoShape">
              <a:avLst/>
            </a:prstTxWarp>
            <a:spAutoFit/>
          </a:bodyPr>
          <a:lstStyle/>
          <a:p>
            <a:r>
              <a:rPr lang="en-US" sz="2000">
                <a:solidFill>
                  <a:schemeClr val="tx1"/>
                </a:solidFill>
              </a:rPr>
              <a:t>sub</a:t>
            </a:r>
            <a:endParaRPr lang="en-US" sz="2000"/>
          </a:p>
        </p:txBody>
      </p:sp>
      <p:sp>
        <p:nvSpPr>
          <p:cNvPr id="59405" name="Text Box 13"/>
          <p:cNvSpPr txBox="1">
            <a:spLocks noChangeArrowheads="1"/>
          </p:cNvSpPr>
          <p:nvPr/>
        </p:nvSpPr>
        <p:spPr bwMode="auto">
          <a:xfrm>
            <a:off x="3886200" y="2651125"/>
            <a:ext cx="466725" cy="396875"/>
          </a:xfrm>
          <a:prstGeom prst="rect">
            <a:avLst/>
          </a:prstGeom>
          <a:noFill/>
          <a:ln w="12700">
            <a:noFill/>
            <a:miter lim="800000"/>
            <a:headEnd/>
            <a:tailEnd/>
          </a:ln>
        </p:spPr>
        <p:txBody>
          <a:bodyPr wrap="none">
            <a:prstTxWarp prst="textNoShape">
              <a:avLst/>
            </a:prstTxWarp>
            <a:spAutoFit/>
          </a:bodyPr>
          <a:lstStyle/>
          <a:p>
            <a:r>
              <a:rPr lang="en-US" sz="2000">
                <a:solidFill>
                  <a:schemeClr val="tx1"/>
                </a:solidFill>
              </a:rPr>
              <a:t>ori</a:t>
            </a:r>
            <a:endParaRPr lang="en-US" sz="2000"/>
          </a:p>
        </p:txBody>
      </p:sp>
      <p:sp>
        <p:nvSpPr>
          <p:cNvPr id="59406" name="Text Box 14"/>
          <p:cNvSpPr txBox="1">
            <a:spLocks noChangeArrowheads="1"/>
          </p:cNvSpPr>
          <p:nvPr/>
        </p:nvSpPr>
        <p:spPr bwMode="auto">
          <a:xfrm>
            <a:off x="3886200" y="3032125"/>
            <a:ext cx="423863" cy="396875"/>
          </a:xfrm>
          <a:prstGeom prst="rect">
            <a:avLst/>
          </a:prstGeom>
          <a:noFill/>
          <a:ln w="12700">
            <a:noFill/>
            <a:miter lim="800000"/>
            <a:headEnd/>
            <a:tailEnd/>
          </a:ln>
        </p:spPr>
        <p:txBody>
          <a:bodyPr wrap="none">
            <a:prstTxWarp prst="textNoShape">
              <a:avLst/>
            </a:prstTxWarp>
            <a:spAutoFit/>
          </a:bodyPr>
          <a:lstStyle/>
          <a:p>
            <a:r>
              <a:rPr lang="en-US" sz="2000">
                <a:solidFill>
                  <a:schemeClr val="tx1"/>
                </a:solidFill>
              </a:rPr>
              <a:t>lw</a:t>
            </a:r>
            <a:endParaRPr lang="en-US" sz="2000"/>
          </a:p>
        </p:txBody>
      </p:sp>
      <p:sp>
        <p:nvSpPr>
          <p:cNvPr id="59407" name="Text Box 15"/>
          <p:cNvSpPr txBox="1">
            <a:spLocks noChangeArrowheads="1"/>
          </p:cNvSpPr>
          <p:nvPr/>
        </p:nvSpPr>
        <p:spPr bwMode="auto">
          <a:xfrm>
            <a:off x="3886200" y="3413125"/>
            <a:ext cx="495300" cy="396875"/>
          </a:xfrm>
          <a:prstGeom prst="rect">
            <a:avLst/>
          </a:prstGeom>
          <a:noFill/>
          <a:ln w="12700">
            <a:noFill/>
            <a:miter lim="800000"/>
            <a:headEnd/>
            <a:tailEnd/>
          </a:ln>
        </p:spPr>
        <p:txBody>
          <a:bodyPr wrap="none">
            <a:prstTxWarp prst="textNoShape">
              <a:avLst/>
            </a:prstTxWarp>
            <a:spAutoFit/>
          </a:bodyPr>
          <a:lstStyle/>
          <a:p>
            <a:r>
              <a:rPr lang="en-US" sz="2000">
                <a:solidFill>
                  <a:schemeClr val="tx1"/>
                </a:solidFill>
              </a:rPr>
              <a:t>sw</a:t>
            </a:r>
            <a:endParaRPr lang="en-US" sz="2000"/>
          </a:p>
        </p:txBody>
      </p:sp>
      <p:sp>
        <p:nvSpPr>
          <p:cNvPr id="59408" name="Text Box 16"/>
          <p:cNvSpPr txBox="1">
            <a:spLocks noChangeArrowheads="1"/>
          </p:cNvSpPr>
          <p:nvPr/>
        </p:nvSpPr>
        <p:spPr bwMode="auto">
          <a:xfrm>
            <a:off x="3886200" y="3794125"/>
            <a:ext cx="608013" cy="396875"/>
          </a:xfrm>
          <a:prstGeom prst="rect">
            <a:avLst/>
          </a:prstGeom>
          <a:noFill/>
          <a:ln w="12700">
            <a:noFill/>
            <a:miter lim="800000"/>
            <a:headEnd/>
            <a:tailEnd/>
          </a:ln>
        </p:spPr>
        <p:txBody>
          <a:bodyPr wrap="none">
            <a:prstTxWarp prst="textNoShape">
              <a:avLst/>
            </a:prstTxWarp>
            <a:spAutoFit/>
          </a:bodyPr>
          <a:lstStyle/>
          <a:p>
            <a:r>
              <a:rPr lang="en-US" sz="2000">
                <a:solidFill>
                  <a:schemeClr val="tx1"/>
                </a:solidFill>
              </a:rPr>
              <a:t>beq</a:t>
            </a:r>
            <a:endParaRPr lang="en-US" sz="2000"/>
          </a:p>
        </p:txBody>
      </p:sp>
      <p:sp>
        <p:nvSpPr>
          <p:cNvPr id="59409" name="Text Box 17"/>
          <p:cNvSpPr txBox="1">
            <a:spLocks noChangeArrowheads="1"/>
          </p:cNvSpPr>
          <p:nvPr/>
        </p:nvSpPr>
        <p:spPr bwMode="auto">
          <a:xfrm>
            <a:off x="3886200" y="4175125"/>
            <a:ext cx="735013" cy="396875"/>
          </a:xfrm>
          <a:prstGeom prst="rect">
            <a:avLst/>
          </a:prstGeom>
          <a:noFill/>
          <a:ln w="12700">
            <a:noFill/>
            <a:miter lim="800000"/>
            <a:headEnd/>
            <a:tailEnd/>
          </a:ln>
        </p:spPr>
        <p:txBody>
          <a:bodyPr wrap="none">
            <a:prstTxWarp prst="textNoShape">
              <a:avLst/>
            </a:prstTxWarp>
            <a:spAutoFit/>
          </a:bodyPr>
          <a:lstStyle/>
          <a:p>
            <a:r>
              <a:rPr lang="en-US" sz="2000">
                <a:solidFill>
                  <a:schemeClr val="tx1"/>
                </a:solidFill>
              </a:rPr>
              <a:t>jump</a:t>
            </a:r>
            <a:endParaRPr lang="en-US" sz="2000"/>
          </a:p>
        </p:txBody>
      </p:sp>
      <p:sp>
        <p:nvSpPr>
          <p:cNvPr id="59410" name="Rectangle 18"/>
          <p:cNvSpPr>
            <a:spLocks noChangeArrowheads="1"/>
          </p:cNvSpPr>
          <p:nvPr/>
        </p:nvSpPr>
        <p:spPr bwMode="auto">
          <a:xfrm>
            <a:off x="4648200" y="1828800"/>
            <a:ext cx="2057400" cy="3048000"/>
          </a:xfrm>
          <a:prstGeom prst="rect">
            <a:avLst/>
          </a:prstGeom>
          <a:noFill/>
          <a:ln w="38100">
            <a:solidFill>
              <a:schemeClr val="tx1"/>
            </a:solidFill>
            <a:miter lim="800000"/>
            <a:headEnd/>
            <a:tailEnd/>
          </a:ln>
        </p:spPr>
        <p:txBody>
          <a:bodyPr wrap="none" anchor="ctr">
            <a:prstTxWarp prst="textNoShape">
              <a:avLst/>
            </a:prstTxWarp>
          </a:bodyPr>
          <a:lstStyle/>
          <a:p>
            <a:pPr algn="ctr"/>
            <a:endParaRPr lang="en-US" sz="2000">
              <a:solidFill>
                <a:schemeClr val="tx1"/>
              </a:solidFill>
            </a:endParaRPr>
          </a:p>
        </p:txBody>
      </p:sp>
      <p:sp>
        <p:nvSpPr>
          <p:cNvPr id="59411" name="Text Box 19"/>
          <p:cNvSpPr txBox="1">
            <a:spLocks noChangeArrowheads="1"/>
          </p:cNvSpPr>
          <p:nvPr/>
        </p:nvSpPr>
        <p:spPr bwMode="auto">
          <a:xfrm>
            <a:off x="7162800" y="1766888"/>
            <a:ext cx="946150" cy="366712"/>
          </a:xfrm>
          <a:prstGeom prst="rect">
            <a:avLst/>
          </a:prstGeom>
          <a:noFill/>
          <a:ln w="12700">
            <a:noFill/>
            <a:miter lim="800000"/>
            <a:headEnd/>
            <a:tailEnd/>
          </a:ln>
        </p:spPr>
        <p:txBody>
          <a:bodyPr wrap="none">
            <a:prstTxWarp prst="textNoShape">
              <a:avLst/>
            </a:prstTxWarp>
            <a:spAutoFit/>
          </a:bodyPr>
          <a:lstStyle/>
          <a:p>
            <a:r>
              <a:rPr lang="en-US" sz="1800">
                <a:solidFill>
                  <a:schemeClr val="tx1"/>
                </a:solidFill>
              </a:rPr>
              <a:t>RegDst</a:t>
            </a:r>
            <a:endParaRPr lang="en-US" sz="2000"/>
          </a:p>
        </p:txBody>
      </p:sp>
      <p:sp>
        <p:nvSpPr>
          <p:cNvPr id="59412" name="Line 20"/>
          <p:cNvSpPr>
            <a:spLocks noChangeShapeType="1"/>
          </p:cNvSpPr>
          <p:nvPr/>
        </p:nvSpPr>
        <p:spPr bwMode="auto">
          <a:xfrm>
            <a:off x="6705600" y="2286000"/>
            <a:ext cx="457200"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9413" name="Line 21"/>
          <p:cNvSpPr>
            <a:spLocks noChangeShapeType="1"/>
          </p:cNvSpPr>
          <p:nvPr/>
        </p:nvSpPr>
        <p:spPr bwMode="auto">
          <a:xfrm>
            <a:off x="6705600" y="2590800"/>
            <a:ext cx="457200"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9414" name="Line 22"/>
          <p:cNvSpPr>
            <a:spLocks noChangeShapeType="1"/>
          </p:cNvSpPr>
          <p:nvPr/>
        </p:nvSpPr>
        <p:spPr bwMode="auto">
          <a:xfrm>
            <a:off x="6705600" y="2895600"/>
            <a:ext cx="457200"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9415" name="Line 23"/>
          <p:cNvSpPr>
            <a:spLocks noChangeShapeType="1"/>
          </p:cNvSpPr>
          <p:nvPr/>
        </p:nvSpPr>
        <p:spPr bwMode="auto">
          <a:xfrm>
            <a:off x="6705600" y="3200400"/>
            <a:ext cx="457200"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9416" name="Line 24"/>
          <p:cNvSpPr>
            <a:spLocks noChangeShapeType="1"/>
          </p:cNvSpPr>
          <p:nvPr/>
        </p:nvSpPr>
        <p:spPr bwMode="auto">
          <a:xfrm>
            <a:off x="6705600" y="3505200"/>
            <a:ext cx="457200"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9417" name="Line 25"/>
          <p:cNvSpPr>
            <a:spLocks noChangeShapeType="1"/>
          </p:cNvSpPr>
          <p:nvPr/>
        </p:nvSpPr>
        <p:spPr bwMode="auto">
          <a:xfrm>
            <a:off x="6705600" y="3810000"/>
            <a:ext cx="457200"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9418" name="Line 26"/>
          <p:cNvSpPr>
            <a:spLocks noChangeShapeType="1"/>
          </p:cNvSpPr>
          <p:nvPr/>
        </p:nvSpPr>
        <p:spPr bwMode="auto">
          <a:xfrm>
            <a:off x="6705600" y="4114800"/>
            <a:ext cx="457200"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9419" name="Line 27"/>
          <p:cNvSpPr>
            <a:spLocks noChangeShapeType="1"/>
          </p:cNvSpPr>
          <p:nvPr/>
        </p:nvSpPr>
        <p:spPr bwMode="auto">
          <a:xfrm>
            <a:off x="6705600" y="4419600"/>
            <a:ext cx="457200"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9420" name="Line 28"/>
          <p:cNvSpPr>
            <a:spLocks noChangeShapeType="1"/>
          </p:cNvSpPr>
          <p:nvPr/>
        </p:nvSpPr>
        <p:spPr bwMode="auto">
          <a:xfrm>
            <a:off x="6705600" y="4724400"/>
            <a:ext cx="457200"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9421" name="Line 29"/>
          <p:cNvSpPr>
            <a:spLocks noChangeShapeType="1"/>
          </p:cNvSpPr>
          <p:nvPr/>
        </p:nvSpPr>
        <p:spPr bwMode="auto">
          <a:xfrm>
            <a:off x="6705600" y="1981200"/>
            <a:ext cx="457200"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9422" name="Text Box 30"/>
          <p:cNvSpPr txBox="1">
            <a:spLocks noChangeArrowheads="1"/>
          </p:cNvSpPr>
          <p:nvPr/>
        </p:nvSpPr>
        <p:spPr bwMode="auto">
          <a:xfrm>
            <a:off x="7162800" y="2071688"/>
            <a:ext cx="971550" cy="366712"/>
          </a:xfrm>
          <a:prstGeom prst="rect">
            <a:avLst/>
          </a:prstGeom>
          <a:noFill/>
          <a:ln w="12700">
            <a:noFill/>
            <a:miter lim="800000"/>
            <a:headEnd/>
            <a:tailEnd/>
          </a:ln>
        </p:spPr>
        <p:txBody>
          <a:bodyPr wrap="none">
            <a:prstTxWarp prst="textNoShape">
              <a:avLst/>
            </a:prstTxWarp>
            <a:spAutoFit/>
          </a:bodyPr>
          <a:lstStyle/>
          <a:p>
            <a:r>
              <a:rPr lang="en-US" sz="1800">
                <a:solidFill>
                  <a:schemeClr val="tx1"/>
                </a:solidFill>
              </a:rPr>
              <a:t>ALUSrc</a:t>
            </a:r>
            <a:endParaRPr lang="en-US" sz="2000"/>
          </a:p>
        </p:txBody>
      </p:sp>
      <p:sp>
        <p:nvSpPr>
          <p:cNvPr id="59423" name="Text Box 31"/>
          <p:cNvSpPr txBox="1">
            <a:spLocks noChangeArrowheads="1"/>
          </p:cNvSpPr>
          <p:nvPr/>
        </p:nvSpPr>
        <p:spPr bwMode="auto">
          <a:xfrm>
            <a:off x="7162800" y="2376488"/>
            <a:ext cx="1301750" cy="366712"/>
          </a:xfrm>
          <a:prstGeom prst="rect">
            <a:avLst/>
          </a:prstGeom>
          <a:noFill/>
          <a:ln w="12700">
            <a:noFill/>
            <a:miter lim="800000"/>
            <a:headEnd/>
            <a:tailEnd/>
          </a:ln>
        </p:spPr>
        <p:txBody>
          <a:bodyPr wrap="none">
            <a:prstTxWarp prst="textNoShape">
              <a:avLst/>
            </a:prstTxWarp>
            <a:spAutoFit/>
          </a:bodyPr>
          <a:lstStyle/>
          <a:p>
            <a:r>
              <a:rPr lang="en-US" sz="1800">
                <a:solidFill>
                  <a:schemeClr val="tx1"/>
                </a:solidFill>
              </a:rPr>
              <a:t>MemtoReg</a:t>
            </a:r>
            <a:endParaRPr lang="en-US" sz="2000"/>
          </a:p>
        </p:txBody>
      </p:sp>
      <p:sp>
        <p:nvSpPr>
          <p:cNvPr id="59424" name="Text Box 32"/>
          <p:cNvSpPr txBox="1">
            <a:spLocks noChangeArrowheads="1"/>
          </p:cNvSpPr>
          <p:nvPr/>
        </p:nvSpPr>
        <p:spPr bwMode="auto">
          <a:xfrm>
            <a:off x="7162800" y="2681288"/>
            <a:ext cx="1136650" cy="366712"/>
          </a:xfrm>
          <a:prstGeom prst="rect">
            <a:avLst/>
          </a:prstGeom>
          <a:noFill/>
          <a:ln w="12700">
            <a:noFill/>
            <a:miter lim="800000"/>
            <a:headEnd/>
            <a:tailEnd/>
          </a:ln>
        </p:spPr>
        <p:txBody>
          <a:bodyPr wrap="none">
            <a:prstTxWarp prst="textNoShape">
              <a:avLst/>
            </a:prstTxWarp>
            <a:spAutoFit/>
          </a:bodyPr>
          <a:lstStyle/>
          <a:p>
            <a:r>
              <a:rPr lang="en-US" sz="1800">
                <a:solidFill>
                  <a:schemeClr val="tx1"/>
                </a:solidFill>
              </a:rPr>
              <a:t>RegWrite</a:t>
            </a:r>
            <a:endParaRPr lang="en-US" sz="2000"/>
          </a:p>
        </p:txBody>
      </p:sp>
      <p:sp>
        <p:nvSpPr>
          <p:cNvPr id="59425" name="Text Box 33"/>
          <p:cNvSpPr txBox="1">
            <a:spLocks noChangeArrowheads="1"/>
          </p:cNvSpPr>
          <p:nvPr/>
        </p:nvSpPr>
        <p:spPr bwMode="auto">
          <a:xfrm>
            <a:off x="7162800" y="2986088"/>
            <a:ext cx="1225550" cy="366712"/>
          </a:xfrm>
          <a:prstGeom prst="rect">
            <a:avLst/>
          </a:prstGeom>
          <a:noFill/>
          <a:ln w="12700">
            <a:noFill/>
            <a:miter lim="800000"/>
            <a:headEnd/>
            <a:tailEnd/>
          </a:ln>
        </p:spPr>
        <p:txBody>
          <a:bodyPr wrap="none">
            <a:prstTxWarp prst="textNoShape">
              <a:avLst/>
            </a:prstTxWarp>
            <a:spAutoFit/>
          </a:bodyPr>
          <a:lstStyle/>
          <a:p>
            <a:r>
              <a:rPr lang="en-US" sz="1800">
                <a:solidFill>
                  <a:schemeClr val="tx1"/>
                </a:solidFill>
              </a:rPr>
              <a:t>MemWrite</a:t>
            </a:r>
            <a:endParaRPr lang="en-US" sz="2000"/>
          </a:p>
        </p:txBody>
      </p:sp>
      <p:sp>
        <p:nvSpPr>
          <p:cNvPr id="59426" name="Text Box 34"/>
          <p:cNvSpPr txBox="1">
            <a:spLocks noChangeArrowheads="1"/>
          </p:cNvSpPr>
          <p:nvPr/>
        </p:nvSpPr>
        <p:spPr bwMode="auto">
          <a:xfrm>
            <a:off x="7162800" y="3290888"/>
            <a:ext cx="920750" cy="366712"/>
          </a:xfrm>
          <a:prstGeom prst="rect">
            <a:avLst/>
          </a:prstGeom>
          <a:noFill/>
          <a:ln w="12700">
            <a:noFill/>
            <a:miter lim="800000"/>
            <a:headEnd/>
            <a:tailEnd/>
          </a:ln>
        </p:spPr>
        <p:txBody>
          <a:bodyPr wrap="none">
            <a:prstTxWarp prst="textNoShape">
              <a:avLst/>
            </a:prstTxWarp>
            <a:spAutoFit/>
          </a:bodyPr>
          <a:lstStyle/>
          <a:p>
            <a:r>
              <a:rPr lang="en-US" sz="1800">
                <a:solidFill>
                  <a:schemeClr val="tx1"/>
                </a:solidFill>
              </a:rPr>
              <a:t>nPCsel</a:t>
            </a:r>
            <a:endParaRPr lang="en-US" sz="2000"/>
          </a:p>
        </p:txBody>
      </p:sp>
      <p:sp>
        <p:nvSpPr>
          <p:cNvPr id="59427" name="Text Box 35"/>
          <p:cNvSpPr txBox="1">
            <a:spLocks noChangeArrowheads="1"/>
          </p:cNvSpPr>
          <p:nvPr/>
        </p:nvSpPr>
        <p:spPr bwMode="auto">
          <a:xfrm>
            <a:off x="7162800" y="3595688"/>
            <a:ext cx="742950" cy="366712"/>
          </a:xfrm>
          <a:prstGeom prst="rect">
            <a:avLst/>
          </a:prstGeom>
          <a:noFill/>
          <a:ln w="12700">
            <a:noFill/>
            <a:miter lim="800000"/>
            <a:headEnd/>
            <a:tailEnd/>
          </a:ln>
        </p:spPr>
        <p:txBody>
          <a:bodyPr wrap="none">
            <a:prstTxWarp prst="textNoShape">
              <a:avLst/>
            </a:prstTxWarp>
            <a:spAutoFit/>
          </a:bodyPr>
          <a:lstStyle/>
          <a:p>
            <a:r>
              <a:rPr lang="en-US" sz="1800">
                <a:solidFill>
                  <a:schemeClr val="tx1"/>
                </a:solidFill>
              </a:rPr>
              <a:t>Jump</a:t>
            </a:r>
            <a:endParaRPr lang="en-US" sz="2000"/>
          </a:p>
        </p:txBody>
      </p:sp>
      <p:sp>
        <p:nvSpPr>
          <p:cNvPr id="59428" name="Text Box 36"/>
          <p:cNvSpPr txBox="1">
            <a:spLocks noChangeArrowheads="1"/>
          </p:cNvSpPr>
          <p:nvPr/>
        </p:nvSpPr>
        <p:spPr bwMode="auto">
          <a:xfrm>
            <a:off x="7162800" y="3900488"/>
            <a:ext cx="819150" cy="366712"/>
          </a:xfrm>
          <a:prstGeom prst="rect">
            <a:avLst/>
          </a:prstGeom>
          <a:noFill/>
          <a:ln w="12700">
            <a:noFill/>
            <a:miter lim="800000"/>
            <a:headEnd/>
            <a:tailEnd/>
          </a:ln>
        </p:spPr>
        <p:txBody>
          <a:bodyPr wrap="none">
            <a:prstTxWarp prst="textNoShape">
              <a:avLst/>
            </a:prstTxWarp>
            <a:spAutoFit/>
          </a:bodyPr>
          <a:lstStyle/>
          <a:p>
            <a:r>
              <a:rPr lang="en-US" sz="1800">
                <a:solidFill>
                  <a:schemeClr val="tx1"/>
                </a:solidFill>
              </a:rPr>
              <a:t>ExtOp</a:t>
            </a:r>
            <a:endParaRPr lang="en-US" sz="2000"/>
          </a:p>
        </p:txBody>
      </p:sp>
      <p:sp>
        <p:nvSpPr>
          <p:cNvPr id="59429" name="Text Box 37"/>
          <p:cNvSpPr txBox="1">
            <a:spLocks noChangeArrowheads="1"/>
          </p:cNvSpPr>
          <p:nvPr/>
        </p:nvSpPr>
        <p:spPr bwMode="auto">
          <a:xfrm>
            <a:off x="7162800" y="4205288"/>
            <a:ext cx="1136650" cy="366712"/>
          </a:xfrm>
          <a:prstGeom prst="rect">
            <a:avLst/>
          </a:prstGeom>
          <a:noFill/>
          <a:ln w="12700">
            <a:noFill/>
            <a:miter lim="800000"/>
            <a:headEnd/>
            <a:tailEnd/>
          </a:ln>
        </p:spPr>
        <p:txBody>
          <a:bodyPr wrap="none">
            <a:prstTxWarp prst="textNoShape">
              <a:avLst/>
            </a:prstTxWarp>
            <a:spAutoFit/>
          </a:bodyPr>
          <a:lstStyle/>
          <a:p>
            <a:r>
              <a:rPr lang="en-US" sz="1800">
                <a:solidFill>
                  <a:schemeClr val="tx1"/>
                </a:solidFill>
              </a:rPr>
              <a:t>ALUctr[0]</a:t>
            </a:r>
            <a:endParaRPr lang="en-US" sz="2000"/>
          </a:p>
        </p:txBody>
      </p:sp>
      <p:sp>
        <p:nvSpPr>
          <p:cNvPr id="59430" name="Text Box 38"/>
          <p:cNvSpPr txBox="1">
            <a:spLocks noChangeArrowheads="1"/>
          </p:cNvSpPr>
          <p:nvPr/>
        </p:nvSpPr>
        <p:spPr bwMode="auto">
          <a:xfrm>
            <a:off x="7162800" y="4510088"/>
            <a:ext cx="1136650" cy="366712"/>
          </a:xfrm>
          <a:prstGeom prst="rect">
            <a:avLst/>
          </a:prstGeom>
          <a:noFill/>
          <a:ln w="12700">
            <a:noFill/>
            <a:miter lim="800000"/>
            <a:headEnd/>
            <a:tailEnd/>
          </a:ln>
        </p:spPr>
        <p:txBody>
          <a:bodyPr wrap="none">
            <a:prstTxWarp prst="textNoShape">
              <a:avLst/>
            </a:prstTxWarp>
            <a:spAutoFit/>
          </a:bodyPr>
          <a:lstStyle/>
          <a:p>
            <a:r>
              <a:rPr lang="en-US" sz="1800">
                <a:solidFill>
                  <a:schemeClr val="tx1"/>
                </a:solidFill>
              </a:rPr>
              <a:t>ALUctr[1]</a:t>
            </a:r>
            <a:endParaRPr lang="en-US" sz="2000"/>
          </a:p>
        </p:txBody>
      </p:sp>
      <p:sp>
        <p:nvSpPr>
          <p:cNvPr id="59431" name="Text Box 39"/>
          <p:cNvSpPr txBox="1">
            <a:spLocks noChangeArrowheads="1"/>
          </p:cNvSpPr>
          <p:nvPr/>
        </p:nvSpPr>
        <p:spPr bwMode="auto">
          <a:xfrm>
            <a:off x="1427163" y="2986088"/>
            <a:ext cx="2001837" cy="519112"/>
          </a:xfrm>
          <a:prstGeom prst="rect">
            <a:avLst/>
          </a:prstGeom>
          <a:noFill/>
          <a:ln w="12700">
            <a:noFill/>
            <a:miter lim="800000"/>
            <a:headEnd/>
            <a:tailEnd/>
          </a:ln>
        </p:spPr>
        <p:txBody>
          <a:bodyPr wrap="none">
            <a:prstTxWarp prst="textNoShape">
              <a:avLst/>
            </a:prstTxWarp>
            <a:spAutoFit/>
          </a:bodyPr>
          <a:lstStyle/>
          <a:p>
            <a:r>
              <a:rPr lang="en-US" sz="2800">
                <a:solidFill>
                  <a:schemeClr val="tx1"/>
                </a:solidFill>
              </a:rPr>
              <a:t>“AND” logic</a:t>
            </a:r>
            <a:endParaRPr lang="en-US" sz="2000"/>
          </a:p>
        </p:txBody>
      </p:sp>
      <p:sp>
        <p:nvSpPr>
          <p:cNvPr id="59432" name="Text Box 40"/>
          <p:cNvSpPr txBox="1">
            <a:spLocks noChangeArrowheads="1"/>
          </p:cNvSpPr>
          <p:nvPr/>
        </p:nvSpPr>
        <p:spPr bwMode="auto">
          <a:xfrm>
            <a:off x="4768850" y="2971800"/>
            <a:ext cx="1784350" cy="519113"/>
          </a:xfrm>
          <a:prstGeom prst="rect">
            <a:avLst/>
          </a:prstGeom>
          <a:noFill/>
          <a:ln w="12700">
            <a:noFill/>
            <a:miter lim="800000"/>
            <a:headEnd/>
            <a:tailEnd/>
          </a:ln>
        </p:spPr>
        <p:txBody>
          <a:bodyPr wrap="none">
            <a:prstTxWarp prst="textNoShape">
              <a:avLst/>
            </a:prstTxWarp>
            <a:spAutoFit/>
          </a:bodyPr>
          <a:lstStyle/>
          <a:p>
            <a:r>
              <a:rPr lang="en-US" sz="2800">
                <a:solidFill>
                  <a:schemeClr val="tx1"/>
                </a:solidFill>
              </a:rPr>
              <a:t>“OR” logic</a:t>
            </a:r>
            <a:endParaRPr lang="en-US" sz="2000"/>
          </a:p>
        </p:txBody>
      </p:sp>
      <p:sp>
        <p:nvSpPr>
          <p:cNvPr id="59433" name="Line 41"/>
          <p:cNvSpPr>
            <a:spLocks noChangeShapeType="1"/>
          </p:cNvSpPr>
          <p:nvPr/>
        </p:nvSpPr>
        <p:spPr bwMode="auto">
          <a:xfrm>
            <a:off x="1828800" y="1371600"/>
            <a:ext cx="0" cy="6096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9434" name="Line 42"/>
          <p:cNvSpPr>
            <a:spLocks noChangeShapeType="1"/>
          </p:cNvSpPr>
          <p:nvPr/>
        </p:nvSpPr>
        <p:spPr bwMode="auto">
          <a:xfrm>
            <a:off x="2895600" y="1371600"/>
            <a:ext cx="0" cy="6096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9435" name="Text Box 43"/>
          <p:cNvSpPr txBox="1">
            <a:spLocks noChangeArrowheads="1"/>
          </p:cNvSpPr>
          <p:nvPr/>
        </p:nvSpPr>
        <p:spPr bwMode="auto">
          <a:xfrm>
            <a:off x="1371600" y="990600"/>
            <a:ext cx="1017588" cy="396875"/>
          </a:xfrm>
          <a:prstGeom prst="rect">
            <a:avLst/>
          </a:prstGeom>
          <a:noFill/>
          <a:ln w="12700">
            <a:noFill/>
            <a:miter lim="800000"/>
            <a:headEnd/>
            <a:tailEnd/>
          </a:ln>
        </p:spPr>
        <p:txBody>
          <a:bodyPr wrap="none">
            <a:prstTxWarp prst="textNoShape">
              <a:avLst/>
            </a:prstTxWarp>
            <a:spAutoFit/>
          </a:bodyPr>
          <a:lstStyle/>
          <a:p>
            <a:r>
              <a:rPr lang="en-US" sz="2000">
                <a:solidFill>
                  <a:schemeClr val="tx1"/>
                </a:solidFill>
              </a:rPr>
              <a:t>opcode</a:t>
            </a:r>
            <a:endParaRPr lang="en-US" sz="2000"/>
          </a:p>
        </p:txBody>
      </p:sp>
      <p:sp>
        <p:nvSpPr>
          <p:cNvPr id="59436" name="Text Box 44"/>
          <p:cNvSpPr txBox="1">
            <a:spLocks noChangeArrowheads="1"/>
          </p:cNvSpPr>
          <p:nvPr/>
        </p:nvSpPr>
        <p:spPr bwMode="auto">
          <a:xfrm>
            <a:off x="2590800" y="990600"/>
            <a:ext cx="663575" cy="396875"/>
          </a:xfrm>
          <a:prstGeom prst="rect">
            <a:avLst/>
          </a:prstGeom>
          <a:noFill/>
          <a:ln w="12700">
            <a:noFill/>
            <a:miter lim="800000"/>
            <a:headEnd/>
            <a:tailEnd/>
          </a:ln>
        </p:spPr>
        <p:txBody>
          <a:bodyPr wrap="none">
            <a:prstTxWarp prst="textNoShape">
              <a:avLst/>
            </a:prstTxWarp>
            <a:spAutoFit/>
          </a:bodyPr>
          <a:lstStyle/>
          <a:p>
            <a:r>
              <a:rPr lang="en-US" sz="2000">
                <a:solidFill>
                  <a:schemeClr val="tx1"/>
                </a:solidFill>
              </a:rPr>
              <a:t>func</a:t>
            </a:r>
            <a:endParaRPr lang="en-US" sz="2000"/>
          </a:p>
        </p:txBody>
      </p:sp>
      <p:sp>
        <p:nvSpPr>
          <p:cNvPr id="59437" name="Line 45"/>
          <p:cNvSpPr>
            <a:spLocks noChangeShapeType="1"/>
          </p:cNvSpPr>
          <p:nvPr/>
        </p:nvSpPr>
        <p:spPr bwMode="auto">
          <a:xfrm flipV="1">
            <a:off x="1752600" y="1524000"/>
            <a:ext cx="152400" cy="76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9438" name="Line 46"/>
          <p:cNvSpPr>
            <a:spLocks noChangeShapeType="1"/>
          </p:cNvSpPr>
          <p:nvPr/>
        </p:nvSpPr>
        <p:spPr bwMode="auto">
          <a:xfrm flipV="1">
            <a:off x="2819400" y="1524000"/>
            <a:ext cx="152400" cy="76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2578" name="Rectangle 2"/>
          <p:cNvSpPr>
            <a:spLocks noGrp="1" noChangeArrowheads="1"/>
          </p:cNvSpPr>
          <p:nvPr>
            <p:ph type="title"/>
          </p:nvPr>
        </p:nvSpPr>
        <p:spPr/>
        <p:txBody>
          <a:bodyPr/>
          <a:lstStyle/>
          <a:p>
            <a:r>
              <a:rPr lang="en-US" dirty="0"/>
              <a:t>Processor Performance</a:t>
            </a:r>
          </a:p>
        </p:txBody>
      </p:sp>
      <p:sp>
        <p:nvSpPr>
          <p:cNvPr id="2712579" name="Rectangle 3"/>
          <p:cNvSpPr>
            <a:spLocks noGrp="1" noChangeArrowheads="1"/>
          </p:cNvSpPr>
          <p:nvPr>
            <p:ph type="body" idx="1"/>
          </p:nvPr>
        </p:nvSpPr>
        <p:spPr>
          <a:xfrm>
            <a:off x="457200" y="1143000"/>
            <a:ext cx="8229600" cy="5618974"/>
          </a:xfrm>
        </p:spPr>
        <p:txBody>
          <a:bodyPr>
            <a:normAutofit lnSpcReduction="10000"/>
          </a:bodyPr>
          <a:lstStyle/>
          <a:p>
            <a:r>
              <a:rPr lang="en-US" sz="2800" dirty="0"/>
              <a:t>Can we estimate the clock rate (frequency) of our single-cycle processor? We know:</a:t>
            </a:r>
          </a:p>
          <a:p>
            <a:pPr lvl="1"/>
            <a:r>
              <a:rPr lang="en-US" sz="2400" dirty="0"/>
              <a:t>1 cycle per instruction</a:t>
            </a:r>
          </a:p>
          <a:p>
            <a:pPr lvl="1"/>
            <a:r>
              <a:rPr lang="en-US" sz="2400" dirty="0" err="1">
                <a:solidFill>
                  <a:schemeClr val="accent1"/>
                </a:solidFill>
                <a:latin typeface="Courier New" pitchFamily="-65" charset="0"/>
              </a:rPr>
              <a:t>lw</a:t>
            </a:r>
            <a:r>
              <a:rPr lang="en-US" sz="2400" dirty="0">
                <a:solidFill>
                  <a:schemeClr val="accent1"/>
                </a:solidFill>
              </a:rPr>
              <a:t> </a:t>
            </a:r>
            <a:r>
              <a:rPr lang="en-US" sz="2400" dirty="0"/>
              <a:t>is the most demanding instruction.</a:t>
            </a:r>
          </a:p>
          <a:p>
            <a:pPr lvl="1"/>
            <a:r>
              <a:rPr lang="en-US" sz="2400" dirty="0"/>
              <a:t>Assume</a:t>
            </a:r>
            <a:r>
              <a:rPr lang="en-US" sz="2400" dirty="0" smtClean="0"/>
              <a:t> these delays </a:t>
            </a:r>
            <a:r>
              <a:rPr lang="en-US" sz="2400" dirty="0"/>
              <a:t>for major pieces of the </a:t>
            </a:r>
            <a:r>
              <a:rPr lang="en-US" sz="2400" dirty="0" err="1"/>
              <a:t>datapath</a:t>
            </a:r>
            <a:r>
              <a:rPr lang="en-US" sz="2400" dirty="0"/>
              <a:t>:</a:t>
            </a:r>
          </a:p>
          <a:p>
            <a:pPr lvl="2"/>
            <a:r>
              <a:rPr lang="en-US" sz="2000" dirty="0"/>
              <a:t>Instr. </a:t>
            </a:r>
            <a:r>
              <a:rPr lang="en-US" sz="2000" dirty="0" err="1"/>
              <a:t>Mem</a:t>
            </a:r>
            <a:r>
              <a:rPr lang="en-US" sz="2000" dirty="0"/>
              <a:t>, ALU, Data </a:t>
            </a:r>
            <a:r>
              <a:rPr lang="en-US" sz="2000" dirty="0" err="1"/>
              <a:t>Mem</a:t>
            </a:r>
            <a:r>
              <a:rPr lang="en-US" sz="2000" dirty="0"/>
              <a:t> :</a:t>
            </a:r>
            <a:r>
              <a:rPr lang="en-US" sz="2000" dirty="0" smtClean="0"/>
              <a:t> 2 </a:t>
            </a:r>
            <a:r>
              <a:rPr lang="en-US" sz="2000" dirty="0" smtClean="0"/>
              <a:t>ns </a:t>
            </a:r>
            <a:r>
              <a:rPr lang="en-US" sz="2000" dirty="0"/>
              <a:t>each, </a:t>
            </a:r>
            <a:r>
              <a:rPr lang="en-US" sz="2000" dirty="0" err="1"/>
              <a:t>regfile</a:t>
            </a:r>
            <a:r>
              <a:rPr lang="en-US" sz="2000" dirty="0" smtClean="0"/>
              <a:t> 1 ns</a:t>
            </a:r>
            <a:endParaRPr lang="en-US" sz="2000" dirty="0"/>
          </a:p>
          <a:p>
            <a:pPr lvl="2"/>
            <a:r>
              <a:rPr lang="en-US" sz="2000" dirty="0"/>
              <a:t>Instruction execution requires:</a:t>
            </a:r>
            <a:r>
              <a:rPr lang="en-US" sz="2000" dirty="0" smtClean="0"/>
              <a:t> 2 </a:t>
            </a:r>
            <a:r>
              <a:rPr lang="en-US" sz="2000" dirty="0"/>
              <a:t>+</a:t>
            </a:r>
            <a:r>
              <a:rPr lang="en-US" sz="2000" dirty="0" smtClean="0"/>
              <a:t> 1 </a:t>
            </a:r>
            <a:r>
              <a:rPr lang="en-US" sz="2000" dirty="0"/>
              <a:t>+</a:t>
            </a:r>
            <a:r>
              <a:rPr lang="en-US" sz="2000" dirty="0" smtClean="0"/>
              <a:t> 2 </a:t>
            </a:r>
            <a:r>
              <a:rPr lang="en-US" sz="2000" dirty="0"/>
              <a:t>+</a:t>
            </a:r>
            <a:r>
              <a:rPr lang="en-US" sz="2000" dirty="0" smtClean="0"/>
              <a:t> 2 </a:t>
            </a:r>
            <a:r>
              <a:rPr lang="en-US" sz="2000" dirty="0"/>
              <a:t>+</a:t>
            </a:r>
            <a:r>
              <a:rPr lang="en-US" sz="2000" dirty="0" smtClean="0"/>
              <a:t> 1 </a:t>
            </a:r>
            <a:r>
              <a:rPr lang="en-US" sz="2000" dirty="0"/>
              <a:t>=</a:t>
            </a:r>
            <a:r>
              <a:rPr lang="en-US" sz="2000" dirty="0" smtClean="0"/>
              <a:t> 8 ns</a:t>
            </a:r>
            <a:endParaRPr lang="en-US" sz="2000" dirty="0"/>
          </a:p>
          <a:p>
            <a:pPr lvl="2"/>
            <a:r>
              <a:rPr lang="en-US" dirty="0" err="1">
                <a:solidFill>
                  <a:schemeClr val="accent2"/>
                </a:solidFill>
                <a:latin typeface="Symbol" pitchFamily="-65" charset="2"/>
                <a:cs typeface="ＭＳ Ｐゴシック" pitchFamily="-65" charset="-128"/>
                <a:sym typeface="Symbol" pitchFamily="-65" charset="2"/>
              </a:rPr>
              <a:t></a:t>
            </a:r>
            <a:r>
              <a:rPr lang="en-US" sz="2000" dirty="0">
                <a:solidFill>
                  <a:schemeClr val="accent2"/>
                </a:solidFill>
              </a:rPr>
              <a:t> </a:t>
            </a:r>
            <a:r>
              <a:rPr lang="en-US" sz="2000" dirty="0" smtClean="0">
                <a:solidFill>
                  <a:schemeClr val="accent2"/>
                </a:solidFill>
              </a:rPr>
              <a:t>125 </a:t>
            </a:r>
            <a:r>
              <a:rPr lang="en-US" sz="2000" dirty="0" smtClean="0">
                <a:solidFill>
                  <a:schemeClr val="accent2"/>
                </a:solidFill>
              </a:rPr>
              <a:t>M</a:t>
            </a:r>
            <a:r>
              <a:rPr lang="en-US" sz="2000" dirty="0" smtClean="0">
                <a:solidFill>
                  <a:schemeClr val="accent2"/>
                </a:solidFill>
              </a:rPr>
              <a:t>Hz</a:t>
            </a:r>
            <a:endParaRPr lang="en-US" sz="2000" dirty="0"/>
          </a:p>
          <a:p>
            <a:r>
              <a:rPr lang="en-US" sz="2800" dirty="0"/>
              <a:t>What can we do to improve clock rate?</a:t>
            </a:r>
          </a:p>
          <a:p>
            <a:r>
              <a:rPr lang="en-US" sz="2800" dirty="0"/>
              <a:t>Will this improve performance as well?</a:t>
            </a:r>
          </a:p>
          <a:p>
            <a:pPr lvl="1"/>
            <a:r>
              <a:rPr lang="en-US" sz="2400" dirty="0"/>
              <a:t>We want increases in clock rate to result in programs executing quicker.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4626" name="Rectangle 2"/>
          <p:cNvSpPr>
            <a:spLocks noGrp="1" noChangeArrowheads="1"/>
          </p:cNvSpPr>
          <p:nvPr>
            <p:ph type="title"/>
          </p:nvPr>
        </p:nvSpPr>
        <p:spPr/>
        <p:txBody>
          <a:bodyPr/>
          <a:lstStyle/>
          <a:p>
            <a:r>
              <a:rPr lang="en-US" smtClean="0"/>
              <a:t>Gotta Do Laundry</a:t>
            </a:r>
            <a:endParaRPr lang="en-US"/>
          </a:p>
        </p:txBody>
      </p:sp>
      <p:sp>
        <p:nvSpPr>
          <p:cNvPr id="2714627" name="Rectangle 3"/>
          <p:cNvSpPr>
            <a:spLocks noGrp="1" noChangeArrowheads="1"/>
          </p:cNvSpPr>
          <p:nvPr>
            <p:ph type="body" idx="1"/>
          </p:nvPr>
        </p:nvSpPr>
        <p:spPr>
          <a:xfrm>
            <a:off x="457200" y="1143000"/>
            <a:ext cx="6019800" cy="5213350"/>
          </a:xfrm>
        </p:spPr>
        <p:txBody>
          <a:bodyPr>
            <a:normAutofit lnSpcReduction="10000"/>
          </a:bodyPr>
          <a:lstStyle/>
          <a:p>
            <a:r>
              <a:rPr lang="en-US" dirty="0" smtClean="0"/>
              <a:t>Ann, Brian, Cathy, Dave </a:t>
            </a:r>
            <a:br>
              <a:rPr lang="en-US" dirty="0" smtClean="0"/>
            </a:br>
            <a:r>
              <a:rPr lang="en-US" dirty="0" smtClean="0"/>
              <a:t>each have one load of clothes to wash, dry, fold, and put away</a:t>
            </a:r>
          </a:p>
          <a:p>
            <a:pPr lvl="1"/>
            <a:r>
              <a:rPr lang="en-US" sz="2800" dirty="0" smtClean="0"/>
              <a:t>Washer takes 30 minutes</a:t>
            </a:r>
          </a:p>
          <a:p>
            <a:pPr lvl="1"/>
            <a:endParaRPr lang="en-US" sz="2800" dirty="0" smtClean="0"/>
          </a:p>
          <a:p>
            <a:pPr lvl="1"/>
            <a:r>
              <a:rPr lang="en-US" sz="2800" dirty="0" smtClean="0"/>
              <a:t>Dryer takes 30 minutes</a:t>
            </a:r>
          </a:p>
          <a:p>
            <a:pPr lvl="1"/>
            <a:endParaRPr lang="en-US" sz="2800" dirty="0" smtClean="0"/>
          </a:p>
          <a:p>
            <a:pPr lvl="1"/>
            <a:r>
              <a:rPr lang="en-US" sz="2800" dirty="0" smtClean="0"/>
              <a:t>“Folder” takes 30 minutes</a:t>
            </a:r>
          </a:p>
          <a:p>
            <a:pPr lvl="1"/>
            <a:endParaRPr lang="en-US" sz="2400" dirty="0" smtClean="0"/>
          </a:p>
          <a:p>
            <a:pPr lvl="1"/>
            <a:r>
              <a:rPr lang="en-US" sz="2400" dirty="0" smtClean="0"/>
              <a:t>“Stasher” takes 30 minutes to put clothes into drawers</a:t>
            </a:r>
          </a:p>
          <a:p>
            <a:endParaRPr lang="en-US" sz="3200" dirty="0" smtClean="0"/>
          </a:p>
          <a:p>
            <a:endParaRPr lang="en-US" sz="3200" dirty="0" smtClean="0"/>
          </a:p>
          <a:p>
            <a:endParaRPr lang="en-US" sz="3200" dirty="0" smtClean="0"/>
          </a:p>
          <a:p>
            <a:endParaRPr lang="en-US" dirty="0"/>
          </a:p>
        </p:txBody>
      </p:sp>
      <p:grpSp>
        <p:nvGrpSpPr>
          <p:cNvPr id="2" name="Group 4"/>
          <p:cNvGrpSpPr>
            <a:grpSpLocks/>
          </p:cNvGrpSpPr>
          <p:nvPr/>
        </p:nvGrpSpPr>
        <p:grpSpPr bwMode="auto">
          <a:xfrm>
            <a:off x="7118350" y="3817937"/>
            <a:ext cx="598488" cy="800100"/>
            <a:chOff x="4048" y="2448"/>
            <a:chExt cx="424" cy="504"/>
          </a:xfrm>
        </p:grpSpPr>
        <p:grpSp>
          <p:nvGrpSpPr>
            <p:cNvPr id="3" name="Group 5"/>
            <p:cNvGrpSpPr>
              <a:grpSpLocks/>
            </p:cNvGrpSpPr>
            <p:nvPr/>
          </p:nvGrpSpPr>
          <p:grpSpPr bwMode="auto">
            <a:xfrm>
              <a:off x="4048" y="2448"/>
              <a:ext cx="424" cy="504"/>
              <a:chOff x="4048" y="2448"/>
              <a:chExt cx="424" cy="504"/>
            </a:xfrm>
          </p:grpSpPr>
          <p:sp>
            <p:nvSpPr>
              <p:cNvPr id="2714630" name="AutoShape 6"/>
              <p:cNvSpPr>
                <a:spLocks noChangeArrowheads="1"/>
              </p:cNvSpPr>
              <p:nvPr/>
            </p:nvSpPr>
            <p:spPr bwMode="auto">
              <a:xfrm>
                <a:off x="4048" y="2528"/>
                <a:ext cx="424" cy="424"/>
              </a:xfrm>
              <a:prstGeom prst="cube">
                <a:avLst>
                  <a:gd name="adj" fmla="val 24995"/>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2714631" name="AutoShape 7"/>
              <p:cNvSpPr>
                <a:spLocks noChangeArrowheads="1"/>
              </p:cNvSpPr>
              <p:nvPr/>
            </p:nvSpPr>
            <p:spPr bwMode="auto">
              <a:xfrm>
                <a:off x="4144" y="2448"/>
                <a:ext cx="328" cy="88"/>
              </a:xfrm>
              <a:prstGeom prst="cube">
                <a:avLst>
                  <a:gd name="adj" fmla="val 24995"/>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2714632" name="Oval 8"/>
            <p:cNvSpPr>
              <a:spLocks noChangeArrowheads="1"/>
            </p:cNvSpPr>
            <p:nvPr/>
          </p:nvSpPr>
          <p:spPr bwMode="auto">
            <a:xfrm>
              <a:off x="4176" y="2488"/>
              <a:ext cx="56" cy="32"/>
            </a:xfrm>
            <a:prstGeom prst="ellipse">
              <a:avLst/>
            </a:prstGeom>
            <a:solidFill>
              <a:schemeClr val="bg1"/>
            </a:solidFill>
            <a:ln w="12700">
              <a:solidFill>
                <a:schemeClr val="tx1"/>
              </a:solidFill>
              <a:round/>
              <a:headEnd/>
              <a:tailEnd/>
            </a:ln>
            <a:effectLst/>
          </p:spPr>
          <p:txBody>
            <a:bodyPr wrap="none" anchor="ctr">
              <a:prstTxWarp prst="textNoShape">
                <a:avLst/>
              </a:prstTxWarp>
            </a:bodyPr>
            <a:lstStyle/>
            <a:p>
              <a:endParaRPr lang="en-US"/>
            </a:p>
          </p:txBody>
        </p:sp>
        <p:sp>
          <p:nvSpPr>
            <p:cNvPr id="2714633" name="AutoShape 9"/>
            <p:cNvSpPr>
              <a:spLocks noChangeArrowheads="1"/>
            </p:cNvSpPr>
            <p:nvPr/>
          </p:nvSpPr>
          <p:spPr bwMode="auto">
            <a:xfrm>
              <a:off x="4100" y="2724"/>
              <a:ext cx="224" cy="96"/>
            </a:xfrm>
            <a:prstGeom prst="octagon">
              <a:avLst>
                <a:gd name="adj" fmla="val 29282"/>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4" name="Group 10"/>
          <p:cNvGrpSpPr>
            <a:grpSpLocks/>
          </p:cNvGrpSpPr>
          <p:nvPr/>
        </p:nvGrpSpPr>
        <p:grpSpPr bwMode="auto">
          <a:xfrm>
            <a:off x="7112000" y="4846637"/>
            <a:ext cx="587375" cy="649288"/>
            <a:chOff x="4043" y="3096"/>
            <a:chExt cx="417" cy="409"/>
          </a:xfrm>
        </p:grpSpPr>
        <p:grpSp>
          <p:nvGrpSpPr>
            <p:cNvPr id="5" name="Group 11"/>
            <p:cNvGrpSpPr>
              <a:grpSpLocks/>
            </p:cNvGrpSpPr>
            <p:nvPr/>
          </p:nvGrpSpPr>
          <p:grpSpPr bwMode="auto">
            <a:xfrm>
              <a:off x="4045" y="3289"/>
              <a:ext cx="415" cy="216"/>
              <a:chOff x="4045" y="3289"/>
              <a:chExt cx="415" cy="216"/>
            </a:xfrm>
          </p:grpSpPr>
          <p:sp>
            <p:nvSpPr>
              <p:cNvPr id="2714636" name="Freeform 12"/>
              <p:cNvSpPr>
                <a:spLocks/>
              </p:cNvSpPr>
              <p:nvPr/>
            </p:nvSpPr>
            <p:spPr bwMode="auto">
              <a:xfrm>
                <a:off x="4247" y="3290"/>
                <a:ext cx="96" cy="215"/>
              </a:xfrm>
              <a:custGeom>
                <a:avLst/>
                <a:gdLst/>
                <a:ahLst/>
                <a:cxnLst>
                  <a:cxn ang="0">
                    <a:pos x="69" y="0"/>
                  </a:cxn>
                  <a:cxn ang="0">
                    <a:pos x="95" y="0"/>
                  </a:cxn>
                  <a:cxn ang="0">
                    <a:pos x="26" y="214"/>
                  </a:cxn>
                  <a:cxn ang="0">
                    <a:pos x="0" y="214"/>
                  </a:cxn>
                  <a:cxn ang="0">
                    <a:pos x="69" y="0"/>
                  </a:cxn>
                </a:cxnLst>
                <a:rect l="0" t="0" r="r" b="b"/>
                <a:pathLst>
                  <a:path w="96" h="215">
                    <a:moveTo>
                      <a:pt x="69" y="0"/>
                    </a:moveTo>
                    <a:lnTo>
                      <a:pt x="95" y="0"/>
                    </a:lnTo>
                    <a:lnTo>
                      <a:pt x="26" y="214"/>
                    </a:lnTo>
                    <a:lnTo>
                      <a:pt x="0" y="214"/>
                    </a:lnTo>
                    <a:lnTo>
                      <a:pt x="69" y="0"/>
                    </a:lnTo>
                  </a:path>
                </a:pathLst>
              </a:custGeom>
              <a:solidFill>
                <a:srgbClr val="FDA4B5"/>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4637" name="Rectangle 13"/>
              <p:cNvSpPr>
                <a:spLocks noChangeArrowheads="1"/>
              </p:cNvSpPr>
              <p:nvPr/>
            </p:nvSpPr>
            <p:spPr bwMode="auto">
              <a:xfrm>
                <a:off x="4242" y="3289"/>
                <a:ext cx="218" cy="12"/>
              </a:xfrm>
              <a:prstGeom prst="rect">
                <a:avLst/>
              </a:prstGeom>
              <a:solidFill>
                <a:srgbClr val="FDA4B5"/>
              </a:solidFill>
              <a:ln w="12700">
                <a:noFill/>
                <a:miter lim="800000"/>
                <a:headEnd/>
                <a:tailEnd/>
              </a:ln>
              <a:effectLst/>
            </p:spPr>
            <p:txBody>
              <a:bodyPr wrap="none" anchor="ctr">
                <a:prstTxWarp prst="textNoShape">
                  <a:avLst/>
                </a:prstTxWarp>
              </a:bodyPr>
              <a:lstStyle/>
              <a:p>
                <a:endParaRPr lang="en-US"/>
              </a:p>
            </p:txBody>
          </p:sp>
          <p:sp>
            <p:nvSpPr>
              <p:cNvPr id="2714638" name="Rectangle 14"/>
              <p:cNvSpPr>
                <a:spLocks noChangeArrowheads="1"/>
              </p:cNvSpPr>
              <p:nvPr/>
            </p:nvSpPr>
            <p:spPr bwMode="auto">
              <a:xfrm>
                <a:off x="4241" y="3380"/>
                <a:ext cx="218" cy="13"/>
              </a:xfrm>
              <a:prstGeom prst="rect">
                <a:avLst/>
              </a:prstGeom>
              <a:solidFill>
                <a:srgbClr val="FDA4B5"/>
              </a:solidFill>
              <a:ln w="12700">
                <a:noFill/>
                <a:miter lim="800000"/>
                <a:headEnd/>
                <a:tailEnd/>
              </a:ln>
              <a:effectLst/>
            </p:spPr>
            <p:txBody>
              <a:bodyPr wrap="none" anchor="ctr">
                <a:prstTxWarp prst="textNoShape">
                  <a:avLst/>
                </a:prstTxWarp>
              </a:bodyPr>
              <a:lstStyle/>
              <a:p>
                <a:endParaRPr lang="en-US"/>
              </a:p>
            </p:txBody>
          </p:sp>
          <p:sp>
            <p:nvSpPr>
              <p:cNvPr id="2714639" name="Rectangle 15"/>
              <p:cNvSpPr>
                <a:spLocks noChangeArrowheads="1"/>
              </p:cNvSpPr>
              <p:nvPr/>
            </p:nvSpPr>
            <p:spPr bwMode="auto">
              <a:xfrm>
                <a:off x="4045" y="3380"/>
                <a:ext cx="116" cy="13"/>
              </a:xfrm>
              <a:prstGeom prst="rect">
                <a:avLst/>
              </a:prstGeom>
              <a:solidFill>
                <a:srgbClr val="FDA4B5"/>
              </a:solidFill>
              <a:ln w="12700">
                <a:noFill/>
                <a:miter lim="800000"/>
                <a:headEnd/>
                <a:tailEnd/>
              </a:ln>
              <a:effectLst/>
            </p:spPr>
            <p:txBody>
              <a:bodyPr wrap="none" anchor="ctr">
                <a:prstTxWarp prst="textNoShape">
                  <a:avLst/>
                </a:prstTxWarp>
              </a:bodyPr>
              <a:lstStyle/>
              <a:p>
                <a:endParaRPr lang="en-US"/>
              </a:p>
            </p:txBody>
          </p:sp>
        </p:grpSp>
        <p:grpSp>
          <p:nvGrpSpPr>
            <p:cNvPr id="6" name="Group 16"/>
            <p:cNvGrpSpPr>
              <a:grpSpLocks/>
            </p:cNvGrpSpPr>
            <p:nvPr/>
          </p:nvGrpSpPr>
          <p:grpSpPr bwMode="auto">
            <a:xfrm>
              <a:off x="4043" y="3096"/>
              <a:ext cx="217" cy="409"/>
              <a:chOff x="4043" y="3096"/>
              <a:chExt cx="217" cy="409"/>
            </a:xfrm>
          </p:grpSpPr>
          <p:sp>
            <p:nvSpPr>
              <p:cNvPr id="2714641" name="Oval 17"/>
              <p:cNvSpPr>
                <a:spLocks noChangeArrowheads="1"/>
              </p:cNvSpPr>
              <p:nvPr/>
            </p:nvSpPr>
            <p:spPr bwMode="auto">
              <a:xfrm>
                <a:off x="4127" y="3096"/>
                <a:ext cx="55" cy="55"/>
              </a:xfrm>
              <a:prstGeom prst="ellipse">
                <a:avLst/>
              </a:prstGeom>
              <a:solidFill>
                <a:srgbClr val="FDA4B5"/>
              </a:solidFill>
              <a:ln w="12700">
                <a:solidFill>
                  <a:srgbClr val="000000"/>
                </a:solidFill>
                <a:round/>
                <a:headEnd/>
                <a:tailEnd/>
              </a:ln>
              <a:effectLst/>
            </p:spPr>
            <p:txBody>
              <a:bodyPr wrap="none" anchor="ctr">
                <a:prstTxWarp prst="textNoShape">
                  <a:avLst/>
                </a:prstTxWarp>
              </a:bodyPr>
              <a:lstStyle/>
              <a:p>
                <a:endParaRPr lang="en-US"/>
              </a:p>
            </p:txBody>
          </p:sp>
          <p:sp>
            <p:nvSpPr>
              <p:cNvPr id="2714642" name="Freeform 18"/>
              <p:cNvSpPr>
                <a:spLocks/>
              </p:cNvSpPr>
              <p:nvPr/>
            </p:nvSpPr>
            <p:spPr bwMode="auto">
              <a:xfrm>
                <a:off x="4043" y="3173"/>
                <a:ext cx="217" cy="332"/>
              </a:xfrm>
              <a:custGeom>
                <a:avLst/>
                <a:gdLst/>
                <a:ahLst/>
                <a:cxnLst>
                  <a:cxn ang="0">
                    <a:pos x="2" y="153"/>
                  </a:cxn>
                  <a:cxn ang="0">
                    <a:pos x="1" y="157"/>
                  </a:cxn>
                  <a:cxn ang="0">
                    <a:pos x="0" y="163"/>
                  </a:cxn>
                  <a:cxn ang="0">
                    <a:pos x="0" y="168"/>
                  </a:cxn>
                  <a:cxn ang="0">
                    <a:pos x="2" y="174"/>
                  </a:cxn>
                  <a:cxn ang="0">
                    <a:pos x="5" y="179"/>
                  </a:cxn>
                  <a:cxn ang="0">
                    <a:pos x="9" y="183"/>
                  </a:cxn>
                  <a:cxn ang="0">
                    <a:pos x="14" y="186"/>
                  </a:cxn>
                  <a:cxn ang="0">
                    <a:pos x="17" y="186"/>
                  </a:cxn>
                  <a:cxn ang="0">
                    <a:pos x="23" y="186"/>
                  </a:cxn>
                  <a:cxn ang="0">
                    <a:pos x="141" y="331"/>
                  </a:cxn>
                  <a:cxn ang="0">
                    <a:pos x="178" y="159"/>
                  </a:cxn>
                  <a:cxn ang="0">
                    <a:pos x="177" y="155"/>
                  </a:cxn>
                  <a:cxn ang="0">
                    <a:pos x="176" y="152"/>
                  </a:cxn>
                  <a:cxn ang="0">
                    <a:pos x="173" y="149"/>
                  </a:cxn>
                  <a:cxn ang="0">
                    <a:pos x="170" y="147"/>
                  </a:cxn>
                  <a:cxn ang="0">
                    <a:pos x="166" y="145"/>
                  </a:cxn>
                  <a:cxn ang="0">
                    <a:pos x="161" y="145"/>
                  </a:cxn>
                  <a:cxn ang="0">
                    <a:pos x="157" y="145"/>
                  </a:cxn>
                  <a:cxn ang="0">
                    <a:pos x="153" y="145"/>
                  </a:cxn>
                  <a:cxn ang="0">
                    <a:pos x="104" y="84"/>
                  </a:cxn>
                  <a:cxn ang="0">
                    <a:pos x="201" y="104"/>
                  </a:cxn>
                  <a:cxn ang="0">
                    <a:pos x="204" y="103"/>
                  </a:cxn>
                  <a:cxn ang="0">
                    <a:pos x="207" y="103"/>
                  </a:cxn>
                  <a:cxn ang="0">
                    <a:pos x="211" y="100"/>
                  </a:cxn>
                  <a:cxn ang="0">
                    <a:pos x="214" y="97"/>
                  </a:cxn>
                  <a:cxn ang="0">
                    <a:pos x="215" y="93"/>
                  </a:cxn>
                  <a:cxn ang="0">
                    <a:pos x="216" y="88"/>
                  </a:cxn>
                  <a:cxn ang="0">
                    <a:pos x="215" y="83"/>
                  </a:cxn>
                  <a:cxn ang="0">
                    <a:pos x="213" y="79"/>
                  </a:cxn>
                  <a:cxn ang="0">
                    <a:pos x="210" y="76"/>
                  </a:cxn>
                  <a:cxn ang="0">
                    <a:pos x="206" y="73"/>
                  </a:cxn>
                  <a:cxn ang="0">
                    <a:pos x="203" y="72"/>
                  </a:cxn>
                  <a:cxn ang="0">
                    <a:pos x="137" y="72"/>
                  </a:cxn>
                  <a:cxn ang="0">
                    <a:pos x="125" y="47"/>
                  </a:cxn>
                  <a:cxn ang="0">
                    <a:pos x="126" y="41"/>
                  </a:cxn>
                  <a:cxn ang="0">
                    <a:pos x="127" y="34"/>
                  </a:cxn>
                  <a:cxn ang="0">
                    <a:pos x="127" y="27"/>
                  </a:cxn>
                  <a:cxn ang="0">
                    <a:pos x="125" y="21"/>
                  </a:cxn>
                  <a:cxn ang="0">
                    <a:pos x="123" y="17"/>
                  </a:cxn>
                  <a:cxn ang="0">
                    <a:pos x="120" y="12"/>
                  </a:cxn>
                  <a:cxn ang="0">
                    <a:pos x="115" y="8"/>
                  </a:cxn>
                  <a:cxn ang="0">
                    <a:pos x="110" y="4"/>
                  </a:cxn>
                  <a:cxn ang="0">
                    <a:pos x="104" y="1"/>
                  </a:cxn>
                  <a:cxn ang="0">
                    <a:pos x="97" y="0"/>
                  </a:cxn>
                  <a:cxn ang="0">
                    <a:pos x="91" y="0"/>
                  </a:cxn>
                  <a:cxn ang="0">
                    <a:pos x="84" y="1"/>
                  </a:cxn>
                  <a:cxn ang="0">
                    <a:pos x="77" y="3"/>
                  </a:cxn>
                  <a:cxn ang="0">
                    <a:pos x="70" y="7"/>
                  </a:cxn>
                  <a:cxn ang="0">
                    <a:pos x="66" y="13"/>
                  </a:cxn>
                  <a:cxn ang="0">
                    <a:pos x="62" y="19"/>
                  </a:cxn>
                  <a:cxn ang="0">
                    <a:pos x="59" y="25"/>
                  </a:cxn>
                </a:cxnLst>
                <a:rect l="0" t="0" r="r" b="b"/>
                <a:pathLst>
                  <a:path w="217" h="332">
                    <a:moveTo>
                      <a:pt x="59" y="25"/>
                    </a:moveTo>
                    <a:lnTo>
                      <a:pt x="2" y="153"/>
                    </a:lnTo>
                    <a:lnTo>
                      <a:pt x="1" y="155"/>
                    </a:lnTo>
                    <a:lnTo>
                      <a:pt x="1" y="157"/>
                    </a:lnTo>
                    <a:lnTo>
                      <a:pt x="0" y="159"/>
                    </a:lnTo>
                    <a:lnTo>
                      <a:pt x="0" y="163"/>
                    </a:lnTo>
                    <a:lnTo>
                      <a:pt x="0" y="165"/>
                    </a:lnTo>
                    <a:lnTo>
                      <a:pt x="0" y="168"/>
                    </a:lnTo>
                    <a:lnTo>
                      <a:pt x="1" y="171"/>
                    </a:lnTo>
                    <a:lnTo>
                      <a:pt x="2" y="174"/>
                    </a:lnTo>
                    <a:lnTo>
                      <a:pt x="3" y="176"/>
                    </a:lnTo>
                    <a:lnTo>
                      <a:pt x="5" y="179"/>
                    </a:lnTo>
                    <a:lnTo>
                      <a:pt x="7" y="181"/>
                    </a:lnTo>
                    <a:lnTo>
                      <a:pt x="9" y="183"/>
                    </a:lnTo>
                    <a:lnTo>
                      <a:pt x="12" y="184"/>
                    </a:lnTo>
                    <a:lnTo>
                      <a:pt x="14" y="186"/>
                    </a:lnTo>
                    <a:lnTo>
                      <a:pt x="15" y="186"/>
                    </a:lnTo>
                    <a:lnTo>
                      <a:pt x="17" y="186"/>
                    </a:lnTo>
                    <a:lnTo>
                      <a:pt x="20" y="186"/>
                    </a:lnTo>
                    <a:lnTo>
                      <a:pt x="23" y="186"/>
                    </a:lnTo>
                    <a:lnTo>
                      <a:pt x="141" y="186"/>
                    </a:lnTo>
                    <a:lnTo>
                      <a:pt x="141" y="331"/>
                    </a:lnTo>
                    <a:lnTo>
                      <a:pt x="178" y="331"/>
                    </a:lnTo>
                    <a:lnTo>
                      <a:pt x="178" y="159"/>
                    </a:lnTo>
                    <a:lnTo>
                      <a:pt x="178" y="157"/>
                    </a:lnTo>
                    <a:lnTo>
                      <a:pt x="177" y="155"/>
                    </a:lnTo>
                    <a:lnTo>
                      <a:pt x="176" y="153"/>
                    </a:lnTo>
                    <a:lnTo>
                      <a:pt x="176" y="152"/>
                    </a:lnTo>
                    <a:lnTo>
                      <a:pt x="175" y="151"/>
                    </a:lnTo>
                    <a:lnTo>
                      <a:pt x="173" y="149"/>
                    </a:lnTo>
                    <a:lnTo>
                      <a:pt x="172" y="148"/>
                    </a:lnTo>
                    <a:lnTo>
                      <a:pt x="170" y="147"/>
                    </a:lnTo>
                    <a:lnTo>
                      <a:pt x="168" y="146"/>
                    </a:lnTo>
                    <a:lnTo>
                      <a:pt x="166" y="145"/>
                    </a:lnTo>
                    <a:lnTo>
                      <a:pt x="164" y="145"/>
                    </a:lnTo>
                    <a:lnTo>
                      <a:pt x="161" y="145"/>
                    </a:lnTo>
                    <a:lnTo>
                      <a:pt x="159" y="145"/>
                    </a:lnTo>
                    <a:lnTo>
                      <a:pt x="157" y="145"/>
                    </a:lnTo>
                    <a:lnTo>
                      <a:pt x="155" y="145"/>
                    </a:lnTo>
                    <a:lnTo>
                      <a:pt x="153" y="145"/>
                    </a:lnTo>
                    <a:lnTo>
                      <a:pt x="85" y="141"/>
                    </a:lnTo>
                    <a:lnTo>
                      <a:pt x="104" y="84"/>
                    </a:lnTo>
                    <a:lnTo>
                      <a:pt x="118" y="104"/>
                    </a:lnTo>
                    <a:lnTo>
                      <a:pt x="201" y="104"/>
                    </a:lnTo>
                    <a:lnTo>
                      <a:pt x="203" y="103"/>
                    </a:lnTo>
                    <a:lnTo>
                      <a:pt x="204" y="103"/>
                    </a:lnTo>
                    <a:lnTo>
                      <a:pt x="206" y="103"/>
                    </a:lnTo>
                    <a:lnTo>
                      <a:pt x="207" y="103"/>
                    </a:lnTo>
                    <a:lnTo>
                      <a:pt x="209" y="101"/>
                    </a:lnTo>
                    <a:lnTo>
                      <a:pt x="211" y="100"/>
                    </a:lnTo>
                    <a:lnTo>
                      <a:pt x="212" y="98"/>
                    </a:lnTo>
                    <a:lnTo>
                      <a:pt x="214" y="97"/>
                    </a:lnTo>
                    <a:lnTo>
                      <a:pt x="215" y="95"/>
                    </a:lnTo>
                    <a:lnTo>
                      <a:pt x="215" y="93"/>
                    </a:lnTo>
                    <a:lnTo>
                      <a:pt x="216" y="91"/>
                    </a:lnTo>
                    <a:lnTo>
                      <a:pt x="216" y="88"/>
                    </a:lnTo>
                    <a:lnTo>
                      <a:pt x="216" y="85"/>
                    </a:lnTo>
                    <a:lnTo>
                      <a:pt x="215" y="83"/>
                    </a:lnTo>
                    <a:lnTo>
                      <a:pt x="214" y="81"/>
                    </a:lnTo>
                    <a:lnTo>
                      <a:pt x="213" y="79"/>
                    </a:lnTo>
                    <a:lnTo>
                      <a:pt x="211" y="77"/>
                    </a:lnTo>
                    <a:lnTo>
                      <a:pt x="210" y="76"/>
                    </a:lnTo>
                    <a:lnTo>
                      <a:pt x="208" y="74"/>
                    </a:lnTo>
                    <a:lnTo>
                      <a:pt x="206" y="73"/>
                    </a:lnTo>
                    <a:lnTo>
                      <a:pt x="205" y="72"/>
                    </a:lnTo>
                    <a:lnTo>
                      <a:pt x="203" y="72"/>
                    </a:lnTo>
                    <a:lnTo>
                      <a:pt x="201" y="72"/>
                    </a:lnTo>
                    <a:lnTo>
                      <a:pt x="137" y="72"/>
                    </a:lnTo>
                    <a:lnTo>
                      <a:pt x="123" y="49"/>
                    </a:lnTo>
                    <a:lnTo>
                      <a:pt x="125" y="47"/>
                    </a:lnTo>
                    <a:lnTo>
                      <a:pt x="126" y="44"/>
                    </a:lnTo>
                    <a:lnTo>
                      <a:pt x="126" y="41"/>
                    </a:lnTo>
                    <a:lnTo>
                      <a:pt x="127" y="38"/>
                    </a:lnTo>
                    <a:lnTo>
                      <a:pt x="127" y="34"/>
                    </a:lnTo>
                    <a:lnTo>
                      <a:pt x="127" y="31"/>
                    </a:lnTo>
                    <a:lnTo>
                      <a:pt x="127" y="27"/>
                    </a:lnTo>
                    <a:lnTo>
                      <a:pt x="126" y="24"/>
                    </a:lnTo>
                    <a:lnTo>
                      <a:pt x="125" y="21"/>
                    </a:lnTo>
                    <a:lnTo>
                      <a:pt x="124" y="20"/>
                    </a:lnTo>
                    <a:lnTo>
                      <a:pt x="123" y="17"/>
                    </a:lnTo>
                    <a:lnTo>
                      <a:pt x="122" y="15"/>
                    </a:lnTo>
                    <a:lnTo>
                      <a:pt x="120" y="12"/>
                    </a:lnTo>
                    <a:lnTo>
                      <a:pt x="118" y="10"/>
                    </a:lnTo>
                    <a:lnTo>
                      <a:pt x="115" y="8"/>
                    </a:lnTo>
                    <a:lnTo>
                      <a:pt x="113" y="6"/>
                    </a:lnTo>
                    <a:lnTo>
                      <a:pt x="110" y="4"/>
                    </a:lnTo>
                    <a:lnTo>
                      <a:pt x="107" y="3"/>
                    </a:lnTo>
                    <a:lnTo>
                      <a:pt x="104" y="1"/>
                    </a:lnTo>
                    <a:lnTo>
                      <a:pt x="100" y="1"/>
                    </a:lnTo>
                    <a:lnTo>
                      <a:pt x="97" y="0"/>
                    </a:lnTo>
                    <a:lnTo>
                      <a:pt x="95" y="0"/>
                    </a:lnTo>
                    <a:lnTo>
                      <a:pt x="91" y="0"/>
                    </a:lnTo>
                    <a:lnTo>
                      <a:pt x="88" y="0"/>
                    </a:lnTo>
                    <a:lnTo>
                      <a:pt x="84" y="1"/>
                    </a:lnTo>
                    <a:lnTo>
                      <a:pt x="81" y="2"/>
                    </a:lnTo>
                    <a:lnTo>
                      <a:pt x="77" y="3"/>
                    </a:lnTo>
                    <a:lnTo>
                      <a:pt x="74" y="5"/>
                    </a:lnTo>
                    <a:lnTo>
                      <a:pt x="70" y="7"/>
                    </a:lnTo>
                    <a:lnTo>
                      <a:pt x="68" y="10"/>
                    </a:lnTo>
                    <a:lnTo>
                      <a:pt x="66" y="13"/>
                    </a:lnTo>
                    <a:lnTo>
                      <a:pt x="64" y="15"/>
                    </a:lnTo>
                    <a:lnTo>
                      <a:pt x="62" y="19"/>
                    </a:lnTo>
                    <a:lnTo>
                      <a:pt x="60" y="21"/>
                    </a:lnTo>
                    <a:lnTo>
                      <a:pt x="59" y="25"/>
                    </a:lnTo>
                  </a:path>
                </a:pathLst>
              </a:custGeom>
              <a:solidFill>
                <a:srgbClr val="FDA4B5"/>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grpSp>
      <p:grpSp>
        <p:nvGrpSpPr>
          <p:cNvPr id="7" name="Group 19"/>
          <p:cNvGrpSpPr>
            <a:grpSpLocks/>
          </p:cNvGrpSpPr>
          <p:nvPr/>
        </p:nvGrpSpPr>
        <p:grpSpPr bwMode="auto">
          <a:xfrm>
            <a:off x="7129463" y="2649537"/>
            <a:ext cx="598487" cy="800100"/>
            <a:chOff x="4056" y="1712"/>
            <a:chExt cx="424" cy="504"/>
          </a:xfrm>
        </p:grpSpPr>
        <p:grpSp>
          <p:nvGrpSpPr>
            <p:cNvPr id="8" name="Group 20"/>
            <p:cNvGrpSpPr>
              <a:grpSpLocks/>
            </p:cNvGrpSpPr>
            <p:nvPr/>
          </p:nvGrpSpPr>
          <p:grpSpPr bwMode="auto">
            <a:xfrm>
              <a:off x="4056" y="1712"/>
              <a:ext cx="424" cy="504"/>
              <a:chOff x="4056" y="1712"/>
              <a:chExt cx="424" cy="504"/>
            </a:xfrm>
          </p:grpSpPr>
          <p:grpSp>
            <p:nvGrpSpPr>
              <p:cNvPr id="9" name="Group 21"/>
              <p:cNvGrpSpPr>
                <a:grpSpLocks/>
              </p:cNvGrpSpPr>
              <p:nvPr/>
            </p:nvGrpSpPr>
            <p:grpSpPr bwMode="auto">
              <a:xfrm>
                <a:off x="4056" y="1712"/>
                <a:ext cx="424" cy="504"/>
                <a:chOff x="4056" y="1712"/>
                <a:chExt cx="424" cy="504"/>
              </a:xfrm>
            </p:grpSpPr>
            <p:sp>
              <p:nvSpPr>
                <p:cNvPr id="2714646" name="AutoShape 22"/>
                <p:cNvSpPr>
                  <a:spLocks noChangeArrowheads="1"/>
                </p:cNvSpPr>
                <p:nvPr/>
              </p:nvSpPr>
              <p:spPr bwMode="auto">
                <a:xfrm>
                  <a:off x="4056" y="1792"/>
                  <a:ext cx="424" cy="424"/>
                </a:xfrm>
                <a:prstGeom prst="cube">
                  <a:avLst>
                    <a:gd name="adj" fmla="val 24995"/>
                  </a:avLst>
                </a:prstGeom>
                <a:solidFill>
                  <a:srgbClr val="DC008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2714647" name="AutoShape 23"/>
                <p:cNvSpPr>
                  <a:spLocks noChangeArrowheads="1"/>
                </p:cNvSpPr>
                <p:nvPr/>
              </p:nvSpPr>
              <p:spPr bwMode="auto">
                <a:xfrm>
                  <a:off x="4152" y="1712"/>
                  <a:ext cx="328" cy="88"/>
                </a:xfrm>
                <a:prstGeom prst="cube">
                  <a:avLst>
                    <a:gd name="adj" fmla="val 24995"/>
                  </a:avLst>
                </a:prstGeom>
                <a:solidFill>
                  <a:srgbClr val="DC0081"/>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2714648" name="AutoShape 24"/>
              <p:cNvSpPr>
                <a:spLocks noChangeArrowheads="1"/>
              </p:cNvSpPr>
              <p:nvPr/>
            </p:nvSpPr>
            <p:spPr bwMode="auto">
              <a:xfrm>
                <a:off x="4140" y="1828"/>
                <a:ext cx="224" cy="32"/>
              </a:xfrm>
              <a:prstGeom prst="parallelogram">
                <a:avLst>
                  <a:gd name="adj" fmla="val 174968"/>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4649" name="Oval 25"/>
            <p:cNvSpPr>
              <a:spLocks noChangeArrowheads="1"/>
            </p:cNvSpPr>
            <p:nvPr/>
          </p:nvSpPr>
          <p:spPr bwMode="auto">
            <a:xfrm>
              <a:off x="4384" y="1752"/>
              <a:ext cx="56" cy="32"/>
            </a:xfrm>
            <a:prstGeom prst="ellipse">
              <a:avLst/>
            </a:prstGeom>
            <a:solidFill>
              <a:srgbClr val="DC0081"/>
            </a:solidFill>
            <a:ln w="12700">
              <a:solidFill>
                <a:schemeClr val="tx1"/>
              </a:solidFill>
              <a:round/>
              <a:headEnd/>
              <a:tailEnd/>
            </a:ln>
            <a:effectLst/>
          </p:spPr>
          <p:txBody>
            <a:bodyPr wrap="none" anchor="ctr">
              <a:prstTxWarp prst="textNoShape">
                <a:avLst/>
              </a:prstTxWarp>
            </a:bodyPr>
            <a:lstStyle/>
            <a:p>
              <a:endParaRPr lang="en-US"/>
            </a:p>
          </p:txBody>
        </p:sp>
      </p:grpSp>
      <p:grpSp>
        <p:nvGrpSpPr>
          <p:cNvPr id="10" name="Group 26"/>
          <p:cNvGrpSpPr>
            <a:grpSpLocks/>
          </p:cNvGrpSpPr>
          <p:nvPr/>
        </p:nvGrpSpPr>
        <p:grpSpPr bwMode="auto">
          <a:xfrm>
            <a:off x="6632575" y="1528762"/>
            <a:ext cx="1978025" cy="528638"/>
            <a:chOff x="3292" y="768"/>
            <a:chExt cx="1246" cy="333"/>
          </a:xfrm>
        </p:grpSpPr>
        <p:sp>
          <p:nvSpPr>
            <p:cNvPr id="2714651" name="Freeform 27"/>
            <p:cNvSpPr>
              <a:spLocks/>
            </p:cNvSpPr>
            <p:nvPr/>
          </p:nvSpPr>
          <p:spPr bwMode="auto">
            <a:xfrm>
              <a:off x="3292" y="768"/>
              <a:ext cx="293" cy="295"/>
            </a:xfrm>
            <a:custGeom>
              <a:avLst/>
              <a:gdLst/>
              <a:ahLst/>
              <a:cxnLst>
                <a:cxn ang="0">
                  <a:pos x="93" y="14"/>
                </a:cxn>
                <a:cxn ang="0">
                  <a:pos x="156" y="16"/>
                </a:cxn>
                <a:cxn ang="0">
                  <a:pos x="224" y="0"/>
                </a:cxn>
                <a:cxn ang="0">
                  <a:pos x="305" y="0"/>
                </a:cxn>
                <a:cxn ang="0">
                  <a:pos x="215" y="84"/>
                </a:cxn>
                <a:cxn ang="0">
                  <a:pos x="239" y="89"/>
                </a:cxn>
                <a:cxn ang="0">
                  <a:pos x="263" y="99"/>
                </a:cxn>
                <a:cxn ang="0">
                  <a:pos x="285" y="111"/>
                </a:cxn>
                <a:cxn ang="0">
                  <a:pos x="302" y="126"/>
                </a:cxn>
                <a:cxn ang="0">
                  <a:pos x="316" y="144"/>
                </a:cxn>
                <a:cxn ang="0">
                  <a:pos x="325" y="165"/>
                </a:cxn>
                <a:cxn ang="0">
                  <a:pos x="328" y="187"/>
                </a:cxn>
                <a:cxn ang="0">
                  <a:pos x="324" y="210"/>
                </a:cxn>
                <a:cxn ang="0">
                  <a:pos x="317" y="228"/>
                </a:cxn>
                <a:cxn ang="0">
                  <a:pos x="303" y="247"/>
                </a:cxn>
                <a:cxn ang="0">
                  <a:pos x="280" y="267"/>
                </a:cxn>
                <a:cxn ang="0">
                  <a:pos x="257" y="279"/>
                </a:cxn>
                <a:cxn ang="0">
                  <a:pos x="236" y="287"/>
                </a:cxn>
                <a:cxn ang="0">
                  <a:pos x="215" y="292"/>
                </a:cxn>
                <a:cxn ang="0">
                  <a:pos x="189" y="294"/>
                </a:cxn>
                <a:cxn ang="0">
                  <a:pos x="122" y="293"/>
                </a:cxn>
                <a:cxn ang="0">
                  <a:pos x="90" y="287"/>
                </a:cxn>
                <a:cxn ang="0">
                  <a:pos x="56" y="272"/>
                </a:cxn>
                <a:cxn ang="0">
                  <a:pos x="30" y="253"/>
                </a:cxn>
                <a:cxn ang="0">
                  <a:pos x="13" y="232"/>
                </a:cxn>
                <a:cxn ang="0">
                  <a:pos x="4" y="210"/>
                </a:cxn>
                <a:cxn ang="0">
                  <a:pos x="0" y="191"/>
                </a:cxn>
                <a:cxn ang="0">
                  <a:pos x="3" y="169"/>
                </a:cxn>
                <a:cxn ang="0">
                  <a:pos x="14" y="141"/>
                </a:cxn>
                <a:cxn ang="0">
                  <a:pos x="35" y="118"/>
                </a:cxn>
                <a:cxn ang="0">
                  <a:pos x="63" y="99"/>
                </a:cxn>
                <a:cxn ang="0">
                  <a:pos x="102" y="86"/>
                </a:cxn>
                <a:cxn ang="0">
                  <a:pos x="40" y="4"/>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chemeClr val="hlink"/>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4652" name="Rectangle 28"/>
            <p:cNvSpPr>
              <a:spLocks noChangeArrowheads="1"/>
            </p:cNvSpPr>
            <p:nvPr/>
          </p:nvSpPr>
          <p:spPr bwMode="auto">
            <a:xfrm>
              <a:off x="3324" y="815"/>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Arial" pitchFamily="-65" charset="0"/>
                </a:rPr>
                <a:t>A</a:t>
              </a:r>
            </a:p>
          </p:txBody>
        </p:sp>
        <p:sp>
          <p:nvSpPr>
            <p:cNvPr id="2714653" name="Freeform 29"/>
            <p:cNvSpPr>
              <a:spLocks/>
            </p:cNvSpPr>
            <p:nvPr/>
          </p:nvSpPr>
          <p:spPr bwMode="auto">
            <a:xfrm>
              <a:off x="3612" y="768"/>
              <a:ext cx="293" cy="295"/>
            </a:xfrm>
            <a:custGeom>
              <a:avLst/>
              <a:gdLst/>
              <a:ahLst/>
              <a:cxnLst>
                <a:cxn ang="0">
                  <a:pos x="93" y="14"/>
                </a:cxn>
                <a:cxn ang="0">
                  <a:pos x="156" y="16"/>
                </a:cxn>
                <a:cxn ang="0">
                  <a:pos x="224" y="0"/>
                </a:cxn>
                <a:cxn ang="0">
                  <a:pos x="305" y="0"/>
                </a:cxn>
                <a:cxn ang="0">
                  <a:pos x="215" y="84"/>
                </a:cxn>
                <a:cxn ang="0">
                  <a:pos x="239" y="89"/>
                </a:cxn>
                <a:cxn ang="0">
                  <a:pos x="263" y="99"/>
                </a:cxn>
                <a:cxn ang="0">
                  <a:pos x="285" y="111"/>
                </a:cxn>
                <a:cxn ang="0">
                  <a:pos x="302" y="126"/>
                </a:cxn>
                <a:cxn ang="0">
                  <a:pos x="316" y="144"/>
                </a:cxn>
                <a:cxn ang="0">
                  <a:pos x="325" y="165"/>
                </a:cxn>
                <a:cxn ang="0">
                  <a:pos x="328" y="187"/>
                </a:cxn>
                <a:cxn ang="0">
                  <a:pos x="324" y="210"/>
                </a:cxn>
                <a:cxn ang="0">
                  <a:pos x="317" y="228"/>
                </a:cxn>
                <a:cxn ang="0">
                  <a:pos x="303" y="247"/>
                </a:cxn>
                <a:cxn ang="0">
                  <a:pos x="280" y="267"/>
                </a:cxn>
                <a:cxn ang="0">
                  <a:pos x="257" y="279"/>
                </a:cxn>
                <a:cxn ang="0">
                  <a:pos x="236" y="287"/>
                </a:cxn>
                <a:cxn ang="0">
                  <a:pos x="215" y="292"/>
                </a:cxn>
                <a:cxn ang="0">
                  <a:pos x="189" y="294"/>
                </a:cxn>
                <a:cxn ang="0">
                  <a:pos x="122" y="293"/>
                </a:cxn>
                <a:cxn ang="0">
                  <a:pos x="90" y="287"/>
                </a:cxn>
                <a:cxn ang="0">
                  <a:pos x="56" y="272"/>
                </a:cxn>
                <a:cxn ang="0">
                  <a:pos x="30" y="253"/>
                </a:cxn>
                <a:cxn ang="0">
                  <a:pos x="13" y="232"/>
                </a:cxn>
                <a:cxn ang="0">
                  <a:pos x="4" y="210"/>
                </a:cxn>
                <a:cxn ang="0">
                  <a:pos x="0" y="191"/>
                </a:cxn>
                <a:cxn ang="0">
                  <a:pos x="3" y="169"/>
                </a:cxn>
                <a:cxn ang="0">
                  <a:pos x="14" y="141"/>
                </a:cxn>
                <a:cxn ang="0">
                  <a:pos x="35" y="118"/>
                </a:cxn>
                <a:cxn ang="0">
                  <a:pos x="63" y="99"/>
                </a:cxn>
                <a:cxn ang="0">
                  <a:pos x="102" y="86"/>
                </a:cxn>
                <a:cxn ang="0">
                  <a:pos x="40" y="4"/>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chemeClr val="hlink"/>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4654" name="Rectangle 30"/>
            <p:cNvSpPr>
              <a:spLocks noChangeArrowheads="1"/>
            </p:cNvSpPr>
            <p:nvPr/>
          </p:nvSpPr>
          <p:spPr bwMode="auto">
            <a:xfrm>
              <a:off x="3644" y="815"/>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Arial" pitchFamily="-65" charset="0"/>
                </a:rPr>
                <a:t>B</a:t>
              </a:r>
            </a:p>
          </p:txBody>
        </p:sp>
        <p:sp>
          <p:nvSpPr>
            <p:cNvPr id="2714655" name="Freeform 31"/>
            <p:cNvSpPr>
              <a:spLocks/>
            </p:cNvSpPr>
            <p:nvPr/>
          </p:nvSpPr>
          <p:spPr bwMode="auto">
            <a:xfrm>
              <a:off x="3932" y="768"/>
              <a:ext cx="293" cy="295"/>
            </a:xfrm>
            <a:custGeom>
              <a:avLst/>
              <a:gdLst/>
              <a:ahLst/>
              <a:cxnLst>
                <a:cxn ang="0">
                  <a:pos x="93" y="14"/>
                </a:cxn>
                <a:cxn ang="0">
                  <a:pos x="156" y="16"/>
                </a:cxn>
                <a:cxn ang="0">
                  <a:pos x="224" y="0"/>
                </a:cxn>
                <a:cxn ang="0">
                  <a:pos x="305" y="0"/>
                </a:cxn>
                <a:cxn ang="0">
                  <a:pos x="215" y="84"/>
                </a:cxn>
                <a:cxn ang="0">
                  <a:pos x="239" y="89"/>
                </a:cxn>
                <a:cxn ang="0">
                  <a:pos x="263" y="99"/>
                </a:cxn>
                <a:cxn ang="0">
                  <a:pos x="285" y="111"/>
                </a:cxn>
                <a:cxn ang="0">
                  <a:pos x="302" y="126"/>
                </a:cxn>
                <a:cxn ang="0">
                  <a:pos x="316" y="144"/>
                </a:cxn>
                <a:cxn ang="0">
                  <a:pos x="325" y="165"/>
                </a:cxn>
                <a:cxn ang="0">
                  <a:pos x="328" y="187"/>
                </a:cxn>
                <a:cxn ang="0">
                  <a:pos x="324" y="210"/>
                </a:cxn>
                <a:cxn ang="0">
                  <a:pos x="317" y="228"/>
                </a:cxn>
                <a:cxn ang="0">
                  <a:pos x="303" y="247"/>
                </a:cxn>
                <a:cxn ang="0">
                  <a:pos x="280" y="267"/>
                </a:cxn>
                <a:cxn ang="0">
                  <a:pos x="257" y="279"/>
                </a:cxn>
                <a:cxn ang="0">
                  <a:pos x="236" y="287"/>
                </a:cxn>
                <a:cxn ang="0">
                  <a:pos x="215" y="292"/>
                </a:cxn>
                <a:cxn ang="0">
                  <a:pos x="189" y="294"/>
                </a:cxn>
                <a:cxn ang="0">
                  <a:pos x="122" y="293"/>
                </a:cxn>
                <a:cxn ang="0">
                  <a:pos x="90" y="287"/>
                </a:cxn>
                <a:cxn ang="0">
                  <a:pos x="56" y="272"/>
                </a:cxn>
                <a:cxn ang="0">
                  <a:pos x="30" y="253"/>
                </a:cxn>
                <a:cxn ang="0">
                  <a:pos x="13" y="232"/>
                </a:cxn>
                <a:cxn ang="0">
                  <a:pos x="4" y="210"/>
                </a:cxn>
                <a:cxn ang="0">
                  <a:pos x="0" y="191"/>
                </a:cxn>
                <a:cxn ang="0">
                  <a:pos x="3" y="169"/>
                </a:cxn>
                <a:cxn ang="0">
                  <a:pos x="14" y="141"/>
                </a:cxn>
                <a:cxn ang="0">
                  <a:pos x="35" y="118"/>
                </a:cxn>
                <a:cxn ang="0">
                  <a:pos x="63" y="99"/>
                </a:cxn>
                <a:cxn ang="0">
                  <a:pos x="102" y="86"/>
                </a:cxn>
                <a:cxn ang="0">
                  <a:pos x="40" y="4"/>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chemeClr val="hlink"/>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4656" name="Rectangle 32"/>
            <p:cNvSpPr>
              <a:spLocks noChangeArrowheads="1"/>
            </p:cNvSpPr>
            <p:nvPr/>
          </p:nvSpPr>
          <p:spPr bwMode="auto">
            <a:xfrm>
              <a:off x="3964" y="815"/>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Arial" pitchFamily="-65" charset="0"/>
                </a:rPr>
                <a:t>C</a:t>
              </a:r>
            </a:p>
          </p:txBody>
        </p:sp>
        <p:sp>
          <p:nvSpPr>
            <p:cNvPr id="2714657" name="Freeform 33"/>
            <p:cNvSpPr>
              <a:spLocks/>
            </p:cNvSpPr>
            <p:nvPr/>
          </p:nvSpPr>
          <p:spPr bwMode="auto">
            <a:xfrm>
              <a:off x="4245" y="768"/>
              <a:ext cx="293" cy="295"/>
            </a:xfrm>
            <a:custGeom>
              <a:avLst/>
              <a:gdLst/>
              <a:ahLst/>
              <a:cxnLst>
                <a:cxn ang="0">
                  <a:pos x="93" y="14"/>
                </a:cxn>
                <a:cxn ang="0">
                  <a:pos x="156" y="16"/>
                </a:cxn>
                <a:cxn ang="0">
                  <a:pos x="224" y="0"/>
                </a:cxn>
                <a:cxn ang="0">
                  <a:pos x="305" y="0"/>
                </a:cxn>
                <a:cxn ang="0">
                  <a:pos x="215" y="84"/>
                </a:cxn>
                <a:cxn ang="0">
                  <a:pos x="239" y="89"/>
                </a:cxn>
                <a:cxn ang="0">
                  <a:pos x="263" y="99"/>
                </a:cxn>
                <a:cxn ang="0">
                  <a:pos x="285" y="111"/>
                </a:cxn>
                <a:cxn ang="0">
                  <a:pos x="302" y="126"/>
                </a:cxn>
                <a:cxn ang="0">
                  <a:pos x="316" y="144"/>
                </a:cxn>
                <a:cxn ang="0">
                  <a:pos x="325" y="165"/>
                </a:cxn>
                <a:cxn ang="0">
                  <a:pos x="328" y="187"/>
                </a:cxn>
                <a:cxn ang="0">
                  <a:pos x="324" y="210"/>
                </a:cxn>
                <a:cxn ang="0">
                  <a:pos x="317" y="228"/>
                </a:cxn>
                <a:cxn ang="0">
                  <a:pos x="303" y="247"/>
                </a:cxn>
                <a:cxn ang="0">
                  <a:pos x="280" y="267"/>
                </a:cxn>
                <a:cxn ang="0">
                  <a:pos x="257" y="279"/>
                </a:cxn>
                <a:cxn ang="0">
                  <a:pos x="236" y="287"/>
                </a:cxn>
                <a:cxn ang="0">
                  <a:pos x="215" y="292"/>
                </a:cxn>
                <a:cxn ang="0">
                  <a:pos x="189" y="294"/>
                </a:cxn>
                <a:cxn ang="0">
                  <a:pos x="122" y="293"/>
                </a:cxn>
                <a:cxn ang="0">
                  <a:pos x="90" y="287"/>
                </a:cxn>
                <a:cxn ang="0">
                  <a:pos x="56" y="272"/>
                </a:cxn>
                <a:cxn ang="0">
                  <a:pos x="30" y="253"/>
                </a:cxn>
                <a:cxn ang="0">
                  <a:pos x="13" y="232"/>
                </a:cxn>
                <a:cxn ang="0">
                  <a:pos x="4" y="210"/>
                </a:cxn>
                <a:cxn ang="0">
                  <a:pos x="0" y="191"/>
                </a:cxn>
                <a:cxn ang="0">
                  <a:pos x="3" y="169"/>
                </a:cxn>
                <a:cxn ang="0">
                  <a:pos x="14" y="141"/>
                </a:cxn>
                <a:cxn ang="0">
                  <a:pos x="35" y="118"/>
                </a:cxn>
                <a:cxn ang="0">
                  <a:pos x="63" y="99"/>
                </a:cxn>
                <a:cxn ang="0">
                  <a:pos x="102" y="86"/>
                </a:cxn>
                <a:cxn ang="0">
                  <a:pos x="40" y="4"/>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chemeClr val="hlink"/>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4658" name="Rectangle 34"/>
            <p:cNvSpPr>
              <a:spLocks noChangeArrowheads="1"/>
            </p:cNvSpPr>
            <p:nvPr/>
          </p:nvSpPr>
          <p:spPr bwMode="auto">
            <a:xfrm>
              <a:off x="4277" y="815"/>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Arial" pitchFamily="-65" charset="0"/>
                </a:rPr>
                <a:t>D</a:t>
              </a:r>
            </a:p>
          </p:txBody>
        </p:sp>
      </p:grpSp>
      <p:sp>
        <p:nvSpPr>
          <p:cNvPr id="2714659" name="Freeform 35"/>
          <p:cNvSpPr>
            <a:spLocks/>
          </p:cNvSpPr>
          <p:nvPr/>
        </p:nvSpPr>
        <p:spPr bwMode="auto">
          <a:xfrm>
            <a:off x="7158038" y="5640387"/>
            <a:ext cx="465137" cy="760413"/>
          </a:xfrm>
          <a:custGeom>
            <a:avLst/>
            <a:gdLst/>
            <a:ahLst/>
            <a:cxnLst>
              <a:cxn ang="0">
                <a:pos x="328" y="433"/>
              </a:cxn>
              <a:cxn ang="0">
                <a:pos x="303" y="433"/>
              </a:cxn>
              <a:cxn ang="0">
                <a:pos x="260" y="377"/>
              </a:cxn>
              <a:cxn ang="0">
                <a:pos x="200" y="278"/>
              </a:cxn>
              <a:cxn ang="0">
                <a:pos x="184" y="233"/>
              </a:cxn>
              <a:cxn ang="0">
                <a:pos x="188" y="202"/>
              </a:cxn>
              <a:cxn ang="0">
                <a:pos x="202" y="196"/>
              </a:cxn>
              <a:cxn ang="0">
                <a:pos x="225" y="212"/>
              </a:cxn>
              <a:cxn ang="0">
                <a:pos x="256" y="231"/>
              </a:cxn>
              <a:cxn ang="0">
                <a:pos x="270" y="231"/>
              </a:cxn>
              <a:cxn ang="0">
                <a:pos x="272" y="220"/>
              </a:cxn>
              <a:cxn ang="0">
                <a:pos x="258" y="202"/>
              </a:cxn>
              <a:cxn ang="0">
                <a:pos x="223" y="177"/>
              </a:cxn>
              <a:cxn ang="0">
                <a:pos x="208" y="142"/>
              </a:cxn>
              <a:cxn ang="0">
                <a:pos x="202" y="113"/>
              </a:cxn>
              <a:cxn ang="0">
                <a:pos x="186" y="93"/>
              </a:cxn>
              <a:cxn ang="0">
                <a:pos x="179" y="78"/>
              </a:cxn>
              <a:cxn ang="0">
                <a:pos x="188" y="60"/>
              </a:cxn>
              <a:cxn ang="0">
                <a:pos x="196" y="39"/>
              </a:cxn>
              <a:cxn ang="0">
                <a:pos x="190" y="14"/>
              </a:cxn>
              <a:cxn ang="0">
                <a:pos x="173" y="2"/>
              </a:cxn>
              <a:cxn ang="0">
                <a:pos x="149" y="4"/>
              </a:cxn>
              <a:cxn ang="0">
                <a:pos x="138" y="21"/>
              </a:cxn>
              <a:cxn ang="0">
                <a:pos x="138" y="37"/>
              </a:cxn>
              <a:cxn ang="0">
                <a:pos x="144" y="58"/>
              </a:cxn>
              <a:cxn ang="0">
                <a:pos x="144" y="76"/>
              </a:cxn>
              <a:cxn ang="0">
                <a:pos x="128" y="93"/>
              </a:cxn>
              <a:cxn ang="0">
                <a:pos x="107" y="105"/>
              </a:cxn>
              <a:cxn ang="0">
                <a:pos x="91" y="124"/>
              </a:cxn>
              <a:cxn ang="0">
                <a:pos x="76" y="163"/>
              </a:cxn>
              <a:cxn ang="0">
                <a:pos x="68" y="200"/>
              </a:cxn>
              <a:cxn ang="0">
                <a:pos x="66" y="239"/>
              </a:cxn>
              <a:cxn ang="0">
                <a:pos x="68" y="260"/>
              </a:cxn>
              <a:cxn ang="0">
                <a:pos x="80" y="266"/>
              </a:cxn>
              <a:cxn ang="0">
                <a:pos x="87" y="260"/>
              </a:cxn>
              <a:cxn ang="0">
                <a:pos x="87" y="218"/>
              </a:cxn>
              <a:cxn ang="0">
                <a:pos x="91" y="192"/>
              </a:cxn>
              <a:cxn ang="0">
                <a:pos x="105" y="179"/>
              </a:cxn>
              <a:cxn ang="0">
                <a:pos x="116" y="187"/>
              </a:cxn>
              <a:cxn ang="0">
                <a:pos x="111" y="231"/>
              </a:cxn>
              <a:cxn ang="0">
                <a:pos x="101" y="274"/>
              </a:cxn>
              <a:cxn ang="0">
                <a:pos x="87" y="323"/>
              </a:cxn>
              <a:cxn ang="0">
                <a:pos x="54" y="371"/>
              </a:cxn>
              <a:cxn ang="0">
                <a:pos x="12" y="420"/>
              </a:cxn>
              <a:cxn ang="0">
                <a:pos x="0" y="447"/>
              </a:cxn>
              <a:cxn ang="0">
                <a:pos x="31" y="478"/>
              </a:cxn>
              <a:cxn ang="0">
                <a:pos x="54" y="474"/>
              </a:cxn>
              <a:cxn ang="0">
                <a:pos x="37" y="453"/>
              </a:cxn>
              <a:cxn ang="0">
                <a:pos x="50" y="426"/>
              </a:cxn>
              <a:cxn ang="0">
                <a:pos x="101" y="367"/>
              </a:cxn>
              <a:cxn ang="0">
                <a:pos x="138" y="323"/>
              </a:cxn>
              <a:cxn ang="0">
                <a:pos x="157" y="313"/>
              </a:cxn>
              <a:cxn ang="0">
                <a:pos x="179" y="328"/>
              </a:cxn>
              <a:cxn ang="0">
                <a:pos x="233" y="400"/>
              </a:cxn>
              <a:cxn ang="0">
                <a:pos x="276" y="462"/>
              </a:cxn>
              <a:cxn ang="0">
                <a:pos x="293" y="466"/>
              </a:cxn>
              <a:cxn ang="0">
                <a:pos x="316" y="449"/>
              </a:cxn>
            </a:cxnLst>
            <a:rect l="0" t="0" r="r" b="b"/>
            <a:pathLst>
              <a:path w="329" h="479">
                <a:moveTo>
                  <a:pt x="326" y="441"/>
                </a:moveTo>
                <a:lnTo>
                  <a:pt x="328" y="433"/>
                </a:lnTo>
                <a:lnTo>
                  <a:pt x="316" y="435"/>
                </a:lnTo>
                <a:lnTo>
                  <a:pt x="303" y="433"/>
                </a:lnTo>
                <a:lnTo>
                  <a:pt x="287" y="420"/>
                </a:lnTo>
                <a:lnTo>
                  <a:pt x="260" y="377"/>
                </a:lnTo>
                <a:lnTo>
                  <a:pt x="221" y="313"/>
                </a:lnTo>
                <a:lnTo>
                  <a:pt x="200" y="278"/>
                </a:lnTo>
                <a:lnTo>
                  <a:pt x="186" y="249"/>
                </a:lnTo>
                <a:lnTo>
                  <a:pt x="184" y="233"/>
                </a:lnTo>
                <a:lnTo>
                  <a:pt x="184" y="214"/>
                </a:lnTo>
                <a:lnTo>
                  <a:pt x="188" y="202"/>
                </a:lnTo>
                <a:lnTo>
                  <a:pt x="196" y="196"/>
                </a:lnTo>
                <a:lnTo>
                  <a:pt x="202" y="196"/>
                </a:lnTo>
                <a:lnTo>
                  <a:pt x="210" y="200"/>
                </a:lnTo>
                <a:lnTo>
                  <a:pt x="225" y="212"/>
                </a:lnTo>
                <a:lnTo>
                  <a:pt x="243" y="225"/>
                </a:lnTo>
                <a:lnTo>
                  <a:pt x="256" y="231"/>
                </a:lnTo>
                <a:lnTo>
                  <a:pt x="264" y="233"/>
                </a:lnTo>
                <a:lnTo>
                  <a:pt x="270" y="231"/>
                </a:lnTo>
                <a:lnTo>
                  <a:pt x="274" y="225"/>
                </a:lnTo>
                <a:lnTo>
                  <a:pt x="272" y="220"/>
                </a:lnTo>
                <a:lnTo>
                  <a:pt x="270" y="214"/>
                </a:lnTo>
                <a:lnTo>
                  <a:pt x="258" y="202"/>
                </a:lnTo>
                <a:lnTo>
                  <a:pt x="235" y="187"/>
                </a:lnTo>
                <a:lnTo>
                  <a:pt x="223" y="177"/>
                </a:lnTo>
                <a:lnTo>
                  <a:pt x="215" y="163"/>
                </a:lnTo>
                <a:lnTo>
                  <a:pt x="208" y="142"/>
                </a:lnTo>
                <a:lnTo>
                  <a:pt x="206" y="122"/>
                </a:lnTo>
                <a:lnTo>
                  <a:pt x="202" y="113"/>
                </a:lnTo>
                <a:lnTo>
                  <a:pt x="196" y="103"/>
                </a:lnTo>
                <a:lnTo>
                  <a:pt x="186" y="93"/>
                </a:lnTo>
                <a:lnTo>
                  <a:pt x="179" y="87"/>
                </a:lnTo>
                <a:lnTo>
                  <a:pt x="179" y="78"/>
                </a:lnTo>
                <a:lnTo>
                  <a:pt x="184" y="66"/>
                </a:lnTo>
                <a:lnTo>
                  <a:pt x="188" y="60"/>
                </a:lnTo>
                <a:lnTo>
                  <a:pt x="192" y="52"/>
                </a:lnTo>
                <a:lnTo>
                  <a:pt x="196" y="39"/>
                </a:lnTo>
                <a:lnTo>
                  <a:pt x="192" y="25"/>
                </a:lnTo>
                <a:lnTo>
                  <a:pt x="190" y="14"/>
                </a:lnTo>
                <a:lnTo>
                  <a:pt x="184" y="6"/>
                </a:lnTo>
                <a:lnTo>
                  <a:pt x="173" y="2"/>
                </a:lnTo>
                <a:lnTo>
                  <a:pt x="159" y="0"/>
                </a:lnTo>
                <a:lnTo>
                  <a:pt x="149" y="4"/>
                </a:lnTo>
                <a:lnTo>
                  <a:pt x="142" y="10"/>
                </a:lnTo>
                <a:lnTo>
                  <a:pt x="138" y="21"/>
                </a:lnTo>
                <a:lnTo>
                  <a:pt x="136" y="29"/>
                </a:lnTo>
                <a:lnTo>
                  <a:pt x="138" y="37"/>
                </a:lnTo>
                <a:lnTo>
                  <a:pt x="142" y="49"/>
                </a:lnTo>
                <a:lnTo>
                  <a:pt x="144" y="58"/>
                </a:lnTo>
                <a:lnTo>
                  <a:pt x="146" y="66"/>
                </a:lnTo>
                <a:lnTo>
                  <a:pt x="144" y="76"/>
                </a:lnTo>
                <a:lnTo>
                  <a:pt x="138" y="84"/>
                </a:lnTo>
                <a:lnTo>
                  <a:pt x="128" y="93"/>
                </a:lnTo>
                <a:lnTo>
                  <a:pt x="116" y="99"/>
                </a:lnTo>
                <a:lnTo>
                  <a:pt x="107" y="105"/>
                </a:lnTo>
                <a:lnTo>
                  <a:pt x="99" y="113"/>
                </a:lnTo>
                <a:lnTo>
                  <a:pt x="91" y="124"/>
                </a:lnTo>
                <a:lnTo>
                  <a:pt x="83" y="142"/>
                </a:lnTo>
                <a:lnTo>
                  <a:pt x="76" y="163"/>
                </a:lnTo>
                <a:lnTo>
                  <a:pt x="70" y="179"/>
                </a:lnTo>
                <a:lnTo>
                  <a:pt x="68" y="200"/>
                </a:lnTo>
                <a:lnTo>
                  <a:pt x="66" y="225"/>
                </a:lnTo>
                <a:lnTo>
                  <a:pt x="66" y="239"/>
                </a:lnTo>
                <a:lnTo>
                  <a:pt x="66" y="251"/>
                </a:lnTo>
                <a:lnTo>
                  <a:pt x="68" y="260"/>
                </a:lnTo>
                <a:lnTo>
                  <a:pt x="72" y="264"/>
                </a:lnTo>
                <a:lnTo>
                  <a:pt x="80" y="266"/>
                </a:lnTo>
                <a:lnTo>
                  <a:pt x="85" y="264"/>
                </a:lnTo>
                <a:lnTo>
                  <a:pt x="87" y="260"/>
                </a:lnTo>
                <a:lnTo>
                  <a:pt x="87" y="243"/>
                </a:lnTo>
                <a:lnTo>
                  <a:pt x="87" y="218"/>
                </a:lnTo>
                <a:lnTo>
                  <a:pt x="89" y="202"/>
                </a:lnTo>
                <a:lnTo>
                  <a:pt x="91" y="192"/>
                </a:lnTo>
                <a:lnTo>
                  <a:pt x="97" y="181"/>
                </a:lnTo>
                <a:lnTo>
                  <a:pt x="105" y="179"/>
                </a:lnTo>
                <a:lnTo>
                  <a:pt x="113" y="181"/>
                </a:lnTo>
                <a:lnTo>
                  <a:pt x="116" y="187"/>
                </a:lnTo>
                <a:lnTo>
                  <a:pt x="113" y="206"/>
                </a:lnTo>
                <a:lnTo>
                  <a:pt x="111" y="231"/>
                </a:lnTo>
                <a:lnTo>
                  <a:pt x="107" y="253"/>
                </a:lnTo>
                <a:lnTo>
                  <a:pt x="101" y="274"/>
                </a:lnTo>
                <a:lnTo>
                  <a:pt x="95" y="301"/>
                </a:lnTo>
                <a:lnTo>
                  <a:pt x="87" y="323"/>
                </a:lnTo>
                <a:lnTo>
                  <a:pt x="68" y="352"/>
                </a:lnTo>
                <a:lnTo>
                  <a:pt x="54" y="371"/>
                </a:lnTo>
                <a:lnTo>
                  <a:pt x="29" y="400"/>
                </a:lnTo>
                <a:lnTo>
                  <a:pt x="12" y="420"/>
                </a:lnTo>
                <a:lnTo>
                  <a:pt x="0" y="439"/>
                </a:lnTo>
                <a:lnTo>
                  <a:pt x="0" y="447"/>
                </a:lnTo>
                <a:lnTo>
                  <a:pt x="12" y="462"/>
                </a:lnTo>
                <a:lnTo>
                  <a:pt x="31" y="478"/>
                </a:lnTo>
                <a:lnTo>
                  <a:pt x="50" y="478"/>
                </a:lnTo>
                <a:lnTo>
                  <a:pt x="54" y="474"/>
                </a:lnTo>
                <a:lnTo>
                  <a:pt x="45" y="464"/>
                </a:lnTo>
                <a:lnTo>
                  <a:pt x="37" y="453"/>
                </a:lnTo>
                <a:lnTo>
                  <a:pt x="37" y="445"/>
                </a:lnTo>
                <a:lnTo>
                  <a:pt x="50" y="426"/>
                </a:lnTo>
                <a:lnTo>
                  <a:pt x="70" y="406"/>
                </a:lnTo>
                <a:lnTo>
                  <a:pt x="101" y="367"/>
                </a:lnTo>
                <a:lnTo>
                  <a:pt x="128" y="334"/>
                </a:lnTo>
                <a:lnTo>
                  <a:pt x="138" y="323"/>
                </a:lnTo>
                <a:lnTo>
                  <a:pt x="144" y="315"/>
                </a:lnTo>
                <a:lnTo>
                  <a:pt x="157" y="313"/>
                </a:lnTo>
                <a:lnTo>
                  <a:pt x="167" y="319"/>
                </a:lnTo>
                <a:lnTo>
                  <a:pt x="179" y="328"/>
                </a:lnTo>
                <a:lnTo>
                  <a:pt x="204" y="361"/>
                </a:lnTo>
                <a:lnTo>
                  <a:pt x="233" y="400"/>
                </a:lnTo>
                <a:lnTo>
                  <a:pt x="260" y="439"/>
                </a:lnTo>
                <a:lnTo>
                  <a:pt x="276" y="462"/>
                </a:lnTo>
                <a:lnTo>
                  <a:pt x="283" y="466"/>
                </a:lnTo>
                <a:lnTo>
                  <a:pt x="293" y="466"/>
                </a:lnTo>
                <a:lnTo>
                  <a:pt x="303" y="457"/>
                </a:lnTo>
                <a:lnTo>
                  <a:pt x="316" y="449"/>
                </a:lnTo>
                <a:lnTo>
                  <a:pt x="326" y="441"/>
                </a:lnTo>
              </a:path>
            </a:pathLst>
          </a:custGeom>
          <a:solidFill>
            <a:srgbClr val="CECECE"/>
          </a:solidFill>
          <a:ln w="127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6674" name="Rectangle 2"/>
          <p:cNvSpPr>
            <a:spLocks noGrp="1" noChangeArrowheads="1"/>
          </p:cNvSpPr>
          <p:nvPr>
            <p:ph type="title"/>
          </p:nvPr>
        </p:nvSpPr>
        <p:spPr/>
        <p:txBody>
          <a:bodyPr/>
          <a:lstStyle/>
          <a:p>
            <a:r>
              <a:rPr lang="en-US" dirty="0" smtClean="0"/>
              <a:t>Sequential Laundry</a:t>
            </a:r>
            <a:endParaRPr lang="en-US" dirty="0"/>
          </a:p>
        </p:txBody>
      </p:sp>
      <p:sp>
        <p:nvSpPr>
          <p:cNvPr id="2716675" name="Rectangle 3"/>
          <p:cNvSpPr>
            <a:spLocks noGrp="1" noChangeArrowheads="1"/>
          </p:cNvSpPr>
          <p:nvPr>
            <p:ph type="body" idx="1"/>
          </p:nvPr>
        </p:nvSpPr>
        <p:spPr>
          <a:xfrm>
            <a:off x="1447800" y="1143000"/>
            <a:ext cx="7239000" cy="5331100"/>
          </a:xfrm>
        </p:spPr>
        <p:txBody>
          <a:bodyPr/>
          <a:lstStyle/>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r>
              <a:rPr lang="en-US" dirty="0" smtClean="0"/>
              <a:t>Sequential laundry takes </a:t>
            </a:r>
            <a:br>
              <a:rPr lang="en-US" dirty="0" smtClean="0"/>
            </a:br>
            <a:r>
              <a:rPr lang="en-US" dirty="0" smtClean="0"/>
              <a:t>8 hours for 4 loads</a:t>
            </a:r>
            <a:endParaRPr lang="en-US" dirty="0"/>
          </a:p>
        </p:txBody>
      </p:sp>
      <p:grpSp>
        <p:nvGrpSpPr>
          <p:cNvPr id="2" name="Group 4"/>
          <p:cNvGrpSpPr>
            <a:grpSpLocks/>
          </p:cNvGrpSpPr>
          <p:nvPr/>
        </p:nvGrpSpPr>
        <p:grpSpPr bwMode="auto">
          <a:xfrm>
            <a:off x="573088" y="2054225"/>
            <a:ext cx="966787" cy="3740150"/>
            <a:chOff x="361" y="1170"/>
            <a:chExt cx="609" cy="2356"/>
          </a:xfrm>
        </p:grpSpPr>
        <p:sp>
          <p:nvSpPr>
            <p:cNvPr id="2716677" name="Rectangle 5"/>
            <p:cNvSpPr>
              <a:spLocks noChangeArrowheads="1"/>
            </p:cNvSpPr>
            <p:nvPr/>
          </p:nvSpPr>
          <p:spPr bwMode="auto">
            <a:xfrm>
              <a:off x="361" y="1170"/>
              <a:ext cx="263" cy="235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i="1">
                  <a:solidFill>
                    <a:schemeClr val="tx1"/>
                  </a:solidFill>
                  <a:latin typeface="FranklinGothic" charset="0"/>
                </a:rPr>
                <a:t>T</a:t>
              </a:r>
            </a:p>
            <a:p>
              <a:pPr algn="ctr"/>
              <a:r>
                <a:rPr lang="en-US" sz="2400" i="1">
                  <a:solidFill>
                    <a:schemeClr val="tx1"/>
                  </a:solidFill>
                  <a:latin typeface="FranklinGothic" charset="0"/>
                </a:rPr>
                <a:t>a</a:t>
              </a:r>
            </a:p>
            <a:p>
              <a:pPr algn="ctr"/>
              <a:r>
                <a:rPr lang="en-US" sz="2400" i="1">
                  <a:solidFill>
                    <a:schemeClr val="tx1"/>
                  </a:solidFill>
                  <a:latin typeface="FranklinGothic" charset="0"/>
                </a:rPr>
                <a:t>s</a:t>
              </a:r>
            </a:p>
            <a:p>
              <a:pPr algn="ctr"/>
              <a:r>
                <a:rPr lang="en-US" sz="2400" i="1">
                  <a:solidFill>
                    <a:schemeClr val="tx1"/>
                  </a:solidFill>
                  <a:latin typeface="FranklinGothic" charset="0"/>
                </a:rPr>
                <a:t>k</a:t>
              </a:r>
            </a:p>
            <a:p>
              <a:pPr algn="ctr"/>
              <a:endParaRPr lang="en-US" sz="2400" i="1">
                <a:solidFill>
                  <a:schemeClr val="tx1"/>
                </a:solidFill>
                <a:latin typeface="FranklinGothic" charset="0"/>
              </a:endParaRPr>
            </a:p>
            <a:p>
              <a:pPr algn="ctr"/>
              <a:r>
                <a:rPr lang="en-US" sz="2400" i="1">
                  <a:solidFill>
                    <a:schemeClr val="tx1"/>
                  </a:solidFill>
                  <a:latin typeface="FranklinGothic" charset="0"/>
                </a:rPr>
                <a:t>O</a:t>
              </a:r>
            </a:p>
            <a:p>
              <a:pPr algn="ctr"/>
              <a:r>
                <a:rPr lang="en-US" sz="2400" i="1">
                  <a:solidFill>
                    <a:schemeClr val="tx1"/>
                  </a:solidFill>
                  <a:latin typeface="FranklinGothic" charset="0"/>
                </a:rPr>
                <a:t>r</a:t>
              </a:r>
            </a:p>
            <a:p>
              <a:pPr algn="ctr"/>
              <a:r>
                <a:rPr lang="en-US" sz="2400" i="1">
                  <a:solidFill>
                    <a:schemeClr val="tx1"/>
                  </a:solidFill>
                  <a:latin typeface="FranklinGothic" charset="0"/>
                </a:rPr>
                <a:t>d</a:t>
              </a:r>
            </a:p>
            <a:p>
              <a:pPr algn="ctr"/>
              <a:r>
                <a:rPr lang="en-US" sz="2400" i="1">
                  <a:solidFill>
                    <a:schemeClr val="tx1"/>
                  </a:solidFill>
                  <a:latin typeface="FranklinGothic" charset="0"/>
                </a:rPr>
                <a:t>e</a:t>
              </a:r>
            </a:p>
            <a:p>
              <a:pPr algn="ctr"/>
              <a:r>
                <a:rPr lang="en-US" sz="2400" i="1">
                  <a:solidFill>
                    <a:schemeClr val="tx1"/>
                  </a:solidFill>
                  <a:latin typeface="FranklinGothic" charset="0"/>
                </a:rPr>
                <a:t>r</a:t>
              </a:r>
            </a:p>
          </p:txBody>
        </p:sp>
        <p:sp>
          <p:nvSpPr>
            <p:cNvPr id="2716678" name="Freeform 6"/>
            <p:cNvSpPr>
              <a:spLocks/>
            </p:cNvSpPr>
            <p:nvPr/>
          </p:nvSpPr>
          <p:spPr bwMode="auto">
            <a:xfrm>
              <a:off x="711" y="1867"/>
              <a:ext cx="219" cy="221"/>
            </a:xfrm>
            <a:custGeom>
              <a:avLst/>
              <a:gdLst/>
              <a:ahLst/>
              <a:cxnLst>
                <a:cxn ang="0">
                  <a:pos x="69" y="10"/>
                </a:cxn>
                <a:cxn ang="0">
                  <a:pos x="117" y="12"/>
                </a:cxn>
                <a:cxn ang="0">
                  <a:pos x="167" y="0"/>
                </a:cxn>
                <a:cxn ang="0">
                  <a:pos x="228" y="0"/>
                </a:cxn>
                <a:cxn ang="0">
                  <a:pos x="161" y="63"/>
                </a:cxn>
                <a:cxn ang="0">
                  <a:pos x="179" y="67"/>
                </a:cxn>
                <a:cxn ang="0">
                  <a:pos x="196" y="74"/>
                </a:cxn>
                <a:cxn ang="0">
                  <a:pos x="213" y="83"/>
                </a:cxn>
                <a:cxn ang="0">
                  <a:pos x="226" y="94"/>
                </a:cxn>
                <a:cxn ang="0">
                  <a:pos x="236" y="108"/>
                </a:cxn>
                <a:cxn ang="0">
                  <a:pos x="243" y="123"/>
                </a:cxn>
                <a:cxn ang="0">
                  <a:pos x="245" y="140"/>
                </a:cxn>
                <a:cxn ang="0">
                  <a:pos x="242" y="157"/>
                </a:cxn>
                <a:cxn ang="0">
                  <a:pos x="237" y="171"/>
                </a:cxn>
                <a:cxn ang="0">
                  <a:pos x="226" y="185"/>
                </a:cxn>
                <a:cxn ang="0">
                  <a:pos x="209" y="200"/>
                </a:cxn>
                <a:cxn ang="0">
                  <a:pos x="192" y="209"/>
                </a:cxn>
                <a:cxn ang="0">
                  <a:pos x="176" y="215"/>
                </a:cxn>
                <a:cxn ang="0">
                  <a:pos x="161" y="219"/>
                </a:cxn>
                <a:cxn ang="0">
                  <a:pos x="141" y="220"/>
                </a:cxn>
                <a:cxn ang="0">
                  <a:pos x="91" y="219"/>
                </a:cxn>
                <a:cxn ang="0">
                  <a:pos x="67" y="215"/>
                </a:cxn>
                <a:cxn ang="0">
                  <a:pos x="42" y="204"/>
                </a:cxn>
                <a:cxn ang="0">
                  <a:pos x="22" y="189"/>
                </a:cxn>
                <a:cxn ang="0">
                  <a:pos x="10" y="174"/>
                </a:cxn>
                <a:cxn ang="0">
                  <a:pos x="3" y="157"/>
                </a:cxn>
                <a:cxn ang="0">
                  <a:pos x="0" y="143"/>
                </a:cxn>
                <a:cxn ang="0">
                  <a:pos x="2" y="126"/>
                </a:cxn>
                <a:cxn ang="0">
                  <a:pos x="10" y="106"/>
                </a:cxn>
                <a:cxn ang="0">
                  <a:pos x="26" y="88"/>
                </a:cxn>
                <a:cxn ang="0">
                  <a:pos x="47" y="74"/>
                </a:cxn>
                <a:cxn ang="0">
                  <a:pos x="76" y="64"/>
                </a:cxn>
                <a:cxn ang="0">
                  <a:pos x="30" y="3"/>
                </a:cxn>
              </a:cxnLst>
              <a:rect l="0" t="0" r="r" b="b"/>
              <a:pathLst>
                <a:path w="246" h="221">
                  <a:moveTo>
                    <a:pt x="30" y="3"/>
                  </a:moveTo>
                  <a:lnTo>
                    <a:pt x="69" y="10"/>
                  </a:lnTo>
                  <a:lnTo>
                    <a:pt x="69" y="0"/>
                  </a:lnTo>
                  <a:lnTo>
                    <a:pt x="117" y="12"/>
                  </a:lnTo>
                  <a:lnTo>
                    <a:pt x="117" y="0"/>
                  </a:lnTo>
                  <a:lnTo>
                    <a:pt x="167" y="0"/>
                  </a:lnTo>
                  <a:lnTo>
                    <a:pt x="167" y="11"/>
                  </a:lnTo>
                  <a:lnTo>
                    <a:pt x="228" y="0"/>
                  </a:lnTo>
                  <a:lnTo>
                    <a:pt x="153" y="62"/>
                  </a:lnTo>
                  <a:lnTo>
                    <a:pt x="161" y="63"/>
                  </a:lnTo>
                  <a:lnTo>
                    <a:pt x="169" y="64"/>
                  </a:lnTo>
                  <a:lnTo>
                    <a:pt x="179" y="67"/>
                  </a:lnTo>
                  <a:lnTo>
                    <a:pt x="187" y="70"/>
                  </a:lnTo>
                  <a:lnTo>
                    <a:pt x="196" y="74"/>
                  </a:lnTo>
                  <a:lnTo>
                    <a:pt x="205" y="78"/>
                  </a:lnTo>
                  <a:lnTo>
                    <a:pt x="213" y="83"/>
                  </a:lnTo>
                  <a:lnTo>
                    <a:pt x="220" y="89"/>
                  </a:lnTo>
                  <a:lnTo>
                    <a:pt x="226" y="94"/>
                  </a:lnTo>
                  <a:lnTo>
                    <a:pt x="231" y="101"/>
                  </a:lnTo>
                  <a:lnTo>
                    <a:pt x="236" y="108"/>
                  </a:lnTo>
                  <a:lnTo>
                    <a:pt x="240" y="116"/>
                  </a:lnTo>
                  <a:lnTo>
                    <a:pt x="243" y="123"/>
                  </a:lnTo>
                  <a:lnTo>
                    <a:pt x="244" y="130"/>
                  </a:lnTo>
                  <a:lnTo>
                    <a:pt x="245" y="140"/>
                  </a:lnTo>
                  <a:lnTo>
                    <a:pt x="244" y="150"/>
                  </a:lnTo>
                  <a:lnTo>
                    <a:pt x="242" y="157"/>
                  </a:lnTo>
                  <a:lnTo>
                    <a:pt x="240" y="165"/>
                  </a:lnTo>
                  <a:lnTo>
                    <a:pt x="237" y="171"/>
                  </a:lnTo>
                  <a:lnTo>
                    <a:pt x="232" y="177"/>
                  </a:lnTo>
                  <a:lnTo>
                    <a:pt x="226" y="185"/>
                  </a:lnTo>
                  <a:lnTo>
                    <a:pt x="218" y="193"/>
                  </a:lnTo>
                  <a:lnTo>
                    <a:pt x="209" y="200"/>
                  </a:lnTo>
                  <a:lnTo>
                    <a:pt x="200" y="205"/>
                  </a:lnTo>
                  <a:lnTo>
                    <a:pt x="192" y="209"/>
                  </a:lnTo>
                  <a:lnTo>
                    <a:pt x="184" y="213"/>
                  </a:lnTo>
                  <a:lnTo>
                    <a:pt x="176" y="215"/>
                  </a:lnTo>
                  <a:lnTo>
                    <a:pt x="167" y="217"/>
                  </a:lnTo>
                  <a:lnTo>
                    <a:pt x="161" y="219"/>
                  </a:lnTo>
                  <a:lnTo>
                    <a:pt x="150" y="219"/>
                  </a:lnTo>
                  <a:lnTo>
                    <a:pt x="141" y="220"/>
                  </a:lnTo>
                  <a:lnTo>
                    <a:pt x="99" y="220"/>
                  </a:lnTo>
                  <a:lnTo>
                    <a:pt x="91" y="219"/>
                  </a:lnTo>
                  <a:lnTo>
                    <a:pt x="81" y="218"/>
                  </a:lnTo>
                  <a:lnTo>
                    <a:pt x="67" y="215"/>
                  </a:lnTo>
                  <a:lnTo>
                    <a:pt x="55" y="210"/>
                  </a:lnTo>
                  <a:lnTo>
                    <a:pt x="42" y="204"/>
                  </a:lnTo>
                  <a:lnTo>
                    <a:pt x="31" y="196"/>
                  </a:lnTo>
                  <a:lnTo>
                    <a:pt x="22" y="189"/>
                  </a:lnTo>
                  <a:lnTo>
                    <a:pt x="16" y="183"/>
                  </a:lnTo>
                  <a:lnTo>
                    <a:pt x="10" y="174"/>
                  </a:lnTo>
                  <a:lnTo>
                    <a:pt x="5" y="164"/>
                  </a:lnTo>
                  <a:lnTo>
                    <a:pt x="3" y="157"/>
                  </a:lnTo>
                  <a:lnTo>
                    <a:pt x="1" y="150"/>
                  </a:lnTo>
                  <a:lnTo>
                    <a:pt x="0" y="143"/>
                  </a:lnTo>
                  <a:lnTo>
                    <a:pt x="1" y="137"/>
                  </a:lnTo>
                  <a:lnTo>
                    <a:pt x="2" y="126"/>
                  </a:lnTo>
                  <a:lnTo>
                    <a:pt x="5" y="117"/>
                  </a:lnTo>
                  <a:lnTo>
                    <a:pt x="10" y="106"/>
                  </a:lnTo>
                  <a:lnTo>
                    <a:pt x="18" y="97"/>
                  </a:lnTo>
                  <a:lnTo>
                    <a:pt x="26" y="88"/>
                  </a:lnTo>
                  <a:lnTo>
                    <a:pt x="37" y="80"/>
                  </a:lnTo>
                  <a:lnTo>
                    <a:pt x="47" y="74"/>
                  </a:lnTo>
                  <a:lnTo>
                    <a:pt x="61" y="68"/>
                  </a:lnTo>
                  <a:lnTo>
                    <a:pt x="76" y="64"/>
                  </a:lnTo>
                  <a:lnTo>
                    <a:pt x="86" y="62"/>
                  </a:lnTo>
                  <a:lnTo>
                    <a:pt x="30"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6679" name="Rectangle 7"/>
            <p:cNvSpPr>
              <a:spLocks noChangeArrowheads="1"/>
            </p:cNvSpPr>
            <p:nvPr/>
          </p:nvSpPr>
          <p:spPr bwMode="auto">
            <a:xfrm>
              <a:off x="703" y="1829"/>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B</a:t>
              </a:r>
            </a:p>
          </p:txBody>
        </p:sp>
        <p:sp>
          <p:nvSpPr>
            <p:cNvPr id="2716680" name="Freeform 8"/>
            <p:cNvSpPr>
              <a:spLocks/>
            </p:cNvSpPr>
            <p:nvPr/>
          </p:nvSpPr>
          <p:spPr bwMode="auto">
            <a:xfrm>
              <a:off x="711" y="2217"/>
              <a:ext cx="219" cy="222"/>
            </a:xfrm>
            <a:custGeom>
              <a:avLst/>
              <a:gdLst/>
              <a:ahLst/>
              <a:cxnLst>
                <a:cxn ang="0">
                  <a:pos x="69" y="11"/>
                </a:cxn>
                <a:cxn ang="0">
                  <a:pos x="117" y="12"/>
                </a:cxn>
                <a:cxn ang="0">
                  <a:pos x="167" y="0"/>
                </a:cxn>
                <a:cxn ang="0">
                  <a:pos x="228" y="0"/>
                </a:cxn>
                <a:cxn ang="0">
                  <a:pos x="161" y="63"/>
                </a:cxn>
                <a:cxn ang="0">
                  <a:pos x="179" y="67"/>
                </a:cxn>
                <a:cxn ang="0">
                  <a:pos x="196" y="74"/>
                </a:cxn>
                <a:cxn ang="0">
                  <a:pos x="213" y="83"/>
                </a:cxn>
                <a:cxn ang="0">
                  <a:pos x="226" y="95"/>
                </a:cxn>
                <a:cxn ang="0">
                  <a:pos x="236" y="108"/>
                </a:cxn>
                <a:cxn ang="0">
                  <a:pos x="243" y="124"/>
                </a:cxn>
                <a:cxn ang="0">
                  <a:pos x="245" y="141"/>
                </a:cxn>
                <a:cxn ang="0">
                  <a:pos x="242" y="158"/>
                </a:cxn>
                <a:cxn ang="0">
                  <a:pos x="237" y="171"/>
                </a:cxn>
                <a:cxn ang="0">
                  <a:pos x="226" y="186"/>
                </a:cxn>
                <a:cxn ang="0">
                  <a:pos x="209" y="201"/>
                </a:cxn>
                <a:cxn ang="0">
                  <a:pos x="192" y="210"/>
                </a:cxn>
                <a:cxn ang="0">
                  <a:pos x="176" y="216"/>
                </a:cxn>
                <a:cxn ang="0">
                  <a:pos x="161" y="219"/>
                </a:cxn>
                <a:cxn ang="0">
                  <a:pos x="141" y="221"/>
                </a:cxn>
                <a:cxn ang="0">
                  <a:pos x="91" y="220"/>
                </a:cxn>
                <a:cxn ang="0">
                  <a:pos x="67" y="216"/>
                </a:cxn>
                <a:cxn ang="0">
                  <a:pos x="42" y="204"/>
                </a:cxn>
                <a:cxn ang="0">
                  <a:pos x="22" y="190"/>
                </a:cxn>
                <a:cxn ang="0">
                  <a:pos x="10" y="174"/>
                </a:cxn>
                <a:cxn ang="0">
                  <a:pos x="3" y="158"/>
                </a:cxn>
                <a:cxn ang="0">
                  <a:pos x="0" y="144"/>
                </a:cxn>
                <a:cxn ang="0">
                  <a:pos x="2" y="127"/>
                </a:cxn>
                <a:cxn ang="0">
                  <a:pos x="10" y="106"/>
                </a:cxn>
                <a:cxn ang="0">
                  <a:pos x="26" y="89"/>
                </a:cxn>
                <a:cxn ang="0">
                  <a:pos x="47" y="74"/>
                </a:cxn>
                <a:cxn ang="0">
                  <a:pos x="76" y="65"/>
                </a:cxn>
                <a:cxn ang="0">
                  <a:pos x="30" y="3"/>
                </a:cxn>
              </a:cxnLst>
              <a:rect l="0" t="0" r="r" b="b"/>
              <a:pathLst>
                <a:path w="246" h="222">
                  <a:moveTo>
                    <a:pt x="30" y="3"/>
                  </a:moveTo>
                  <a:lnTo>
                    <a:pt x="69" y="11"/>
                  </a:lnTo>
                  <a:lnTo>
                    <a:pt x="69" y="0"/>
                  </a:lnTo>
                  <a:lnTo>
                    <a:pt x="117" y="12"/>
                  </a:lnTo>
                  <a:lnTo>
                    <a:pt x="117" y="0"/>
                  </a:lnTo>
                  <a:lnTo>
                    <a:pt x="167" y="0"/>
                  </a:lnTo>
                  <a:lnTo>
                    <a:pt x="167" y="11"/>
                  </a:lnTo>
                  <a:lnTo>
                    <a:pt x="228" y="0"/>
                  </a:lnTo>
                  <a:lnTo>
                    <a:pt x="153" y="62"/>
                  </a:lnTo>
                  <a:lnTo>
                    <a:pt x="161" y="63"/>
                  </a:lnTo>
                  <a:lnTo>
                    <a:pt x="169" y="65"/>
                  </a:lnTo>
                  <a:lnTo>
                    <a:pt x="179" y="67"/>
                  </a:lnTo>
                  <a:lnTo>
                    <a:pt x="187" y="70"/>
                  </a:lnTo>
                  <a:lnTo>
                    <a:pt x="196" y="74"/>
                  </a:lnTo>
                  <a:lnTo>
                    <a:pt x="205" y="78"/>
                  </a:lnTo>
                  <a:lnTo>
                    <a:pt x="213" y="83"/>
                  </a:lnTo>
                  <a:lnTo>
                    <a:pt x="220" y="89"/>
                  </a:lnTo>
                  <a:lnTo>
                    <a:pt x="226" y="95"/>
                  </a:lnTo>
                  <a:lnTo>
                    <a:pt x="231" y="101"/>
                  </a:lnTo>
                  <a:lnTo>
                    <a:pt x="236" y="108"/>
                  </a:lnTo>
                  <a:lnTo>
                    <a:pt x="240" y="117"/>
                  </a:lnTo>
                  <a:lnTo>
                    <a:pt x="243" y="124"/>
                  </a:lnTo>
                  <a:lnTo>
                    <a:pt x="244" y="131"/>
                  </a:lnTo>
                  <a:lnTo>
                    <a:pt x="245" y="141"/>
                  </a:lnTo>
                  <a:lnTo>
                    <a:pt x="244" y="150"/>
                  </a:lnTo>
                  <a:lnTo>
                    <a:pt x="242" y="158"/>
                  </a:lnTo>
                  <a:lnTo>
                    <a:pt x="240" y="165"/>
                  </a:lnTo>
                  <a:lnTo>
                    <a:pt x="237" y="171"/>
                  </a:lnTo>
                  <a:lnTo>
                    <a:pt x="232" y="178"/>
                  </a:lnTo>
                  <a:lnTo>
                    <a:pt x="226" y="186"/>
                  </a:lnTo>
                  <a:lnTo>
                    <a:pt x="218" y="194"/>
                  </a:lnTo>
                  <a:lnTo>
                    <a:pt x="209" y="201"/>
                  </a:lnTo>
                  <a:lnTo>
                    <a:pt x="200" y="206"/>
                  </a:lnTo>
                  <a:lnTo>
                    <a:pt x="192" y="210"/>
                  </a:lnTo>
                  <a:lnTo>
                    <a:pt x="184" y="213"/>
                  </a:lnTo>
                  <a:lnTo>
                    <a:pt x="176" y="216"/>
                  </a:lnTo>
                  <a:lnTo>
                    <a:pt x="167" y="218"/>
                  </a:lnTo>
                  <a:lnTo>
                    <a:pt x="161" y="219"/>
                  </a:lnTo>
                  <a:lnTo>
                    <a:pt x="150" y="220"/>
                  </a:lnTo>
                  <a:lnTo>
                    <a:pt x="141" y="221"/>
                  </a:lnTo>
                  <a:lnTo>
                    <a:pt x="99" y="221"/>
                  </a:lnTo>
                  <a:lnTo>
                    <a:pt x="91" y="220"/>
                  </a:lnTo>
                  <a:lnTo>
                    <a:pt x="81" y="219"/>
                  </a:lnTo>
                  <a:lnTo>
                    <a:pt x="67" y="216"/>
                  </a:lnTo>
                  <a:lnTo>
                    <a:pt x="55" y="210"/>
                  </a:lnTo>
                  <a:lnTo>
                    <a:pt x="42" y="204"/>
                  </a:lnTo>
                  <a:lnTo>
                    <a:pt x="31" y="197"/>
                  </a:lnTo>
                  <a:lnTo>
                    <a:pt x="22" y="190"/>
                  </a:lnTo>
                  <a:lnTo>
                    <a:pt x="16" y="183"/>
                  </a:lnTo>
                  <a:lnTo>
                    <a:pt x="10" y="174"/>
                  </a:lnTo>
                  <a:lnTo>
                    <a:pt x="5" y="165"/>
                  </a:lnTo>
                  <a:lnTo>
                    <a:pt x="3" y="158"/>
                  </a:lnTo>
                  <a:lnTo>
                    <a:pt x="1" y="151"/>
                  </a:lnTo>
                  <a:lnTo>
                    <a:pt x="0" y="144"/>
                  </a:lnTo>
                  <a:lnTo>
                    <a:pt x="1" y="138"/>
                  </a:lnTo>
                  <a:lnTo>
                    <a:pt x="2" y="127"/>
                  </a:lnTo>
                  <a:lnTo>
                    <a:pt x="5" y="117"/>
                  </a:lnTo>
                  <a:lnTo>
                    <a:pt x="10" y="106"/>
                  </a:lnTo>
                  <a:lnTo>
                    <a:pt x="18" y="97"/>
                  </a:lnTo>
                  <a:lnTo>
                    <a:pt x="26" y="89"/>
                  </a:lnTo>
                  <a:lnTo>
                    <a:pt x="37" y="80"/>
                  </a:lnTo>
                  <a:lnTo>
                    <a:pt x="47" y="74"/>
                  </a:lnTo>
                  <a:lnTo>
                    <a:pt x="61" y="68"/>
                  </a:lnTo>
                  <a:lnTo>
                    <a:pt x="76" y="65"/>
                  </a:lnTo>
                  <a:lnTo>
                    <a:pt x="86" y="62"/>
                  </a:lnTo>
                  <a:lnTo>
                    <a:pt x="30"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6681" name="Rectangle 9"/>
            <p:cNvSpPr>
              <a:spLocks noChangeArrowheads="1"/>
            </p:cNvSpPr>
            <p:nvPr/>
          </p:nvSpPr>
          <p:spPr bwMode="auto">
            <a:xfrm>
              <a:off x="702" y="2176"/>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C</a:t>
              </a:r>
            </a:p>
          </p:txBody>
        </p:sp>
        <p:sp>
          <p:nvSpPr>
            <p:cNvPr id="2716682" name="Freeform 10"/>
            <p:cNvSpPr>
              <a:spLocks/>
            </p:cNvSpPr>
            <p:nvPr/>
          </p:nvSpPr>
          <p:spPr bwMode="auto">
            <a:xfrm>
              <a:off x="711" y="2521"/>
              <a:ext cx="219" cy="221"/>
            </a:xfrm>
            <a:custGeom>
              <a:avLst/>
              <a:gdLst/>
              <a:ahLst/>
              <a:cxnLst>
                <a:cxn ang="0">
                  <a:pos x="69" y="10"/>
                </a:cxn>
                <a:cxn ang="0">
                  <a:pos x="117" y="12"/>
                </a:cxn>
                <a:cxn ang="0">
                  <a:pos x="167" y="0"/>
                </a:cxn>
                <a:cxn ang="0">
                  <a:pos x="228" y="0"/>
                </a:cxn>
                <a:cxn ang="0">
                  <a:pos x="161" y="63"/>
                </a:cxn>
                <a:cxn ang="0">
                  <a:pos x="179" y="67"/>
                </a:cxn>
                <a:cxn ang="0">
                  <a:pos x="196" y="74"/>
                </a:cxn>
                <a:cxn ang="0">
                  <a:pos x="213" y="83"/>
                </a:cxn>
                <a:cxn ang="0">
                  <a:pos x="226" y="94"/>
                </a:cxn>
                <a:cxn ang="0">
                  <a:pos x="236" y="108"/>
                </a:cxn>
                <a:cxn ang="0">
                  <a:pos x="243" y="123"/>
                </a:cxn>
                <a:cxn ang="0">
                  <a:pos x="245" y="140"/>
                </a:cxn>
                <a:cxn ang="0">
                  <a:pos x="242" y="157"/>
                </a:cxn>
                <a:cxn ang="0">
                  <a:pos x="237" y="171"/>
                </a:cxn>
                <a:cxn ang="0">
                  <a:pos x="226" y="185"/>
                </a:cxn>
                <a:cxn ang="0">
                  <a:pos x="209" y="200"/>
                </a:cxn>
                <a:cxn ang="0">
                  <a:pos x="192" y="209"/>
                </a:cxn>
                <a:cxn ang="0">
                  <a:pos x="176" y="215"/>
                </a:cxn>
                <a:cxn ang="0">
                  <a:pos x="161" y="219"/>
                </a:cxn>
                <a:cxn ang="0">
                  <a:pos x="141" y="220"/>
                </a:cxn>
                <a:cxn ang="0">
                  <a:pos x="91" y="219"/>
                </a:cxn>
                <a:cxn ang="0">
                  <a:pos x="67" y="215"/>
                </a:cxn>
                <a:cxn ang="0">
                  <a:pos x="42" y="204"/>
                </a:cxn>
                <a:cxn ang="0">
                  <a:pos x="22" y="189"/>
                </a:cxn>
                <a:cxn ang="0">
                  <a:pos x="10" y="174"/>
                </a:cxn>
                <a:cxn ang="0">
                  <a:pos x="3" y="157"/>
                </a:cxn>
                <a:cxn ang="0">
                  <a:pos x="0" y="143"/>
                </a:cxn>
                <a:cxn ang="0">
                  <a:pos x="2" y="126"/>
                </a:cxn>
                <a:cxn ang="0">
                  <a:pos x="10" y="106"/>
                </a:cxn>
                <a:cxn ang="0">
                  <a:pos x="26" y="88"/>
                </a:cxn>
                <a:cxn ang="0">
                  <a:pos x="47" y="74"/>
                </a:cxn>
                <a:cxn ang="0">
                  <a:pos x="76" y="64"/>
                </a:cxn>
                <a:cxn ang="0">
                  <a:pos x="30" y="3"/>
                </a:cxn>
              </a:cxnLst>
              <a:rect l="0" t="0" r="r" b="b"/>
              <a:pathLst>
                <a:path w="246" h="221">
                  <a:moveTo>
                    <a:pt x="30" y="3"/>
                  </a:moveTo>
                  <a:lnTo>
                    <a:pt x="69" y="10"/>
                  </a:lnTo>
                  <a:lnTo>
                    <a:pt x="69" y="0"/>
                  </a:lnTo>
                  <a:lnTo>
                    <a:pt x="117" y="12"/>
                  </a:lnTo>
                  <a:lnTo>
                    <a:pt x="117" y="0"/>
                  </a:lnTo>
                  <a:lnTo>
                    <a:pt x="167" y="0"/>
                  </a:lnTo>
                  <a:lnTo>
                    <a:pt x="167" y="11"/>
                  </a:lnTo>
                  <a:lnTo>
                    <a:pt x="228" y="0"/>
                  </a:lnTo>
                  <a:lnTo>
                    <a:pt x="153" y="62"/>
                  </a:lnTo>
                  <a:lnTo>
                    <a:pt x="161" y="63"/>
                  </a:lnTo>
                  <a:lnTo>
                    <a:pt x="169" y="64"/>
                  </a:lnTo>
                  <a:lnTo>
                    <a:pt x="179" y="67"/>
                  </a:lnTo>
                  <a:lnTo>
                    <a:pt x="187" y="70"/>
                  </a:lnTo>
                  <a:lnTo>
                    <a:pt x="196" y="74"/>
                  </a:lnTo>
                  <a:lnTo>
                    <a:pt x="205" y="78"/>
                  </a:lnTo>
                  <a:lnTo>
                    <a:pt x="213" y="83"/>
                  </a:lnTo>
                  <a:lnTo>
                    <a:pt x="220" y="89"/>
                  </a:lnTo>
                  <a:lnTo>
                    <a:pt x="226" y="94"/>
                  </a:lnTo>
                  <a:lnTo>
                    <a:pt x="231" y="101"/>
                  </a:lnTo>
                  <a:lnTo>
                    <a:pt x="236" y="108"/>
                  </a:lnTo>
                  <a:lnTo>
                    <a:pt x="240" y="116"/>
                  </a:lnTo>
                  <a:lnTo>
                    <a:pt x="243" y="123"/>
                  </a:lnTo>
                  <a:lnTo>
                    <a:pt x="244" y="130"/>
                  </a:lnTo>
                  <a:lnTo>
                    <a:pt x="245" y="140"/>
                  </a:lnTo>
                  <a:lnTo>
                    <a:pt x="244" y="150"/>
                  </a:lnTo>
                  <a:lnTo>
                    <a:pt x="242" y="157"/>
                  </a:lnTo>
                  <a:lnTo>
                    <a:pt x="240" y="165"/>
                  </a:lnTo>
                  <a:lnTo>
                    <a:pt x="237" y="171"/>
                  </a:lnTo>
                  <a:lnTo>
                    <a:pt x="232" y="177"/>
                  </a:lnTo>
                  <a:lnTo>
                    <a:pt x="226" y="185"/>
                  </a:lnTo>
                  <a:lnTo>
                    <a:pt x="218" y="193"/>
                  </a:lnTo>
                  <a:lnTo>
                    <a:pt x="209" y="200"/>
                  </a:lnTo>
                  <a:lnTo>
                    <a:pt x="200" y="205"/>
                  </a:lnTo>
                  <a:lnTo>
                    <a:pt x="192" y="209"/>
                  </a:lnTo>
                  <a:lnTo>
                    <a:pt x="184" y="213"/>
                  </a:lnTo>
                  <a:lnTo>
                    <a:pt x="176" y="215"/>
                  </a:lnTo>
                  <a:lnTo>
                    <a:pt x="167" y="217"/>
                  </a:lnTo>
                  <a:lnTo>
                    <a:pt x="161" y="219"/>
                  </a:lnTo>
                  <a:lnTo>
                    <a:pt x="150" y="219"/>
                  </a:lnTo>
                  <a:lnTo>
                    <a:pt x="141" y="220"/>
                  </a:lnTo>
                  <a:lnTo>
                    <a:pt x="99" y="220"/>
                  </a:lnTo>
                  <a:lnTo>
                    <a:pt x="91" y="219"/>
                  </a:lnTo>
                  <a:lnTo>
                    <a:pt x="81" y="218"/>
                  </a:lnTo>
                  <a:lnTo>
                    <a:pt x="67" y="215"/>
                  </a:lnTo>
                  <a:lnTo>
                    <a:pt x="55" y="210"/>
                  </a:lnTo>
                  <a:lnTo>
                    <a:pt x="42" y="204"/>
                  </a:lnTo>
                  <a:lnTo>
                    <a:pt x="31" y="196"/>
                  </a:lnTo>
                  <a:lnTo>
                    <a:pt x="22" y="189"/>
                  </a:lnTo>
                  <a:lnTo>
                    <a:pt x="16" y="183"/>
                  </a:lnTo>
                  <a:lnTo>
                    <a:pt x="10" y="174"/>
                  </a:lnTo>
                  <a:lnTo>
                    <a:pt x="5" y="164"/>
                  </a:lnTo>
                  <a:lnTo>
                    <a:pt x="3" y="157"/>
                  </a:lnTo>
                  <a:lnTo>
                    <a:pt x="1" y="150"/>
                  </a:lnTo>
                  <a:lnTo>
                    <a:pt x="0" y="143"/>
                  </a:lnTo>
                  <a:lnTo>
                    <a:pt x="1" y="137"/>
                  </a:lnTo>
                  <a:lnTo>
                    <a:pt x="2" y="126"/>
                  </a:lnTo>
                  <a:lnTo>
                    <a:pt x="5" y="117"/>
                  </a:lnTo>
                  <a:lnTo>
                    <a:pt x="10" y="106"/>
                  </a:lnTo>
                  <a:lnTo>
                    <a:pt x="18" y="97"/>
                  </a:lnTo>
                  <a:lnTo>
                    <a:pt x="26" y="88"/>
                  </a:lnTo>
                  <a:lnTo>
                    <a:pt x="37" y="80"/>
                  </a:lnTo>
                  <a:lnTo>
                    <a:pt x="47" y="74"/>
                  </a:lnTo>
                  <a:lnTo>
                    <a:pt x="61" y="68"/>
                  </a:lnTo>
                  <a:lnTo>
                    <a:pt x="76" y="64"/>
                  </a:lnTo>
                  <a:lnTo>
                    <a:pt x="86" y="62"/>
                  </a:lnTo>
                  <a:lnTo>
                    <a:pt x="30"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6683" name="Rectangle 11"/>
            <p:cNvSpPr>
              <a:spLocks noChangeArrowheads="1"/>
            </p:cNvSpPr>
            <p:nvPr/>
          </p:nvSpPr>
          <p:spPr bwMode="auto">
            <a:xfrm>
              <a:off x="702" y="2479"/>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D</a:t>
              </a:r>
            </a:p>
          </p:txBody>
        </p:sp>
        <p:sp>
          <p:nvSpPr>
            <p:cNvPr id="2716684" name="Freeform 12"/>
            <p:cNvSpPr>
              <a:spLocks/>
            </p:cNvSpPr>
            <p:nvPr/>
          </p:nvSpPr>
          <p:spPr bwMode="auto">
            <a:xfrm>
              <a:off x="725" y="1482"/>
              <a:ext cx="219" cy="221"/>
            </a:xfrm>
            <a:custGeom>
              <a:avLst/>
              <a:gdLst/>
              <a:ahLst/>
              <a:cxnLst>
                <a:cxn ang="0">
                  <a:pos x="69" y="10"/>
                </a:cxn>
                <a:cxn ang="0">
                  <a:pos x="117" y="12"/>
                </a:cxn>
                <a:cxn ang="0">
                  <a:pos x="167" y="0"/>
                </a:cxn>
                <a:cxn ang="0">
                  <a:pos x="228" y="0"/>
                </a:cxn>
                <a:cxn ang="0">
                  <a:pos x="161" y="63"/>
                </a:cxn>
                <a:cxn ang="0">
                  <a:pos x="179" y="67"/>
                </a:cxn>
                <a:cxn ang="0">
                  <a:pos x="196" y="74"/>
                </a:cxn>
                <a:cxn ang="0">
                  <a:pos x="213" y="83"/>
                </a:cxn>
                <a:cxn ang="0">
                  <a:pos x="226" y="94"/>
                </a:cxn>
                <a:cxn ang="0">
                  <a:pos x="236" y="108"/>
                </a:cxn>
                <a:cxn ang="0">
                  <a:pos x="243" y="123"/>
                </a:cxn>
                <a:cxn ang="0">
                  <a:pos x="245" y="140"/>
                </a:cxn>
                <a:cxn ang="0">
                  <a:pos x="242" y="157"/>
                </a:cxn>
                <a:cxn ang="0">
                  <a:pos x="237" y="171"/>
                </a:cxn>
                <a:cxn ang="0">
                  <a:pos x="226" y="185"/>
                </a:cxn>
                <a:cxn ang="0">
                  <a:pos x="209" y="200"/>
                </a:cxn>
                <a:cxn ang="0">
                  <a:pos x="192" y="209"/>
                </a:cxn>
                <a:cxn ang="0">
                  <a:pos x="176" y="215"/>
                </a:cxn>
                <a:cxn ang="0">
                  <a:pos x="161" y="219"/>
                </a:cxn>
                <a:cxn ang="0">
                  <a:pos x="141" y="220"/>
                </a:cxn>
                <a:cxn ang="0">
                  <a:pos x="91" y="219"/>
                </a:cxn>
                <a:cxn ang="0">
                  <a:pos x="67" y="215"/>
                </a:cxn>
                <a:cxn ang="0">
                  <a:pos x="42" y="204"/>
                </a:cxn>
                <a:cxn ang="0">
                  <a:pos x="22" y="189"/>
                </a:cxn>
                <a:cxn ang="0">
                  <a:pos x="10" y="174"/>
                </a:cxn>
                <a:cxn ang="0">
                  <a:pos x="3" y="157"/>
                </a:cxn>
                <a:cxn ang="0">
                  <a:pos x="0" y="143"/>
                </a:cxn>
                <a:cxn ang="0">
                  <a:pos x="2" y="126"/>
                </a:cxn>
                <a:cxn ang="0">
                  <a:pos x="10" y="106"/>
                </a:cxn>
                <a:cxn ang="0">
                  <a:pos x="26" y="88"/>
                </a:cxn>
                <a:cxn ang="0">
                  <a:pos x="47" y="74"/>
                </a:cxn>
                <a:cxn ang="0">
                  <a:pos x="76" y="64"/>
                </a:cxn>
                <a:cxn ang="0">
                  <a:pos x="30" y="3"/>
                </a:cxn>
              </a:cxnLst>
              <a:rect l="0" t="0" r="r" b="b"/>
              <a:pathLst>
                <a:path w="246" h="221">
                  <a:moveTo>
                    <a:pt x="30" y="3"/>
                  </a:moveTo>
                  <a:lnTo>
                    <a:pt x="69" y="10"/>
                  </a:lnTo>
                  <a:lnTo>
                    <a:pt x="69" y="0"/>
                  </a:lnTo>
                  <a:lnTo>
                    <a:pt x="117" y="12"/>
                  </a:lnTo>
                  <a:lnTo>
                    <a:pt x="117" y="0"/>
                  </a:lnTo>
                  <a:lnTo>
                    <a:pt x="167" y="0"/>
                  </a:lnTo>
                  <a:lnTo>
                    <a:pt x="167" y="11"/>
                  </a:lnTo>
                  <a:lnTo>
                    <a:pt x="228" y="0"/>
                  </a:lnTo>
                  <a:lnTo>
                    <a:pt x="153" y="62"/>
                  </a:lnTo>
                  <a:lnTo>
                    <a:pt x="161" y="63"/>
                  </a:lnTo>
                  <a:lnTo>
                    <a:pt x="169" y="64"/>
                  </a:lnTo>
                  <a:lnTo>
                    <a:pt x="179" y="67"/>
                  </a:lnTo>
                  <a:lnTo>
                    <a:pt x="187" y="70"/>
                  </a:lnTo>
                  <a:lnTo>
                    <a:pt x="196" y="74"/>
                  </a:lnTo>
                  <a:lnTo>
                    <a:pt x="205" y="78"/>
                  </a:lnTo>
                  <a:lnTo>
                    <a:pt x="213" y="83"/>
                  </a:lnTo>
                  <a:lnTo>
                    <a:pt x="220" y="89"/>
                  </a:lnTo>
                  <a:lnTo>
                    <a:pt x="226" y="94"/>
                  </a:lnTo>
                  <a:lnTo>
                    <a:pt x="231" y="101"/>
                  </a:lnTo>
                  <a:lnTo>
                    <a:pt x="236" y="108"/>
                  </a:lnTo>
                  <a:lnTo>
                    <a:pt x="240" y="116"/>
                  </a:lnTo>
                  <a:lnTo>
                    <a:pt x="243" y="123"/>
                  </a:lnTo>
                  <a:lnTo>
                    <a:pt x="244" y="130"/>
                  </a:lnTo>
                  <a:lnTo>
                    <a:pt x="245" y="140"/>
                  </a:lnTo>
                  <a:lnTo>
                    <a:pt x="244" y="150"/>
                  </a:lnTo>
                  <a:lnTo>
                    <a:pt x="242" y="157"/>
                  </a:lnTo>
                  <a:lnTo>
                    <a:pt x="240" y="165"/>
                  </a:lnTo>
                  <a:lnTo>
                    <a:pt x="237" y="171"/>
                  </a:lnTo>
                  <a:lnTo>
                    <a:pt x="232" y="177"/>
                  </a:lnTo>
                  <a:lnTo>
                    <a:pt x="226" y="185"/>
                  </a:lnTo>
                  <a:lnTo>
                    <a:pt x="218" y="193"/>
                  </a:lnTo>
                  <a:lnTo>
                    <a:pt x="209" y="200"/>
                  </a:lnTo>
                  <a:lnTo>
                    <a:pt x="200" y="205"/>
                  </a:lnTo>
                  <a:lnTo>
                    <a:pt x="192" y="209"/>
                  </a:lnTo>
                  <a:lnTo>
                    <a:pt x="184" y="213"/>
                  </a:lnTo>
                  <a:lnTo>
                    <a:pt x="176" y="215"/>
                  </a:lnTo>
                  <a:lnTo>
                    <a:pt x="167" y="217"/>
                  </a:lnTo>
                  <a:lnTo>
                    <a:pt x="161" y="219"/>
                  </a:lnTo>
                  <a:lnTo>
                    <a:pt x="150" y="219"/>
                  </a:lnTo>
                  <a:lnTo>
                    <a:pt x="141" y="220"/>
                  </a:lnTo>
                  <a:lnTo>
                    <a:pt x="99" y="220"/>
                  </a:lnTo>
                  <a:lnTo>
                    <a:pt x="91" y="219"/>
                  </a:lnTo>
                  <a:lnTo>
                    <a:pt x="81" y="218"/>
                  </a:lnTo>
                  <a:lnTo>
                    <a:pt x="67" y="215"/>
                  </a:lnTo>
                  <a:lnTo>
                    <a:pt x="55" y="210"/>
                  </a:lnTo>
                  <a:lnTo>
                    <a:pt x="42" y="204"/>
                  </a:lnTo>
                  <a:lnTo>
                    <a:pt x="31" y="196"/>
                  </a:lnTo>
                  <a:lnTo>
                    <a:pt x="22" y="189"/>
                  </a:lnTo>
                  <a:lnTo>
                    <a:pt x="16" y="183"/>
                  </a:lnTo>
                  <a:lnTo>
                    <a:pt x="10" y="174"/>
                  </a:lnTo>
                  <a:lnTo>
                    <a:pt x="5" y="164"/>
                  </a:lnTo>
                  <a:lnTo>
                    <a:pt x="3" y="157"/>
                  </a:lnTo>
                  <a:lnTo>
                    <a:pt x="1" y="150"/>
                  </a:lnTo>
                  <a:lnTo>
                    <a:pt x="0" y="143"/>
                  </a:lnTo>
                  <a:lnTo>
                    <a:pt x="1" y="137"/>
                  </a:lnTo>
                  <a:lnTo>
                    <a:pt x="2" y="126"/>
                  </a:lnTo>
                  <a:lnTo>
                    <a:pt x="5" y="117"/>
                  </a:lnTo>
                  <a:lnTo>
                    <a:pt x="10" y="106"/>
                  </a:lnTo>
                  <a:lnTo>
                    <a:pt x="18" y="97"/>
                  </a:lnTo>
                  <a:lnTo>
                    <a:pt x="26" y="88"/>
                  </a:lnTo>
                  <a:lnTo>
                    <a:pt x="37" y="80"/>
                  </a:lnTo>
                  <a:lnTo>
                    <a:pt x="47" y="74"/>
                  </a:lnTo>
                  <a:lnTo>
                    <a:pt x="61" y="68"/>
                  </a:lnTo>
                  <a:lnTo>
                    <a:pt x="76" y="64"/>
                  </a:lnTo>
                  <a:lnTo>
                    <a:pt x="86" y="62"/>
                  </a:lnTo>
                  <a:lnTo>
                    <a:pt x="30"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6685" name="Rectangle 13"/>
            <p:cNvSpPr>
              <a:spLocks noChangeArrowheads="1"/>
            </p:cNvSpPr>
            <p:nvPr/>
          </p:nvSpPr>
          <p:spPr bwMode="auto">
            <a:xfrm>
              <a:off x="717" y="1440"/>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A</a:t>
              </a:r>
            </a:p>
          </p:txBody>
        </p:sp>
        <p:sp>
          <p:nvSpPr>
            <p:cNvPr id="2716686" name="Line 14"/>
            <p:cNvSpPr>
              <a:spLocks noChangeShapeType="1"/>
            </p:cNvSpPr>
            <p:nvPr/>
          </p:nvSpPr>
          <p:spPr bwMode="auto">
            <a:xfrm flipH="1">
              <a:off x="614" y="1379"/>
              <a:ext cx="17" cy="136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grpSp>
      <p:grpSp>
        <p:nvGrpSpPr>
          <p:cNvPr id="3" name="Group 15"/>
          <p:cNvGrpSpPr>
            <a:grpSpLocks/>
          </p:cNvGrpSpPr>
          <p:nvPr/>
        </p:nvGrpSpPr>
        <p:grpSpPr bwMode="auto">
          <a:xfrm>
            <a:off x="1638300" y="2511425"/>
            <a:ext cx="1444625" cy="517525"/>
            <a:chOff x="1032" y="1458"/>
            <a:chExt cx="910" cy="326"/>
          </a:xfrm>
        </p:grpSpPr>
        <p:grpSp>
          <p:nvGrpSpPr>
            <p:cNvPr id="4" name="Group 16"/>
            <p:cNvGrpSpPr>
              <a:grpSpLocks/>
            </p:cNvGrpSpPr>
            <p:nvPr/>
          </p:nvGrpSpPr>
          <p:grpSpPr bwMode="auto">
            <a:xfrm>
              <a:off x="1032" y="1458"/>
              <a:ext cx="194" cy="326"/>
              <a:chOff x="1161" y="1458"/>
              <a:chExt cx="218" cy="326"/>
            </a:xfrm>
          </p:grpSpPr>
          <p:sp>
            <p:nvSpPr>
              <p:cNvPr id="2716689" name="AutoShape 17"/>
              <p:cNvSpPr>
                <a:spLocks noChangeArrowheads="1"/>
              </p:cNvSpPr>
              <p:nvPr/>
            </p:nvSpPr>
            <p:spPr bwMode="auto">
              <a:xfrm>
                <a:off x="1161" y="1510"/>
                <a:ext cx="218" cy="274"/>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690" name="AutoShape 18"/>
              <p:cNvSpPr>
                <a:spLocks noChangeArrowheads="1"/>
              </p:cNvSpPr>
              <p:nvPr/>
            </p:nvSpPr>
            <p:spPr bwMode="auto">
              <a:xfrm>
                <a:off x="1214" y="1458"/>
                <a:ext cx="165" cy="4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691" name="AutoShape 19"/>
              <p:cNvSpPr>
                <a:spLocks noChangeArrowheads="1"/>
              </p:cNvSpPr>
              <p:nvPr/>
            </p:nvSpPr>
            <p:spPr bwMode="auto">
              <a:xfrm>
                <a:off x="1205" y="1532"/>
                <a:ext cx="114" cy="18"/>
              </a:xfrm>
              <a:prstGeom prst="parallelogram">
                <a:avLst>
                  <a:gd name="adj" fmla="val 15830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5" name="Group 20"/>
            <p:cNvGrpSpPr>
              <a:grpSpLocks/>
            </p:cNvGrpSpPr>
            <p:nvPr/>
          </p:nvGrpSpPr>
          <p:grpSpPr bwMode="auto">
            <a:xfrm>
              <a:off x="1516" y="1500"/>
              <a:ext cx="189" cy="269"/>
              <a:chOff x="1705" y="1500"/>
              <a:chExt cx="213" cy="269"/>
            </a:xfrm>
          </p:grpSpPr>
          <p:sp>
            <p:nvSpPr>
              <p:cNvPr id="2716693" name="Freeform 21"/>
              <p:cNvSpPr>
                <a:spLocks/>
              </p:cNvSpPr>
              <p:nvPr/>
            </p:nvSpPr>
            <p:spPr bwMode="auto">
              <a:xfrm>
                <a:off x="1843" y="1625"/>
                <a:ext cx="64" cy="144"/>
              </a:xfrm>
              <a:custGeom>
                <a:avLst/>
                <a:gdLst/>
                <a:ahLst/>
                <a:cxnLst>
                  <a:cxn ang="0">
                    <a:pos x="46" y="0"/>
                  </a:cxn>
                  <a:cxn ang="0">
                    <a:pos x="63" y="0"/>
                  </a:cxn>
                  <a:cxn ang="0">
                    <a:pos x="17" y="143"/>
                  </a:cxn>
                  <a:cxn ang="0">
                    <a:pos x="0" y="143"/>
                  </a:cxn>
                  <a:cxn ang="0">
                    <a:pos x="46" y="0"/>
                  </a:cxn>
                </a:cxnLst>
                <a:rect l="0" t="0" r="r" b="b"/>
                <a:pathLst>
                  <a:path w="64" h="144">
                    <a:moveTo>
                      <a:pt x="46" y="0"/>
                    </a:moveTo>
                    <a:lnTo>
                      <a:pt x="63" y="0"/>
                    </a:lnTo>
                    <a:lnTo>
                      <a:pt x="17" y="143"/>
                    </a:lnTo>
                    <a:lnTo>
                      <a:pt x="0" y="143"/>
                    </a:lnTo>
                    <a:lnTo>
                      <a:pt x="46"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6694" name="Rectangle 22"/>
              <p:cNvSpPr>
                <a:spLocks noChangeArrowheads="1"/>
              </p:cNvSpPr>
              <p:nvPr/>
            </p:nvSpPr>
            <p:spPr bwMode="auto">
              <a:xfrm>
                <a:off x="1838" y="1625"/>
                <a:ext cx="80"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695" name="Rectangle 23"/>
              <p:cNvSpPr>
                <a:spLocks noChangeArrowheads="1"/>
              </p:cNvSpPr>
              <p:nvPr/>
            </p:nvSpPr>
            <p:spPr bwMode="auto">
              <a:xfrm>
                <a:off x="1846" y="1683"/>
                <a:ext cx="60" cy="14"/>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696" name="Rectangle 24"/>
              <p:cNvSpPr>
                <a:spLocks noChangeArrowheads="1"/>
              </p:cNvSpPr>
              <p:nvPr/>
            </p:nvSpPr>
            <p:spPr bwMode="auto">
              <a:xfrm>
                <a:off x="1707" y="1683"/>
                <a:ext cx="79" cy="10"/>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697" name="Oval 25"/>
              <p:cNvSpPr>
                <a:spLocks noChangeArrowheads="1"/>
              </p:cNvSpPr>
              <p:nvPr/>
            </p:nvSpPr>
            <p:spPr bwMode="auto">
              <a:xfrm>
                <a:off x="1769" y="1500"/>
                <a:ext cx="24" cy="27"/>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6698" name="Freeform 26"/>
              <p:cNvSpPr>
                <a:spLocks/>
              </p:cNvSpPr>
              <p:nvPr/>
            </p:nvSpPr>
            <p:spPr bwMode="auto">
              <a:xfrm>
                <a:off x="1705" y="1547"/>
                <a:ext cx="146" cy="222"/>
              </a:xfrm>
              <a:custGeom>
                <a:avLst/>
                <a:gdLst/>
                <a:ahLst/>
                <a:cxnLst>
                  <a:cxn ang="0">
                    <a:pos x="1" y="102"/>
                  </a:cxn>
                  <a:cxn ang="0">
                    <a:pos x="1" y="105"/>
                  </a:cxn>
                  <a:cxn ang="0">
                    <a:pos x="0" y="109"/>
                  </a:cxn>
                  <a:cxn ang="0">
                    <a:pos x="0" y="112"/>
                  </a:cxn>
                  <a:cxn ang="0">
                    <a:pos x="1" y="116"/>
                  </a:cxn>
                  <a:cxn ang="0">
                    <a:pos x="3" y="119"/>
                  </a:cxn>
                  <a:cxn ang="0">
                    <a:pos x="6" y="122"/>
                  </a:cxn>
                  <a:cxn ang="0">
                    <a:pos x="9" y="124"/>
                  </a:cxn>
                  <a:cxn ang="0">
                    <a:pos x="12" y="125"/>
                  </a:cxn>
                  <a:cxn ang="0">
                    <a:pos x="16" y="125"/>
                  </a:cxn>
                  <a:cxn ang="0">
                    <a:pos x="95" y="221"/>
                  </a:cxn>
                  <a:cxn ang="0">
                    <a:pos x="120" y="106"/>
                  </a:cxn>
                  <a:cxn ang="0">
                    <a:pos x="119" y="104"/>
                  </a:cxn>
                  <a:cxn ang="0">
                    <a:pos x="118" y="102"/>
                  </a:cxn>
                  <a:cxn ang="0">
                    <a:pos x="116" y="100"/>
                  </a:cxn>
                  <a:cxn ang="0">
                    <a:pos x="114" y="98"/>
                  </a:cxn>
                  <a:cxn ang="0">
                    <a:pos x="111" y="97"/>
                  </a:cxn>
                  <a:cxn ang="0">
                    <a:pos x="108" y="96"/>
                  </a:cxn>
                  <a:cxn ang="0">
                    <a:pos x="106" y="96"/>
                  </a:cxn>
                  <a:cxn ang="0">
                    <a:pos x="103" y="96"/>
                  </a:cxn>
                  <a:cxn ang="0">
                    <a:pos x="70" y="56"/>
                  </a:cxn>
                  <a:cxn ang="0">
                    <a:pos x="135" y="70"/>
                  </a:cxn>
                  <a:cxn ang="0">
                    <a:pos x="137" y="69"/>
                  </a:cxn>
                  <a:cxn ang="0">
                    <a:pos x="139" y="68"/>
                  </a:cxn>
                  <a:cxn ang="0">
                    <a:pos x="142" y="66"/>
                  </a:cxn>
                  <a:cxn ang="0">
                    <a:pos x="144" y="65"/>
                  </a:cxn>
                  <a:cxn ang="0">
                    <a:pos x="144" y="62"/>
                  </a:cxn>
                  <a:cxn ang="0">
                    <a:pos x="145" y="59"/>
                  </a:cxn>
                  <a:cxn ang="0">
                    <a:pos x="144" y="55"/>
                  </a:cxn>
                  <a:cxn ang="0">
                    <a:pos x="143" y="53"/>
                  </a:cxn>
                  <a:cxn ang="0">
                    <a:pos x="141" y="51"/>
                  </a:cxn>
                  <a:cxn ang="0">
                    <a:pos x="139" y="49"/>
                  </a:cxn>
                  <a:cxn ang="0">
                    <a:pos x="136" y="48"/>
                  </a:cxn>
                  <a:cxn ang="0">
                    <a:pos x="92" y="48"/>
                  </a:cxn>
                  <a:cxn ang="0">
                    <a:pos x="84" y="31"/>
                  </a:cxn>
                  <a:cxn ang="0">
                    <a:pos x="85" y="27"/>
                  </a:cxn>
                  <a:cxn ang="0">
                    <a:pos x="85" y="23"/>
                  </a:cxn>
                  <a:cxn ang="0">
                    <a:pos x="85" y="18"/>
                  </a:cxn>
                  <a:cxn ang="0">
                    <a:pos x="84" y="14"/>
                  </a:cxn>
                  <a:cxn ang="0">
                    <a:pos x="83" y="11"/>
                  </a:cxn>
                  <a:cxn ang="0">
                    <a:pos x="80" y="8"/>
                  </a:cxn>
                  <a:cxn ang="0">
                    <a:pos x="77" y="5"/>
                  </a:cxn>
                  <a:cxn ang="0">
                    <a:pos x="74" y="3"/>
                  </a:cxn>
                  <a:cxn ang="0">
                    <a:pos x="70" y="1"/>
                  </a:cxn>
                  <a:cxn ang="0">
                    <a:pos x="65" y="0"/>
                  </a:cxn>
                  <a:cxn ang="0">
                    <a:pos x="61" y="0"/>
                  </a:cxn>
                  <a:cxn ang="0">
                    <a:pos x="56" y="1"/>
                  </a:cxn>
                  <a:cxn ang="0">
                    <a:pos x="52" y="2"/>
                  </a:cxn>
                  <a:cxn ang="0">
                    <a:pos x="47" y="5"/>
                  </a:cxn>
                  <a:cxn ang="0">
                    <a:pos x="44" y="8"/>
                  </a:cxn>
                  <a:cxn ang="0">
                    <a:pos x="41" y="12"/>
                  </a:cxn>
                  <a:cxn ang="0">
                    <a:pos x="39" y="17"/>
                  </a:cxn>
                </a:cxnLst>
                <a:rect l="0" t="0" r="r" b="b"/>
                <a:pathLst>
                  <a:path w="146" h="222">
                    <a:moveTo>
                      <a:pt x="39" y="17"/>
                    </a:moveTo>
                    <a:lnTo>
                      <a:pt x="1" y="102"/>
                    </a:lnTo>
                    <a:lnTo>
                      <a:pt x="1" y="104"/>
                    </a:lnTo>
                    <a:lnTo>
                      <a:pt x="1" y="105"/>
                    </a:lnTo>
                    <a:lnTo>
                      <a:pt x="0" y="106"/>
                    </a:lnTo>
                    <a:lnTo>
                      <a:pt x="0" y="109"/>
                    </a:lnTo>
                    <a:lnTo>
                      <a:pt x="0" y="110"/>
                    </a:lnTo>
                    <a:lnTo>
                      <a:pt x="0" y="112"/>
                    </a:lnTo>
                    <a:lnTo>
                      <a:pt x="1" y="114"/>
                    </a:lnTo>
                    <a:lnTo>
                      <a:pt x="1" y="116"/>
                    </a:lnTo>
                    <a:lnTo>
                      <a:pt x="2" y="117"/>
                    </a:lnTo>
                    <a:lnTo>
                      <a:pt x="3" y="119"/>
                    </a:lnTo>
                    <a:lnTo>
                      <a:pt x="5" y="121"/>
                    </a:lnTo>
                    <a:lnTo>
                      <a:pt x="6" y="122"/>
                    </a:lnTo>
                    <a:lnTo>
                      <a:pt x="8" y="123"/>
                    </a:lnTo>
                    <a:lnTo>
                      <a:pt x="9" y="124"/>
                    </a:lnTo>
                    <a:lnTo>
                      <a:pt x="10" y="124"/>
                    </a:lnTo>
                    <a:lnTo>
                      <a:pt x="12" y="125"/>
                    </a:lnTo>
                    <a:lnTo>
                      <a:pt x="14" y="125"/>
                    </a:lnTo>
                    <a:lnTo>
                      <a:pt x="16" y="125"/>
                    </a:lnTo>
                    <a:lnTo>
                      <a:pt x="95" y="125"/>
                    </a:lnTo>
                    <a:lnTo>
                      <a:pt x="95" y="221"/>
                    </a:lnTo>
                    <a:lnTo>
                      <a:pt x="120" y="221"/>
                    </a:lnTo>
                    <a:lnTo>
                      <a:pt x="120" y="106"/>
                    </a:lnTo>
                    <a:lnTo>
                      <a:pt x="120" y="105"/>
                    </a:lnTo>
                    <a:lnTo>
                      <a:pt x="119" y="104"/>
                    </a:lnTo>
                    <a:lnTo>
                      <a:pt x="118" y="102"/>
                    </a:lnTo>
                    <a:lnTo>
                      <a:pt x="118" y="102"/>
                    </a:lnTo>
                    <a:lnTo>
                      <a:pt x="117" y="101"/>
                    </a:lnTo>
                    <a:lnTo>
                      <a:pt x="116" y="100"/>
                    </a:lnTo>
                    <a:lnTo>
                      <a:pt x="115" y="99"/>
                    </a:lnTo>
                    <a:lnTo>
                      <a:pt x="114" y="98"/>
                    </a:lnTo>
                    <a:lnTo>
                      <a:pt x="113" y="98"/>
                    </a:lnTo>
                    <a:lnTo>
                      <a:pt x="111" y="97"/>
                    </a:lnTo>
                    <a:lnTo>
                      <a:pt x="110" y="97"/>
                    </a:lnTo>
                    <a:lnTo>
                      <a:pt x="108" y="96"/>
                    </a:lnTo>
                    <a:lnTo>
                      <a:pt x="107" y="96"/>
                    </a:lnTo>
                    <a:lnTo>
                      <a:pt x="106" y="96"/>
                    </a:lnTo>
                    <a:lnTo>
                      <a:pt x="104" y="96"/>
                    </a:lnTo>
                    <a:lnTo>
                      <a:pt x="103" y="96"/>
                    </a:lnTo>
                    <a:lnTo>
                      <a:pt x="57" y="94"/>
                    </a:lnTo>
                    <a:lnTo>
                      <a:pt x="70" y="56"/>
                    </a:lnTo>
                    <a:lnTo>
                      <a:pt x="79" y="70"/>
                    </a:lnTo>
                    <a:lnTo>
                      <a:pt x="135" y="70"/>
                    </a:lnTo>
                    <a:lnTo>
                      <a:pt x="136" y="69"/>
                    </a:lnTo>
                    <a:lnTo>
                      <a:pt x="137" y="69"/>
                    </a:lnTo>
                    <a:lnTo>
                      <a:pt x="139" y="68"/>
                    </a:lnTo>
                    <a:lnTo>
                      <a:pt x="139" y="68"/>
                    </a:lnTo>
                    <a:lnTo>
                      <a:pt x="140" y="67"/>
                    </a:lnTo>
                    <a:lnTo>
                      <a:pt x="142" y="66"/>
                    </a:lnTo>
                    <a:lnTo>
                      <a:pt x="142" y="65"/>
                    </a:lnTo>
                    <a:lnTo>
                      <a:pt x="144" y="65"/>
                    </a:lnTo>
                    <a:lnTo>
                      <a:pt x="144" y="63"/>
                    </a:lnTo>
                    <a:lnTo>
                      <a:pt x="144" y="62"/>
                    </a:lnTo>
                    <a:lnTo>
                      <a:pt x="145" y="61"/>
                    </a:lnTo>
                    <a:lnTo>
                      <a:pt x="145" y="59"/>
                    </a:lnTo>
                    <a:lnTo>
                      <a:pt x="145" y="57"/>
                    </a:lnTo>
                    <a:lnTo>
                      <a:pt x="144" y="55"/>
                    </a:lnTo>
                    <a:lnTo>
                      <a:pt x="144" y="54"/>
                    </a:lnTo>
                    <a:lnTo>
                      <a:pt x="143" y="53"/>
                    </a:lnTo>
                    <a:lnTo>
                      <a:pt x="142" y="52"/>
                    </a:lnTo>
                    <a:lnTo>
                      <a:pt x="141" y="51"/>
                    </a:lnTo>
                    <a:lnTo>
                      <a:pt x="140" y="50"/>
                    </a:lnTo>
                    <a:lnTo>
                      <a:pt x="139" y="49"/>
                    </a:lnTo>
                    <a:lnTo>
                      <a:pt x="138" y="48"/>
                    </a:lnTo>
                    <a:lnTo>
                      <a:pt x="136" y="48"/>
                    </a:lnTo>
                    <a:lnTo>
                      <a:pt x="135" y="48"/>
                    </a:lnTo>
                    <a:lnTo>
                      <a:pt x="92" y="48"/>
                    </a:lnTo>
                    <a:lnTo>
                      <a:pt x="83" y="33"/>
                    </a:lnTo>
                    <a:lnTo>
                      <a:pt x="84" y="31"/>
                    </a:lnTo>
                    <a:lnTo>
                      <a:pt x="85" y="29"/>
                    </a:lnTo>
                    <a:lnTo>
                      <a:pt x="85" y="27"/>
                    </a:lnTo>
                    <a:lnTo>
                      <a:pt x="85" y="25"/>
                    </a:lnTo>
                    <a:lnTo>
                      <a:pt x="85" y="23"/>
                    </a:lnTo>
                    <a:lnTo>
                      <a:pt x="85" y="21"/>
                    </a:lnTo>
                    <a:lnTo>
                      <a:pt x="85" y="18"/>
                    </a:lnTo>
                    <a:lnTo>
                      <a:pt x="85" y="16"/>
                    </a:lnTo>
                    <a:lnTo>
                      <a:pt x="84" y="14"/>
                    </a:lnTo>
                    <a:lnTo>
                      <a:pt x="84" y="13"/>
                    </a:lnTo>
                    <a:lnTo>
                      <a:pt x="83" y="11"/>
                    </a:lnTo>
                    <a:lnTo>
                      <a:pt x="82" y="10"/>
                    </a:lnTo>
                    <a:lnTo>
                      <a:pt x="80" y="8"/>
                    </a:lnTo>
                    <a:lnTo>
                      <a:pt x="79" y="7"/>
                    </a:lnTo>
                    <a:lnTo>
                      <a:pt x="77" y="5"/>
                    </a:lnTo>
                    <a:lnTo>
                      <a:pt x="76" y="4"/>
                    </a:lnTo>
                    <a:lnTo>
                      <a:pt x="74" y="3"/>
                    </a:lnTo>
                    <a:lnTo>
                      <a:pt x="72" y="2"/>
                    </a:lnTo>
                    <a:lnTo>
                      <a:pt x="70" y="1"/>
                    </a:lnTo>
                    <a:lnTo>
                      <a:pt x="67" y="1"/>
                    </a:lnTo>
                    <a:lnTo>
                      <a:pt x="65" y="0"/>
                    </a:lnTo>
                    <a:lnTo>
                      <a:pt x="63" y="0"/>
                    </a:lnTo>
                    <a:lnTo>
                      <a:pt x="61" y="0"/>
                    </a:lnTo>
                    <a:lnTo>
                      <a:pt x="59" y="0"/>
                    </a:lnTo>
                    <a:lnTo>
                      <a:pt x="56" y="1"/>
                    </a:lnTo>
                    <a:lnTo>
                      <a:pt x="54" y="1"/>
                    </a:lnTo>
                    <a:lnTo>
                      <a:pt x="52" y="2"/>
                    </a:lnTo>
                    <a:lnTo>
                      <a:pt x="50" y="3"/>
                    </a:lnTo>
                    <a:lnTo>
                      <a:pt x="47" y="5"/>
                    </a:lnTo>
                    <a:lnTo>
                      <a:pt x="46" y="7"/>
                    </a:lnTo>
                    <a:lnTo>
                      <a:pt x="44" y="8"/>
                    </a:lnTo>
                    <a:lnTo>
                      <a:pt x="43" y="10"/>
                    </a:lnTo>
                    <a:lnTo>
                      <a:pt x="41" y="12"/>
                    </a:lnTo>
                    <a:lnTo>
                      <a:pt x="40" y="14"/>
                    </a:lnTo>
                    <a:lnTo>
                      <a:pt x="39" y="17"/>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6699" name="Freeform 27"/>
            <p:cNvSpPr>
              <a:spLocks/>
            </p:cNvSpPr>
            <p:nvPr/>
          </p:nvSpPr>
          <p:spPr bwMode="auto">
            <a:xfrm>
              <a:off x="1756" y="1468"/>
              <a:ext cx="186" cy="306"/>
            </a:xfrm>
            <a:custGeom>
              <a:avLst/>
              <a:gdLst/>
              <a:ahLst/>
              <a:cxnLst>
                <a:cxn ang="0">
                  <a:pos x="208" y="276"/>
                </a:cxn>
                <a:cxn ang="0">
                  <a:pos x="192" y="276"/>
                </a:cxn>
                <a:cxn ang="0">
                  <a:pos x="165" y="241"/>
                </a:cxn>
                <a:cxn ang="0">
                  <a:pos x="127" y="177"/>
                </a:cxn>
                <a:cxn ang="0">
                  <a:pos x="116" y="149"/>
                </a:cxn>
                <a:cxn ang="0">
                  <a:pos x="119" y="129"/>
                </a:cxn>
                <a:cxn ang="0">
                  <a:pos x="128" y="125"/>
                </a:cxn>
                <a:cxn ang="0">
                  <a:pos x="143" y="135"/>
                </a:cxn>
                <a:cxn ang="0">
                  <a:pos x="162" y="147"/>
                </a:cxn>
                <a:cxn ang="0">
                  <a:pos x="171" y="147"/>
                </a:cxn>
                <a:cxn ang="0">
                  <a:pos x="173" y="141"/>
                </a:cxn>
                <a:cxn ang="0">
                  <a:pos x="164" y="129"/>
                </a:cxn>
                <a:cxn ang="0">
                  <a:pos x="141" y="113"/>
                </a:cxn>
                <a:cxn ang="0">
                  <a:pos x="132" y="91"/>
                </a:cxn>
                <a:cxn ang="0">
                  <a:pos x="128" y="72"/>
                </a:cxn>
                <a:cxn ang="0">
                  <a:pos x="118" y="59"/>
                </a:cxn>
                <a:cxn ang="0">
                  <a:pos x="114" y="50"/>
                </a:cxn>
                <a:cxn ang="0">
                  <a:pos x="119" y="38"/>
                </a:cxn>
                <a:cxn ang="0">
                  <a:pos x="124" y="25"/>
                </a:cxn>
                <a:cxn ang="0">
                  <a:pos x="120" y="9"/>
                </a:cxn>
                <a:cxn ang="0">
                  <a:pos x="110" y="1"/>
                </a:cxn>
                <a:cxn ang="0">
                  <a:pos x="94" y="3"/>
                </a:cxn>
                <a:cxn ang="0">
                  <a:pos x="88" y="13"/>
                </a:cxn>
                <a:cxn ang="0">
                  <a:pos x="88" y="24"/>
                </a:cxn>
                <a:cxn ang="0">
                  <a:pos x="92" y="37"/>
                </a:cxn>
                <a:cxn ang="0">
                  <a:pos x="92" y="49"/>
                </a:cxn>
                <a:cxn ang="0">
                  <a:pos x="81" y="59"/>
                </a:cxn>
                <a:cxn ang="0">
                  <a:pos x="68" y="67"/>
                </a:cxn>
                <a:cxn ang="0">
                  <a:pos x="58" y="79"/>
                </a:cxn>
                <a:cxn ang="0">
                  <a:pos x="48" y="104"/>
                </a:cxn>
                <a:cxn ang="0">
                  <a:pos x="43" y="128"/>
                </a:cxn>
                <a:cxn ang="0">
                  <a:pos x="42" y="153"/>
                </a:cxn>
                <a:cxn ang="0">
                  <a:pos x="43" y="166"/>
                </a:cxn>
                <a:cxn ang="0">
                  <a:pos x="51" y="170"/>
                </a:cxn>
                <a:cxn ang="0">
                  <a:pos x="55" y="166"/>
                </a:cxn>
                <a:cxn ang="0">
                  <a:pos x="55" y="139"/>
                </a:cxn>
                <a:cxn ang="0">
                  <a:pos x="58" y="122"/>
                </a:cxn>
                <a:cxn ang="0">
                  <a:pos x="67" y="114"/>
                </a:cxn>
                <a:cxn ang="0">
                  <a:pos x="73" y="120"/>
                </a:cxn>
                <a:cxn ang="0">
                  <a:pos x="71" y="147"/>
                </a:cxn>
                <a:cxn ang="0">
                  <a:pos x="64" y="175"/>
                </a:cxn>
                <a:cxn ang="0">
                  <a:pos x="55" y="206"/>
                </a:cxn>
                <a:cxn ang="0">
                  <a:pos x="34" y="237"/>
                </a:cxn>
                <a:cxn ang="0">
                  <a:pos x="8" y="268"/>
                </a:cxn>
                <a:cxn ang="0">
                  <a:pos x="0" y="285"/>
                </a:cxn>
                <a:cxn ang="0">
                  <a:pos x="20" y="305"/>
                </a:cxn>
                <a:cxn ang="0">
                  <a:pos x="34" y="302"/>
                </a:cxn>
                <a:cxn ang="0">
                  <a:pos x="24" y="289"/>
                </a:cxn>
                <a:cxn ang="0">
                  <a:pos x="31" y="272"/>
                </a:cxn>
                <a:cxn ang="0">
                  <a:pos x="64" y="234"/>
                </a:cxn>
                <a:cxn ang="0">
                  <a:pos x="88" y="206"/>
                </a:cxn>
                <a:cxn ang="0">
                  <a:pos x="99" y="200"/>
                </a:cxn>
                <a:cxn ang="0">
                  <a:pos x="114" y="209"/>
                </a:cxn>
                <a:cxn ang="0">
                  <a:pos x="148" y="255"/>
                </a:cxn>
                <a:cxn ang="0">
                  <a:pos x="175" y="294"/>
                </a:cxn>
                <a:cxn ang="0">
                  <a:pos x="186" y="297"/>
                </a:cxn>
                <a:cxn ang="0">
                  <a:pos x="200" y="287"/>
                </a:cxn>
              </a:cxnLst>
              <a:rect l="0" t="0" r="r" b="b"/>
              <a:pathLst>
                <a:path w="209" h="306">
                  <a:moveTo>
                    <a:pt x="207" y="281"/>
                  </a:moveTo>
                  <a:lnTo>
                    <a:pt x="208" y="276"/>
                  </a:lnTo>
                  <a:lnTo>
                    <a:pt x="200" y="277"/>
                  </a:lnTo>
                  <a:lnTo>
                    <a:pt x="192" y="276"/>
                  </a:lnTo>
                  <a:lnTo>
                    <a:pt x="182" y="268"/>
                  </a:lnTo>
                  <a:lnTo>
                    <a:pt x="165" y="241"/>
                  </a:lnTo>
                  <a:lnTo>
                    <a:pt x="140" y="200"/>
                  </a:lnTo>
                  <a:lnTo>
                    <a:pt x="127" y="177"/>
                  </a:lnTo>
                  <a:lnTo>
                    <a:pt x="118" y="159"/>
                  </a:lnTo>
                  <a:lnTo>
                    <a:pt x="116" y="149"/>
                  </a:lnTo>
                  <a:lnTo>
                    <a:pt x="116" y="137"/>
                  </a:lnTo>
                  <a:lnTo>
                    <a:pt x="119" y="129"/>
                  </a:lnTo>
                  <a:lnTo>
                    <a:pt x="124" y="125"/>
                  </a:lnTo>
                  <a:lnTo>
                    <a:pt x="128" y="125"/>
                  </a:lnTo>
                  <a:lnTo>
                    <a:pt x="133" y="128"/>
                  </a:lnTo>
                  <a:lnTo>
                    <a:pt x="143" y="135"/>
                  </a:lnTo>
                  <a:lnTo>
                    <a:pt x="154" y="143"/>
                  </a:lnTo>
                  <a:lnTo>
                    <a:pt x="162" y="147"/>
                  </a:lnTo>
                  <a:lnTo>
                    <a:pt x="167" y="149"/>
                  </a:lnTo>
                  <a:lnTo>
                    <a:pt x="171" y="147"/>
                  </a:lnTo>
                  <a:lnTo>
                    <a:pt x="174" y="143"/>
                  </a:lnTo>
                  <a:lnTo>
                    <a:pt x="173" y="141"/>
                  </a:lnTo>
                  <a:lnTo>
                    <a:pt x="171" y="137"/>
                  </a:lnTo>
                  <a:lnTo>
                    <a:pt x="164" y="129"/>
                  </a:lnTo>
                  <a:lnTo>
                    <a:pt x="149" y="120"/>
                  </a:lnTo>
                  <a:lnTo>
                    <a:pt x="141" y="113"/>
                  </a:lnTo>
                  <a:lnTo>
                    <a:pt x="136" y="104"/>
                  </a:lnTo>
                  <a:lnTo>
                    <a:pt x="132" y="91"/>
                  </a:lnTo>
                  <a:lnTo>
                    <a:pt x="131" y="78"/>
                  </a:lnTo>
                  <a:lnTo>
                    <a:pt x="128" y="72"/>
                  </a:lnTo>
                  <a:lnTo>
                    <a:pt x="124" y="66"/>
                  </a:lnTo>
                  <a:lnTo>
                    <a:pt x="118" y="59"/>
                  </a:lnTo>
                  <a:lnTo>
                    <a:pt x="114" y="55"/>
                  </a:lnTo>
                  <a:lnTo>
                    <a:pt x="114" y="50"/>
                  </a:lnTo>
                  <a:lnTo>
                    <a:pt x="116" y="42"/>
                  </a:lnTo>
                  <a:lnTo>
                    <a:pt x="119" y="38"/>
                  </a:lnTo>
                  <a:lnTo>
                    <a:pt x="122" y="33"/>
                  </a:lnTo>
                  <a:lnTo>
                    <a:pt x="124" y="25"/>
                  </a:lnTo>
                  <a:lnTo>
                    <a:pt x="122" y="16"/>
                  </a:lnTo>
                  <a:lnTo>
                    <a:pt x="120" y="9"/>
                  </a:lnTo>
                  <a:lnTo>
                    <a:pt x="116" y="4"/>
                  </a:lnTo>
                  <a:lnTo>
                    <a:pt x="110" y="1"/>
                  </a:lnTo>
                  <a:lnTo>
                    <a:pt x="101" y="0"/>
                  </a:lnTo>
                  <a:lnTo>
                    <a:pt x="94" y="3"/>
                  </a:lnTo>
                  <a:lnTo>
                    <a:pt x="90" y="7"/>
                  </a:lnTo>
                  <a:lnTo>
                    <a:pt x="88" y="13"/>
                  </a:lnTo>
                  <a:lnTo>
                    <a:pt x="86" y="18"/>
                  </a:lnTo>
                  <a:lnTo>
                    <a:pt x="88" y="24"/>
                  </a:lnTo>
                  <a:lnTo>
                    <a:pt x="90" y="32"/>
                  </a:lnTo>
                  <a:lnTo>
                    <a:pt x="92" y="37"/>
                  </a:lnTo>
                  <a:lnTo>
                    <a:pt x="93" y="42"/>
                  </a:lnTo>
                  <a:lnTo>
                    <a:pt x="92" y="49"/>
                  </a:lnTo>
                  <a:lnTo>
                    <a:pt x="88" y="54"/>
                  </a:lnTo>
                  <a:lnTo>
                    <a:pt x="81" y="59"/>
                  </a:lnTo>
                  <a:lnTo>
                    <a:pt x="73" y="63"/>
                  </a:lnTo>
                  <a:lnTo>
                    <a:pt x="68" y="67"/>
                  </a:lnTo>
                  <a:lnTo>
                    <a:pt x="63" y="72"/>
                  </a:lnTo>
                  <a:lnTo>
                    <a:pt x="58" y="79"/>
                  </a:lnTo>
                  <a:lnTo>
                    <a:pt x="52" y="91"/>
                  </a:lnTo>
                  <a:lnTo>
                    <a:pt x="48" y="104"/>
                  </a:lnTo>
                  <a:lnTo>
                    <a:pt x="44" y="114"/>
                  </a:lnTo>
                  <a:lnTo>
                    <a:pt x="43" y="128"/>
                  </a:lnTo>
                  <a:lnTo>
                    <a:pt x="42" y="143"/>
                  </a:lnTo>
                  <a:lnTo>
                    <a:pt x="42" y="153"/>
                  </a:lnTo>
                  <a:lnTo>
                    <a:pt x="42" y="160"/>
                  </a:lnTo>
                  <a:lnTo>
                    <a:pt x="43" y="166"/>
                  </a:lnTo>
                  <a:lnTo>
                    <a:pt x="46" y="168"/>
                  </a:lnTo>
                  <a:lnTo>
                    <a:pt x="51" y="170"/>
                  </a:lnTo>
                  <a:lnTo>
                    <a:pt x="54" y="168"/>
                  </a:lnTo>
                  <a:lnTo>
                    <a:pt x="55" y="166"/>
                  </a:lnTo>
                  <a:lnTo>
                    <a:pt x="55" y="155"/>
                  </a:lnTo>
                  <a:lnTo>
                    <a:pt x="55" y="139"/>
                  </a:lnTo>
                  <a:lnTo>
                    <a:pt x="56" y="129"/>
                  </a:lnTo>
                  <a:lnTo>
                    <a:pt x="58" y="122"/>
                  </a:lnTo>
                  <a:lnTo>
                    <a:pt x="61" y="116"/>
                  </a:lnTo>
                  <a:lnTo>
                    <a:pt x="67" y="114"/>
                  </a:lnTo>
                  <a:lnTo>
                    <a:pt x="72" y="116"/>
                  </a:lnTo>
                  <a:lnTo>
                    <a:pt x="73" y="120"/>
                  </a:lnTo>
                  <a:lnTo>
                    <a:pt x="72" y="131"/>
                  </a:lnTo>
                  <a:lnTo>
                    <a:pt x="71" y="147"/>
                  </a:lnTo>
                  <a:lnTo>
                    <a:pt x="68" y="162"/>
                  </a:lnTo>
                  <a:lnTo>
                    <a:pt x="64" y="175"/>
                  </a:lnTo>
                  <a:lnTo>
                    <a:pt x="60" y="192"/>
                  </a:lnTo>
                  <a:lnTo>
                    <a:pt x="55" y="206"/>
                  </a:lnTo>
                  <a:lnTo>
                    <a:pt x="43" y="225"/>
                  </a:lnTo>
                  <a:lnTo>
                    <a:pt x="34" y="237"/>
                  </a:lnTo>
                  <a:lnTo>
                    <a:pt x="18" y="255"/>
                  </a:lnTo>
                  <a:lnTo>
                    <a:pt x="8" y="268"/>
                  </a:lnTo>
                  <a:lnTo>
                    <a:pt x="0" y="280"/>
                  </a:lnTo>
                  <a:lnTo>
                    <a:pt x="0" y="285"/>
                  </a:lnTo>
                  <a:lnTo>
                    <a:pt x="8" y="294"/>
                  </a:lnTo>
                  <a:lnTo>
                    <a:pt x="20" y="305"/>
                  </a:lnTo>
                  <a:lnTo>
                    <a:pt x="31" y="305"/>
                  </a:lnTo>
                  <a:lnTo>
                    <a:pt x="34" y="302"/>
                  </a:lnTo>
                  <a:lnTo>
                    <a:pt x="29" y="296"/>
                  </a:lnTo>
                  <a:lnTo>
                    <a:pt x="24" y="289"/>
                  </a:lnTo>
                  <a:lnTo>
                    <a:pt x="24" y="284"/>
                  </a:lnTo>
                  <a:lnTo>
                    <a:pt x="31" y="272"/>
                  </a:lnTo>
                  <a:lnTo>
                    <a:pt x="44" y="259"/>
                  </a:lnTo>
                  <a:lnTo>
                    <a:pt x="64" y="234"/>
                  </a:lnTo>
                  <a:lnTo>
                    <a:pt x="81" y="213"/>
                  </a:lnTo>
                  <a:lnTo>
                    <a:pt x="88" y="206"/>
                  </a:lnTo>
                  <a:lnTo>
                    <a:pt x="92" y="201"/>
                  </a:lnTo>
                  <a:lnTo>
                    <a:pt x="99" y="200"/>
                  </a:lnTo>
                  <a:lnTo>
                    <a:pt x="106" y="204"/>
                  </a:lnTo>
                  <a:lnTo>
                    <a:pt x="114" y="209"/>
                  </a:lnTo>
                  <a:lnTo>
                    <a:pt x="130" y="230"/>
                  </a:lnTo>
                  <a:lnTo>
                    <a:pt x="148" y="255"/>
                  </a:lnTo>
                  <a:lnTo>
                    <a:pt x="165" y="280"/>
                  </a:lnTo>
                  <a:lnTo>
                    <a:pt x="175" y="294"/>
                  </a:lnTo>
                  <a:lnTo>
                    <a:pt x="179" y="297"/>
                  </a:lnTo>
                  <a:lnTo>
                    <a:pt x="186" y="297"/>
                  </a:lnTo>
                  <a:lnTo>
                    <a:pt x="192" y="292"/>
                  </a:lnTo>
                  <a:lnTo>
                    <a:pt x="200" y="287"/>
                  </a:lnTo>
                  <a:lnTo>
                    <a:pt x="207" y="281"/>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6" name="Group 28"/>
            <p:cNvGrpSpPr>
              <a:grpSpLocks/>
            </p:cNvGrpSpPr>
            <p:nvPr/>
          </p:nvGrpSpPr>
          <p:grpSpPr bwMode="auto">
            <a:xfrm>
              <a:off x="1232" y="1458"/>
              <a:ext cx="241" cy="326"/>
              <a:chOff x="1386" y="1458"/>
              <a:chExt cx="271" cy="326"/>
            </a:xfrm>
          </p:grpSpPr>
          <p:grpSp>
            <p:nvGrpSpPr>
              <p:cNvPr id="7" name="Group 29"/>
              <p:cNvGrpSpPr>
                <a:grpSpLocks/>
              </p:cNvGrpSpPr>
              <p:nvPr/>
            </p:nvGrpSpPr>
            <p:grpSpPr bwMode="auto">
              <a:xfrm>
                <a:off x="1386" y="1458"/>
                <a:ext cx="271" cy="326"/>
                <a:chOff x="1386" y="1458"/>
                <a:chExt cx="271" cy="326"/>
              </a:xfrm>
            </p:grpSpPr>
            <p:sp>
              <p:nvSpPr>
                <p:cNvPr id="2716702" name="AutoShape 30"/>
                <p:cNvSpPr>
                  <a:spLocks noChangeArrowheads="1"/>
                </p:cNvSpPr>
                <p:nvPr/>
              </p:nvSpPr>
              <p:spPr bwMode="auto">
                <a:xfrm>
                  <a:off x="1386" y="1510"/>
                  <a:ext cx="271" cy="274"/>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03" name="AutoShape 31"/>
                <p:cNvSpPr>
                  <a:spLocks noChangeArrowheads="1"/>
                </p:cNvSpPr>
                <p:nvPr/>
              </p:nvSpPr>
              <p:spPr bwMode="auto">
                <a:xfrm>
                  <a:off x="1450" y="1458"/>
                  <a:ext cx="207" cy="4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6704" name="Oval 32"/>
              <p:cNvSpPr>
                <a:spLocks noChangeArrowheads="1"/>
              </p:cNvSpPr>
              <p:nvPr/>
            </p:nvSpPr>
            <p:spPr bwMode="auto">
              <a:xfrm>
                <a:off x="1472" y="1486"/>
                <a:ext cx="27" cy="8"/>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05" name="AutoShape 33"/>
              <p:cNvSpPr>
                <a:spLocks noChangeArrowheads="1"/>
              </p:cNvSpPr>
              <p:nvPr/>
            </p:nvSpPr>
            <p:spPr bwMode="auto">
              <a:xfrm>
                <a:off x="1418" y="1640"/>
                <a:ext cx="145" cy="59"/>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8" name="Group 34"/>
          <p:cNvGrpSpPr>
            <a:grpSpLocks/>
          </p:cNvGrpSpPr>
          <p:nvPr/>
        </p:nvGrpSpPr>
        <p:grpSpPr bwMode="auto">
          <a:xfrm>
            <a:off x="3321050" y="3046413"/>
            <a:ext cx="1441450" cy="517525"/>
            <a:chOff x="2353" y="1795"/>
            <a:chExt cx="1022" cy="326"/>
          </a:xfrm>
        </p:grpSpPr>
        <p:grpSp>
          <p:nvGrpSpPr>
            <p:cNvPr id="9" name="Group 35"/>
            <p:cNvGrpSpPr>
              <a:grpSpLocks/>
            </p:cNvGrpSpPr>
            <p:nvPr/>
          </p:nvGrpSpPr>
          <p:grpSpPr bwMode="auto">
            <a:xfrm>
              <a:off x="2353" y="1795"/>
              <a:ext cx="217" cy="326"/>
              <a:chOff x="2353" y="1795"/>
              <a:chExt cx="217" cy="326"/>
            </a:xfrm>
          </p:grpSpPr>
          <p:sp>
            <p:nvSpPr>
              <p:cNvPr id="2716708" name="AutoShape 36"/>
              <p:cNvSpPr>
                <a:spLocks noChangeArrowheads="1"/>
              </p:cNvSpPr>
              <p:nvPr/>
            </p:nvSpPr>
            <p:spPr bwMode="auto">
              <a:xfrm>
                <a:off x="2353" y="1849"/>
                <a:ext cx="217" cy="272"/>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09" name="AutoShape 37"/>
              <p:cNvSpPr>
                <a:spLocks noChangeArrowheads="1"/>
              </p:cNvSpPr>
              <p:nvPr/>
            </p:nvSpPr>
            <p:spPr bwMode="auto">
              <a:xfrm>
                <a:off x="2404" y="1795"/>
                <a:ext cx="166" cy="4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10" name="AutoShape 38"/>
              <p:cNvSpPr>
                <a:spLocks noChangeArrowheads="1"/>
              </p:cNvSpPr>
              <p:nvPr/>
            </p:nvSpPr>
            <p:spPr bwMode="auto">
              <a:xfrm>
                <a:off x="2396" y="1869"/>
                <a:ext cx="111" cy="18"/>
              </a:xfrm>
              <a:prstGeom prst="parallelogram">
                <a:avLst>
                  <a:gd name="adj" fmla="val 154138"/>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0" name="Group 39"/>
            <p:cNvGrpSpPr>
              <a:grpSpLocks/>
            </p:cNvGrpSpPr>
            <p:nvPr/>
          </p:nvGrpSpPr>
          <p:grpSpPr bwMode="auto">
            <a:xfrm>
              <a:off x="2897" y="1838"/>
              <a:ext cx="211" cy="270"/>
              <a:chOff x="2897" y="1838"/>
              <a:chExt cx="211" cy="270"/>
            </a:xfrm>
          </p:grpSpPr>
          <p:sp>
            <p:nvSpPr>
              <p:cNvPr id="2716712" name="Freeform 40"/>
              <p:cNvSpPr>
                <a:spLocks/>
              </p:cNvSpPr>
              <p:nvPr/>
            </p:nvSpPr>
            <p:spPr bwMode="auto">
              <a:xfrm>
                <a:off x="3033" y="1963"/>
                <a:ext cx="64" cy="145"/>
              </a:xfrm>
              <a:custGeom>
                <a:avLst/>
                <a:gdLst/>
                <a:ahLst/>
                <a:cxnLst>
                  <a:cxn ang="0">
                    <a:pos x="46" y="0"/>
                  </a:cxn>
                  <a:cxn ang="0">
                    <a:pos x="63" y="0"/>
                  </a:cxn>
                  <a:cxn ang="0">
                    <a:pos x="17" y="144"/>
                  </a:cxn>
                  <a:cxn ang="0">
                    <a:pos x="0" y="144"/>
                  </a:cxn>
                  <a:cxn ang="0">
                    <a:pos x="46" y="0"/>
                  </a:cxn>
                </a:cxnLst>
                <a:rect l="0" t="0" r="r" b="b"/>
                <a:pathLst>
                  <a:path w="64" h="145">
                    <a:moveTo>
                      <a:pt x="46" y="0"/>
                    </a:moveTo>
                    <a:lnTo>
                      <a:pt x="63" y="0"/>
                    </a:lnTo>
                    <a:lnTo>
                      <a:pt x="17" y="144"/>
                    </a:lnTo>
                    <a:lnTo>
                      <a:pt x="0" y="144"/>
                    </a:lnTo>
                    <a:lnTo>
                      <a:pt x="46"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6713" name="Rectangle 41"/>
              <p:cNvSpPr>
                <a:spLocks noChangeArrowheads="1"/>
              </p:cNvSpPr>
              <p:nvPr/>
            </p:nvSpPr>
            <p:spPr bwMode="auto">
              <a:xfrm>
                <a:off x="3028" y="1963"/>
                <a:ext cx="80" cy="11"/>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14" name="Rectangle 42"/>
              <p:cNvSpPr>
                <a:spLocks noChangeArrowheads="1"/>
              </p:cNvSpPr>
              <p:nvPr/>
            </p:nvSpPr>
            <p:spPr bwMode="auto">
              <a:xfrm>
                <a:off x="3036" y="2022"/>
                <a:ext cx="60" cy="14"/>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15" name="Rectangle 43"/>
              <p:cNvSpPr>
                <a:spLocks noChangeArrowheads="1"/>
              </p:cNvSpPr>
              <p:nvPr/>
            </p:nvSpPr>
            <p:spPr bwMode="auto">
              <a:xfrm>
                <a:off x="2898" y="2022"/>
                <a:ext cx="78"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16" name="Oval 44"/>
              <p:cNvSpPr>
                <a:spLocks noChangeArrowheads="1"/>
              </p:cNvSpPr>
              <p:nvPr/>
            </p:nvSpPr>
            <p:spPr bwMode="auto">
              <a:xfrm>
                <a:off x="2959" y="1838"/>
                <a:ext cx="24" cy="27"/>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6717" name="Freeform 45"/>
              <p:cNvSpPr>
                <a:spLocks/>
              </p:cNvSpPr>
              <p:nvPr/>
            </p:nvSpPr>
            <p:spPr bwMode="auto">
              <a:xfrm>
                <a:off x="2897" y="1884"/>
                <a:ext cx="144" cy="224"/>
              </a:xfrm>
              <a:custGeom>
                <a:avLst/>
                <a:gdLst/>
                <a:ahLst/>
                <a:cxnLst>
                  <a:cxn ang="0">
                    <a:pos x="1" y="103"/>
                  </a:cxn>
                  <a:cxn ang="0">
                    <a:pos x="1" y="106"/>
                  </a:cxn>
                  <a:cxn ang="0">
                    <a:pos x="0" y="110"/>
                  </a:cxn>
                  <a:cxn ang="0">
                    <a:pos x="0" y="113"/>
                  </a:cxn>
                  <a:cxn ang="0">
                    <a:pos x="1" y="117"/>
                  </a:cxn>
                  <a:cxn ang="0">
                    <a:pos x="3" y="120"/>
                  </a:cxn>
                  <a:cxn ang="0">
                    <a:pos x="6" y="123"/>
                  </a:cxn>
                  <a:cxn ang="0">
                    <a:pos x="9" y="125"/>
                  </a:cxn>
                  <a:cxn ang="0">
                    <a:pos x="11" y="126"/>
                  </a:cxn>
                  <a:cxn ang="0">
                    <a:pos x="15" y="126"/>
                  </a:cxn>
                  <a:cxn ang="0">
                    <a:pos x="93" y="223"/>
                  </a:cxn>
                  <a:cxn ang="0">
                    <a:pos x="118" y="107"/>
                  </a:cxn>
                  <a:cxn ang="0">
                    <a:pos x="117" y="105"/>
                  </a:cxn>
                  <a:cxn ang="0">
                    <a:pos x="116" y="103"/>
                  </a:cxn>
                  <a:cxn ang="0">
                    <a:pos x="114" y="101"/>
                  </a:cxn>
                  <a:cxn ang="0">
                    <a:pos x="112" y="99"/>
                  </a:cxn>
                  <a:cxn ang="0">
                    <a:pos x="110" y="98"/>
                  </a:cxn>
                  <a:cxn ang="0">
                    <a:pos x="107" y="97"/>
                  </a:cxn>
                  <a:cxn ang="0">
                    <a:pos x="104" y="97"/>
                  </a:cxn>
                  <a:cxn ang="0">
                    <a:pos x="102" y="97"/>
                  </a:cxn>
                  <a:cxn ang="0">
                    <a:pos x="69" y="57"/>
                  </a:cxn>
                  <a:cxn ang="0">
                    <a:pos x="133" y="70"/>
                  </a:cxn>
                  <a:cxn ang="0">
                    <a:pos x="135" y="70"/>
                  </a:cxn>
                  <a:cxn ang="0">
                    <a:pos x="137" y="69"/>
                  </a:cxn>
                  <a:cxn ang="0">
                    <a:pos x="140" y="67"/>
                  </a:cxn>
                  <a:cxn ang="0">
                    <a:pos x="142" y="65"/>
                  </a:cxn>
                  <a:cxn ang="0">
                    <a:pos x="142" y="62"/>
                  </a:cxn>
                  <a:cxn ang="0">
                    <a:pos x="143" y="59"/>
                  </a:cxn>
                  <a:cxn ang="0">
                    <a:pos x="142" y="56"/>
                  </a:cxn>
                  <a:cxn ang="0">
                    <a:pos x="141" y="53"/>
                  </a:cxn>
                  <a:cxn ang="0">
                    <a:pos x="139" y="51"/>
                  </a:cxn>
                  <a:cxn ang="0">
                    <a:pos x="137" y="49"/>
                  </a:cxn>
                  <a:cxn ang="0">
                    <a:pos x="134" y="49"/>
                  </a:cxn>
                  <a:cxn ang="0">
                    <a:pos x="91" y="49"/>
                  </a:cxn>
                  <a:cxn ang="0">
                    <a:pos x="83" y="32"/>
                  </a:cxn>
                  <a:cxn ang="0">
                    <a:pos x="84" y="28"/>
                  </a:cxn>
                  <a:cxn ang="0">
                    <a:pos x="84" y="23"/>
                  </a:cxn>
                  <a:cxn ang="0">
                    <a:pos x="84" y="18"/>
                  </a:cxn>
                  <a:cxn ang="0">
                    <a:pos x="83" y="14"/>
                  </a:cxn>
                  <a:cxn ang="0">
                    <a:pos x="82" y="11"/>
                  </a:cxn>
                  <a:cxn ang="0">
                    <a:pos x="79" y="8"/>
                  </a:cxn>
                  <a:cxn ang="0">
                    <a:pos x="76" y="5"/>
                  </a:cxn>
                  <a:cxn ang="0">
                    <a:pos x="73" y="3"/>
                  </a:cxn>
                  <a:cxn ang="0">
                    <a:pos x="69" y="1"/>
                  </a:cxn>
                  <a:cxn ang="0">
                    <a:pos x="64" y="0"/>
                  </a:cxn>
                  <a:cxn ang="0">
                    <a:pos x="60" y="0"/>
                  </a:cxn>
                  <a:cxn ang="0">
                    <a:pos x="56" y="1"/>
                  </a:cxn>
                  <a:cxn ang="0">
                    <a:pos x="51" y="2"/>
                  </a:cxn>
                  <a:cxn ang="0">
                    <a:pos x="47" y="5"/>
                  </a:cxn>
                  <a:cxn ang="0">
                    <a:pos x="43" y="9"/>
                  </a:cxn>
                  <a:cxn ang="0">
                    <a:pos x="41" y="12"/>
                  </a:cxn>
                  <a:cxn ang="0">
                    <a:pos x="39" y="17"/>
                  </a:cxn>
                </a:cxnLst>
                <a:rect l="0" t="0" r="r" b="b"/>
                <a:pathLst>
                  <a:path w="144" h="224">
                    <a:moveTo>
                      <a:pt x="39" y="17"/>
                    </a:moveTo>
                    <a:lnTo>
                      <a:pt x="1" y="103"/>
                    </a:lnTo>
                    <a:lnTo>
                      <a:pt x="1" y="105"/>
                    </a:lnTo>
                    <a:lnTo>
                      <a:pt x="1" y="106"/>
                    </a:lnTo>
                    <a:lnTo>
                      <a:pt x="0" y="107"/>
                    </a:lnTo>
                    <a:lnTo>
                      <a:pt x="0" y="110"/>
                    </a:lnTo>
                    <a:lnTo>
                      <a:pt x="0" y="111"/>
                    </a:lnTo>
                    <a:lnTo>
                      <a:pt x="0" y="113"/>
                    </a:lnTo>
                    <a:lnTo>
                      <a:pt x="1" y="115"/>
                    </a:lnTo>
                    <a:lnTo>
                      <a:pt x="1" y="117"/>
                    </a:lnTo>
                    <a:lnTo>
                      <a:pt x="2" y="118"/>
                    </a:lnTo>
                    <a:lnTo>
                      <a:pt x="3" y="120"/>
                    </a:lnTo>
                    <a:lnTo>
                      <a:pt x="4" y="122"/>
                    </a:lnTo>
                    <a:lnTo>
                      <a:pt x="6" y="123"/>
                    </a:lnTo>
                    <a:lnTo>
                      <a:pt x="8" y="124"/>
                    </a:lnTo>
                    <a:lnTo>
                      <a:pt x="9" y="125"/>
                    </a:lnTo>
                    <a:lnTo>
                      <a:pt x="10" y="125"/>
                    </a:lnTo>
                    <a:lnTo>
                      <a:pt x="11" y="126"/>
                    </a:lnTo>
                    <a:lnTo>
                      <a:pt x="13" y="126"/>
                    </a:lnTo>
                    <a:lnTo>
                      <a:pt x="15" y="126"/>
                    </a:lnTo>
                    <a:lnTo>
                      <a:pt x="93" y="126"/>
                    </a:lnTo>
                    <a:lnTo>
                      <a:pt x="93" y="223"/>
                    </a:lnTo>
                    <a:lnTo>
                      <a:pt x="118" y="223"/>
                    </a:lnTo>
                    <a:lnTo>
                      <a:pt x="118" y="107"/>
                    </a:lnTo>
                    <a:lnTo>
                      <a:pt x="118" y="106"/>
                    </a:lnTo>
                    <a:lnTo>
                      <a:pt x="117" y="105"/>
                    </a:lnTo>
                    <a:lnTo>
                      <a:pt x="117" y="103"/>
                    </a:lnTo>
                    <a:lnTo>
                      <a:pt x="116" y="103"/>
                    </a:lnTo>
                    <a:lnTo>
                      <a:pt x="116" y="102"/>
                    </a:lnTo>
                    <a:lnTo>
                      <a:pt x="114" y="101"/>
                    </a:lnTo>
                    <a:lnTo>
                      <a:pt x="114" y="100"/>
                    </a:lnTo>
                    <a:lnTo>
                      <a:pt x="112" y="99"/>
                    </a:lnTo>
                    <a:lnTo>
                      <a:pt x="111" y="99"/>
                    </a:lnTo>
                    <a:lnTo>
                      <a:pt x="110" y="98"/>
                    </a:lnTo>
                    <a:lnTo>
                      <a:pt x="109" y="98"/>
                    </a:lnTo>
                    <a:lnTo>
                      <a:pt x="107" y="97"/>
                    </a:lnTo>
                    <a:lnTo>
                      <a:pt x="105" y="97"/>
                    </a:lnTo>
                    <a:lnTo>
                      <a:pt x="104" y="97"/>
                    </a:lnTo>
                    <a:lnTo>
                      <a:pt x="103" y="97"/>
                    </a:lnTo>
                    <a:lnTo>
                      <a:pt x="102" y="97"/>
                    </a:lnTo>
                    <a:lnTo>
                      <a:pt x="56" y="95"/>
                    </a:lnTo>
                    <a:lnTo>
                      <a:pt x="69" y="57"/>
                    </a:lnTo>
                    <a:lnTo>
                      <a:pt x="78" y="70"/>
                    </a:lnTo>
                    <a:lnTo>
                      <a:pt x="133" y="70"/>
                    </a:lnTo>
                    <a:lnTo>
                      <a:pt x="134" y="70"/>
                    </a:lnTo>
                    <a:lnTo>
                      <a:pt x="135" y="70"/>
                    </a:lnTo>
                    <a:lnTo>
                      <a:pt x="137" y="69"/>
                    </a:lnTo>
                    <a:lnTo>
                      <a:pt x="137" y="69"/>
                    </a:lnTo>
                    <a:lnTo>
                      <a:pt x="139" y="68"/>
                    </a:lnTo>
                    <a:lnTo>
                      <a:pt x="140" y="67"/>
                    </a:lnTo>
                    <a:lnTo>
                      <a:pt x="140" y="66"/>
                    </a:lnTo>
                    <a:lnTo>
                      <a:pt x="142" y="65"/>
                    </a:lnTo>
                    <a:lnTo>
                      <a:pt x="142" y="64"/>
                    </a:lnTo>
                    <a:lnTo>
                      <a:pt x="142" y="62"/>
                    </a:lnTo>
                    <a:lnTo>
                      <a:pt x="143" y="61"/>
                    </a:lnTo>
                    <a:lnTo>
                      <a:pt x="143" y="59"/>
                    </a:lnTo>
                    <a:lnTo>
                      <a:pt x="143" y="57"/>
                    </a:lnTo>
                    <a:lnTo>
                      <a:pt x="142" y="56"/>
                    </a:lnTo>
                    <a:lnTo>
                      <a:pt x="142" y="55"/>
                    </a:lnTo>
                    <a:lnTo>
                      <a:pt x="141" y="53"/>
                    </a:lnTo>
                    <a:lnTo>
                      <a:pt x="140" y="52"/>
                    </a:lnTo>
                    <a:lnTo>
                      <a:pt x="139" y="51"/>
                    </a:lnTo>
                    <a:lnTo>
                      <a:pt x="138" y="50"/>
                    </a:lnTo>
                    <a:lnTo>
                      <a:pt x="137" y="49"/>
                    </a:lnTo>
                    <a:lnTo>
                      <a:pt x="136" y="49"/>
                    </a:lnTo>
                    <a:lnTo>
                      <a:pt x="134" y="49"/>
                    </a:lnTo>
                    <a:lnTo>
                      <a:pt x="133" y="49"/>
                    </a:lnTo>
                    <a:lnTo>
                      <a:pt x="91" y="49"/>
                    </a:lnTo>
                    <a:lnTo>
                      <a:pt x="82" y="33"/>
                    </a:lnTo>
                    <a:lnTo>
                      <a:pt x="83" y="32"/>
                    </a:lnTo>
                    <a:lnTo>
                      <a:pt x="84" y="30"/>
                    </a:lnTo>
                    <a:lnTo>
                      <a:pt x="84" y="28"/>
                    </a:lnTo>
                    <a:lnTo>
                      <a:pt x="84" y="26"/>
                    </a:lnTo>
                    <a:lnTo>
                      <a:pt x="84" y="23"/>
                    </a:lnTo>
                    <a:lnTo>
                      <a:pt x="84" y="21"/>
                    </a:lnTo>
                    <a:lnTo>
                      <a:pt x="84" y="18"/>
                    </a:lnTo>
                    <a:lnTo>
                      <a:pt x="84" y="16"/>
                    </a:lnTo>
                    <a:lnTo>
                      <a:pt x="83" y="14"/>
                    </a:lnTo>
                    <a:lnTo>
                      <a:pt x="82" y="13"/>
                    </a:lnTo>
                    <a:lnTo>
                      <a:pt x="82" y="11"/>
                    </a:lnTo>
                    <a:lnTo>
                      <a:pt x="80" y="10"/>
                    </a:lnTo>
                    <a:lnTo>
                      <a:pt x="79" y="8"/>
                    </a:lnTo>
                    <a:lnTo>
                      <a:pt x="78" y="7"/>
                    </a:lnTo>
                    <a:lnTo>
                      <a:pt x="76" y="5"/>
                    </a:lnTo>
                    <a:lnTo>
                      <a:pt x="75" y="4"/>
                    </a:lnTo>
                    <a:lnTo>
                      <a:pt x="73" y="3"/>
                    </a:lnTo>
                    <a:lnTo>
                      <a:pt x="71" y="2"/>
                    </a:lnTo>
                    <a:lnTo>
                      <a:pt x="69" y="1"/>
                    </a:lnTo>
                    <a:lnTo>
                      <a:pt x="66" y="1"/>
                    </a:lnTo>
                    <a:lnTo>
                      <a:pt x="64" y="0"/>
                    </a:lnTo>
                    <a:lnTo>
                      <a:pt x="63" y="0"/>
                    </a:lnTo>
                    <a:lnTo>
                      <a:pt x="60" y="0"/>
                    </a:lnTo>
                    <a:lnTo>
                      <a:pt x="58" y="0"/>
                    </a:lnTo>
                    <a:lnTo>
                      <a:pt x="56" y="1"/>
                    </a:lnTo>
                    <a:lnTo>
                      <a:pt x="54" y="1"/>
                    </a:lnTo>
                    <a:lnTo>
                      <a:pt x="51" y="2"/>
                    </a:lnTo>
                    <a:lnTo>
                      <a:pt x="49" y="3"/>
                    </a:lnTo>
                    <a:lnTo>
                      <a:pt x="47" y="5"/>
                    </a:lnTo>
                    <a:lnTo>
                      <a:pt x="45" y="7"/>
                    </a:lnTo>
                    <a:lnTo>
                      <a:pt x="43" y="9"/>
                    </a:lnTo>
                    <a:lnTo>
                      <a:pt x="42" y="10"/>
                    </a:lnTo>
                    <a:lnTo>
                      <a:pt x="41" y="12"/>
                    </a:lnTo>
                    <a:lnTo>
                      <a:pt x="40" y="14"/>
                    </a:lnTo>
                    <a:lnTo>
                      <a:pt x="39" y="17"/>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6718" name="Freeform 46"/>
            <p:cNvSpPr>
              <a:spLocks/>
            </p:cNvSpPr>
            <p:nvPr/>
          </p:nvSpPr>
          <p:spPr bwMode="auto">
            <a:xfrm>
              <a:off x="3166" y="1805"/>
              <a:ext cx="209" cy="308"/>
            </a:xfrm>
            <a:custGeom>
              <a:avLst/>
              <a:gdLst/>
              <a:ahLst/>
              <a:cxnLst>
                <a:cxn ang="0">
                  <a:pos x="208" y="278"/>
                </a:cxn>
                <a:cxn ang="0">
                  <a:pos x="192" y="278"/>
                </a:cxn>
                <a:cxn ang="0">
                  <a:pos x="165" y="242"/>
                </a:cxn>
                <a:cxn ang="0">
                  <a:pos x="127" y="179"/>
                </a:cxn>
                <a:cxn ang="0">
                  <a:pos x="116" y="150"/>
                </a:cxn>
                <a:cxn ang="0">
                  <a:pos x="119" y="130"/>
                </a:cxn>
                <a:cxn ang="0">
                  <a:pos x="128" y="126"/>
                </a:cxn>
                <a:cxn ang="0">
                  <a:pos x="143" y="136"/>
                </a:cxn>
                <a:cxn ang="0">
                  <a:pos x="162" y="148"/>
                </a:cxn>
                <a:cxn ang="0">
                  <a:pos x="171" y="148"/>
                </a:cxn>
                <a:cxn ang="0">
                  <a:pos x="173" y="142"/>
                </a:cxn>
                <a:cxn ang="0">
                  <a:pos x="164" y="130"/>
                </a:cxn>
                <a:cxn ang="0">
                  <a:pos x="141" y="114"/>
                </a:cxn>
                <a:cxn ang="0">
                  <a:pos x="132" y="91"/>
                </a:cxn>
                <a:cxn ang="0">
                  <a:pos x="128" y="73"/>
                </a:cxn>
                <a:cxn ang="0">
                  <a:pos x="118" y="60"/>
                </a:cxn>
                <a:cxn ang="0">
                  <a:pos x="114" y="50"/>
                </a:cxn>
                <a:cxn ang="0">
                  <a:pos x="119" y="38"/>
                </a:cxn>
                <a:cxn ang="0">
                  <a:pos x="124" y="25"/>
                </a:cxn>
                <a:cxn ang="0">
                  <a:pos x="120" y="9"/>
                </a:cxn>
                <a:cxn ang="0">
                  <a:pos x="110" y="1"/>
                </a:cxn>
                <a:cxn ang="0">
                  <a:pos x="94" y="3"/>
                </a:cxn>
                <a:cxn ang="0">
                  <a:pos x="88" y="13"/>
                </a:cxn>
                <a:cxn ang="0">
                  <a:pos x="88" y="24"/>
                </a:cxn>
                <a:cxn ang="0">
                  <a:pos x="92" y="37"/>
                </a:cxn>
                <a:cxn ang="0">
                  <a:pos x="92" y="49"/>
                </a:cxn>
                <a:cxn ang="0">
                  <a:pos x="81" y="60"/>
                </a:cxn>
                <a:cxn ang="0">
                  <a:pos x="68" y="67"/>
                </a:cxn>
                <a:cxn ang="0">
                  <a:pos x="58" y="79"/>
                </a:cxn>
                <a:cxn ang="0">
                  <a:pos x="48" y="105"/>
                </a:cxn>
                <a:cxn ang="0">
                  <a:pos x="43" y="128"/>
                </a:cxn>
                <a:cxn ang="0">
                  <a:pos x="42" y="154"/>
                </a:cxn>
                <a:cxn ang="0">
                  <a:pos x="43" y="167"/>
                </a:cxn>
                <a:cxn ang="0">
                  <a:pos x="51" y="171"/>
                </a:cxn>
                <a:cxn ang="0">
                  <a:pos x="55" y="167"/>
                </a:cxn>
                <a:cxn ang="0">
                  <a:pos x="55" y="140"/>
                </a:cxn>
                <a:cxn ang="0">
                  <a:pos x="58" y="123"/>
                </a:cxn>
                <a:cxn ang="0">
                  <a:pos x="67" y="115"/>
                </a:cxn>
                <a:cxn ang="0">
                  <a:pos x="73" y="120"/>
                </a:cxn>
                <a:cxn ang="0">
                  <a:pos x="71" y="148"/>
                </a:cxn>
                <a:cxn ang="0">
                  <a:pos x="64" y="176"/>
                </a:cxn>
                <a:cxn ang="0">
                  <a:pos x="55" y="208"/>
                </a:cxn>
                <a:cxn ang="0">
                  <a:pos x="34" y="238"/>
                </a:cxn>
                <a:cxn ang="0">
                  <a:pos x="8" y="270"/>
                </a:cxn>
                <a:cxn ang="0">
                  <a:pos x="0" y="287"/>
                </a:cxn>
                <a:cxn ang="0">
                  <a:pos x="20" y="307"/>
                </a:cxn>
                <a:cxn ang="0">
                  <a:pos x="34" y="304"/>
                </a:cxn>
                <a:cxn ang="0">
                  <a:pos x="24" y="291"/>
                </a:cxn>
                <a:cxn ang="0">
                  <a:pos x="31" y="274"/>
                </a:cxn>
                <a:cxn ang="0">
                  <a:pos x="64" y="236"/>
                </a:cxn>
                <a:cxn ang="0">
                  <a:pos x="88" y="208"/>
                </a:cxn>
                <a:cxn ang="0">
                  <a:pos x="99" y="201"/>
                </a:cxn>
                <a:cxn ang="0">
                  <a:pos x="114" y="210"/>
                </a:cxn>
                <a:cxn ang="0">
                  <a:pos x="148" y="257"/>
                </a:cxn>
                <a:cxn ang="0">
                  <a:pos x="175" y="296"/>
                </a:cxn>
                <a:cxn ang="0">
                  <a:pos x="186" y="299"/>
                </a:cxn>
                <a:cxn ang="0">
                  <a:pos x="200" y="288"/>
                </a:cxn>
              </a:cxnLst>
              <a:rect l="0" t="0" r="r" b="b"/>
              <a:pathLst>
                <a:path w="209" h="308">
                  <a:moveTo>
                    <a:pt x="207" y="283"/>
                  </a:moveTo>
                  <a:lnTo>
                    <a:pt x="208" y="278"/>
                  </a:lnTo>
                  <a:lnTo>
                    <a:pt x="200" y="279"/>
                  </a:lnTo>
                  <a:lnTo>
                    <a:pt x="192" y="278"/>
                  </a:lnTo>
                  <a:lnTo>
                    <a:pt x="182" y="270"/>
                  </a:lnTo>
                  <a:lnTo>
                    <a:pt x="165" y="242"/>
                  </a:lnTo>
                  <a:lnTo>
                    <a:pt x="140" y="201"/>
                  </a:lnTo>
                  <a:lnTo>
                    <a:pt x="127" y="179"/>
                  </a:lnTo>
                  <a:lnTo>
                    <a:pt x="118" y="160"/>
                  </a:lnTo>
                  <a:lnTo>
                    <a:pt x="116" y="150"/>
                  </a:lnTo>
                  <a:lnTo>
                    <a:pt x="116" y="138"/>
                  </a:lnTo>
                  <a:lnTo>
                    <a:pt x="119" y="130"/>
                  </a:lnTo>
                  <a:lnTo>
                    <a:pt x="124" y="126"/>
                  </a:lnTo>
                  <a:lnTo>
                    <a:pt x="128" y="126"/>
                  </a:lnTo>
                  <a:lnTo>
                    <a:pt x="133" y="128"/>
                  </a:lnTo>
                  <a:lnTo>
                    <a:pt x="143" y="136"/>
                  </a:lnTo>
                  <a:lnTo>
                    <a:pt x="154" y="144"/>
                  </a:lnTo>
                  <a:lnTo>
                    <a:pt x="162" y="148"/>
                  </a:lnTo>
                  <a:lnTo>
                    <a:pt x="167" y="150"/>
                  </a:lnTo>
                  <a:lnTo>
                    <a:pt x="171" y="148"/>
                  </a:lnTo>
                  <a:lnTo>
                    <a:pt x="174" y="144"/>
                  </a:lnTo>
                  <a:lnTo>
                    <a:pt x="173" y="142"/>
                  </a:lnTo>
                  <a:lnTo>
                    <a:pt x="171" y="138"/>
                  </a:lnTo>
                  <a:lnTo>
                    <a:pt x="164" y="130"/>
                  </a:lnTo>
                  <a:lnTo>
                    <a:pt x="149" y="120"/>
                  </a:lnTo>
                  <a:lnTo>
                    <a:pt x="141" y="114"/>
                  </a:lnTo>
                  <a:lnTo>
                    <a:pt x="136" y="105"/>
                  </a:lnTo>
                  <a:lnTo>
                    <a:pt x="132" y="91"/>
                  </a:lnTo>
                  <a:lnTo>
                    <a:pt x="131" y="78"/>
                  </a:lnTo>
                  <a:lnTo>
                    <a:pt x="128" y="73"/>
                  </a:lnTo>
                  <a:lnTo>
                    <a:pt x="124" y="66"/>
                  </a:lnTo>
                  <a:lnTo>
                    <a:pt x="118" y="60"/>
                  </a:lnTo>
                  <a:lnTo>
                    <a:pt x="114" y="56"/>
                  </a:lnTo>
                  <a:lnTo>
                    <a:pt x="114" y="50"/>
                  </a:lnTo>
                  <a:lnTo>
                    <a:pt x="116" y="42"/>
                  </a:lnTo>
                  <a:lnTo>
                    <a:pt x="119" y="38"/>
                  </a:lnTo>
                  <a:lnTo>
                    <a:pt x="122" y="33"/>
                  </a:lnTo>
                  <a:lnTo>
                    <a:pt x="124" y="25"/>
                  </a:lnTo>
                  <a:lnTo>
                    <a:pt x="122" y="16"/>
                  </a:lnTo>
                  <a:lnTo>
                    <a:pt x="120" y="9"/>
                  </a:lnTo>
                  <a:lnTo>
                    <a:pt x="116" y="4"/>
                  </a:lnTo>
                  <a:lnTo>
                    <a:pt x="110" y="1"/>
                  </a:lnTo>
                  <a:lnTo>
                    <a:pt x="101" y="0"/>
                  </a:lnTo>
                  <a:lnTo>
                    <a:pt x="94" y="3"/>
                  </a:lnTo>
                  <a:lnTo>
                    <a:pt x="90" y="7"/>
                  </a:lnTo>
                  <a:lnTo>
                    <a:pt x="88" y="13"/>
                  </a:lnTo>
                  <a:lnTo>
                    <a:pt x="86" y="19"/>
                  </a:lnTo>
                  <a:lnTo>
                    <a:pt x="88" y="24"/>
                  </a:lnTo>
                  <a:lnTo>
                    <a:pt x="90" y="32"/>
                  </a:lnTo>
                  <a:lnTo>
                    <a:pt x="92" y="37"/>
                  </a:lnTo>
                  <a:lnTo>
                    <a:pt x="93" y="42"/>
                  </a:lnTo>
                  <a:lnTo>
                    <a:pt x="92" y="49"/>
                  </a:lnTo>
                  <a:lnTo>
                    <a:pt x="88" y="54"/>
                  </a:lnTo>
                  <a:lnTo>
                    <a:pt x="81" y="60"/>
                  </a:lnTo>
                  <a:lnTo>
                    <a:pt x="73" y="64"/>
                  </a:lnTo>
                  <a:lnTo>
                    <a:pt x="68" y="67"/>
                  </a:lnTo>
                  <a:lnTo>
                    <a:pt x="63" y="73"/>
                  </a:lnTo>
                  <a:lnTo>
                    <a:pt x="58" y="79"/>
                  </a:lnTo>
                  <a:lnTo>
                    <a:pt x="52" y="91"/>
                  </a:lnTo>
                  <a:lnTo>
                    <a:pt x="48" y="105"/>
                  </a:lnTo>
                  <a:lnTo>
                    <a:pt x="44" y="115"/>
                  </a:lnTo>
                  <a:lnTo>
                    <a:pt x="43" y="128"/>
                  </a:lnTo>
                  <a:lnTo>
                    <a:pt x="42" y="144"/>
                  </a:lnTo>
                  <a:lnTo>
                    <a:pt x="42" y="154"/>
                  </a:lnTo>
                  <a:lnTo>
                    <a:pt x="42" y="161"/>
                  </a:lnTo>
                  <a:lnTo>
                    <a:pt x="43" y="167"/>
                  </a:lnTo>
                  <a:lnTo>
                    <a:pt x="46" y="169"/>
                  </a:lnTo>
                  <a:lnTo>
                    <a:pt x="51" y="171"/>
                  </a:lnTo>
                  <a:lnTo>
                    <a:pt x="54" y="169"/>
                  </a:lnTo>
                  <a:lnTo>
                    <a:pt x="55" y="167"/>
                  </a:lnTo>
                  <a:lnTo>
                    <a:pt x="55" y="156"/>
                  </a:lnTo>
                  <a:lnTo>
                    <a:pt x="55" y="140"/>
                  </a:lnTo>
                  <a:lnTo>
                    <a:pt x="56" y="130"/>
                  </a:lnTo>
                  <a:lnTo>
                    <a:pt x="58" y="123"/>
                  </a:lnTo>
                  <a:lnTo>
                    <a:pt x="61" y="116"/>
                  </a:lnTo>
                  <a:lnTo>
                    <a:pt x="67" y="115"/>
                  </a:lnTo>
                  <a:lnTo>
                    <a:pt x="72" y="116"/>
                  </a:lnTo>
                  <a:lnTo>
                    <a:pt x="73" y="120"/>
                  </a:lnTo>
                  <a:lnTo>
                    <a:pt x="72" y="132"/>
                  </a:lnTo>
                  <a:lnTo>
                    <a:pt x="71" y="148"/>
                  </a:lnTo>
                  <a:lnTo>
                    <a:pt x="68" y="163"/>
                  </a:lnTo>
                  <a:lnTo>
                    <a:pt x="64" y="176"/>
                  </a:lnTo>
                  <a:lnTo>
                    <a:pt x="60" y="193"/>
                  </a:lnTo>
                  <a:lnTo>
                    <a:pt x="55" y="208"/>
                  </a:lnTo>
                  <a:lnTo>
                    <a:pt x="43" y="226"/>
                  </a:lnTo>
                  <a:lnTo>
                    <a:pt x="34" y="238"/>
                  </a:lnTo>
                  <a:lnTo>
                    <a:pt x="18" y="257"/>
                  </a:lnTo>
                  <a:lnTo>
                    <a:pt x="8" y="270"/>
                  </a:lnTo>
                  <a:lnTo>
                    <a:pt x="0" y="282"/>
                  </a:lnTo>
                  <a:lnTo>
                    <a:pt x="0" y="287"/>
                  </a:lnTo>
                  <a:lnTo>
                    <a:pt x="8" y="296"/>
                  </a:lnTo>
                  <a:lnTo>
                    <a:pt x="20" y="307"/>
                  </a:lnTo>
                  <a:lnTo>
                    <a:pt x="31" y="307"/>
                  </a:lnTo>
                  <a:lnTo>
                    <a:pt x="34" y="304"/>
                  </a:lnTo>
                  <a:lnTo>
                    <a:pt x="29" y="298"/>
                  </a:lnTo>
                  <a:lnTo>
                    <a:pt x="24" y="291"/>
                  </a:lnTo>
                  <a:lnTo>
                    <a:pt x="24" y="286"/>
                  </a:lnTo>
                  <a:lnTo>
                    <a:pt x="31" y="274"/>
                  </a:lnTo>
                  <a:lnTo>
                    <a:pt x="44" y="261"/>
                  </a:lnTo>
                  <a:lnTo>
                    <a:pt x="64" y="236"/>
                  </a:lnTo>
                  <a:lnTo>
                    <a:pt x="81" y="214"/>
                  </a:lnTo>
                  <a:lnTo>
                    <a:pt x="88" y="208"/>
                  </a:lnTo>
                  <a:lnTo>
                    <a:pt x="92" y="202"/>
                  </a:lnTo>
                  <a:lnTo>
                    <a:pt x="99" y="201"/>
                  </a:lnTo>
                  <a:lnTo>
                    <a:pt x="106" y="205"/>
                  </a:lnTo>
                  <a:lnTo>
                    <a:pt x="114" y="210"/>
                  </a:lnTo>
                  <a:lnTo>
                    <a:pt x="130" y="232"/>
                  </a:lnTo>
                  <a:lnTo>
                    <a:pt x="148" y="257"/>
                  </a:lnTo>
                  <a:lnTo>
                    <a:pt x="165" y="282"/>
                  </a:lnTo>
                  <a:lnTo>
                    <a:pt x="175" y="296"/>
                  </a:lnTo>
                  <a:lnTo>
                    <a:pt x="179" y="299"/>
                  </a:lnTo>
                  <a:lnTo>
                    <a:pt x="186" y="299"/>
                  </a:lnTo>
                  <a:lnTo>
                    <a:pt x="192" y="294"/>
                  </a:lnTo>
                  <a:lnTo>
                    <a:pt x="200" y="288"/>
                  </a:lnTo>
                  <a:lnTo>
                    <a:pt x="207" y="283"/>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1" name="Group 47"/>
            <p:cNvGrpSpPr>
              <a:grpSpLocks/>
            </p:cNvGrpSpPr>
            <p:nvPr/>
          </p:nvGrpSpPr>
          <p:grpSpPr bwMode="auto">
            <a:xfrm>
              <a:off x="2576" y="1795"/>
              <a:ext cx="273" cy="326"/>
              <a:chOff x="2576" y="1795"/>
              <a:chExt cx="273" cy="326"/>
            </a:xfrm>
          </p:grpSpPr>
          <p:grpSp>
            <p:nvGrpSpPr>
              <p:cNvPr id="12" name="Group 48"/>
              <p:cNvGrpSpPr>
                <a:grpSpLocks/>
              </p:cNvGrpSpPr>
              <p:nvPr/>
            </p:nvGrpSpPr>
            <p:grpSpPr bwMode="auto">
              <a:xfrm>
                <a:off x="2576" y="1795"/>
                <a:ext cx="273" cy="326"/>
                <a:chOff x="2576" y="1795"/>
                <a:chExt cx="273" cy="326"/>
              </a:xfrm>
            </p:grpSpPr>
            <p:sp>
              <p:nvSpPr>
                <p:cNvPr id="2716721" name="AutoShape 49"/>
                <p:cNvSpPr>
                  <a:spLocks noChangeArrowheads="1"/>
                </p:cNvSpPr>
                <p:nvPr/>
              </p:nvSpPr>
              <p:spPr bwMode="auto">
                <a:xfrm>
                  <a:off x="2576" y="1849"/>
                  <a:ext cx="273" cy="272"/>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22" name="AutoShape 50"/>
                <p:cNvSpPr>
                  <a:spLocks noChangeArrowheads="1"/>
                </p:cNvSpPr>
                <p:nvPr/>
              </p:nvSpPr>
              <p:spPr bwMode="auto">
                <a:xfrm>
                  <a:off x="2642" y="1795"/>
                  <a:ext cx="207" cy="4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6723" name="Oval 51"/>
              <p:cNvSpPr>
                <a:spLocks noChangeArrowheads="1"/>
              </p:cNvSpPr>
              <p:nvPr/>
            </p:nvSpPr>
            <p:spPr bwMode="auto">
              <a:xfrm>
                <a:off x="2662" y="1823"/>
                <a:ext cx="27" cy="10"/>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24" name="AutoShape 52"/>
              <p:cNvSpPr>
                <a:spLocks noChangeArrowheads="1"/>
              </p:cNvSpPr>
              <p:nvPr/>
            </p:nvSpPr>
            <p:spPr bwMode="auto">
              <a:xfrm>
                <a:off x="2608" y="1976"/>
                <a:ext cx="145" cy="60"/>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13" name="Group 53"/>
          <p:cNvGrpSpPr>
            <a:grpSpLocks/>
          </p:cNvGrpSpPr>
          <p:nvPr/>
        </p:nvGrpSpPr>
        <p:grpSpPr bwMode="auto">
          <a:xfrm>
            <a:off x="4999038" y="3492500"/>
            <a:ext cx="1446212" cy="517525"/>
            <a:chOff x="3543" y="2076"/>
            <a:chExt cx="1024" cy="326"/>
          </a:xfrm>
        </p:grpSpPr>
        <p:grpSp>
          <p:nvGrpSpPr>
            <p:cNvPr id="14" name="Group 54"/>
            <p:cNvGrpSpPr>
              <a:grpSpLocks/>
            </p:cNvGrpSpPr>
            <p:nvPr/>
          </p:nvGrpSpPr>
          <p:grpSpPr bwMode="auto">
            <a:xfrm>
              <a:off x="3543" y="2076"/>
              <a:ext cx="216" cy="326"/>
              <a:chOff x="3543" y="2076"/>
              <a:chExt cx="216" cy="326"/>
            </a:xfrm>
          </p:grpSpPr>
          <p:sp>
            <p:nvSpPr>
              <p:cNvPr id="2716727" name="AutoShape 55"/>
              <p:cNvSpPr>
                <a:spLocks noChangeArrowheads="1"/>
              </p:cNvSpPr>
              <p:nvPr/>
            </p:nvSpPr>
            <p:spPr bwMode="auto">
              <a:xfrm>
                <a:off x="3543" y="2129"/>
                <a:ext cx="216" cy="273"/>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28" name="AutoShape 56"/>
              <p:cNvSpPr>
                <a:spLocks noChangeArrowheads="1"/>
              </p:cNvSpPr>
              <p:nvPr/>
            </p:nvSpPr>
            <p:spPr bwMode="auto">
              <a:xfrm>
                <a:off x="3594" y="2076"/>
                <a:ext cx="165" cy="48"/>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29" name="AutoShape 57"/>
              <p:cNvSpPr>
                <a:spLocks noChangeArrowheads="1"/>
              </p:cNvSpPr>
              <p:nvPr/>
            </p:nvSpPr>
            <p:spPr bwMode="auto">
              <a:xfrm>
                <a:off x="3585" y="2150"/>
                <a:ext cx="114" cy="17"/>
              </a:xfrm>
              <a:prstGeom prst="parallelogram">
                <a:avLst>
                  <a:gd name="adj" fmla="val 167616"/>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5" name="Group 58"/>
            <p:cNvGrpSpPr>
              <a:grpSpLocks/>
            </p:cNvGrpSpPr>
            <p:nvPr/>
          </p:nvGrpSpPr>
          <p:grpSpPr bwMode="auto">
            <a:xfrm>
              <a:off x="4088" y="2120"/>
              <a:ext cx="210" cy="268"/>
              <a:chOff x="4088" y="2120"/>
              <a:chExt cx="210" cy="268"/>
            </a:xfrm>
          </p:grpSpPr>
          <p:sp>
            <p:nvSpPr>
              <p:cNvPr id="2716731" name="Freeform 59"/>
              <p:cNvSpPr>
                <a:spLocks/>
              </p:cNvSpPr>
              <p:nvPr/>
            </p:nvSpPr>
            <p:spPr bwMode="auto">
              <a:xfrm>
                <a:off x="4223" y="2243"/>
                <a:ext cx="64" cy="145"/>
              </a:xfrm>
              <a:custGeom>
                <a:avLst/>
                <a:gdLst/>
                <a:ahLst/>
                <a:cxnLst>
                  <a:cxn ang="0">
                    <a:pos x="46" y="0"/>
                  </a:cxn>
                  <a:cxn ang="0">
                    <a:pos x="63" y="0"/>
                  </a:cxn>
                  <a:cxn ang="0">
                    <a:pos x="17" y="144"/>
                  </a:cxn>
                  <a:cxn ang="0">
                    <a:pos x="0" y="144"/>
                  </a:cxn>
                  <a:cxn ang="0">
                    <a:pos x="46" y="0"/>
                  </a:cxn>
                </a:cxnLst>
                <a:rect l="0" t="0" r="r" b="b"/>
                <a:pathLst>
                  <a:path w="64" h="145">
                    <a:moveTo>
                      <a:pt x="46" y="0"/>
                    </a:moveTo>
                    <a:lnTo>
                      <a:pt x="63" y="0"/>
                    </a:lnTo>
                    <a:lnTo>
                      <a:pt x="17" y="144"/>
                    </a:lnTo>
                    <a:lnTo>
                      <a:pt x="0" y="144"/>
                    </a:lnTo>
                    <a:lnTo>
                      <a:pt x="46"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6732" name="Rectangle 60"/>
              <p:cNvSpPr>
                <a:spLocks noChangeArrowheads="1"/>
              </p:cNvSpPr>
              <p:nvPr/>
            </p:nvSpPr>
            <p:spPr bwMode="auto">
              <a:xfrm>
                <a:off x="4218" y="2243"/>
                <a:ext cx="80"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33" name="Rectangle 61"/>
              <p:cNvSpPr>
                <a:spLocks noChangeArrowheads="1"/>
              </p:cNvSpPr>
              <p:nvPr/>
            </p:nvSpPr>
            <p:spPr bwMode="auto">
              <a:xfrm>
                <a:off x="4226" y="2302"/>
                <a:ext cx="60" cy="14"/>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34" name="Rectangle 62"/>
              <p:cNvSpPr>
                <a:spLocks noChangeArrowheads="1"/>
              </p:cNvSpPr>
              <p:nvPr/>
            </p:nvSpPr>
            <p:spPr bwMode="auto">
              <a:xfrm>
                <a:off x="4090" y="2302"/>
                <a:ext cx="76"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35" name="Oval 63"/>
              <p:cNvSpPr>
                <a:spLocks noChangeArrowheads="1"/>
              </p:cNvSpPr>
              <p:nvPr/>
            </p:nvSpPr>
            <p:spPr bwMode="auto">
              <a:xfrm>
                <a:off x="4149" y="2120"/>
                <a:ext cx="24"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6736" name="Freeform 64"/>
              <p:cNvSpPr>
                <a:spLocks/>
              </p:cNvSpPr>
              <p:nvPr/>
            </p:nvSpPr>
            <p:spPr bwMode="auto">
              <a:xfrm>
                <a:off x="4088" y="2166"/>
                <a:ext cx="145" cy="222"/>
              </a:xfrm>
              <a:custGeom>
                <a:avLst/>
                <a:gdLst/>
                <a:ahLst/>
                <a:cxnLst>
                  <a:cxn ang="0">
                    <a:pos x="1" y="102"/>
                  </a:cxn>
                  <a:cxn ang="0">
                    <a:pos x="1" y="105"/>
                  </a:cxn>
                  <a:cxn ang="0">
                    <a:pos x="0" y="109"/>
                  </a:cxn>
                  <a:cxn ang="0">
                    <a:pos x="0" y="112"/>
                  </a:cxn>
                  <a:cxn ang="0">
                    <a:pos x="1" y="116"/>
                  </a:cxn>
                  <a:cxn ang="0">
                    <a:pos x="3" y="119"/>
                  </a:cxn>
                  <a:cxn ang="0">
                    <a:pos x="6" y="122"/>
                  </a:cxn>
                  <a:cxn ang="0">
                    <a:pos x="9" y="124"/>
                  </a:cxn>
                  <a:cxn ang="0">
                    <a:pos x="12" y="125"/>
                  </a:cxn>
                  <a:cxn ang="0">
                    <a:pos x="15" y="125"/>
                  </a:cxn>
                  <a:cxn ang="0">
                    <a:pos x="94" y="221"/>
                  </a:cxn>
                  <a:cxn ang="0">
                    <a:pos x="119" y="106"/>
                  </a:cxn>
                  <a:cxn ang="0">
                    <a:pos x="118" y="104"/>
                  </a:cxn>
                  <a:cxn ang="0">
                    <a:pos x="117" y="102"/>
                  </a:cxn>
                  <a:cxn ang="0">
                    <a:pos x="115" y="100"/>
                  </a:cxn>
                  <a:cxn ang="0">
                    <a:pos x="113" y="98"/>
                  </a:cxn>
                  <a:cxn ang="0">
                    <a:pos x="111" y="97"/>
                  </a:cxn>
                  <a:cxn ang="0">
                    <a:pos x="107" y="96"/>
                  </a:cxn>
                  <a:cxn ang="0">
                    <a:pos x="105" y="96"/>
                  </a:cxn>
                  <a:cxn ang="0">
                    <a:pos x="102" y="96"/>
                  </a:cxn>
                  <a:cxn ang="0">
                    <a:pos x="69" y="56"/>
                  </a:cxn>
                  <a:cxn ang="0">
                    <a:pos x="134" y="70"/>
                  </a:cxn>
                  <a:cxn ang="0">
                    <a:pos x="136" y="69"/>
                  </a:cxn>
                  <a:cxn ang="0">
                    <a:pos x="138" y="68"/>
                  </a:cxn>
                  <a:cxn ang="0">
                    <a:pos x="141" y="66"/>
                  </a:cxn>
                  <a:cxn ang="0">
                    <a:pos x="143" y="65"/>
                  </a:cxn>
                  <a:cxn ang="0">
                    <a:pos x="143" y="62"/>
                  </a:cxn>
                  <a:cxn ang="0">
                    <a:pos x="144" y="59"/>
                  </a:cxn>
                  <a:cxn ang="0">
                    <a:pos x="143" y="55"/>
                  </a:cxn>
                  <a:cxn ang="0">
                    <a:pos x="142" y="53"/>
                  </a:cxn>
                  <a:cxn ang="0">
                    <a:pos x="140" y="51"/>
                  </a:cxn>
                  <a:cxn ang="0">
                    <a:pos x="138" y="49"/>
                  </a:cxn>
                  <a:cxn ang="0">
                    <a:pos x="135" y="48"/>
                  </a:cxn>
                  <a:cxn ang="0">
                    <a:pos x="91" y="48"/>
                  </a:cxn>
                  <a:cxn ang="0">
                    <a:pos x="84" y="31"/>
                  </a:cxn>
                  <a:cxn ang="0">
                    <a:pos x="84" y="27"/>
                  </a:cxn>
                  <a:cxn ang="0">
                    <a:pos x="85" y="23"/>
                  </a:cxn>
                  <a:cxn ang="0">
                    <a:pos x="85" y="18"/>
                  </a:cxn>
                  <a:cxn ang="0">
                    <a:pos x="84" y="14"/>
                  </a:cxn>
                  <a:cxn ang="0">
                    <a:pos x="82" y="11"/>
                  </a:cxn>
                  <a:cxn ang="0">
                    <a:pos x="80" y="8"/>
                  </a:cxn>
                  <a:cxn ang="0">
                    <a:pos x="77" y="5"/>
                  </a:cxn>
                  <a:cxn ang="0">
                    <a:pos x="73" y="3"/>
                  </a:cxn>
                  <a:cxn ang="0">
                    <a:pos x="69" y="1"/>
                  </a:cxn>
                  <a:cxn ang="0">
                    <a:pos x="65" y="0"/>
                  </a:cxn>
                  <a:cxn ang="0">
                    <a:pos x="60" y="0"/>
                  </a:cxn>
                  <a:cxn ang="0">
                    <a:pos x="56" y="1"/>
                  </a:cxn>
                  <a:cxn ang="0">
                    <a:pos x="51" y="2"/>
                  </a:cxn>
                  <a:cxn ang="0">
                    <a:pos x="47" y="5"/>
                  </a:cxn>
                  <a:cxn ang="0">
                    <a:pos x="44" y="8"/>
                  </a:cxn>
                  <a:cxn ang="0">
                    <a:pos x="41" y="12"/>
                  </a:cxn>
                  <a:cxn ang="0">
                    <a:pos x="39" y="17"/>
                  </a:cxn>
                </a:cxnLst>
                <a:rect l="0" t="0" r="r" b="b"/>
                <a:pathLst>
                  <a:path w="145" h="222">
                    <a:moveTo>
                      <a:pt x="39" y="17"/>
                    </a:moveTo>
                    <a:lnTo>
                      <a:pt x="1" y="102"/>
                    </a:lnTo>
                    <a:lnTo>
                      <a:pt x="1" y="104"/>
                    </a:lnTo>
                    <a:lnTo>
                      <a:pt x="1" y="105"/>
                    </a:lnTo>
                    <a:lnTo>
                      <a:pt x="0" y="106"/>
                    </a:lnTo>
                    <a:lnTo>
                      <a:pt x="0" y="109"/>
                    </a:lnTo>
                    <a:lnTo>
                      <a:pt x="0" y="110"/>
                    </a:lnTo>
                    <a:lnTo>
                      <a:pt x="0" y="112"/>
                    </a:lnTo>
                    <a:lnTo>
                      <a:pt x="1" y="114"/>
                    </a:lnTo>
                    <a:lnTo>
                      <a:pt x="1" y="116"/>
                    </a:lnTo>
                    <a:lnTo>
                      <a:pt x="2" y="117"/>
                    </a:lnTo>
                    <a:lnTo>
                      <a:pt x="3" y="119"/>
                    </a:lnTo>
                    <a:lnTo>
                      <a:pt x="5" y="121"/>
                    </a:lnTo>
                    <a:lnTo>
                      <a:pt x="6" y="122"/>
                    </a:lnTo>
                    <a:lnTo>
                      <a:pt x="8" y="123"/>
                    </a:lnTo>
                    <a:lnTo>
                      <a:pt x="9" y="124"/>
                    </a:lnTo>
                    <a:lnTo>
                      <a:pt x="10" y="124"/>
                    </a:lnTo>
                    <a:lnTo>
                      <a:pt x="12" y="125"/>
                    </a:lnTo>
                    <a:lnTo>
                      <a:pt x="14" y="125"/>
                    </a:lnTo>
                    <a:lnTo>
                      <a:pt x="15" y="125"/>
                    </a:lnTo>
                    <a:lnTo>
                      <a:pt x="94" y="125"/>
                    </a:lnTo>
                    <a:lnTo>
                      <a:pt x="94" y="221"/>
                    </a:lnTo>
                    <a:lnTo>
                      <a:pt x="119" y="221"/>
                    </a:lnTo>
                    <a:lnTo>
                      <a:pt x="119" y="106"/>
                    </a:lnTo>
                    <a:lnTo>
                      <a:pt x="119" y="105"/>
                    </a:lnTo>
                    <a:lnTo>
                      <a:pt x="118" y="104"/>
                    </a:lnTo>
                    <a:lnTo>
                      <a:pt x="118" y="102"/>
                    </a:lnTo>
                    <a:lnTo>
                      <a:pt x="117" y="102"/>
                    </a:lnTo>
                    <a:lnTo>
                      <a:pt x="116" y="101"/>
                    </a:lnTo>
                    <a:lnTo>
                      <a:pt x="115" y="100"/>
                    </a:lnTo>
                    <a:lnTo>
                      <a:pt x="114" y="99"/>
                    </a:lnTo>
                    <a:lnTo>
                      <a:pt x="113" y="98"/>
                    </a:lnTo>
                    <a:lnTo>
                      <a:pt x="112" y="98"/>
                    </a:lnTo>
                    <a:lnTo>
                      <a:pt x="111" y="97"/>
                    </a:lnTo>
                    <a:lnTo>
                      <a:pt x="109" y="97"/>
                    </a:lnTo>
                    <a:lnTo>
                      <a:pt x="107" y="96"/>
                    </a:lnTo>
                    <a:lnTo>
                      <a:pt x="106" y="96"/>
                    </a:lnTo>
                    <a:lnTo>
                      <a:pt x="105" y="96"/>
                    </a:lnTo>
                    <a:lnTo>
                      <a:pt x="104" y="96"/>
                    </a:lnTo>
                    <a:lnTo>
                      <a:pt x="102" y="96"/>
                    </a:lnTo>
                    <a:lnTo>
                      <a:pt x="57" y="94"/>
                    </a:lnTo>
                    <a:lnTo>
                      <a:pt x="69" y="56"/>
                    </a:lnTo>
                    <a:lnTo>
                      <a:pt x="78" y="70"/>
                    </a:lnTo>
                    <a:lnTo>
                      <a:pt x="134" y="70"/>
                    </a:lnTo>
                    <a:lnTo>
                      <a:pt x="135" y="69"/>
                    </a:lnTo>
                    <a:lnTo>
                      <a:pt x="136" y="69"/>
                    </a:lnTo>
                    <a:lnTo>
                      <a:pt x="138" y="68"/>
                    </a:lnTo>
                    <a:lnTo>
                      <a:pt x="138" y="68"/>
                    </a:lnTo>
                    <a:lnTo>
                      <a:pt x="140" y="67"/>
                    </a:lnTo>
                    <a:lnTo>
                      <a:pt x="141" y="66"/>
                    </a:lnTo>
                    <a:lnTo>
                      <a:pt x="141" y="65"/>
                    </a:lnTo>
                    <a:lnTo>
                      <a:pt x="143" y="65"/>
                    </a:lnTo>
                    <a:lnTo>
                      <a:pt x="143" y="63"/>
                    </a:lnTo>
                    <a:lnTo>
                      <a:pt x="143" y="62"/>
                    </a:lnTo>
                    <a:lnTo>
                      <a:pt x="144" y="61"/>
                    </a:lnTo>
                    <a:lnTo>
                      <a:pt x="144" y="59"/>
                    </a:lnTo>
                    <a:lnTo>
                      <a:pt x="144" y="57"/>
                    </a:lnTo>
                    <a:lnTo>
                      <a:pt x="143" y="55"/>
                    </a:lnTo>
                    <a:lnTo>
                      <a:pt x="143" y="54"/>
                    </a:lnTo>
                    <a:lnTo>
                      <a:pt x="142" y="53"/>
                    </a:lnTo>
                    <a:lnTo>
                      <a:pt x="141" y="52"/>
                    </a:lnTo>
                    <a:lnTo>
                      <a:pt x="140" y="51"/>
                    </a:lnTo>
                    <a:lnTo>
                      <a:pt x="139" y="50"/>
                    </a:lnTo>
                    <a:lnTo>
                      <a:pt x="138" y="49"/>
                    </a:lnTo>
                    <a:lnTo>
                      <a:pt x="137" y="48"/>
                    </a:lnTo>
                    <a:lnTo>
                      <a:pt x="135" y="48"/>
                    </a:lnTo>
                    <a:lnTo>
                      <a:pt x="134" y="48"/>
                    </a:lnTo>
                    <a:lnTo>
                      <a:pt x="91" y="48"/>
                    </a:lnTo>
                    <a:lnTo>
                      <a:pt x="82" y="33"/>
                    </a:lnTo>
                    <a:lnTo>
                      <a:pt x="84" y="31"/>
                    </a:lnTo>
                    <a:lnTo>
                      <a:pt x="84" y="29"/>
                    </a:lnTo>
                    <a:lnTo>
                      <a:pt x="84" y="27"/>
                    </a:lnTo>
                    <a:lnTo>
                      <a:pt x="85" y="25"/>
                    </a:lnTo>
                    <a:lnTo>
                      <a:pt x="85" y="23"/>
                    </a:lnTo>
                    <a:lnTo>
                      <a:pt x="85" y="21"/>
                    </a:lnTo>
                    <a:lnTo>
                      <a:pt x="85" y="18"/>
                    </a:lnTo>
                    <a:lnTo>
                      <a:pt x="84" y="16"/>
                    </a:lnTo>
                    <a:lnTo>
                      <a:pt x="84" y="14"/>
                    </a:lnTo>
                    <a:lnTo>
                      <a:pt x="83" y="13"/>
                    </a:lnTo>
                    <a:lnTo>
                      <a:pt x="82" y="11"/>
                    </a:lnTo>
                    <a:lnTo>
                      <a:pt x="81" y="10"/>
                    </a:lnTo>
                    <a:lnTo>
                      <a:pt x="80" y="8"/>
                    </a:lnTo>
                    <a:lnTo>
                      <a:pt x="78" y="7"/>
                    </a:lnTo>
                    <a:lnTo>
                      <a:pt x="77" y="5"/>
                    </a:lnTo>
                    <a:lnTo>
                      <a:pt x="75" y="4"/>
                    </a:lnTo>
                    <a:lnTo>
                      <a:pt x="73" y="3"/>
                    </a:lnTo>
                    <a:lnTo>
                      <a:pt x="71" y="2"/>
                    </a:lnTo>
                    <a:lnTo>
                      <a:pt x="69" y="1"/>
                    </a:lnTo>
                    <a:lnTo>
                      <a:pt x="67" y="1"/>
                    </a:lnTo>
                    <a:lnTo>
                      <a:pt x="65" y="0"/>
                    </a:lnTo>
                    <a:lnTo>
                      <a:pt x="63" y="0"/>
                    </a:lnTo>
                    <a:lnTo>
                      <a:pt x="60" y="0"/>
                    </a:lnTo>
                    <a:lnTo>
                      <a:pt x="59" y="0"/>
                    </a:lnTo>
                    <a:lnTo>
                      <a:pt x="56" y="1"/>
                    </a:lnTo>
                    <a:lnTo>
                      <a:pt x="54" y="1"/>
                    </a:lnTo>
                    <a:lnTo>
                      <a:pt x="51" y="2"/>
                    </a:lnTo>
                    <a:lnTo>
                      <a:pt x="50" y="3"/>
                    </a:lnTo>
                    <a:lnTo>
                      <a:pt x="47" y="5"/>
                    </a:lnTo>
                    <a:lnTo>
                      <a:pt x="46" y="7"/>
                    </a:lnTo>
                    <a:lnTo>
                      <a:pt x="44" y="8"/>
                    </a:lnTo>
                    <a:lnTo>
                      <a:pt x="42" y="10"/>
                    </a:lnTo>
                    <a:lnTo>
                      <a:pt x="41" y="12"/>
                    </a:lnTo>
                    <a:lnTo>
                      <a:pt x="40" y="14"/>
                    </a:lnTo>
                    <a:lnTo>
                      <a:pt x="39" y="17"/>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6737" name="Freeform 65"/>
            <p:cNvSpPr>
              <a:spLocks/>
            </p:cNvSpPr>
            <p:nvPr/>
          </p:nvSpPr>
          <p:spPr bwMode="auto">
            <a:xfrm>
              <a:off x="4356" y="2085"/>
              <a:ext cx="211" cy="307"/>
            </a:xfrm>
            <a:custGeom>
              <a:avLst/>
              <a:gdLst/>
              <a:ahLst/>
              <a:cxnLst>
                <a:cxn ang="0">
                  <a:pos x="210" y="277"/>
                </a:cxn>
                <a:cxn ang="0">
                  <a:pos x="194" y="277"/>
                </a:cxn>
                <a:cxn ang="0">
                  <a:pos x="166" y="241"/>
                </a:cxn>
                <a:cxn ang="0">
                  <a:pos x="128" y="178"/>
                </a:cxn>
                <a:cxn ang="0">
                  <a:pos x="118" y="149"/>
                </a:cxn>
                <a:cxn ang="0">
                  <a:pos x="120" y="129"/>
                </a:cxn>
                <a:cxn ang="0">
                  <a:pos x="129" y="125"/>
                </a:cxn>
                <a:cxn ang="0">
                  <a:pos x="144" y="136"/>
                </a:cxn>
                <a:cxn ang="0">
                  <a:pos x="164" y="148"/>
                </a:cxn>
                <a:cxn ang="0">
                  <a:pos x="173" y="148"/>
                </a:cxn>
                <a:cxn ang="0">
                  <a:pos x="174" y="141"/>
                </a:cxn>
                <a:cxn ang="0">
                  <a:pos x="165" y="129"/>
                </a:cxn>
                <a:cxn ang="0">
                  <a:pos x="143" y="113"/>
                </a:cxn>
                <a:cxn ang="0">
                  <a:pos x="133" y="91"/>
                </a:cxn>
                <a:cxn ang="0">
                  <a:pos x="129" y="73"/>
                </a:cxn>
                <a:cxn ang="0">
                  <a:pos x="119" y="59"/>
                </a:cxn>
                <a:cxn ang="0">
                  <a:pos x="115" y="50"/>
                </a:cxn>
                <a:cxn ang="0">
                  <a:pos x="120" y="38"/>
                </a:cxn>
                <a:cxn ang="0">
                  <a:pos x="125" y="25"/>
                </a:cxn>
                <a:cxn ang="0">
                  <a:pos x="122" y="9"/>
                </a:cxn>
                <a:cxn ang="0">
                  <a:pos x="111" y="1"/>
                </a:cxn>
                <a:cxn ang="0">
                  <a:pos x="95" y="3"/>
                </a:cxn>
                <a:cxn ang="0">
                  <a:pos x="88" y="13"/>
                </a:cxn>
                <a:cxn ang="0">
                  <a:pos x="88" y="24"/>
                </a:cxn>
                <a:cxn ang="0">
                  <a:pos x="92" y="37"/>
                </a:cxn>
                <a:cxn ang="0">
                  <a:pos x="92" y="49"/>
                </a:cxn>
                <a:cxn ang="0">
                  <a:pos x="82" y="59"/>
                </a:cxn>
                <a:cxn ang="0">
                  <a:pos x="69" y="67"/>
                </a:cxn>
                <a:cxn ang="0">
                  <a:pos x="58" y="79"/>
                </a:cxn>
                <a:cxn ang="0">
                  <a:pos x="49" y="104"/>
                </a:cxn>
                <a:cxn ang="0">
                  <a:pos x="44" y="128"/>
                </a:cxn>
                <a:cxn ang="0">
                  <a:pos x="42" y="153"/>
                </a:cxn>
                <a:cxn ang="0">
                  <a:pos x="44" y="166"/>
                </a:cxn>
                <a:cxn ang="0">
                  <a:pos x="52" y="170"/>
                </a:cxn>
                <a:cxn ang="0">
                  <a:pos x="55" y="166"/>
                </a:cxn>
                <a:cxn ang="0">
                  <a:pos x="55" y="140"/>
                </a:cxn>
                <a:cxn ang="0">
                  <a:pos x="58" y="123"/>
                </a:cxn>
                <a:cxn ang="0">
                  <a:pos x="67" y="115"/>
                </a:cxn>
                <a:cxn ang="0">
                  <a:pos x="74" y="120"/>
                </a:cxn>
                <a:cxn ang="0">
                  <a:pos x="71" y="148"/>
                </a:cxn>
                <a:cxn ang="0">
                  <a:pos x="65" y="175"/>
                </a:cxn>
                <a:cxn ang="0">
                  <a:pos x="55" y="207"/>
                </a:cxn>
                <a:cxn ang="0">
                  <a:pos x="34" y="237"/>
                </a:cxn>
                <a:cxn ang="0">
                  <a:pos x="8" y="269"/>
                </a:cxn>
                <a:cxn ang="0">
                  <a:pos x="0" y="286"/>
                </a:cxn>
                <a:cxn ang="0">
                  <a:pos x="20" y="306"/>
                </a:cxn>
                <a:cxn ang="0">
                  <a:pos x="34" y="303"/>
                </a:cxn>
                <a:cxn ang="0">
                  <a:pos x="24" y="290"/>
                </a:cxn>
                <a:cxn ang="0">
                  <a:pos x="32" y="273"/>
                </a:cxn>
                <a:cxn ang="0">
                  <a:pos x="65" y="235"/>
                </a:cxn>
                <a:cxn ang="0">
                  <a:pos x="88" y="207"/>
                </a:cxn>
                <a:cxn ang="0">
                  <a:pos x="100" y="200"/>
                </a:cxn>
                <a:cxn ang="0">
                  <a:pos x="115" y="210"/>
                </a:cxn>
                <a:cxn ang="0">
                  <a:pos x="149" y="256"/>
                </a:cxn>
                <a:cxn ang="0">
                  <a:pos x="177" y="295"/>
                </a:cxn>
                <a:cxn ang="0">
                  <a:pos x="188" y="298"/>
                </a:cxn>
                <a:cxn ang="0">
                  <a:pos x="202" y="288"/>
                </a:cxn>
              </a:cxnLst>
              <a:rect l="0" t="0" r="r" b="b"/>
              <a:pathLst>
                <a:path w="211" h="307">
                  <a:moveTo>
                    <a:pt x="209" y="282"/>
                  </a:moveTo>
                  <a:lnTo>
                    <a:pt x="210" y="277"/>
                  </a:lnTo>
                  <a:lnTo>
                    <a:pt x="202" y="278"/>
                  </a:lnTo>
                  <a:lnTo>
                    <a:pt x="194" y="277"/>
                  </a:lnTo>
                  <a:lnTo>
                    <a:pt x="184" y="269"/>
                  </a:lnTo>
                  <a:lnTo>
                    <a:pt x="166" y="241"/>
                  </a:lnTo>
                  <a:lnTo>
                    <a:pt x="141" y="200"/>
                  </a:lnTo>
                  <a:lnTo>
                    <a:pt x="128" y="178"/>
                  </a:lnTo>
                  <a:lnTo>
                    <a:pt x="119" y="160"/>
                  </a:lnTo>
                  <a:lnTo>
                    <a:pt x="118" y="149"/>
                  </a:lnTo>
                  <a:lnTo>
                    <a:pt x="118" y="137"/>
                  </a:lnTo>
                  <a:lnTo>
                    <a:pt x="120" y="129"/>
                  </a:lnTo>
                  <a:lnTo>
                    <a:pt x="125" y="125"/>
                  </a:lnTo>
                  <a:lnTo>
                    <a:pt x="129" y="125"/>
                  </a:lnTo>
                  <a:lnTo>
                    <a:pt x="135" y="128"/>
                  </a:lnTo>
                  <a:lnTo>
                    <a:pt x="144" y="136"/>
                  </a:lnTo>
                  <a:lnTo>
                    <a:pt x="156" y="144"/>
                  </a:lnTo>
                  <a:lnTo>
                    <a:pt x="164" y="148"/>
                  </a:lnTo>
                  <a:lnTo>
                    <a:pt x="169" y="149"/>
                  </a:lnTo>
                  <a:lnTo>
                    <a:pt x="173" y="148"/>
                  </a:lnTo>
                  <a:lnTo>
                    <a:pt x="176" y="144"/>
                  </a:lnTo>
                  <a:lnTo>
                    <a:pt x="174" y="141"/>
                  </a:lnTo>
                  <a:lnTo>
                    <a:pt x="173" y="137"/>
                  </a:lnTo>
                  <a:lnTo>
                    <a:pt x="165" y="129"/>
                  </a:lnTo>
                  <a:lnTo>
                    <a:pt x="151" y="120"/>
                  </a:lnTo>
                  <a:lnTo>
                    <a:pt x="143" y="113"/>
                  </a:lnTo>
                  <a:lnTo>
                    <a:pt x="137" y="104"/>
                  </a:lnTo>
                  <a:lnTo>
                    <a:pt x="133" y="91"/>
                  </a:lnTo>
                  <a:lnTo>
                    <a:pt x="132" y="78"/>
                  </a:lnTo>
                  <a:lnTo>
                    <a:pt x="129" y="73"/>
                  </a:lnTo>
                  <a:lnTo>
                    <a:pt x="125" y="66"/>
                  </a:lnTo>
                  <a:lnTo>
                    <a:pt x="119" y="59"/>
                  </a:lnTo>
                  <a:lnTo>
                    <a:pt x="115" y="55"/>
                  </a:lnTo>
                  <a:lnTo>
                    <a:pt x="115" y="50"/>
                  </a:lnTo>
                  <a:lnTo>
                    <a:pt x="118" y="42"/>
                  </a:lnTo>
                  <a:lnTo>
                    <a:pt x="120" y="38"/>
                  </a:lnTo>
                  <a:lnTo>
                    <a:pt x="123" y="33"/>
                  </a:lnTo>
                  <a:lnTo>
                    <a:pt x="125" y="25"/>
                  </a:lnTo>
                  <a:lnTo>
                    <a:pt x="123" y="16"/>
                  </a:lnTo>
                  <a:lnTo>
                    <a:pt x="122" y="9"/>
                  </a:lnTo>
                  <a:lnTo>
                    <a:pt x="118" y="4"/>
                  </a:lnTo>
                  <a:lnTo>
                    <a:pt x="111" y="1"/>
                  </a:lnTo>
                  <a:lnTo>
                    <a:pt x="102" y="0"/>
                  </a:lnTo>
                  <a:lnTo>
                    <a:pt x="95" y="3"/>
                  </a:lnTo>
                  <a:lnTo>
                    <a:pt x="91" y="7"/>
                  </a:lnTo>
                  <a:lnTo>
                    <a:pt x="88" y="13"/>
                  </a:lnTo>
                  <a:lnTo>
                    <a:pt x="87" y="18"/>
                  </a:lnTo>
                  <a:lnTo>
                    <a:pt x="88" y="24"/>
                  </a:lnTo>
                  <a:lnTo>
                    <a:pt x="91" y="32"/>
                  </a:lnTo>
                  <a:lnTo>
                    <a:pt x="92" y="37"/>
                  </a:lnTo>
                  <a:lnTo>
                    <a:pt x="94" y="42"/>
                  </a:lnTo>
                  <a:lnTo>
                    <a:pt x="92" y="49"/>
                  </a:lnTo>
                  <a:lnTo>
                    <a:pt x="88" y="54"/>
                  </a:lnTo>
                  <a:lnTo>
                    <a:pt x="82" y="59"/>
                  </a:lnTo>
                  <a:lnTo>
                    <a:pt x="74" y="63"/>
                  </a:lnTo>
                  <a:lnTo>
                    <a:pt x="69" y="67"/>
                  </a:lnTo>
                  <a:lnTo>
                    <a:pt x="63" y="73"/>
                  </a:lnTo>
                  <a:lnTo>
                    <a:pt x="58" y="79"/>
                  </a:lnTo>
                  <a:lnTo>
                    <a:pt x="53" y="91"/>
                  </a:lnTo>
                  <a:lnTo>
                    <a:pt x="49" y="104"/>
                  </a:lnTo>
                  <a:lnTo>
                    <a:pt x="45" y="115"/>
                  </a:lnTo>
                  <a:lnTo>
                    <a:pt x="44" y="128"/>
                  </a:lnTo>
                  <a:lnTo>
                    <a:pt x="42" y="144"/>
                  </a:lnTo>
                  <a:lnTo>
                    <a:pt x="42" y="153"/>
                  </a:lnTo>
                  <a:lnTo>
                    <a:pt x="42" y="161"/>
                  </a:lnTo>
                  <a:lnTo>
                    <a:pt x="44" y="166"/>
                  </a:lnTo>
                  <a:lnTo>
                    <a:pt x="46" y="169"/>
                  </a:lnTo>
                  <a:lnTo>
                    <a:pt x="52" y="170"/>
                  </a:lnTo>
                  <a:lnTo>
                    <a:pt x="54" y="169"/>
                  </a:lnTo>
                  <a:lnTo>
                    <a:pt x="55" y="166"/>
                  </a:lnTo>
                  <a:lnTo>
                    <a:pt x="55" y="156"/>
                  </a:lnTo>
                  <a:lnTo>
                    <a:pt x="55" y="140"/>
                  </a:lnTo>
                  <a:lnTo>
                    <a:pt x="57" y="129"/>
                  </a:lnTo>
                  <a:lnTo>
                    <a:pt x="58" y="123"/>
                  </a:lnTo>
                  <a:lnTo>
                    <a:pt x="62" y="116"/>
                  </a:lnTo>
                  <a:lnTo>
                    <a:pt x="67" y="115"/>
                  </a:lnTo>
                  <a:lnTo>
                    <a:pt x="73" y="116"/>
                  </a:lnTo>
                  <a:lnTo>
                    <a:pt x="74" y="120"/>
                  </a:lnTo>
                  <a:lnTo>
                    <a:pt x="73" y="132"/>
                  </a:lnTo>
                  <a:lnTo>
                    <a:pt x="71" y="148"/>
                  </a:lnTo>
                  <a:lnTo>
                    <a:pt x="69" y="162"/>
                  </a:lnTo>
                  <a:lnTo>
                    <a:pt x="65" y="175"/>
                  </a:lnTo>
                  <a:lnTo>
                    <a:pt x="61" y="193"/>
                  </a:lnTo>
                  <a:lnTo>
                    <a:pt x="55" y="207"/>
                  </a:lnTo>
                  <a:lnTo>
                    <a:pt x="44" y="226"/>
                  </a:lnTo>
                  <a:lnTo>
                    <a:pt x="34" y="237"/>
                  </a:lnTo>
                  <a:lnTo>
                    <a:pt x="18" y="256"/>
                  </a:lnTo>
                  <a:lnTo>
                    <a:pt x="8" y="269"/>
                  </a:lnTo>
                  <a:lnTo>
                    <a:pt x="0" y="281"/>
                  </a:lnTo>
                  <a:lnTo>
                    <a:pt x="0" y="286"/>
                  </a:lnTo>
                  <a:lnTo>
                    <a:pt x="8" y="295"/>
                  </a:lnTo>
                  <a:lnTo>
                    <a:pt x="20" y="306"/>
                  </a:lnTo>
                  <a:lnTo>
                    <a:pt x="32" y="306"/>
                  </a:lnTo>
                  <a:lnTo>
                    <a:pt x="34" y="303"/>
                  </a:lnTo>
                  <a:lnTo>
                    <a:pt x="29" y="297"/>
                  </a:lnTo>
                  <a:lnTo>
                    <a:pt x="24" y="290"/>
                  </a:lnTo>
                  <a:lnTo>
                    <a:pt x="24" y="285"/>
                  </a:lnTo>
                  <a:lnTo>
                    <a:pt x="32" y="273"/>
                  </a:lnTo>
                  <a:lnTo>
                    <a:pt x="45" y="260"/>
                  </a:lnTo>
                  <a:lnTo>
                    <a:pt x="65" y="235"/>
                  </a:lnTo>
                  <a:lnTo>
                    <a:pt x="82" y="214"/>
                  </a:lnTo>
                  <a:lnTo>
                    <a:pt x="88" y="207"/>
                  </a:lnTo>
                  <a:lnTo>
                    <a:pt x="92" y="202"/>
                  </a:lnTo>
                  <a:lnTo>
                    <a:pt x="100" y="200"/>
                  </a:lnTo>
                  <a:lnTo>
                    <a:pt x="107" y="204"/>
                  </a:lnTo>
                  <a:lnTo>
                    <a:pt x="115" y="210"/>
                  </a:lnTo>
                  <a:lnTo>
                    <a:pt x="131" y="231"/>
                  </a:lnTo>
                  <a:lnTo>
                    <a:pt x="149" y="256"/>
                  </a:lnTo>
                  <a:lnTo>
                    <a:pt x="166" y="281"/>
                  </a:lnTo>
                  <a:lnTo>
                    <a:pt x="177" y="295"/>
                  </a:lnTo>
                  <a:lnTo>
                    <a:pt x="181" y="298"/>
                  </a:lnTo>
                  <a:lnTo>
                    <a:pt x="188" y="298"/>
                  </a:lnTo>
                  <a:lnTo>
                    <a:pt x="194" y="293"/>
                  </a:lnTo>
                  <a:lnTo>
                    <a:pt x="202" y="288"/>
                  </a:lnTo>
                  <a:lnTo>
                    <a:pt x="209" y="282"/>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6" name="Group 66"/>
            <p:cNvGrpSpPr>
              <a:grpSpLocks/>
            </p:cNvGrpSpPr>
            <p:nvPr/>
          </p:nvGrpSpPr>
          <p:grpSpPr bwMode="auto">
            <a:xfrm>
              <a:off x="3767" y="2076"/>
              <a:ext cx="273" cy="326"/>
              <a:chOff x="3767" y="2076"/>
              <a:chExt cx="273" cy="326"/>
            </a:xfrm>
          </p:grpSpPr>
          <p:grpSp>
            <p:nvGrpSpPr>
              <p:cNvPr id="17" name="Group 67"/>
              <p:cNvGrpSpPr>
                <a:grpSpLocks/>
              </p:cNvGrpSpPr>
              <p:nvPr/>
            </p:nvGrpSpPr>
            <p:grpSpPr bwMode="auto">
              <a:xfrm>
                <a:off x="3767" y="2076"/>
                <a:ext cx="273" cy="326"/>
                <a:chOff x="3767" y="2076"/>
                <a:chExt cx="273" cy="326"/>
              </a:xfrm>
            </p:grpSpPr>
            <p:sp>
              <p:nvSpPr>
                <p:cNvPr id="2716740" name="AutoShape 68"/>
                <p:cNvSpPr>
                  <a:spLocks noChangeArrowheads="1"/>
                </p:cNvSpPr>
                <p:nvPr/>
              </p:nvSpPr>
              <p:spPr bwMode="auto">
                <a:xfrm>
                  <a:off x="3767" y="2129"/>
                  <a:ext cx="273" cy="273"/>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41" name="AutoShape 69"/>
                <p:cNvSpPr>
                  <a:spLocks noChangeArrowheads="1"/>
                </p:cNvSpPr>
                <p:nvPr/>
              </p:nvSpPr>
              <p:spPr bwMode="auto">
                <a:xfrm>
                  <a:off x="3832" y="2076"/>
                  <a:ext cx="208" cy="48"/>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6742" name="Oval 70"/>
              <p:cNvSpPr>
                <a:spLocks noChangeArrowheads="1"/>
              </p:cNvSpPr>
              <p:nvPr/>
            </p:nvSpPr>
            <p:spPr bwMode="auto">
              <a:xfrm>
                <a:off x="3852" y="2103"/>
                <a:ext cx="29" cy="10"/>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43" name="AutoShape 71"/>
              <p:cNvSpPr>
                <a:spLocks noChangeArrowheads="1"/>
              </p:cNvSpPr>
              <p:nvPr/>
            </p:nvSpPr>
            <p:spPr bwMode="auto">
              <a:xfrm>
                <a:off x="3800" y="2257"/>
                <a:ext cx="143" cy="60"/>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18" name="Group 72"/>
          <p:cNvGrpSpPr>
            <a:grpSpLocks/>
          </p:cNvGrpSpPr>
          <p:nvPr/>
        </p:nvGrpSpPr>
        <p:grpSpPr bwMode="auto">
          <a:xfrm>
            <a:off x="6678613" y="3892550"/>
            <a:ext cx="1443037" cy="517525"/>
            <a:chOff x="4733" y="2328"/>
            <a:chExt cx="1022" cy="326"/>
          </a:xfrm>
        </p:grpSpPr>
        <p:grpSp>
          <p:nvGrpSpPr>
            <p:cNvPr id="19" name="Group 73"/>
            <p:cNvGrpSpPr>
              <a:grpSpLocks/>
            </p:cNvGrpSpPr>
            <p:nvPr/>
          </p:nvGrpSpPr>
          <p:grpSpPr bwMode="auto">
            <a:xfrm>
              <a:off x="4733" y="2328"/>
              <a:ext cx="217" cy="326"/>
              <a:chOff x="4733" y="2328"/>
              <a:chExt cx="217" cy="326"/>
            </a:xfrm>
          </p:grpSpPr>
          <p:sp>
            <p:nvSpPr>
              <p:cNvPr id="2716746" name="AutoShape 74"/>
              <p:cNvSpPr>
                <a:spLocks noChangeArrowheads="1"/>
              </p:cNvSpPr>
              <p:nvPr/>
            </p:nvSpPr>
            <p:spPr bwMode="auto">
              <a:xfrm>
                <a:off x="4733" y="2381"/>
                <a:ext cx="217" cy="273"/>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47" name="AutoShape 75"/>
              <p:cNvSpPr>
                <a:spLocks noChangeArrowheads="1"/>
              </p:cNvSpPr>
              <p:nvPr/>
            </p:nvSpPr>
            <p:spPr bwMode="auto">
              <a:xfrm>
                <a:off x="4786" y="2328"/>
                <a:ext cx="164" cy="48"/>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48" name="AutoShape 76"/>
              <p:cNvSpPr>
                <a:spLocks noChangeArrowheads="1"/>
              </p:cNvSpPr>
              <p:nvPr/>
            </p:nvSpPr>
            <p:spPr bwMode="auto">
              <a:xfrm>
                <a:off x="4776" y="2402"/>
                <a:ext cx="114" cy="17"/>
              </a:xfrm>
              <a:prstGeom prst="parallelogram">
                <a:avLst>
                  <a:gd name="adj" fmla="val 167616"/>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20" name="Group 77"/>
            <p:cNvGrpSpPr>
              <a:grpSpLocks/>
            </p:cNvGrpSpPr>
            <p:nvPr/>
          </p:nvGrpSpPr>
          <p:grpSpPr bwMode="auto">
            <a:xfrm>
              <a:off x="5277" y="2372"/>
              <a:ext cx="211" cy="268"/>
              <a:chOff x="5277" y="2372"/>
              <a:chExt cx="211" cy="268"/>
            </a:xfrm>
          </p:grpSpPr>
          <p:sp>
            <p:nvSpPr>
              <p:cNvPr id="2716750" name="Freeform 78"/>
              <p:cNvSpPr>
                <a:spLocks/>
              </p:cNvSpPr>
              <p:nvPr/>
            </p:nvSpPr>
            <p:spPr bwMode="auto">
              <a:xfrm>
                <a:off x="5414" y="2493"/>
                <a:ext cx="63" cy="147"/>
              </a:xfrm>
              <a:custGeom>
                <a:avLst/>
                <a:gdLst/>
                <a:ahLst/>
                <a:cxnLst>
                  <a:cxn ang="0">
                    <a:pos x="45" y="0"/>
                  </a:cxn>
                  <a:cxn ang="0">
                    <a:pos x="62" y="0"/>
                  </a:cxn>
                  <a:cxn ang="0">
                    <a:pos x="17" y="146"/>
                  </a:cxn>
                  <a:cxn ang="0">
                    <a:pos x="0" y="146"/>
                  </a:cxn>
                  <a:cxn ang="0">
                    <a:pos x="45" y="0"/>
                  </a:cxn>
                </a:cxnLst>
                <a:rect l="0" t="0" r="r" b="b"/>
                <a:pathLst>
                  <a:path w="63" h="147">
                    <a:moveTo>
                      <a:pt x="45" y="0"/>
                    </a:moveTo>
                    <a:lnTo>
                      <a:pt x="62" y="0"/>
                    </a:lnTo>
                    <a:lnTo>
                      <a:pt x="17" y="146"/>
                    </a:lnTo>
                    <a:lnTo>
                      <a:pt x="0" y="146"/>
                    </a:lnTo>
                    <a:lnTo>
                      <a:pt x="45"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6751" name="Rectangle 79"/>
              <p:cNvSpPr>
                <a:spLocks noChangeArrowheads="1"/>
              </p:cNvSpPr>
              <p:nvPr/>
            </p:nvSpPr>
            <p:spPr bwMode="auto">
              <a:xfrm>
                <a:off x="5410" y="2493"/>
                <a:ext cx="78" cy="14"/>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52" name="Rectangle 80"/>
              <p:cNvSpPr>
                <a:spLocks noChangeArrowheads="1"/>
              </p:cNvSpPr>
              <p:nvPr/>
            </p:nvSpPr>
            <p:spPr bwMode="auto">
              <a:xfrm>
                <a:off x="5416" y="2555"/>
                <a:ext cx="60"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53" name="Rectangle 81"/>
              <p:cNvSpPr>
                <a:spLocks noChangeArrowheads="1"/>
              </p:cNvSpPr>
              <p:nvPr/>
            </p:nvSpPr>
            <p:spPr bwMode="auto">
              <a:xfrm>
                <a:off x="5278" y="2555"/>
                <a:ext cx="78" cy="8"/>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54" name="Oval 82"/>
              <p:cNvSpPr>
                <a:spLocks noChangeArrowheads="1"/>
              </p:cNvSpPr>
              <p:nvPr/>
            </p:nvSpPr>
            <p:spPr bwMode="auto">
              <a:xfrm>
                <a:off x="5340" y="2372"/>
                <a:ext cx="25" cy="27"/>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6755" name="Freeform 83"/>
              <p:cNvSpPr>
                <a:spLocks/>
              </p:cNvSpPr>
              <p:nvPr/>
            </p:nvSpPr>
            <p:spPr bwMode="auto">
              <a:xfrm>
                <a:off x="5277" y="2416"/>
                <a:ext cx="146" cy="224"/>
              </a:xfrm>
              <a:custGeom>
                <a:avLst/>
                <a:gdLst/>
                <a:ahLst/>
                <a:cxnLst>
                  <a:cxn ang="0">
                    <a:pos x="1" y="103"/>
                  </a:cxn>
                  <a:cxn ang="0">
                    <a:pos x="1" y="106"/>
                  </a:cxn>
                  <a:cxn ang="0">
                    <a:pos x="0" y="110"/>
                  </a:cxn>
                  <a:cxn ang="0">
                    <a:pos x="0" y="113"/>
                  </a:cxn>
                  <a:cxn ang="0">
                    <a:pos x="1" y="117"/>
                  </a:cxn>
                  <a:cxn ang="0">
                    <a:pos x="3" y="120"/>
                  </a:cxn>
                  <a:cxn ang="0">
                    <a:pos x="6" y="123"/>
                  </a:cxn>
                  <a:cxn ang="0">
                    <a:pos x="9" y="125"/>
                  </a:cxn>
                  <a:cxn ang="0">
                    <a:pos x="12" y="126"/>
                  </a:cxn>
                  <a:cxn ang="0">
                    <a:pos x="16" y="126"/>
                  </a:cxn>
                  <a:cxn ang="0">
                    <a:pos x="95" y="223"/>
                  </a:cxn>
                  <a:cxn ang="0">
                    <a:pos x="120" y="107"/>
                  </a:cxn>
                  <a:cxn ang="0">
                    <a:pos x="119" y="105"/>
                  </a:cxn>
                  <a:cxn ang="0">
                    <a:pos x="118" y="103"/>
                  </a:cxn>
                  <a:cxn ang="0">
                    <a:pos x="116" y="101"/>
                  </a:cxn>
                  <a:cxn ang="0">
                    <a:pos x="114" y="99"/>
                  </a:cxn>
                  <a:cxn ang="0">
                    <a:pos x="111" y="98"/>
                  </a:cxn>
                  <a:cxn ang="0">
                    <a:pos x="108" y="97"/>
                  </a:cxn>
                  <a:cxn ang="0">
                    <a:pos x="106" y="97"/>
                  </a:cxn>
                  <a:cxn ang="0">
                    <a:pos x="103" y="97"/>
                  </a:cxn>
                  <a:cxn ang="0">
                    <a:pos x="70" y="57"/>
                  </a:cxn>
                  <a:cxn ang="0">
                    <a:pos x="135" y="70"/>
                  </a:cxn>
                  <a:cxn ang="0">
                    <a:pos x="137" y="70"/>
                  </a:cxn>
                  <a:cxn ang="0">
                    <a:pos x="139" y="69"/>
                  </a:cxn>
                  <a:cxn ang="0">
                    <a:pos x="142" y="67"/>
                  </a:cxn>
                  <a:cxn ang="0">
                    <a:pos x="144" y="65"/>
                  </a:cxn>
                  <a:cxn ang="0">
                    <a:pos x="144" y="62"/>
                  </a:cxn>
                  <a:cxn ang="0">
                    <a:pos x="145" y="59"/>
                  </a:cxn>
                  <a:cxn ang="0">
                    <a:pos x="144" y="56"/>
                  </a:cxn>
                  <a:cxn ang="0">
                    <a:pos x="143" y="53"/>
                  </a:cxn>
                  <a:cxn ang="0">
                    <a:pos x="141" y="51"/>
                  </a:cxn>
                  <a:cxn ang="0">
                    <a:pos x="139" y="49"/>
                  </a:cxn>
                  <a:cxn ang="0">
                    <a:pos x="136" y="49"/>
                  </a:cxn>
                  <a:cxn ang="0">
                    <a:pos x="92" y="49"/>
                  </a:cxn>
                  <a:cxn ang="0">
                    <a:pos x="84" y="32"/>
                  </a:cxn>
                  <a:cxn ang="0">
                    <a:pos x="85" y="28"/>
                  </a:cxn>
                  <a:cxn ang="0">
                    <a:pos x="85" y="23"/>
                  </a:cxn>
                  <a:cxn ang="0">
                    <a:pos x="85" y="18"/>
                  </a:cxn>
                  <a:cxn ang="0">
                    <a:pos x="84" y="14"/>
                  </a:cxn>
                  <a:cxn ang="0">
                    <a:pos x="83" y="11"/>
                  </a:cxn>
                  <a:cxn ang="0">
                    <a:pos x="80" y="8"/>
                  </a:cxn>
                  <a:cxn ang="0">
                    <a:pos x="77" y="5"/>
                  </a:cxn>
                  <a:cxn ang="0">
                    <a:pos x="74" y="3"/>
                  </a:cxn>
                  <a:cxn ang="0">
                    <a:pos x="70" y="1"/>
                  </a:cxn>
                  <a:cxn ang="0">
                    <a:pos x="65" y="0"/>
                  </a:cxn>
                  <a:cxn ang="0">
                    <a:pos x="61" y="0"/>
                  </a:cxn>
                  <a:cxn ang="0">
                    <a:pos x="56" y="1"/>
                  </a:cxn>
                  <a:cxn ang="0">
                    <a:pos x="52" y="2"/>
                  </a:cxn>
                  <a:cxn ang="0">
                    <a:pos x="47" y="5"/>
                  </a:cxn>
                  <a:cxn ang="0">
                    <a:pos x="44" y="9"/>
                  </a:cxn>
                  <a:cxn ang="0">
                    <a:pos x="41" y="12"/>
                  </a:cxn>
                  <a:cxn ang="0">
                    <a:pos x="39" y="17"/>
                  </a:cxn>
                </a:cxnLst>
                <a:rect l="0" t="0" r="r" b="b"/>
                <a:pathLst>
                  <a:path w="146" h="224">
                    <a:moveTo>
                      <a:pt x="39" y="17"/>
                    </a:moveTo>
                    <a:lnTo>
                      <a:pt x="1" y="103"/>
                    </a:lnTo>
                    <a:lnTo>
                      <a:pt x="1" y="105"/>
                    </a:lnTo>
                    <a:lnTo>
                      <a:pt x="1" y="106"/>
                    </a:lnTo>
                    <a:lnTo>
                      <a:pt x="0" y="107"/>
                    </a:lnTo>
                    <a:lnTo>
                      <a:pt x="0" y="110"/>
                    </a:lnTo>
                    <a:lnTo>
                      <a:pt x="0" y="111"/>
                    </a:lnTo>
                    <a:lnTo>
                      <a:pt x="0" y="113"/>
                    </a:lnTo>
                    <a:lnTo>
                      <a:pt x="1" y="115"/>
                    </a:lnTo>
                    <a:lnTo>
                      <a:pt x="1" y="117"/>
                    </a:lnTo>
                    <a:lnTo>
                      <a:pt x="2" y="118"/>
                    </a:lnTo>
                    <a:lnTo>
                      <a:pt x="3" y="120"/>
                    </a:lnTo>
                    <a:lnTo>
                      <a:pt x="5" y="122"/>
                    </a:lnTo>
                    <a:lnTo>
                      <a:pt x="6" y="123"/>
                    </a:lnTo>
                    <a:lnTo>
                      <a:pt x="8" y="124"/>
                    </a:lnTo>
                    <a:lnTo>
                      <a:pt x="9" y="125"/>
                    </a:lnTo>
                    <a:lnTo>
                      <a:pt x="10" y="125"/>
                    </a:lnTo>
                    <a:lnTo>
                      <a:pt x="12" y="126"/>
                    </a:lnTo>
                    <a:lnTo>
                      <a:pt x="14" y="126"/>
                    </a:lnTo>
                    <a:lnTo>
                      <a:pt x="16" y="126"/>
                    </a:lnTo>
                    <a:lnTo>
                      <a:pt x="95" y="126"/>
                    </a:lnTo>
                    <a:lnTo>
                      <a:pt x="95" y="223"/>
                    </a:lnTo>
                    <a:lnTo>
                      <a:pt x="120" y="223"/>
                    </a:lnTo>
                    <a:lnTo>
                      <a:pt x="120" y="107"/>
                    </a:lnTo>
                    <a:lnTo>
                      <a:pt x="120" y="106"/>
                    </a:lnTo>
                    <a:lnTo>
                      <a:pt x="119" y="105"/>
                    </a:lnTo>
                    <a:lnTo>
                      <a:pt x="118" y="103"/>
                    </a:lnTo>
                    <a:lnTo>
                      <a:pt x="118" y="103"/>
                    </a:lnTo>
                    <a:lnTo>
                      <a:pt x="117" y="102"/>
                    </a:lnTo>
                    <a:lnTo>
                      <a:pt x="116" y="101"/>
                    </a:lnTo>
                    <a:lnTo>
                      <a:pt x="115" y="100"/>
                    </a:lnTo>
                    <a:lnTo>
                      <a:pt x="114" y="99"/>
                    </a:lnTo>
                    <a:lnTo>
                      <a:pt x="113" y="99"/>
                    </a:lnTo>
                    <a:lnTo>
                      <a:pt x="111" y="98"/>
                    </a:lnTo>
                    <a:lnTo>
                      <a:pt x="110" y="98"/>
                    </a:lnTo>
                    <a:lnTo>
                      <a:pt x="108" y="97"/>
                    </a:lnTo>
                    <a:lnTo>
                      <a:pt x="107" y="97"/>
                    </a:lnTo>
                    <a:lnTo>
                      <a:pt x="106" y="97"/>
                    </a:lnTo>
                    <a:lnTo>
                      <a:pt x="104" y="97"/>
                    </a:lnTo>
                    <a:lnTo>
                      <a:pt x="103" y="97"/>
                    </a:lnTo>
                    <a:lnTo>
                      <a:pt x="57" y="95"/>
                    </a:lnTo>
                    <a:lnTo>
                      <a:pt x="70" y="57"/>
                    </a:lnTo>
                    <a:lnTo>
                      <a:pt x="79" y="70"/>
                    </a:lnTo>
                    <a:lnTo>
                      <a:pt x="135" y="70"/>
                    </a:lnTo>
                    <a:lnTo>
                      <a:pt x="136" y="70"/>
                    </a:lnTo>
                    <a:lnTo>
                      <a:pt x="137" y="70"/>
                    </a:lnTo>
                    <a:lnTo>
                      <a:pt x="139" y="69"/>
                    </a:lnTo>
                    <a:lnTo>
                      <a:pt x="139" y="69"/>
                    </a:lnTo>
                    <a:lnTo>
                      <a:pt x="140" y="68"/>
                    </a:lnTo>
                    <a:lnTo>
                      <a:pt x="142" y="67"/>
                    </a:lnTo>
                    <a:lnTo>
                      <a:pt x="142" y="66"/>
                    </a:lnTo>
                    <a:lnTo>
                      <a:pt x="144" y="65"/>
                    </a:lnTo>
                    <a:lnTo>
                      <a:pt x="144" y="64"/>
                    </a:lnTo>
                    <a:lnTo>
                      <a:pt x="144" y="62"/>
                    </a:lnTo>
                    <a:lnTo>
                      <a:pt x="145" y="61"/>
                    </a:lnTo>
                    <a:lnTo>
                      <a:pt x="145" y="59"/>
                    </a:lnTo>
                    <a:lnTo>
                      <a:pt x="145" y="57"/>
                    </a:lnTo>
                    <a:lnTo>
                      <a:pt x="144" y="56"/>
                    </a:lnTo>
                    <a:lnTo>
                      <a:pt x="144" y="55"/>
                    </a:lnTo>
                    <a:lnTo>
                      <a:pt x="143" y="53"/>
                    </a:lnTo>
                    <a:lnTo>
                      <a:pt x="142" y="52"/>
                    </a:lnTo>
                    <a:lnTo>
                      <a:pt x="141" y="51"/>
                    </a:lnTo>
                    <a:lnTo>
                      <a:pt x="140" y="50"/>
                    </a:lnTo>
                    <a:lnTo>
                      <a:pt x="139" y="49"/>
                    </a:lnTo>
                    <a:lnTo>
                      <a:pt x="138" y="49"/>
                    </a:lnTo>
                    <a:lnTo>
                      <a:pt x="136" y="49"/>
                    </a:lnTo>
                    <a:lnTo>
                      <a:pt x="135" y="49"/>
                    </a:lnTo>
                    <a:lnTo>
                      <a:pt x="92" y="49"/>
                    </a:lnTo>
                    <a:lnTo>
                      <a:pt x="83" y="33"/>
                    </a:lnTo>
                    <a:lnTo>
                      <a:pt x="84" y="32"/>
                    </a:lnTo>
                    <a:lnTo>
                      <a:pt x="85" y="30"/>
                    </a:lnTo>
                    <a:lnTo>
                      <a:pt x="85" y="28"/>
                    </a:lnTo>
                    <a:lnTo>
                      <a:pt x="85" y="26"/>
                    </a:lnTo>
                    <a:lnTo>
                      <a:pt x="85" y="23"/>
                    </a:lnTo>
                    <a:lnTo>
                      <a:pt x="85" y="21"/>
                    </a:lnTo>
                    <a:lnTo>
                      <a:pt x="85" y="18"/>
                    </a:lnTo>
                    <a:lnTo>
                      <a:pt x="85" y="16"/>
                    </a:lnTo>
                    <a:lnTo>
                      <a:pt x="84" y="14"/>
                    </a:lnTo>
                    <a:lnTo>
                      <a:pt x="84" y="13"/>
                    </a:lnTo>
                    <a:lnTo>
                      <a:pt x="83" y="11"/>
                    </a:lnTo>
                    <a:lnTo>
                      <a:pt x="82" y="10"/>
                    </a:lnTo>
                    <a:lnTo>
                      <a:pt x="80" y="8"/>
                    </a:lnTo>
                    <a:lnTo>
                      <a:pt x="79" y="7"/>
                    </a:lnTo>
                    <a:lnTo>
                      <a:pt x="77" y="5"/>
                    </a:lnTo>
                    <a:lnTo>
                      <a:pt x="76" y="4"/>
                    </a:lnTo>
                    <a:lnTo>
                      <a:pt x="74" y="3"/>
                    </a:lnTo>
                    <a:lnTo>
                      <a:pt x="72" y="2"/>
                    </a:lnTo>
                    <a:lnTo>
                      <a:pt x="70" y="1"/>
                    </a:lnTo>
                    <a:lnTo>
                      <a:pt x="67" y="1"/>
                    </a:lnTo>
                    <a:lnTo>
                      <a:pt x="65" y="0"/>
                    </a:lnTo>
                    <a:lnTo>
                      <a:pt x="63" y="0"/>
                    </a:lnTo>
                    <a:lnTo>
                      <a:pt x="61" y="0"/>
                    </a:lnTo>
                    <a:lnTo>
                      <a:pt x="59" y="0"/>
                    </a:lnTo>
                    <a:lnTo>
                      <a:pt x="56" y="1"/>
                    </a:lnTo>
                    <a:lnTo>
                      <a:pt x="54" y="1"/>
                    </a:lnTo>
                    <a:lnTo>
                      <a:pt x="52" y="2"/>
                    </a:lnTo>
                    <a:lnTo>
                      <a:pt x="50" y="3"/>
                    </a:lnTo>
                    <a:lnTo>
                      <a:pt x="47" y="5"/>
                    </a:lnTo>
                    <a:lnTo>
                      <a:pt x="46" y="7"/>
                    </a:lnTo>
                    <a:lnTo>
                      <a:pt x="44" y="9"/>
                    </a:lnTo>
                    <a:lnTo>
                      <a:pt x="43" y="10"/>
                    </a:lnTo>
                    <a:lnTo>
                      <a:pt x="41" y="12"/>
                    </a:lnTo>
                    <a:lnTo>
                      <a:pt x="40" y="14"/>
                    </a:lnTo>
                    <a:lnTo>
                      <a:pt x="39" y="17"/>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6756" name="Freeform 84"/>
            <p:cNvSpPr>
              <a:spLocks/>
            </p:cNvSpPr>
            <p:nvPr/>
          </p:nvSpPr>
          <p:spPr bwMode="auto">
            <a:xfrm>
              <a:off x="5546" y="2337"/>
              <a:ext cx="209" cy="307"/>
            </a:xfrm>
            <a:custGeom>
              <a:avLst/>
              <a:gdLst/>
              <a:ahLst/>
              <a:cxnLst>
                <a:cxn ang="0">
                  <a:pos x="208" y="277"/>
                </a:cxn>
                <a:cxn ang="0">
                  <a:pos x="192" y="277"/>
                </a:cxn>
                <a:cxn ang="0">
                  <a:pos x="165" y="241"/>
                </a:cxn>
                <a:cxn ang="0">
                  <a:pos x="127" y="178"/>
                </a:cxn>
                <a:cxn ang="0">
                  <a:pos x="116" y="149"/>
                </a:cxn>
                <a:cxn ang="0">
                  <a:pos x="119" y="129"/>
                </a:cxn>
                <a:cxn ang="0">
                  <a:pos x="128" y="125"/>
                </a:cxn>
                <a:cxn ang="0">
                  <a:pos x="143" y="136"/>
                </a:cxn>
                <a:cxn ang="0">
                  <a:pos x="162" y="148"/>
                </a:cxn>
                <a:cxn ang="0">
                  <a:pos x="171" y="148"/>
                </a:cxn>
                <a:cxn ang="0">
                  <a:pos x="173" y="141"/>
                </a:cxn>
                <a:cxn ang="0">
                  <a:pos x="164" y="129"/>
                </a:cxn>
                <a:cxn ang="0">
                  <a:pos x="141" y="113"/>
                </a:cxn>
                <a:cxn ang="0">
                  <a:pos x="132" y="91"/>
                </a:cxn>
                <a:cxn ang="0">
                  <a:pos x="128" y="73"/>
                </a:cxn>
                <a:cxn ang="0">
                  <a:pos x="118" y="59"/>
                </a:cxn>
                <a:cxn ang="0">
                  <a:pos x="114" y="50"/>
                </a:cxn>
                <a:cxn ang="0">
                  <a:pos x="119" y="38"/>
                </a:cxn>
                <a:cxn ang="0">
                  <a:pos x="124" y="25"/>
                </a:cxn>
                <a:cxn ang="0">
                  <a:pos x="120" y="9"/>
                </a:cxn>
                <a:cxn ang="0">
                  <a:pos x="110" y="1"/>
                </a:cxn>
                <a:cxn ang="0">
                  <a:pos x="94" y="3"/>
                </a:cxn>
                <a:cxn ang="0">
                  <a:pos x="88" y="13"/>
                </a:cxn>
                <a:cxn ang="0">
                  <a:pos x="88" y="24"/>
                </a:cxn>
                <a:cxn ang="0">
                  <a:pos x="92" y="37"/>
                </a:cxn>
                <a:cxn ang="0">
                  <a:pos x="92" y="49"/>
                </a:cxn>
                <a:cxn ang="0">
                  <a:pos x="81" y="59"/>
                </a:cxn>
                <a:cxn ang="0">
                  <a:pos x="68" y="67"/>
                </a:cxn>
                <a:cxn ang="0">
                  <a:pos x="58" y="79"/>
                </a:cxn>
                <a:cxn ang="0">
                  <a:pos x="48" y="104"/>
                </a:cxn>
                <a:cxn ang="0">
                  <a:pos x="43" y="128"/>
                </a:cxn>
                <a:cxn ang="0">
                  <a:pos x="42" y="153"/>
                </a:cxn>
                <a:cxn ang="0">
                  <a:pos x="43" y="166"/>
                </a:cxn>
                <a:cxn ang="0">
                  <a:pos x="51" y="170"/>
                </a:cxn>
                <a:cxn ang="0">
                  <a:pos x="55" y="166"/>
                </a:cxn>
                <a:cxn ang="0">
                  <a:pos x="55" y="140"/>
                </a:cxn>
                <a:cxn ang="0">
                  <a:pos x="58" y="123"/>
                </a:cxn>
                <a:cxn ang="0">
                  <a:pos x="67" y="115"/>
                </a:cxn>
                <a:cxn ang="0">
                  <a:pos x="73" y="120"/>
                </a:cxn>
                <a:cxn ang="0">
                  <a:pos x="71" y="148"/>
                </a:cxn>
                <a:cxn ang="0">
                  <a:pos x="64" y="175"/>
                </a:cxn>
                <a:cxn ang="0">
                  <a:pos x="55" y="207"/>
                </a:cxn>
                <a:cxn ang="0">
                  <a:pos x="34" y="237"/>
                </a:cxn>
                <a:cxn ang="0">
                  <a:pos x="8" y="269"/>
                </a:cxn>
                <a:cxn ang="0">
                  <a:pos x="0" y="286"/>
                </a:cxn>
                <a:cxn ang="0">
                  <a:pos x="20" y="306"/>
                </a:cxn>
                <a:cxn ang="0">
                  <a:pos x="34" y="303"/>
                </a:cxn>
                <a:cxn ang="0">
                  <a:pos x="24" y="290"/>
                </a:cxn>
                <a:cxn ang="0">
                  <a:pos x="31" y="273"/>
                </a:cxn>
                <a:cxn ang="0">
                  <a:pos x="64" y="235"/>
                </a:cxn>
                <a:cxn ang="0">
                  <a:pos x="88" y="207"/>
                </a:cxn>
                <a:cxn ang="0">
                  <a:pos x="99" y="200"/>
                </a:cxn>
                <a:cxn ang="0">
                  <a:pos x="114" y="210"/>
                </a:cxn>
                <a:cxn ang="0">
                  <a:pos x="148" y="256"/>
                </a:cxn>
                <a:cxn ang="0">
                  <a:pos x="175" y="295"/>
                </a:cxn>
                <a:cxn ang="0">
                  <a:pos x="186" y="298"/>
                </a:cxn>
                <a:cxn ang="0">
                  <a:pos x="200" y="288"/>
                </a:cxn>
              </a:cxnLst>
              <a:rect l="0" t="0" r="r" b="b"/>
              <a:pathLst>
                <a:path w="209" h="307">
                  <a:moveTo>
                    <a:pt x="207" y="282"/>
                  </a:moveTo>
                  <a:lnTo>
                    <a:pt x="208" y="277"/>
                  </a:lnTo>
                  <a:lnTo>
                    <a:pt x="200" y="278"/>
                  </a:lnTo>
                  <a:lnTo>
                    <a:pt x="192" y="277"/>
                  </a:lnTo>
                  <a:lnTo>
                    <a:pt x="182" y="269"/>
                  </a:lnTo>
                  <a:lnTo>
                    <a:pt x="165" y="241"/>
                  </a:lnTo>
                  <a:lnTo>
                    <a:pt x="140" y="200"/>
                  </a:lnTo>
                  <a:lnTo>
                    <a:pt x="127" y="178"/>
                  </a:lnTo>
                  <a:lnTo>
                    <a:pt x="118" y="160"/>
                  </a:lnTo>
                  <a:lnTo>
                    <a:pt x="116" y="149"/>
                  </a:lnTo>
                  <a:lnTo>
                    <a:pt x="116" y="137"/>
                  </a:lnTo>
                  <a:lnTo>
                    <a:pt x="119" y="129"/>
                  </a:lnTo>
                  <a:lnTo>
                    <a:pt x="124" y="125"/>
                  </a:lnTo>
                  <a:lnTo>
                    <a:pt x="128" y="125"/>
                  </a:lnTo>
                  <a:lnTo>
                    <a:pt x="133" y="128"/>
                  </a:lnTo>
                  <a:lnTo>
                    <a:pt x="143" y="136"/>
                  </a:lnTo>
                  <a:lnTo>
                    <a:pt x="154" y="144"/>
                  </a:lnTo>
                  <a:lnTo>
                    <a:pt x="162" y="148"/>
                  </a:lnTo>
                  <a:lnTo>
                    <a:pt x="167" y="149"/>
                  </a:lnTo>
                  <a:lnTo>
                    <a:pt x="171" y="148"/>
                  </a:lnTo>
                  <a:lnTo>
                    <a:pt x="174" y="144"/>
                  </a:lnTo>
                  <a:lnTo>
                    <a:pt x="173" y="141"/>
                  </a:lnTo>
                  <a:lnTo>
                    <a:pt x="171" y="137"/>
                  </a:lnTo>
                  <a:lnTo>
                    <a:pt x="164" y="129"/>
                  </a:lnTo>
                  <a:lnTo>
                    <a:pt x="149" y="120"/>
                  </a:lnTo>
                  <a:lnTo>
                    <a:pt x="141" y="113"/>
                  </a:lnTo>
                  <a:lnTo>
                    <a:pt x="136" y="104"/>
                  </a:lnTo>
                  <a:lnTo>
                    <a:pt x="132" y="91"/>
                  </a:lnTo>
                  <a:lnTo>
                    <a:pt x="131" y="78"/>
                  </a:lnTo>
                  <a:lnTo>
                    <a:pt x="128" y="73"/>
                  </a:lnTo>
                  <a:lnTo>
                    <a:pt x="124" y="66"/>
                  </a:lnTo>
                  <a:lnTo>
                    <a:pt x="118" y="59"/>
                  </a:lnTo>
                  <a:lnTo>
                    <a:pt x="114" y="55"/>
                  </a:lnTo>
                  <a:lnTo>
                    <a:pt x="114" y="50"/>
                  </a:lnTo>
                  <a:lnTo>
                    <a:pt x="116" y="42"/>
                  </a:lnTo>
                  <a:lnTo>
                    <a:pt x="119" y="38"/>
                  </a:lnTo>
                  <a:lnTo>
                    <a:pt x="122" y="33"/>
                  </a:lnTo>
                  <a:lnTo>
                    <a:pt x="124" y="25"/>
                  </a:lnTo>
                  <a:lnTo>
                    <a:pt x="122" y="16"/>
                  </a:lnTo>
                  <a:lnTo>
                    <a:pt x="120" y="9"/>
                  </a:lnTo>
                  <a:lnTo>
                    <a:pt x="116" y="4"/>
                  </a:lnTo>
                  <a:lnTo>
                    <a:pt x="110" y="1"/>
                  </a:lnTo>
                  <a:lnTo>
                    <a:pt x="101" y="0"/>
                  </a:lnTo>
                  <a:lnTo>
                    <a:pt x="94" y="3"/>
                  </a:lnTo>
                  <a:lnTo>
                    <a:pt x="90" y="7"/>
                  </a:lnTo>
                  <a:lnTo>
                    <a:pt x="88" y="13"/>
                  </a:lnTo>
                  <a:lnTo>
                    <a:pt x="86" y="18"/>
                  </a:lnTo>
                  <a:lnTo>
                    <a:pt x="88" y="24"/>
                  </a:lnTo>
                  <a:lnTo>
                    <a:pt x="90" y="32"/>
                  </a:lnTo>
                  <a:lnTo>
                    <a:pt x="92" y="37"/>
                  </a:lnTo>
                  <a:lnTo>
                    <a:pt x="93" y="42"/>
                  </a:lnTo>
                  <a:lnTo>
                    <a:pt x="92" y="49"/>
                  </a:lnTo>
                  <a:lnTo>
                    <a:pt x="88" y="54"/>
                  </a:lnTo>
                  <a:lnTo>
                    <a:pt x="81" y="59"/>
                  </a:lnTo>
                  <a:lnTo>
                    <a:pt x="73" y="63"/>
                  </a:lnTo>
                  <a:lnTo>
                    <a:pt x="68" y="67"/>
                  </a:lnTo>
                  <a:lnTo>
                    <a:pt x="63" y="73"/>
                  </a:lnTo>
                  <a:lnTo>
                    <a:pt x="58" y="79"/>
                  </a:lnTo>
                  <a:lnTo>
                    <a:pt x="52" y="91"/>
                  </a:lnTo>
                  <a:lnTo>
                    <a:pt x="48" y="104"/>
                  </a:lnTo>
                  <a:lnTo>
                    <a:pt x="44" y="115"/>
                  </a:lnTo>
                  <a:lnTo>
                    <a:pt x="43" y="128"/>
                  </a:lnTo>
                  <a:lnTo>
                    <a:pt x="42" y="144"/>
                  </a:lnTo>
                  <a:lnTo>
                    <a:pt x="42" y="153"/>
                  </a:lnTo>
                  <a:lnTo>
                    <a:pt x="42" y="161"/>
                  </a:lnTo>
                  <a:lnTo>
                    <a:pt x="43" y="166"/>
                  </a:lnTo>
                  <a:lnTo>
                    <a:pt x="46" y="169"/>
                  </a:lnTo>
                  <a:lnTo>
                    <a:pt x="51" y="170"/>
                  </a:lnTo>
                  <a:lnTo>
                    <a:pt x="54" y="169"/>
                  </a:lnTo>
                  <a:lnTo>
                    <a:pt x="55" y="166"/>
                  </a:lnTo>
                  <a:lnTo>
                    <a:pt x="55" y="156"/>
                  </a:lnTo>
                  <a:lnTo>
                    <a:pt x="55" y="140"/>
                  </a:lnTo>
                  <a:lnTo>
                    <a:pt x="56" y="129"/>
                  </a:lnTo>
                  <a:lnTo>
                    <a:pt x="58" y="123"/>
                  </a:lnTo>
                  <a:lnTo>
                    <a:pt x="61" y="116"/>
                  </a:lnTo>
                  <a:lnTo>
                    <a:pt x="67" y="115"/>
                  </a:lnTo>
                  <a:lnTo>
                    <a:pt x="72" y="116"/>
                  </a:lnTo>
                  <a:lnTo>
                    <a:pt x="73" y="120"/>
                  </a:lnTo>
                  <a:lnTo>
                    <a:pt x="72" y="132"/>
                  </a:lnTo>
                  <a:lnTo>
                    <a:pt x="71" y="148"/>
                  </a:lnTo>
                  <a:lnTo>
                    <a:pt x="68" y="162"/>
                  </a:lnTo>
                  <a:lnTo>
                    <a:pt x="64" y="175"/>
                  </a:lnTo>
                  <a:lnTo>
                    <a:pt x="60" y="193"/>
                  </a:lnTo>
                  <a:lnTo>
                    <a:pt x="55" y="207"/>
                  </a:lnTo>
                  <a:lnTo>
                    <a:pt x="43" y="226"/>
                  </a:lnTo>
                  <a:lnTo>
                    <a:pt x="34" y="237"/>
                  </a:lnTo>
                  <a:lnTo>
                    <a:pt x="18" y="256"/>
                  </a:lnTo>
                  <a:lnTo>
                    <a:pt x="8" y="269"/>
                  </a:lnTo>
                  <a:lnTo>
                    <a:pt x="0" y="281"/>
                  </a:lnTo>
                  <a:lnTo>
                    <a:pt x="0" y="286"/>
                  </a:lnTo>
                  <a:lnTo>
                    <a:pt x="8" y="295"/>
                  </a:lnTo>
                  <a:lnTo>
                    <a:pt x="20" y="306"/>
                  </a:lnTo>
                  <a:lnTo>
                    <a:pt x="31" y="306"/>
                  </a:lnTo>
                  <a:lnTo>
                    <a:pt x="34" y="303"/>
                  </a:lnTo>
                  <a:lnTo>
                    <a:pt x="29" y="297"/>
                  </a:lnTo>
                  <a:lnTo>
                    <a:pt x="24" y="290"/>
                  </a:lnTo>
                  <a:lnTo>
                    <a:pt x="24" y="285"/>
                  </a:lnTo>
                  <a:lnTo>
                    <a:pt x="31" y="273"/>
                  </a:lnTo>
                  <a:lnTo>
                    <a:pt x="44" y="260"/>
                  </a:lnTo>
                  <a:lnTo>
                    <a:pt x="64" y="235"/>
                  </a:lnTo>
                  <a:lnTo>
                    <a:pt x="81" y="214"/>
                  </a:lnTo>
                  <a:lnTo>
                    <a:pt x="88" y="207"/>
                  </a:lnTo>
                  <a:lnTo>
                    <a:pt x="92" y="202"/>
                  </a:lnTo>
                  <a:lnTo>
                    <a:pt x="99" y="200"/>
                  </a:lnTo>
                  <a:lnTo>
                    <a:pt x="106" y="204"/>
                  </a:lnTo>
                  <a:lnTo>
                    <a:pt x="114" y="210"/>
                  </a:lnTo>
                  <a:lnTo>
                    <a:pt x="130" y="231"/>
                  </a:lnTo>
                  <a:lnTo>
                    <a:pt x="148" y="256"/>
                  </a:lnTo>
                  <a:lnTo>
                    <a:pt x="165" y="281"/>
                  </a:lnTo>
                  <a:lnTo>
                    <a:pt x="175" y="295"/>
                  </a:lnTo>
                  <a:lnTo>
                    <a:pt x="179" y="298"/>
                  </a:lnTo>
                  <a:lnTo>
                    <a:pt x="186" y="298"/>
                  </a:lnTo>
                  <a:lnTo>
                    <a:pt x="192" y="293"/>
                  </a:lnTo>
                  <a:lnTo>
                    <a:pt x="200" y="288"/>
                  </a:lnTo>
                  <a:lnTo>
                    <a:pt x="207" y="282"/>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21" name="Group 85"/>
            <p:cNvGrpSpPr>
              <a:grpSpLocks/>
            </p:cNvGrpSpPr>
            <p:nvPr/>
          </p:nvGrpSpPr>
          <p:grpSpPr bwMode="auto">
            <a:xfrm>
              <a:off x="4956" y="2328"/>
              <a:ext cx="273" cy="326"/>
              <a:chOff x="4956" y="2328"/>
              <a:chExt cx="273" cy="326"/>
            </a:xfrm>
          </p:grpSpPr>
          <p:grpSp>
            <p:nvGrpSpPr>
              <p:cNvPr id="22" name="Group 86"/>
              <p:cNvGrpSpPr>
                <a:grpSpLocks/>
              </p:cNvGrpSpPr>
              <p:nvPr/>
            </p:nvGrpSpPr>
            <p:grpSpPr bwMode="auto">
              <a:xfrm>
                <a:off x="4956" y="2328"/>
                <a:ext cx="273" cy="326"/>
                <a:chOff x="4956" y="2328"/>
                <a:chExt cx="273" cy="326"/>
              </a:xfrm>
            </p:grpSpPr>
            <p:sp>
              <p:nvSpPr>
                <p:cNvPr id="2716759" name="AutoShape 87"/>
                <p:cNvSpPr>
                  <a:spLocks noChangeArrowheads="1"/>
                </p:cNvSpPr>
                <p:nvPr/>
              </p:nvSpPr>
              <p:spPr bwMode="auto">
                <a:xfrm>
                  <a:off x="4956" y="2381"/>
                  <a:ext cx="273" cy="273"/>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60" name="AutoShape 88"/>
                <p:cNvSpPr>
                  <a:spLocks noChangeArrowheads="1"/>
                </p:cNvSpPr>
                <p:nvPr/>
              </p:nvSpPr>
              <p:spPr bwMode="auto">
                <a:xfrm>
                  <a:off x="5022" y="2328"/>
                  <a:ext cx="207" cy="48"/>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6761" name="Oval 89"/>
              <p:cNvSpPr>
                <a:spLocks noChangeArrowheads="1"/>
              </p:cNvSpPr>
              <p:nvPr/>
            </p:nvSpPr>
            <p:spPr bwMode="auto">
              <a:xfrm>
                <a:off x="5042" y="2355"/>
                <a:ext cx="29" cy="10"/>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62" name="AutoShape 90"/>
              <p:cNvSpPr>
                <a:spLocks noChangeArrowheads="1"/>
              </p:cNvSpPr>
              <p:nvPr/>
            </p:nvSpPr>
            <p:spPr bwMode="auto">
              <a:xfrm>
                <a:off x="4988" y="2509"/>
                <a:ext cx="146" cy="58"/>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23" name="Group 91"/>
          <p:cNvGrpSpPr>
            <a:grpSpLocks/>
          </p:cNvGrpSpPr>
          <p:nvPr/>
        </p:nvGrpSpPr>
        <p:grpSpPr bwMode="auto">
          <a:xfrm>
            <a:off x="1255713" y="1217613"/>
            <a:ext cx="7423150" cy="1506537"/>
            <a:chOff x="791" y="643"/>
            <a:chExt cx="4676" cy="949"/>
          </a:xfrm>
        </p:grpSpPr>
        <p:sp>
          <p:nvSpPr>
            <p:cNvPr id="2716764" name="Rectangle 92"/>
            <p:cNvSpPr>
              <a:spLocks noChangeArrowheads="1"/>
            </p:cNvSpPr>
            <p:nvPr/>
          </p:nvSpPr>
          <p:spPr bwMode="auto">
            <a:xfrm>
              <a:off x="2026"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65" name="Rectangle 93"/>
            <p:cNvSpPr>
              <a:spLocks noChangeArrowheads="1"/>
            </p:cNvSpPr>
            <p:nvPr/>
          </p:nvSpPr>
          <p:spPr bwMode="auto">
            <a:xfrm>
              <a:off x="2300" y="1306"/>
              <a:ext cx="54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i="1">
                  <a:solidFill>
                    <a:schemeClr val="tx1"/>
                  </a:solidFill>
                  <a:latin typeface="FranklinGothic" charset="0"/>
                </a:rPr>
                <a:t>Time</a:t>
              </a:r>
            </a:p>
          </p:txBody>
        </p:sp>
        <p:sp>
          <p:nvSpPr>
            <p:cNvPr id="2716766" name="Line 94"/>
            <p:cNvSpPr>
              <a:spLocks noChangeShapeType="1"/>
            </p:cNvSpPr>
            <p:nvPr/>
          </p:nvSpPr>
          <p:spPr bwMode="auto">
            <a:xfrm>
              <a:off x="990" y="1165"/>
              <a:ext cx="236"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6767" name="Rectangle 95"/>
            <p:cNvSpPr>
              <a:spLocks noChangeArrowheads="1"/>
            </p:cNvSpPr>
            <p:nvPr/>
          </p:nvSpPr>
          <p:spPr bwMode="auto">
            <a:xfrm>
              <a:off x="967"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68" name="Rectangle 96"/>
            <p:cNvSpPr>
              <a:spLocks noChangeArrowheads="1"/>
            </p:cNvSpPr>
            <p:nvPr/>
          </p:nvSpPr>
          <p:spPr bwMode="auto">
            <a:xfrm>
              <a:off x="1206"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69" name="Line 97"/>
            <p:cNvSpPr>
              <a:spLocks noChangeShapeType="1"/>
            </p:cNvSpPr>
            <p:nvPr/>
          </p:nvSpPr>
          <p:spPr bwMode="auto">
            <a:xfrm>
              <a:off x="1255" y="1165"/>
              <a:ext cx="24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70" name="Line 98"/>
            <p:cNvSpPr>
              <a:spLocks noChangeShapeType="1"/>
            </p:cNvSpPr>
            <p:nvPr/>
          </p:nvSpPr>
          <p:spPr bwMode="auto">
            <a:xfrm>
              <a:off x="1244"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71" name="Rectangle 99"/>
            <p:cNvSpPr>
              <a:spLocks noChangeArrowheads="1"/>
            </p:cNvSpPr>
            <p:nvPr/>
          </p:nvSpPr>
          <p:spPr bwMode="auto">
            <a:xfrm>
              <a:off x="1749"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72" name="Rectangle 100"/>
            <p:cNvSpPr>
              <a:spLocks noChangeArrowheads="1"/>
            </p:cNvSpPr>
            <p:nvPr/>
          </p:nvSpPr>
          <p:spPr bwMode="auto">
            <a:xfrm>
              <a:off x="1480"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73" name="Line 101"/>
            <p:cNvSpPr>
              <a:spLocks noChangeShapeType="1"/>
            </p:cNvSpPr>
            <p:nvPr/>
          </p:nvSpPr>
          <p:spPr bwMode="auto">
            <a:xfrm>
              <a:off x="1508"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74" name="Line 102"/>
            <p:cNvSpPr>
              <a:spLocks noChangeShapeType="1"/>
            </p:cNvSpPr>
            <p:nvPr/>
          </p:nvSpPr>
          <p:spPr bwMode="auto">
            <a:xfrm>
              <a:off x="2036"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75" name="Line 103"/>
            <p:cNvSpPr>
              <a:spLocks noChangeShapeType="1"/>
            </p:cNvSpPr>
            <p:nvPr/>
          </p:nvSpPr>
          <p:spPr bwMode="auto">
            <a:xfrm>
              <a:off x="1522" y="1165"/>
              <a:ext cx="233"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6776" name="Line 104"/>
            <p:cNvSpPr>
              <a:spLocks noChangeShapeType="1"/>
            </p:cNvSpPr>
            <p:nvPr/>
          </p:nvSpPr>
          <p:spPr bwMode="auto">
            <a:xfrm>
              <a:off x="1784" y="1165"/>
              <a:ext cx="235" cy="2"/>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6777" name="Line 105"/>
            <p:cNvSpPr>
              <a:spLocks noChangeShapeType="1"/>
            </p:cNvSpPr>
            <p:nvPr/>
          </p:nvSpPr>
          <p:spPr bwMode="auto">
            <a:xfrm>
              <a:off x="2048" y="1165"/>
              <a:ext cx="236"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6778" name="Rectangle 106"/>
            <p:cNvSpPr>
              <a:spLocks noChangeArrowheads="1"/>
            </p:cNvSpPr>
            <p:nvPr/>
          </p:nvSpPr>
          <p:spPr bwMode="auto">
            <a:xfrm>
              <a:off x="2263"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79" name="Line 107"/>
            <p:cNvSpPr>
              <a:spLocks noChangeShapeType="1"/>
            </p:cNvSpPr>
            <p:nvPr/>
          </p:nvSpPr>
          <p:spPr bwMode="auto">
            <a:xfrm>
              <a:off x="2314" y="1165"/>
              <a:ext cx="24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80" name="Line 108"/>
            <p:cNvSpPr>
              <a:spLocks noChangeShapeType="1"/>
            </p:cNvSpPr>
            <p:nvPr/>
          </p:nvSpPr>
          <p:spPr bwMode="auto">
            <a:xfrm>
              <a:off x="2301"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81" name="Rectangle 109"/>
            <p:cNvSpPr>
              <a:spLocks noChangeArrowheads="1"/>
            </p:cNvSpPr>
            <p:nvPr/>
          </p:nvSpPr>
          <p:spPr bwMode="auto">
            <a:xfrm>
              <a:off x="2808"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82" name="Rectangle 110"/>
            <p:cNvSpPr>
              <a:spLocks noChangeArrowheads="1"/>
            </p:cNvSpPr>
            <p:nvPr/>
          </p:nvSpPr>
          <p:spPr bwMode="auto">
            <a:xfrm>
              <a:off x="2538"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83" name="Line 111"/>
            <p:cNvSpPr>
              <a:spLocks noChangeShapeType="1"/>
            </p:cNvSpPr>
            <p:nvPr/>
          </p:nvSpPr>
          <p:spPr bwMode="auto">
            <a:xfrm>
              <a:off x="2565"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84" name="Line 112"/>
            <p:cNvSpPr>
              <a:spLocks noChangeShapeType="1"/>
            </p:cNvSpPr>
            <p:nvPr/>
          </p:nvSpPr>
          <p:spPr bwMode="auto">
            <a:xfrm>
              <a:off x="3095"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85" name="Line 113"/>
            <p:cNvSpPr>
              <a:spLocks noChangeShapeType="1"/>
            </p:cNvSpPr>
            <p:nvPr/>
          </p:nvSpPr>
          <p:spPr bwMode="auto">
            <a:xfrm>
              <a:off x="2580" y="1165"/>
              <a:ext cx="231"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6786" name="Line 114"/>
            <p:cNvSpPr>
              <a:spLocks noChangeShapeType="1"/>
            </p:cNvSpPr>
            <p:nvPr/>
          </p:nvSpPr>
          <p:spPr bwMode="auto">
            <a:xfrm>
              <a:off x="2843" y="1165"/>
              <a:ext cx="233" cy="2"/>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6787" name="Line 115"/>
            <p:cNvSpPr>
              <a:spLocks noChangeShapeType="1"/>
            </p:cNvSpPr>
            <p:nvPr/>
          </p:nvSpPr>
          <p:spPr bwMode="auto">
            <a:xfrm>
              <a:off x="3106" y="1165"/>
              <a:ext cx="235"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6788" name="Rectangle 116"/>
            <p:cNvSpPr>
              <a:spLocks noChangeArrowheads="1"/>
            </p:cNvSpPr>
            <p:nvPr/>
          </p:nvSpPr>
          <p:spPr bwMode="auto">
            <a:xfrm>
              <a:off x="3082"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89" name="Rectangle 117"/>
            <p:cNvSpPr>
              <a:spLocks noChangeArrowheads="1"/>
            </p:cNvSpPr>
            <p:nvPr/>
          </p:nvSpPr>
          <p:spPr bwMode="auto">
            <a:xfrm>
              <a:off x="3321"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90" name="Line 118"/>
            <p:cNvSpPr>
              <a:spLocks noChangeShapeType="1"/>
            </p:cNvSpPr>
            <p:nvPr/>
          </p:nvSpPr>
          <p:spPr bwMode="auto">
            <a:xfrm>
              <a:off x="3372" y="1165"/>
              <a:ext cx="24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91" name="Line 119"/>
            <p:cNvSpPr>
              <a:spLocks noChangeShapeType="1"/>
            </p:cNvSpPr>
            <p:nvPr/>
          </p:nvSpPr>
          <p:spPr bwMode="auto">
            <a:xfrm>
              <a:off x="3359"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92" name="Rectangle 120"/>
            <p:cNvSpPr>
              <a:spLocks noChangeArrowheads="1"/>
            </p:cNvSpPr>
            <p:nvPr/>
          </p:nvSpPr>
          <p:spPr bwMode="auto">
            <a:xfrm>
              <a:off x="3865"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93" name="Rectangle 121"/>
            <p:cNvSpPr>
              <a:spLocks noChangeArrowheads="1"/>
            </p:cNvSpPr>
            <p:nvPr/>
          </p:nvSpPr>
          <p:spPr bwMode="auto">
            <a:xfrm>
              <a:off x="3596"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94" name="Line 122"/>
            <p:cNvSpPr>
              <a:spLocks noChangeShapeType="1"/>
            </p:cNvSpPr>
            <p:nvPr/>
          </p:nvSpPr>
          <p:spPr bwMode="auto">
            <a:xfrm>
              <a:off x="3624"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95" name="Line 123"/>
            <p:cNvSpPr>
              <a:spLocks noChangeShapeType="1"/>
            </p:cNvSpPr>
            <p:nvPr/>
          </p:nvSpPr>
          <p:spPr bwMode="auto">
            <a:xfrm>
              <a:off x="4153"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96" name="Line 124"/>
            <p:cNvSpPr>
              <a:spLocks noChangeShapeType="1"/>
            </p:cNvSpPr>
            <p:nvPr/>
          </p:nvSpPr>
          <p:spPr bwMode="auto">
            <a:xfrm>
              <a:off x="3638" y="1165"/>
              <a:ext cx="232"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6797" name="Line 125"/>
            <p:cNvSpPr>
              <a:spLocks noChangeShapeType="1"/>
            </p:cNvSpPr>
            <p:nvPr/>
          </p:nvSpPr>
          <p:spPr bwMode="auto">
            <a:xfrm>
              <a:off x="3900" y="1165"/>
              <a:ext cx="234" cy="2"/>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6798" name="Line 126"/>
            <p:cNvSpPr>
              <a:spLocks noChangeShapeType="1"/>
            </p:cNvSpPr>
            <p:nvPr/>
          </p:nvSpPr>
          <p:spPr bwMode="auto">
            <a:xfrm>
              <a:off x="4164" y="1165"/>
              <a:ext cx="236"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6799" name="Rectangle 127"/>
            <p:cNvSpPr>
              <a:spLocks noChangeArrowheads="1"/>
            </p:cNvSpPr>
            <p:nvPr/>
          </p:nvSpPr>
          <p:spPr bwMode="auto">
            <a:xfrm>
              <a:off x="4142"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800" name="Rectangle 128"/>
            <p:cNvSpPr>
              <a:spLocks noChangeArrowheads="1"/>
            </p:cNvSpPr>
            <p:nvPr/>
          </p:nvSpPr>
          <p:spPr bwMode="auto">
            <a:xfrm>
              <a:off x="4379"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801" name="Line 129"/>
            <p:cNvSpPr>
              <a:spLocks noChangeShapeType="1"/>
            </p:cNvSpPr>
            <p:nvPr/>
          </p:nvSpPr>
          <p:spPr bwMode="auto">
            <a:xfrm>
              <a:off x="4429" y="1165"/>
              <a:ext cx="24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02" name="Line 130"/>
            <p:cNvSpPr>
              <a:spLocks noChangeShapeType="1"/>
            </p:cNvSpPr>
            <p:nvPr/>
          </p:nvSpPr>
          <p:spPr bwMode="auto">
            <a:xfrm>
              <a:off x="4419"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03" name="Rectangle 131"/>
            <p:cNvSpPr>
              <a:spLocks noChangeArrowheads="1"/>
            </p:cNvSpPr>
            <p:nvPr/>
          </p:nvSpPr>
          <p:spPr bwMode="auto">
            <a:xfrm>
              <a:off x="4923"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804" name="Rectangle 132"/>
            <p:cNvSpPr>
              <a:spLocks noChangeArrowheads="1"/>
            </p:cNvSpPr>
            <p:nvPr/>
          </p:nvSpPr>
          <p:spPr bwMode="auto">
            <a:xfrm>
              <a:off x="4654"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805" name="Line 133"/>
            <p:cNvSpPr>
              <a:spLocks noChangeShapeType="1"/>
            </p:cNvSpPr>
            <p:nvPr/>
          </p:nvSpPr>
          <p:spPr bwMode="auto">
            <a:xfrm>
              <a:off x="4682"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06" name="Line 134"/>
            <p:cNvSpPr>
              <a:spLocks noChangeShapeType="1"/>
            </p:cNvSpPr>
            <p:nvPr/>
          </p:nvSpPr>
          <p:spPr bwMode="auto">
            <a:xfrm>
              <a:off x="5211"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07" name="Line 135"/>
            <p:cNvSpPr>
              <a:spLocks noChangeShapeType="1"/>
            </p:cNvSpPr>
            <p:nvPr/>
          </p:nvSpPr>
          <p:spPr bwMode="auto">
            <a:xfrm>
              <a:off x="4695" y="1165"/>
              <a:ext cx="233"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6808" name="Line 136"/>
            <p:cNvSpPr>
              <a:spLocks noChangeShapeType="1"/>
            </p:cNvSpPr>
            <p:nvPr/>
          </p:nvSpPr>
          <p:spPr bwMode="auto">
            <a:xfrm>
              <a:off x="4958" y="1165"/>
              <a:ext cx="235" cy="2"/>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6809" name="Rectangle 137"/>
            <p:cNvSpPr>
              <a:spLocks noChangeArrowheads="1"/>
            </p:cNvSpPr>
            <p:nvPr/>
          </p:nvSpPr>
          <p:spPr bwMode="auto">
            <a:xfrm>
              <a:off x="791" y="655"/>
              <a:ext cx="562"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6 PM</a:t>
              </a:r>
            </a:p>
          </p:txBody>
        </p:sp>
        <p:sp>
          <p:nvSpPr>
            <p:cNvPr id="2716810" name="Line 138"/>
            <p:cNvSpPr>
              <a:spLocks noChangeShapeType="1"/>
            </p:cNvSpPr>
            <p:nvPr/>
          </p:nvSpPr>
          <p:spPr bwMode="auto">
            <a:xfrm>
              <a:off x="983" y="881"/>
              <a:ext cx="0" cy="167"/>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11" name="Rectangle 139"/>
            <p:cNvSpPr>
              <a:spLocks noChangeArrowheads="1"/>
            </p:cNvSpPr>
            <p:nvPr/>
          </p:nvSpPr>
          <p:spPr bwMode="auto">
            <a:xfrm>
              <a:off x="1428" y="666"/>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7</a:t>
              </a:r>
            </a:p>
          </p:txBody>
        </p:sp>
        <p:sp>
          <p:nvSpPr>
            <p:cNvPr id="2716812" name="Rectangle 140"/>
            <p:cNvSpPr>
              <a:spLocks noChangeArrowheads="1"/>
            </p:cNvSpPr>
            <p:nvPr/>
          </p:nvSpPr>
          <p:spPr bwMode="auto">
            <a:xfrm>
              <a:off x="1940" y="661"/>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8</a:t>
              </a:r>
            </a:p>
          </p:txBody>
        </p:sp>
        <p:sp>
          <p:nvSpPr>
            <p:cNvPr id="2716813" name="Rectangle 141"/>
            <p:cNvSpPr>
              <a:spLocks noChangeArrowheads="1"/>
            </p:cNvSpPr>
            <p:nvPr/>
          </p:nvSpPr>
          <p:spPr bwMode="auto">
            <a:xfrm>
              <a:off x="2474" y="678"/>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9</a:t>
              </a:r>
            </a:p>
          </p:txBody>
        </p:sp>
        <p:sp>
          <p:nvSpPr>
            <p:cNvPr id="2716814" name="Rectangle 142"/>
            <p:cNvSpPr>
              <a:spLocks noChangeArrowheads="1"/>
            </p:cNvSpPr>
            <p:nvPr/>
          </p:nvSpPr>
          <p:spPr bwMode="auto">
            <a:xfrm>
              <a:off x="2957" y="66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10</a:t>
              </a:r>
            </a:p>
          </p:txBody>
        </p:sp>
        <p:sp>
          <p:nvSpPr>
            <p:cNvPr id="2716815" name="Rectangle 143"/>
            <p:cNvSpPr>
              <a:spLocks noChangeArrowheads="1"/>
            </p:cNvSpPr>
            <p:nvPr/>
          </p:nvSpPr>
          <p:spPr bwMode="auto">
            <a:xfrm>
              <a:off x="3514" y="666"/>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11</a:t>
              </a:r>
            </a:p>
          </p:txBody>
        </p:sp>
        <p:sp>
          <p:nvSpPr>
            <p:cNvPr id="2716816" name="Rectangle 144"/>
            <p:cNvSpPr>
              <a:spLocks noChangeArrowheads="1"/>
            </p:cNvSpPr>
            <p:nvPr/>
          </p:nvSpPr>
          <p:spPr bwMode="auto">
            <a:xfrm>
              <a:off x="3970" y="649"/>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12</a:t>
              </a:r>
            </a:p>
          </p:txBody>
        </p:sp>
        <p:sp>
          <p:nvSpPr>
            <p:cNvPr id="2716817" name="Rectangle 145"/>
            <p:cNvSpPr>
              <a:spLocks noChangeArrowheads="1"/>
            </p:cNvSpPr>
            <p:nvPr/>
          </p:nvSpPr>
          <p:spPr bwMode="auto">
            <a:xfrm>
              <a:off x="4580" y="660"/>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a:t>
              </a:r>
            </a:p>
          </p:txBody>
        </p:sp>
        <p:sp>
          <p:nvSpPr>
            <p:cNvPr id="2716818" name="Line 146"/>
            <p:cNvSpPr>
              <a:spLocks noChangeShapeType="1"/>
            </p:cNvSpPr>
            <p:nvPr/>
          </p:nvSpPr>
          <p:spPr bwMode="auto">
            <a:xfrm>
              <a:off x="990" y="978"/>
              <a:ext cx="4203"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16819" name="Rectangle 147"/>
            <p:cNvSpPr>
              <a:spLocks noChangeArrowheads="1"/>
            </p:cNvSpPr>
            <p:nvPr/>
          </p:nvSpPr>
          <p:spPr bwMode="auto">
            <a:xfrm>
              <a:off x="4894" y="643"/>
              <a:ext cx="57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2 AM</a:t>
              </a:r>
            </a:p>
          </p:txBody>
        </p:sp>
        <p:sp>
          <p:nvSpPr>
            <p:cNvPr id="2716820" name="Line 148"/>
            <p:cNvSpPr>
              <a:spLocks noChangeShapeType="1"/>
            </p:cNvSpPr>
            <p:nvPr/>
          </p:nvSpPr>
          <p:spPr bwMode="auto">
            <a:xfrm>
              <a:off x="1772"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21" name="Line 149"/>
            <p:cNvSpPr>
              <a:spLocks noChangeShapeType="1"/>
            </p:cNvSpPr>
            <p:nvPr/>
          </p:nvSpPr>
          <p:spPr bwMode="auto">
            <a:xfrm>
              <a:off x="3888"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22" name="Line 150"/>
            <p:cNvSpPr>
              <a:spLocks noChangeShapeType="1"/>
            </p:cNvSpPr>
            <p:nvPr/>
          </p:nvSpPr>
          <p:spPr bwMode="auto">
            <a:xfrm>
              <a:off x="2830"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23" name="Line 151"/>
            <p:cNvSpPr>
              <a:spLocks noChangeShapeType="1"/>
            </p:cNvSpPr>
            <p:nvPr/>
          </p:nvSpPr>
          <p:spPr bwMode="auto">
            <a:xfrm>
              <a:off x="4946"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27166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6675" grpId="0" build="p" autoUpdateAnimBg="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8722" name="Rectangle 2"/>
          <p:cNvSpPr>
            <a:spLocks noGrp="1" noChangeArrowheads="1"/>
          </p:cNvSpPr>
          <p:nvPr>
            <p:ph type="title"/>
          </p:nvPr>
        </p:nvSpPr>
        <p:spPr/>
        <p:txBody>
          <a:bodyPr/>
          <a:lstStyle/>
          <a:p>
            <a:r>
              <a:rPr lang="en-US" smtClean="0"/>
              <a:t>Pipelined Laundry</a:t>
            </a:r>
            <a:endParaRPr lang="en-US"/>
          </a:p>
        </p:txBody>
      </p:sp>
      <p:sp>
        <p:nvSpPr>
          <p:cNvPr id="2718723" name="Rectangle 3"/>
          <p:cNvSpPr>
            <a:spLocks noGrp="1" noChangeArrowheads="1"/>
          </p:cNvSpPr>
          <p:nvPr>
            <p:ph type="body" idx="1"/>
          </p:nvPr>
        </p:nvSpPr>
        <p:spPr>
          <a:xfrm>
            <a:off x="1447800" y="1143000"/>
            <a:ext cx="7239000" cy="5331100"/>
          </a:xfrm>
        </p:spPr>
        <p:txBody>
          <a:bodyPr/>
          <a:lstStyle/>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r>
              <a:rPr lang="en-US" dirty="0" smtClean="0">
                <a:solidFill>
                  <a:schemeClr val="accent1"/>
                </a:solidFill>
              </a:rPr>
              <a:t>Pipelined laundry takes </a:t>
            </a:r>
            <a:br>
              <a:rPr lang="en-US" dirty="0" smtClean="0">
                <a:solidFill>
                  <a:schemeClr val="accent1"/>
                </a:solidFill>
              </a:rPr>
            </a:br>
            <a:r>
              <a:rPr lang="en-US" dirty="0" smtClean="0">
                <a:solidFill>
                  <a:schemeClr val="accent1"/>
                </a:solidFill>
              </a:rPr>
              <a:t>3.5 hours for 4 loads! </a:t>
            </a:r>
            <a:endParaRPr lang="en-US" dirty="0">
              <a:solidFill>
                <a:schemeClr val="accent1"/>
              </a:solidFill>
            </a:endParaRPr>
          </a:p>
        </p:txBody>
      </p:sp>
      <p:grpSp>
        <p:nvGrpSpPr>
          <p:cNvPr id="2" name="Group 4"/>
          <p:cNvGrpSpPr>
            <a:grpSpLocks/>
          </p:cNvGrpSpPr>
          <p:nvPr/>
        </p:nvGrpSpPr>
        <p:grpSpPr bwMode="auto">
          <a:xfrm>
            <a:off x="931863" y="2114550"/>
            <a:ext cx="928687" cy="3740150"/>
            <a:chOff x="587" y="1332"/>
            <a:chExt cx="585" cy="2356"/>
          </a:xfrm>
        </p:grpSpPr>
        <p:sp>
          <p:nvSpPr>
            <p:cNvPr id="2718725" name="Rectangle 5"/>
            <p:cNvSpPr>
              <a:spLocks noChangeArrowheads="1"/>
            </p:cNvSpPr>
            <p:nvPr/>
          </p:nvSpPr>
          <p:spPr bwMode="auto">
            <a:xfrm>
              <a:off x="587" y="1332"/>
              <a:ext cx="263" cy="235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i="1">
                  <a:solidFill>
                    <a:schemeClr val="tx1"/>
                  </a:solidFill>
                  <a:latin typeface="FranklinGothic" charset="0"/>
                </a:rPr>
                <a:t>T</a:t>
              </a:r>
            </a:p>
            <a:p>
              <a:pPr algn="ctr"/>
              <a:r>
                <a:rPr lang="en-US" sz="2400" i="1">
                  <a:solidFill>
                    <a:schemeClr val="tx1"/>
                  </a:solidFill>
                  <a:latin typeface="FranklinGothic" charset="0"/>
                </a:rPr>
                <a:t>a</a:t>
              </a:r>
            </a:p>
            <a:p>
              <a:pPr algn="ctr"/>
              <a:r>
                <a:rPr lang="en-US" sz="2400" i="1">
                  <a:solidFill>
                    <a:schemeClr val="tx1"/>
                  </a:solidFill>
                  <a:latin typeface="FranklinGothic" charset="0"/>
                </a:rPr>
                <a:t>s</a:t>
              </a:r>
            </a:p>
            <a:p>
              <a:pPr algn="ctr"/>
              <a:r>
                <a:rPr lang="en-US" sz="2400" i="1">
                  <a:solidFill>
                    <a:schemeClr val="tx1"/>
                  </a:solidFill>
                  <a:latin typeface="FranklinGothic" charset="0"/>
                </a:rPr>
                <a:t>k</a:t>
              </a:r>
            </a:p>
            <a:p>
              <a:pPr algn="ctr"/>
              <a:endParaRPr lang="en-US" sz="2400" i="1">
                <a:solidFill>
                  <a:schemeClr val="tx1"/>
                </a:solidFill>
                <a:latin typeface="FranklinGothic" charset="0"/>
              </a:endParaRPr>
            </a:p>
            <a:p>
              <a:pPr algn="ctr"/>
              <a:r>
                <a:rPr lang="en-US" sz="2400" i="1">
                  <a:solidFill>
                    <a:schemeClr val="tx1"/>
                  </a:solidFill>
                  <a:latin typeface="FranklinGothic" charset="0"/>
                </a:rPr>
                <a:t>O</a:t>
              </a:r>
            </a:p>
            <a:p>
              <a:pPr algn="ctr"/>
              <a:r>
                <a:rPr lang="en-US" sz="2400" i="1">
                  <a:solidFill>
                    <a:schemeClr val="tx1"/>
                  </a:solidFill>
                  <a:latin typeface="FranklinGothic" charset="0"/>
                </a:rPr>
                <a:t>r</a:t>
              </a:r>
            </a:p>
            <a:p>
              <a:pPr algn="ctr"/>
              <a:r>
                <a:rPr lang="en-US" sz="2400" i="1">
                  <a:solidFill>
                    <a:schemeClr val="tx1"/>
                  </a:solidFill>
                  <a:latin typeface="FranklinGothic" charset="0"/>
                </a:rPr>
                <a:t>d</a:t>
              </a:r>
            </a:p>
            <a:p>
              <a:pPr algn="ctr"/>
              <a:r>
                <a:rPr lang="en-US" sz="2400" i="1">
                  <a:solidFill>
                    <a:schemeClr val="tx1"/>
                  </a:solidFill>
                  <a:latin typeface="FranklinGothic" charset="0"/>
                </a:rPr>
                <a:t>e</a:t>
              </a:r>
            </a:p>
            <a:p>
              <a:pPr algn="ctr"/>
              <a:r>
                <a:rPr lang="en-US" sz="2400" i="1">
                  <a:solidFill>
                    <a:schemeClr val="tx1"/>
                  </a:solidFill>
                  <a:latin typeface="FranklinGothic" charset="0"/>
                </a:rPr>
                <a:t>r</a:t>
              </a:r>
            </a:p>
          </p:txBody>
        </p:sp>
        <p:sp>
          <p:nvSpPr>
            <p:cNvPr id="2718726" name="Line 6"/>
            <p:cNvSpPr>
              <a:spLocks noChangeShapeType="1"/>
            </p:cNvSpPr>
            <p:nvPr/>
          </p:nvSpPr>
          <p:spPr bwMode="auto">
            <a:xfrm flipH="1">
              <a:off x="834" y="1523"/>
              <a:ext cx="17" cy="1298"/>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18727" name="Freeform 7"/>
            <p:cNvSpPr>
              <a:spLocks/>
            </p:cNvSpPr>
            <p:nvPr/>
          </p:nvSpPr>
          <p:spPr bwMode="auto">
            <a:xfrm>
              <a:off x="926" y="2011"/>
              <a:ext cx="211"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8728" name="Rectangle 8"/>
            <p:cNvSpPr>
              <a:spLocks noChangeArrowheads="1"/>
            </p:cNvSpPr>
            <p:nvPr/>
          </p:nvSpPr>
          <p:spPr bwMode="auto">
            <a:xfrm>
              <a:off x="914" y="1968"/>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B</a:t>
              </a:r>
            </a:p>
          </p:txBody>
        </p:sp>
        <p:sp>
          <p:nvSpPr>
            <p:cNvPr id="2718729" name="Freeform 9"/>
            <p:cNvSpPr>
              <a:spLocks/>
            </p:cNvSpPr>
            <p:nvPr/>
          </p:nvSpPr>
          <p:spPr bwMode="auto">
            <a:xfrm>
              <a:off x="932" y="2322"/>
              <a:ext cx="210"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8730" name="Rectangle 10"/>
            <p:cNvSpPr>
              <a:spLocks noChangeArrowheads="1"/>
            </p:cNvSpPr>
            <p:nvPr/>
          </p:nvSpPr>
          <p:spPr bwMode="auto">
            <a:xfrm>
              <a:off x="919" y="2278"/>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C</a:t>
              </a:r>
            </a:p>
          </p:txBody>
        </p:sp>
        <p:sp>
          <p:nvSpPr>
            <p:cNvPr id="2718731" name="Freeform 11"/>
            <p:cNvSpPr>
              <a:spLocks/>
            </p:cNvSpPr>
            <p:nvPr/>
          </p:nvSpPr>
          <p:spPr bwMode="auto">
            <a:xfrm>
              <a:off x="932" y="2646"/>
              <a:ext cx="210"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8732" name="Rectangle 12"/>
            <p:cNvSpPr>
              <a:spLocks noChangeArrowheads="1"/>
            </p:cNvSpPr>
            <p:nvPr/>
          </p:nvSpPr>
          <p:spPr bwMode="auto">
            <a:xfrm>
              <a:off x="919" y="2602"/>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D</a:t>
              </a:r>
            </a:p>
          </p:txBody>
        </p:sp>
        <p:sp>
          <p:nvSpPr>
            <p:cNvPr id="2718733" name="Freeform 13"/>
            <p:cNvSpPr>
              <a:spLocks/>
            </p:cNvSpPr>
            <p:nvPr/>
          </p:nvSpPr>
          <p:spPr bwMode="auto">
            <a:xfrm>
              <a:off x="926" y="1617"/>
              <a:ext cx="211"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8734" name="Rectangle 14"/>
            <p:cNvSpPr>
              <a:spLocks noChangeArrowheads="1"/>
            </p:cNvSpPr>
            <p:nvPr/>
          </p:nvSpPr>
          <p:spPr bwMode="auto">
            <a:xfrm>
              <a:off x="914" y="1573"/>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A</a:t>
              </a:r>
            </a:p>
          </p:txBody>
        </p:sp>
      </p:grpSp>
      <p:grpSp>
        <p:nvGrpSpPr>
          <p:cNvPr id="3" name="Group 15"/>
          <p:cNvGrpSpPr>
            <a:grpSpLocks/>
          </p:cNvGrpSpPr>
          <p:nvPr/>
        </p:nvGrpSpPr>
        <p:grpSpPr bwMode="auto">
          <a:xfrm>
            <a:off x="1954213" y="2501900"/>
            <a:ext cx="2603500" cy="2079625"/>
            <a:chOff x="1231" y="1576"/>
            <a:chExt cx="1640" cy="1310"/>
          </a:xfrm>
        </p:grpSpPr>
        <p:sp>
          <p:nvSpPr>
            <p:cNvPr id="2718736" name="AutoShape 16"/>
            <p:cNvSpPr>
              <a:spLocks noChangeArrowheads="1"/>
            </p:cNvSpPr>
            <p:nvPr/>
          </p:nvSpPr>
          <p:spPr bwMode="auto">
            <a:xfrm>
              <a:off x="1482" y="1955"/>
              <a:ext cx="185"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37" name="AutoShape 17"/>
            <p:cNvSpPr>
              <a:spLocks noChangeArrowheads="1"/>
            </p:cNvSpPr>
            <p:nvPr/>
          </p:nvSpPr>
          <p:spPr bwMode="auto">
            <a:xfrm>
              <a:off x="1527" y="1903"/>
              <a:ext cx="140"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38" name="AutoShape 18"/>
            <p:cNvSpPr>
              <a:spLocks noChangeArrowheads="1"/>
            </p:cNvSpPr>
            <p:nvPr/>
          </p:nvSpPr>
          <p:spPr bwMode="auto">
            <a:xfrm>
              <a:off x="1519" y="1975"/>
              <a:ext cx="95" cy="15"/>
            </a:xfrm>
            <a:prstGeom prst="parallelogram">
              <a:avLst>
                <a:gd name="adj" fmla="val 15830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4" name="Group 19"/>
            <p:cNvGrpSpPr>
              <a:grpSpLocks/>
            </p:cNvGrpSpPr>
            <p:nvPr/>
          </p:nvGrpSpPr>
          <p:grpSpPr bwMode="auto">
            <a:xfrm>
              <a:off x="1940" y="1938"/>
              <a:ext cx="179" cy="257"/>
              <a:chOff x="2183" y="1938"/>
              <a:chExt cx="201" cy="257"/>
            </a:xfrm>
          </p:grpSpPr>
          <p:sp>
            <p:nvSpPr>
              <p:cNvPr id="2718740" name="Freeform 20"/>
              <p:cNvSpPr>
                <a:spLocks/>
              </p:cNvSpPr>
              <p:nvPr/>
            </p:nvSpPr>
            <p:spPr bwMode="auto">
              <a:xfrm>
                <a:off x="2312" y="2057"/>
                <a:ext cx="60" cy="138"/>
              </a:xfrm>
              <a:custGeom>
                <a:avLst/>
                <a:gdLst/>
                <a:ahLst/>
                <a:cxnLst>
                  <a:cxn ang="0">
                    <a:pos x="43" y="0"/>
                  </a:cxn>
                  <a:cxn ang="0">
                    <a:pos x="59" y="0"/>
                  </a:cxn>
                  <a:cxn ang="0">
                    <a:pos x="16" y="137"/>
                  </a:cxn>
                  <a:cxn ang="0">
                    <a:pos x="0" y="137"/>
                  </a:cxn>
                  <a:cxn ang="0">
                    <a:pos x="43" y="0"/>
                  </a:cxn>
                </a:cxnLst>
                <a:rect l="0" t="0" r="r" b="b"/>
                <a:pathLst>
                  <a:path w="60" h="138">
                    <a:moveTo>
                      <a:pt x="43" y="0"/>
                    </a:moveTo>
                    <a:lnTo>
                      <a:pt x="59" y="0"/>
                    </a:lnTo>
                    <a:lnTo>
                      <a:pt x="16" y="137"/>
                    </a:lnTo>
                    <a:lnTo>
                      <a:pt x="0" y="137"/>
                    </a:lnTo>
                    <a:lnTo>
                      <a:pt x="43"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8741" name="Rectangle 21"/>
              <p:cNvSpPr>
                <a:spLocks noChangeArrowheads="1"/>
              </p:cNvSpPr>
              <p:nvPr/>
            </p:nvSpPr>
            <p:spPr bwMode="auto">
              <a:xfrm>
                <a:off x="2308" y="2057"/>
                <a:ext cx="76"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42" name="Rectangle 22"/>
              <p:cNvSpPr>
                <a:spLocks noChangeArrowheads="1"/>
              </p:cNvSpPr>
              <p:nvPr/>
            </p:nvSpPr>
            <p:spPr bwMode="auto">
              <a:xfrm>
                <a:off x="2314" y="2115"/>
                <a:ext cx="57" cy="11"/>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43" name="Rectangle 23"/>
              <p:cNvSpPr>
                <a:spLocks noChangeArrowheads="1"/>
              </p:cNvSpPr>
              <p:nvPr/>
            </p:nvSpPr>
            <p:spPr bwMode="auto">
              <a:xfrm>
                <a:off x="2183" y="2115"/>
                <a:ext cx="75"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44" name="Oval 24"/>
              <p:cNvSpPr>
                <a:spLocks noChangeArrowheads="1"/>
              </p:cNvSpPr>
              <p:nvPr/>
            </p:nvSpPr>
            <p:spPr bwMode="auto">
              <a:xfrm>
                <a:off x="2242" y="1938"/>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8745" name="Freeform 25"/>
              <p:cNvSpPr>
                <a:spLocks/>
              </p:cNvSpPr>
              <p:nvPr/>
            </p:nvSpPr>
            <p:spPr bwMode="auto">
              <a:xfrm>
                <a:off x="2183" y="1983"/>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8746" name="Freeform 26"/>
            <p:cNvSpPr>
              <a:spLocks/>
            </p:cNvSpPr>
            <p:nvPr/>
          </p:nvSpPr>
          <p:spPr bwMode="auto">
            <a:xfrm>
              <a:off x="2173" y="1913"/>
              <a:ext cx="178" cy="292"/>
            </a:xfrm>
            <a:custGeom>
              <a:avLst/>
              <a:gdLst/>
              <a:ahLst/>
              <a:cxnLst>
                <a:cxn ang="0">
                  <a:pos x="199" y="263"/>
                </a:cxn>
                <a:cxn ang="0">
                  <a:pos x="184" y="263"/>
                </a:cxn>
                <a:cxn ang="0">
                  <a:pos x="158" y="230"/>
                </a:cxn>
                <a:cxn ang="0">
                  <a:pos x="121" y="169"/>
                </a:cxn>
                <a:cxn ang="0">
                  <a:pos x="111" y="142"/>
                </a:cxn>
                <a:cxn ang="0">
                  <a:pos x="114" y="123"/>
                </a:cxn>
                <a:cxn ang="0">
                  <a:pos x="123" y="119"/>
                </a:cxn>
                <a:cxn ang="0">
                  <a:pos x="136" y="129"/>
                </a:cxn>
                <a:cxn ang="0">
                  <a:pos x="155" y="140"/>
                </a:cxn>
                <a:cxn ang="0">
                  <a:pos x="164" y="140"/>
                </a:cxn>
                <a:cxn ang="0">
                  <a:pos x="165" y="134"/>
                </a:cxn>
                <a:cxn ang="0">
                  <a:pos x="156" y="123"/>
                </a:cxn>
                <a:cxn ang="0">
                  <a:pos x="135" y="108"/>
                </a:cxn>
                <a:cxn ang="0">
                  <a:pos x="126" y="87"/>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2"/>
                </a:cxn>
                <a:cxn ang="0">
                  <a:pos x="40" y="146"/>
                </a:cxn>
                <a:cxn ang="0">
                  <a:pos x="41" y="158"/>
                </a:cxn>
                <a:cxn ang="0">
                  <a:pos x="49" y="162"/>
                </a:cxn>
                <a:cxn ang="0">
                  <a:pos x="53" y="158"/>
                </a:cxn>
                <a:cxn ang="0">
                  <a:pos x="53" y="133"/>
                </a:cxn>
                <a:cxn ang="0">
                  <a:pos x="55" y="117"/>
                </a:cxn>
                <a:cxn ang="0">
                  <a:pos x="64" y="109"/>
                </a:cxn>
                <a:cxn ang="0">
                  <a:pos x="70" y="114"/>
                </a:cxn>
                <a:cxn ang="0">
                  <a:pos x="68" y="140"/>
                </a:cxn>
                <a:cxn ang="0">
                  <a:pos x="61" y="167"/>
                </a:cxn>
                <a:cxn ang="0">
                  <a:pos x="53" y="197"/>
                </a:cxn>
                <a:cxn ang="0">
                  <a:pos x="33" y="226"/>
                </a:cxn>
                <a:cxn ang="0">
                  <a:pos x="8" y="256"/>
                </a:cxn>
                <a:cxn ang="0">
                  <a:pos x="0" y="272"/>
                </a:cxn>
                <a:cxn ang="0">
                  <a:pos x="19" y="291"/>
                </a:cxn>
                <a:cxn ang="0">
                  <a:pos x="33" y="288"/>
                </a:cxn>
                <a:cxn ang="0">
                  <a:pos x="23" y="276"/>
                </a:cxn>
                <a:cxn ang="0">
                  <a:pos x="30" y="260"/>
                </a:cxn>
                <a:cxn ang="0">
                  <a:pos x="61" y="223"/>
                </a:cxn>
                <a:cxn ang="0">
                  <a:pos x="84" y="197"/>
                </a:cxn>
                <a:cxn ang="0">
                  <a:pos x="95" y="191"/>
                </a:cxn>
                <a:cxn ang="0">
                  <a:pos x="109" y="199"/>
                </a:cxn>
                <a:cxn ang="0">
                  <a:pos x="141" y="243"/>
                </a:cxn>
                <a:cxn ang="0">
                  <a:pos x="168" y="281"/>
                </a:cxn>
                <a:cxn ang="0">
                  <a:pos x="178" y="283"/>
                </a:cxn>
                <a:cxn ang="0">
                  <a:pos x="191" y="273"/>
                </a:cxn>
              </a:cxnLst>
              <a:rect l="0" t="0" r="r" b="b"/>
              <a:pathLst>
                <a:path w="200" h="292">
                  <a:moveTo>
                    <a:pt x="198" y="268"/>
                  </a:moveTo>
                  <a:lnTo>
                    <a:pt x="199" y="263"/>
                  </a:lnTo>
                  <a:lnTo>
                    <a:pt x="191" y="265"/>
                  </a:lnTo>
                  <a:lnTo>
                    <a:pt x="184" y="263"/>
                  </a:lnTo>
                  <a:lnTo>
                    <a:pt x="174" y="256"/>
                  </a:lnTo>
                  <a:lnTo>
                    <a:pt x="158" y="230"/>
                  </a:lnTo>
                  <a:lnTo>
                    <a:pt x="134" y="191"/>
                  </a:lnTo>
                  <a:lnTo>
                    <a:pt x="121" y="169"/>
                  </a:lnTo>
                  <a:lnTo>
                    <a:pt x="113" y="152"/>
                  </a:lnTo>
                  <a:lnTo>
                    <a:pt x="111" y="142"/>
                  </a:lnTo>
                  <a:lnTo>
                    <a:pt x="111" y="130"/>
                  </a:lnTo>
                  <a:lnTo>
                    <a:pt x="114" y="123"/>
                  </a:lnTo>
                  <a:lnTo>
                    <a:pt x="119" y="119"/>
                  </a:lnTo>
                  <a:lnTo>
                    <a:pt x="123" y="119"/>
                  </a:lnTo>
                  <a:lnTo>
                    <a:pt x="128" y="122"/>
                  </a:lnTo>
                  <a:lnTo>
                    <a:pt x="136" y="129"/>
                  </a:lnTo>
                  <a:lnTo>
                    <a:pt x="148" y="137"/>
                  </a:lnTo>
                  <a:lnTo>
                    <a:pt x="155" y="140"/>
                  </a:lnTo>
                  <a:lnTo>
                    <a:pt x="160" y="142"/>
                  </a:lnTo>
                  <a:lnTo>
                    <a:pt x="164" y="140"/>
                  </a:lnTo>
                  <a:lnTo>
                    <a:pt x="166" y="137"/>
                  </a:lnTo>
                  <a:lnTo>
                    <a:pt x="165" y="134"/>
                  </a:lnTo>
                  <a:lnTo>
                    <a:pt x="164" y="130"/>
                  </a:lnTo>
                  <a:lnTo>
                    <a:pt x="156" y="123"/>
                  </a:lnTo>
                  <a:lnTo>
                    <a:pt x="143" y="114"/>
                  </a:lnTo>
                  <a:lnTo>
                    <a:pt x="135" y="108"/>
                  </a:lnTo>
                  <a:lnTo>
                    <a:pt x="130" y="99"/>
                  </a:lnTo>
                  <a:lnTo>
                    <a:pt x="126" y="87"/>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7"/>
                  </a:lnTo>
                  <a:lnTo>
                    <a:pt x="46" y="99"/>
                  </a:lnTo>
                  <a:lnTo>
                    <a:pt x="43" y="109"/>
                  </a:lnTo>
                  <a:lnTo>
                    <a:pt x="41" y="122"/>
                  </a:lnTo>
                  <a:lnTo>
                    <a:pt x="40" y="137"/>
                  </a:lnTo>
                  <a:lnTo>
                    <a:pt x="40" y="146"/>
                  </a:lnTo>
                  <a:lnTo>
                    <a:pt x="40" y="153"/>
                  </a:lnTo>
                  <a:lnTo>
                    <a:pt x="41" y="158"/>
                  </a:lnTo>
                  <a:lnTo>
                    <a:pt x="44" y="161"/>
                  </a:lnTo>
                  <a:lnTo>
                    <a:pt x="49" y="162"/>
                  </a:lnTo>
                  <a:lnTo>
                    <a:pt x="51" y="161"/>
                  </a:lnTo>
                  <a:lnTo>
                    <a:pt x="53" y="158"/>
                  </a:lnTo>
                  <a:lnTo>
                    <a:pt x="53" y="148"/>
                  </a:lnTo>
                  <a:lnTo>
                    <a:pt x="53" y="133"/>
                  </a:lnTo>
                  <a:lnTo>
                    <a:pt x="54" y="123"/>
                  </a:lnTo>
                  <a:lnTo>
                    <a:pt x="55" y="117"/>
                  </a:lnTo>
                  <a:lnTo>
                    <a:pt x="59" y="110"/>
                  </a:lnTo>
                  <a:lnTo>
                    <a:pt x="64" y="109"/>
                  </a:lnTo>
                  <a:lnTo>
                    <a:pt x="69" y="110"/>
                  </a:lnTo>
                  <a:lnTo>
                    <a:pt x="70" y="114"/>
                  </a:lnTo>
                  <a:lnTo>
                    <a:pt x="69" y="125"/>
                  </a:lnTo>
                  <a:lnTo>
                    <a:pt x="68" y="140"/>
                  </a:lnTo>
                  <a:lnTo>
                    <a:pt x="65" y="154"/>
                  </a:lnTo>
                  <a:lnTo>
                    <a:pt x="61" y="167"/>
                  </a:lnTo>
                  <a:lnTo>
                    <a:pt x="58" y="183"/>
                  </a:lnTo>
                  <a:lnTo>
                    <a:pt x="53" y="197"/>
                  </a:lnTo>
                  <a:lnTo>
                    <a:pt x="41" y="214"/>
                  </a:lnTo>
                  <a:lnTo>
                    <a:pt x="33" y="226"/>
                  </a:lnTo>
                  <a:lnTo>
                    <a:pt x="18" y="243"/>
                  </a:lnTo>
                  <a:lnTo>
                    <a:pt x="8" y="256"/>
                  </a:lnTo>
                  <a:lnTo>
                    <a:pt x="0" y="267"/>
                  </a:lnTo>
                  <a:lnTo>
                    <a:pt x="0" y="272"/>
                  </a:lnTo>
                  <a:lnTo>
                    <a:pt x="8" y="281"/>
                  </a:lnTo>
                  <a:lnTo>
                    <a:pt x="19" y="291"/>
                  </a:lnTo>
                  <a:lnTo>
                    <a:pt x="30" y="291"/>
                  </a:lnTo>
                  <a:lnTo>
                    <a:pt x="33" y="288"/>
                  </a:lnTo>
                  <a:lnTo>
                    <a:pt x="28" y="282"/>
                  </a:lnTo>
                  <a:lnTo>
                    <a:pt x="23" y="276"/>
                  </a:lnTo>
                  <a:lnTo>
                    <a:pt x="23" y="271"/>
                  </a:lnTo>
                  <a:lnTo>
                    <a:pt x="30" y="260"/>
                  </a:lnTo>
                  <a:lnTo>
                    <a:pt x="43" y="247"/>
                  </a:lnTo>
                  <a:lnTo>
                    <a:pt x="61" y="223"/>
                  </a:lnTo>
                  <a:lnTo>
                    <a:pt x="78" y="203"/>
                  </a:lnTo>
                  <a:lnTo>
                    <a:pt x="84" y="197"/>
                  </a:lnTo>
                  <a:lnTo>
                    <a:pt x="88" y="192"/>
                  </a:lnTo>
                  <a:lnTo>
                    <a:pt x="95" y="191"/>
                  </a:lnTo>
                  <a:lnTo>
                    <a:pt x="101" y="194"/>
                  </a:lnTo>
                  <a:lnTo>
                    <a:pt x="109" y="199"/>
                  </a:lnTo>
                  <a:lnTo>
                    <a:pt x="124" y="220"/>
                  </a:lnTo>
                  <a:lnTo>
                    <a:pt x="141" y="243"/>
                  </a:lnTo>
                  <a:lnTo>
                    <a:pt x="158" y="267"/>
                  </a:lnTo>
                  <a:lnTo>
                    <a:pt x="168" y="281"/>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5" name="Group 27"/>
            <p:cNvGrpSpPr>
              <a:grpSpLocks/>
            </p:cNvGrpSpPr>
            <p:nvPr/>
          </p:nvGrpSpPr>
          <p:grpSpPr bwMode="auto">
            <a:xfrm>
              <a:off x="1672" y="1903"/>
              <a:ext cx="231" cy="311"/>
              <a:chOff x="1881" y="1903"/>
              <a:chExt cx="260" cy="311"/>
            </a:xfrm>
          </p:grpSpPr>
          <p:grpSp>
            <p:nvGrpSpPr>
              <p:cNvPr id="6" name="Group 28"/>
              <p:cNvGrpSpPr>
                <a:grpSpLocks/>
              </p:cNvGrpSpPr>
              <p:nvPr/>
            </p:nvGrpSpPr>
            <p:grpSpPr bwMode="auto">
              <a:xfrm>
                <a:off x="1881" y="1903"/>
                <a:ext cx="260" cy="311"/>
                <a:chOff x="1881" y="1903"/>
                <a:chExt cx="260" cy="311"/>
              </a:xfrm>
            </p:grpSpPr>
            <p:sp>
              <p:nvSpPr>
                <p:cNvPr id="2718749" name="AutoShape 29"/>
                <p:cNvSpPr>
                  <a:spLocks noChangeArrowheads="1"/>
                </p:cNvSpPr>
                <p:nvPr/>
              </p:nvSpPr>
              <p:spPr bwMode="auto">
                <a:xfrm>
                  <a:off x="1881" y="1955"/>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50" name="AutoShape 30"/>
                <p:cNvSpPr>
                  <a:spLocks noChangeArrowheads="1"/>
                </p:cNvSpPr>
                <p:nvPr/>
              </p:nvSpPr>
              <p:spPr bwMode="auto">
                <a:xfrm>
                  <a:off x="1944" y="1903"/>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8751" name="Oval 31"/>
              <p:cNvSpPr>
                <a:spLocks noChangeArrowheads="1"/>
              </p:cNvSpPr>
              <p:nvPr/>
            </p:nvSpPr>
            <p:spPr bwMode="auto">
              <a:xfrm>
                <a:off x="1964" y="1930"/>
                <a:ext cx="25"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752" name="AutoShape 32"/>
              <p:cNvSpPr>
                <a:spLocks noChangeArrowheads="1"/>
              </p:cNvSpPr>
              <p:nvPr/>
            </p:nvSpPr>
            <p:spPr bwMode="auto">
              <a:xfrm>
                <a:off x="1912" y="2077"/>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8753" name="AutoShape 33"/>
            <p:cNvSpPr>
              <a:spLocks noChangeArrowheads="1"/>
            </p:cNvSpPr>
            <p:nvPr/>
          </p:nvSpPr>
          <p:spPr bwMode="auto">
            <a:xfrm>
              <a:off x="1735" y="2288"/>
              <a:ext cx="183"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54" name="AutoShape 34"/>
            <p:cNvSpPr>
              <a:spLocks noChangeArrowheads="1"/>
            </p:cNvSpPr>
            <p:nvPr/>
          </p:nvSpPr>
          <p:spPr bwMode="auto">
            <a:xfrm>
              <a:off x="1780" y="2237"/>
              <a:ext cx="138" cy="45"/>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55" name="AutoShape 35"/>
            <p:cNvSpPr>
              <a:spLocks noChangeArrowheads="1"/>
            </p:cNvSpPr>
            <p:nvPr/>
          </p:nvSpPr>
          <p:spPr bwMode="auto">
            <a:xfrm>
              <a:off x="1772" y="2308"/>
              <a:ext cx="94" cy="15"/>
            </a:xfrm>
            <a:prstGeom prst="parallelogram">
              <a:avLst>
                <a:gd name="adj" fmla="val 156638"/>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7" name="Group 36"/>
            <p:cNvGrpSpPr>
              <a:grpSpLocks/>
            </p:cNvGrpSpPr>
            <p:nvPr/>
          </p:nvGrpSpPr>
          <p:grpSpPr bwMode="auto">
            <a:xfrm>
              <a:off x="2202" y="2277"/>
              <a:ext cx="179" cy="257"/>
              <a:chOff x="2477" y="2277"/>
              <a:chExt cx="202" cy="257"/>
            </a:xfrm>
          </p:grpSpPr>
          <p:sp>
            <p:nvSpPr>
              <p:cNvPr id="2718757" name="Freeform 37"/>
              <p:cNvSpPr>
                <a:spLocks/>
              </p:cNvSpPr>
              <p:nvPr/>
            </p:nvSpPr>
            <p:spPr bwMode="auto">
              <a:xfrm>
                <a:off x="2607" y="2396"/>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8758" name="Rectangle 38"/>
              <p:cNvSpPr>
                <a:spLocks noChangeArrowheads="1"/>
              </p:cNvSpPr>
              <p:nvPr/>
            </p:nvSpPr>
            <p:spPr bwMode="auto">
              <a:xfrm>
                <a:off x="2602" y="2396"/>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59" name="Rectangle 39"/>
              <p:cNvSpPr>
                <a:spLocks noChangeArrowheads="1"/>
              </p:cNvSpPr>
              <p:nvPr/>
            </p:nvSpPr>
            <p:spPr bwMode="auto">
              <a:xfrm>
                <a:off x="2610" y="2453"/>
                <a:ext cx="5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60" name="Rectangle 40"/>
              <p:cNvSpPr>
                <a:spLocks noChangeArrowheads="1"/>
              </p:cNvSpPr>
              <p:nvPr/>
            </p:nvSpPr>
            <p:spPr bwMode="auto">
              <a:xfrm>
                <a:off x="2479" y="2453"/>
                <a:ext cx="73" cy="8"/>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61" name="Oval 41"/>
              <p:cNvSpPr>
                <a:spLocks noChangeArrowheads="1"/>
              </p:cNvSpPr>
              <p:nvPr/>
            </p:nvSpPr>
            <p:spPr bwMode="auto">
              <a:xfrm>
                <a:off x="2537" y="2277"/>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8762" name="Freeform 42"/>
              <p:cNvSpPr>
                <a:spLocks/>
              </p:cNvSpPr>
              <p:nvPr/>
            </p:nvSpPr>
            <p:spPr bwMode="auto">
              <a:xfrm>
                <a:off x="2477" y="2322"/>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8763" name="Freeform 43"/>
            <p:cNvSpPr>
              <a:spLocks/>
            </p:cNvSpPr>
            <p:nvPr/>
          </p:nvSpPr>
          <p:spPr bwMode="auto">
            <a:xfrm>
              <a:off x="2425" y="2247"/>
              <a:ext cx="179" cy="291"/>
            </a:xfrm>
            <a:custGeom>
              <a:avLst/>
              <a:gdLst/>
              <a:ahLst/>
              <a:cxnLst>
                <a:cxn ang="0">
                  <a:pos x="200" y="263"/>
                </a:cxn>
                <a:cxn ang="0">
                  <a:pos x="185" y="263"/>
                </a:cxn>
                <a:cxn ang="0">
                  <a:pos x="158" y="229"/>
                </a:cxn>
                <a:cxn ang="0">
                  <a:pos x="122" y="169"/>
                </a:cxn>
                <a:cxn ang="0">
                  <a:pos x="112" y="141"/>
                </a:cxn>
                <a:cxn ang="0">
                  <a:pos x="114" y="123"/>
                </a:cxn>
                <a:cxn ang="0">
                  <a:pos x="123" y="119"/>
                </a:cxn>
                <a:cxn ang="0">
                  <a:pos x="137" y="129"/>
                </a:cxn>
                <a:cxn ang="0">
                  <a:pos x="156" y="140"/>
                </a:cxn>
                <a:cxn ang="0">
                  <a:pos x="165" y="140"/>
                </a:cxn>
                <a:cxn ang="0">
                  <a:pos x="166" y="134"/>
                </a:cxn>
                <a:cxn ang="0">
                  <a:pos x="157" y="123"/>
                </a:cxn>
                <a:cxn ang="0">
                  <a:pos x="136" y="108"/>
                </a:cxn>
                <a:cxn ang="0">
                  <a:pos x="127" y="86"/>
                </a:cxn>
                <a:cxn ang="0">
                  <a:pos x="123" y="69"/>
                </a:cxn>
                <a:cxn ang="0">
                  <a:pos x="113" y="56"/>
                </a:cxn>
                <a:cxn ang="0">
                  <a:pos x="109" y="48"/>
                </a:cxn>
                <a:cxn ang="0">
                  <a:pos x="114" y="36"/>
                </a:cxn>
                <a:cxn ang="0">
                  <a:pos x="119" y="24"/>
                </a:cxn>
                <a:cxn ang="0">
                  <a:pos x="116" y="9"/>
                </a:cxn>
                <a:cxn ang="0">
                  <a:pos x="106" y="1"/>
                </a:cxn>
                <a:cxn ang="0">
                  <a:pos x="91" y="3"/>
                </a:cxn>
                <a:cxn ang="0">
                  <a:pos x="84" y="13"/>
                </a:cxn>
                <a:cxn ang="0">
                  <a:pos x="84" y="23"/>
                </a:cxn>
                <a:cxn ang="0">
                  <a:pos x="88" y="35"/>
                </a:cxn>
                <a:cxn ang="0">
                  <a:pos x="88" y="46"/>
                </a:cxn>
                <a:cxn ang="0">
                  <a:pos x="78" y="56"/>
                </a:cxn>
                <a:cxn ang="0">
                  <a:pos x="65" y="64"/>
                </a:cxn>
                <a:cxn ang="0">
                  <a:pos x="55" y="75"/>
                </a:cxn>
                <a:cxn ang="0">
                  <a:pos x="47" y="99"/>
                </a:cxn>
                <a:cxn ang="0">
                  <a:pos x="42" y="121"/>
                </a:cxn>
                <a:cxn ang="0">
                  <a:pos x="40" y="145"/>
                </a:cxn>
                <a:cxn ang="0">
                  <a:pos x="42" y="158"/>
                </a:cxn>
                <a:cxn ang="0">
                  <a:pos x="49" y="161"/>
                </a:cxn>
                <a:cxn ang="0">
                  <a:pos x="53" y="158"/>
                </a:cxn>
                <a:cxn ang="0">
                  <a:pos x="53" y="133"/>
                </a:cxn>
                <a:cxn ang="0">
                  <a:pos x="55" y="116"/>
                </a:cxn>
                <a:cxn ang="0">
                  <a:pos x="64" y="109"/>
                </a:cxn>
                <a:cxn ang="0">
                  <a:pos x="70" y="114"/>
                </a:cxn>
                <a:cxn ang="0">
                  <a:pos x="68" y="140"/>
                </a:cxn>
                <a:cxn ang="0">
                  <a:pos x="62" y="166"/>
                </a:cxn>
                <a:cxn ang="0">
                  <a:pos x="53" y="196"/>
                </a:cxn>
                <a:cxn ang="0">
                  <a:pos x="33" y="225"/>
                </a:cxn>
                <a:cxn ang="0">
                  <a:pos x="8" y="255"/>
                </a:cxn>
                <a:cxn ang="0">
                  <a:pos x="0" y="271"/>
                </a:cxn>
                <a:cxn ang="0">
                  <a:pos x="19" y="290"/>
                </a:cxn>
                <a:cxn ang="0">
                  <a:pos x="33" y="288"/>
                </a:cxn>
                <a:cxn ang="0">
                  <a:pos x="23" y="275"/>
                </a:cxn>
                <a:cxn ang="0">
                  <a:pos x="30" y="259"/>
                </a:cxn>
                <a:cxn ang="0">
                  <a:pos x="62" y="223"/>
                </a:cxn>
                <a:cxn ang="0">
                  <a:pos x="84" y="196"/>
                </a:cxn>
                <a:cxn ang="0">
                  <a:pos x="96" y="190"/>
                </a:cxn>
                <a:cxn ang="0">
                  <a:pos x="109" y="199"/>
                </a:cxn>
                <a:cxn ang="0">
                  <a:pos x="142" y="243"/>
                </a:cxn>
                <a:cxn ang="0">
                  <a:pos x="169" y="280"/>
                </a:cxn>
                <a:cxn ang="0">
                  <a:pos x="179" y="283"/>
                </a:cxn>
                <a:cxn ang="0">
                  <a:pos x="192" y="273"/>
                </a:cxn>
              </a:cxnLst>
              <a:rect l="0" t="0" r="r" b="b"/>
              <a:pathLst>
                <a:path w="201" h="291">
                  <a:moveTo>
                    <a:pt x="199" y="268"/>
                  </a:moveTo>
                  <a:lnTo>
                    <a:pt x="200" y="263"/>
                  </a:lnTo>
                  <a:lnTo>
                    <a:pt x="192" y="264"/>
                  </a:lnTo>
                  <a:lnTo>
                    <a:pt x="185" y="263"/>
                  </a:lnTo>
                  <a:lnTo>
                    <a:pt x="175" y="255"/>
                  </a:lnTo>
                  <a:lnTo>
                    <a:pt x="158" y="229"/>
                  </a:lnTo>
                  <a:lnTo>
                    <a:pt x="135" y="190"/>
                  </a:lnTo>
                  <a:lnTo>
                    <a:pt x="122" y="169"/>
                  </a:lnTo>
                  <a:lnTo>
                    <a:pt x="113" y="151"/>
                  </a:lnTo>
                  <a:lnTo>
                    <a:pt x="112" y="141"/>
                  </a:lnTo>
                  <a:lnTo>
                    <a:pt x="112" y="130"/>
                  </a:lnTo>
                  <a:lnTo>
                    <a:pt x="114" y="123"/>
                  </a:lnTo>
                  <a:lnTo>
                    <a:pt x="119" y="119"/>
                  </a:lnTo>
                  <a:lnTo>
                    <a:pt x="123" y="119"/>
                  </a:lnTo>
                  <a:lnTo>
                    <a:pt x="128" y="121"/>
                  </a:lnTo>
                  <a:lnTo>
                    <a:pt x="137" y="129"/>
                  </a:lnTo>
                  <a:lnTo>
                    <a:pt x="148" y="136"/>
                  </a:lnTo>
                  <a:lnTo>
                    <a:pt x="156" y="140"/>
                  </a:lnTo>
                  <a:lnTo>
                    <a:pt x="161" y="141"/>
                  </a:lnTo>
                  <a:lnTo>
                    <a:pt x="165" y="140"/>
                  </a:lnTo>
                  <a:lnTo>
                    <a:pt x="167" y="136"/>
                  </a:lnTo>
                  <a:lnTo>
                    <a:pt x="166" y="134"/>
                  </a:lnTo>
                  <a:lnTo>
                    <a:pt x="165" y="130"/>
                  </a:lnTo>
                  <a:lnTo>
                    <a:pt x="157" y="123"/>
                  </a:lnTo>
                  <a:lnTo>
                    <a:pt x="143" y="114"/>
                  </a:lnTo>
                  <a:lnTo>
                    <a:pt x="136" y="108"/>
                  </a:lnTo>
                  <a:lnTo>
                    <a:pt x="131" y="99"/>
                  </a:lnTo>
                  <a:lnTo>
                    <a:pt x="127" y="86"/>
                  </a:lnTo>
                  <a:lnTo>
                    <a:pt x="126" y="74"/>
                  </a:lnTo>
                  <a:lnTo>
                    <a:pt x="123" y="69"/>
                  </a:lnTo>
                  <a:lnTo>
                    <a:pt x="119" y="63"/>
                  </a:lnTo>
                  <a:lnTo>
                    <a:pt x="113" y="56"/>
                  </a:lnTo>
                  <a:lnTo>
                    <a:pt x="109" y="53"/>
                  </a:lnTo>
                  <a:lnTo>
                    <a:pt x="109" y="48"/>
                  </a:lnTo>
                  <a:lnTo>
                    <a:pt x="112" y="40"/>
                  </a:lnTo>
                  <a:lnTo>
                    <a:pt x="114" y="36"/>
                  </a:lnTo>
                  <a:lnTo>
                    <a:pt x="117" y="31"/>
                  </a:lnTo>
                  <a:lnTo>
                    <a:pt x="119" y="24"/>
                  </a:lnTo>
                  <a:lnTo>
                    <a:pt x="117" y="15"/>
                  </a:lnTo>
                  <a:lnTo>
                    <a:pt x="116" y="9"/>
                  </a:lnTo>
                  <a:lnTo>
                    <a:pt x="112" y="4"/>
                  </a:lnTo>
                  <a:lnTo>
                    <a:pt x="106" y="1"/>
                  </a:lnTo>
                  <a:lnTo>
                    <a:pt x="97" y="0"/>
                  </a:lnTo>
                  <a:lnTo>
                    <a:pt x="91" y="3"/>
                  </a:lnTo>
                  <a:lnTo>
                    <a:pt x="87" y="6"/>
                  </a:lnTo>
                  <a:lnTo>
                    <a:pt x="84" y="13"/>
                  </a:lnTo>
                  <a:lnTo>
                    <a:pt x="83" y="18"/>
                  </a:lnTo>
                  <a:lnTo>
                    <a:pt x="84" y="23"/>
                  </a:lnTo>
                  <a:lnTo>
                    <a:pt x="87" y="30"/>
                  </a:lnTo>
                  <a:lnTo>
                    <a:pt x="88" y="35"/>
                  </a:lnTo>
                  <a:lnTo>
                    <a:pt x="89" y="40"/>
                  </a:lnTo>
                  <a:lnTo>
                    <a:pt x="88" y="46"/>
                  </a:lnTo>
                  <a:lnTo>
                    <a:pt x="84" y="51"/>
                  </a:lnTo>
                  <a:lnTo>
                    <a:pt x="78" y="56"/>
                  </a:lnTo>
                  <a:lnTo>
                    <a:pt x="70" y="60"/>
                  </a:lnTo>
                  <a:lnTo>
                    <a:pt x="65" y="64"/>
                  </a:lnTo>
                  <a:lnTo>
                    <a:pt x="60" y="69"/>
                  </a:lnTo>
                  <a:lnTo>
                    <a:pt x="55" y="75"/>
                  </a:lnTo>
                  <a:lnTo>
                    <a:pt x="50" y="86"/>
                  </a:lnTo>
                  <a:lnTo>
                    <a:pt x="47" y="99"/>
                  </a:lnTo>
                  <a:lnTo>
                    <a:pt x="43" y="109"/>
                  </a:lnTo>
                  <a:lnTo>
                    <a:pt x="42" y="121"/>
                  </a:lnTo>
                  <a:lnTo>
                    <a:pt x="40" y="136"/>
                  </a:lnTo>
                  <a:lnTo>
                    <a:pt x="40" y="145"/>
                  </a:lnTo>
                  <a:lnTo>
                    <a:pt x="40" y="153"/>
                  </a:lnTo>
                  <a:lnTo>
                    <a:pt x="42" y="158"/>
                  </a:lnTo>
                  <a:lnTo>
                    <a:pt x="44" y="160"/>
                  </a:lnTo>
                  <a:lnTo>
                    <a:pt x="49" y="161"/>
                  </a:lnTo>
                  <a:lnTo>
                    <a:pt x="52"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2" y="166"/>
                  </a:lnTo>
                  <a:lnTo>
                    <a:pt x="58" y="183"/>
                  </a:lnTo>
                  <a:lnTo>
                    <a:pt x="53" y="196"/>
                  </a:lnTo>
                  <a:lnTo>
                    <a:pt x="42"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2" y="223"/>
                  </a:lnTo>
                  <a:lnTo>
                    <a:pt x="78" y="203"/>
                  </a:lnTo>
                  <a:lnTo>
                    <a:pt x="84" y="196"/>
                  </a:lnTo>
                  <a:lnTo>
                    <a:pt x="88" y="191"/>
                  </a:lnTo>
                  <a:lnTo>
                    <a:pt x="96" y="190"/>
                  </a:lnTo>
                  <a:lnTo>
                    <a:pt x="102" y="194"/>
                  </a:lnTo>
                  <a:lnTo>
                    <a:pt x="109" y="199"/>
                  </a:lnTo>
                  <a:lnTo>
                    <a:pt x="125" y="219"/>
                  </a:lnTo>
                  <a:lnTo>
                    <a:pt x="142" y="243"/>
                  </a:lnTo>
                  <a:lnTo>
                    <a:pt x="158" y="266"/>
                  </a:lnTo>
                  <a:lnTo>
                    <a:pt x="169" y="280"/>
                  </a:lnTo>
                  <a:lnTo>
                    <a:pt x="172" y="283"/>
                  </a:lnTo>
                  <a:lnTo>
                    <a:pt x="179" y="283"/>
                  </a:lnTo>
                  <a:lnTo>
                    <a:pt x="185" y="278"/>
                  </a:lnTo>
                  <a:lnTo>
                    <a:pt x="192" y="273"/>
                  </a:lnTo>
                  <a:lnTo>
                    <a:pt x="199"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8" name="Group 44"/>
            <p:cNvGrpSpPr>
              <a:grpSpLocks/>
            </p:cNvGrpSpPr>
            <p:nvPr/>
          </p:nvGrpSpPr>
          <p:grpSpPr bwMode="auto">
            <a:xfrm>
              <a:off x="1924" y="2237"/>
              <a:ext cx="232" cy="310"/>
              <a:chOff x="2165" y="2237"/>
              <a:chExt cx="260" cy="310"/>
            </a:xfrm>
          </p:grpSpPr>
          <p:grpSp>
            <p:nvGrpSpPr>
              <p:cNvPr id="9" name="Group 45"/>
              <p:cNvGrpSpPr>
                <a:grpSpLocks/>
              </p:cNvGrpSpPr>
              <p:nvPr/>
            </p:nvGrpSpPr>
            <p:grpSpPr bwMode="auto">
              <a:xfrm>
                <a:off x="2165" y="2237"/>
                <a:ext cx="260" cy="310"/>
                <a:chOff x="2165" y="2237"/>
                <a:chExt cx="260" cy="310"/>
              </a:xfrm>
            </p:grpSpPr>
            <p:sp>
              <p:nvSpPr>
                <p:cNvPr id="2718766" name="AutoShape 46"/>
                <p:cNvSpPr>
                  <a:spLocks noChangeArrowheads="1"/>
                </p:cNvSpPr>
                <p:nvPr/>
              </p:nvSpPr>
              <p:spPr bwMode="auto">
                <a:xfrm>
                  <a:off x="2165" y="2288"/>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67" name="AutoShape 47"/>
                <p:cNvSpPr>
                  <a:spLocks noChangeArrowheads="1"/>
                </p:cNvSpPr>
                <p:nvPr/>
              </p:nvSpPr>
              <p:spPr bwMode="auto">
                <a:xfrm>
                  <a:off x="2227" y="2237"/>
                  <a:ext cx="198" cy="45"/>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8768" name="Oval 48"/>
              <p:cNvSpPr>
                <a:spLocks noChangeArrowheads="1"/>
              </p:cNvSpPr>
              <p:nvPr/>
            </p:nvSpPr>
            <p:spPr bwMode="auto">
              <a:xfrm>
                <a:off x="2246" y="2263"/>
                <a:ext cx="27"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769" name="AutoShape 49"/>
              <p:cNvSpPr>
                <a:spLocks noChangeArrowheads="1"/>
              </p:cNvSpPr>
              <p:nvPr/>
            </p:nvSpPr>
            <p:spPr bwMode="auto">
              <a:xfrm>
                <a:off x="2196" y="2410"/>
                <a:ext cx="138"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8770" name="AutoShape 50"/>
            <p:cNvSpPr>
              <a:spLocks noChangeArrowheads="1"/>
            </p:cNvSpPr>
            <p:nvPr/>
          </p:nvSpPr>
          <p:spPr bwMode="auto">
            <a:xfrm>
              <a:off x="1993" y="2626"/>
              <a:ext cx="184"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71" name="AutoShape 51"/>
            <p:cNvSpPr>
              <a:spLocks noChangeArrowheads="1"/>
            </p:cNvSpPr>
            <p:nvPr/>
          </p:nvSpPr>
          <p:spPr bwMode="auto">
            <a:xfrm>
              <a:off x="2036" y="2575"/>
              <a:ext cx="141"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72" name="AutoShape 52"/>
            <p:cNvSpPr>
              <a:spLocks noChangeArrowheads="1"/>
            </p:cNvSpPr>
            <p:nvPr/>
          </p:nvSpPr>
          <p:spPr bwMode="auto">
            <a:xfrm>
              <a:off x="2029" y="2647"/>
              <a:ext cx="95" cy="15"/>
            </a:xfrm>
            <a:prstGeom prst="parallelogram">
              <a:avLst>
                <a:gd name="adj" fmla="val 15830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0" name="Group 53"/>
            <p:cNvGrpSpPr>
              <a:grpSpLocks/>
            </p:cNvGrpSpPr>
            <p:nvPr/>
          </p:nvGrpSpPr>
          <p:grpSpPr bwMode="auto">
            <a:xfrm>
              <a:off x="2478" y="2616"/>
              <a:ext cx="180" cy="257"/>
              <a:chOff x="2788" y="2616"/>
              <a:chExt cx="202" cy="257"/>
            </a:xfrm>
          </p:grpSpPr>
          <p:sp>
            <p:nvSpPr>
              <p:cNvPr id="2718774" name="Freeform 54"/>
              <p:cNvSpPr>
                <a:spLocks/>
              </p:cNvSpPr>
              <p:nvPr/>
            </p:nvSpPr>
            <p:spPr bwMode="auto">
              <a:xfrm>
                <a:off x="2918" y="2735"/>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8775" name="Rectangle 55"/>
              <p:cNvSpPr>
                <a:spLocks noChangeArrowheads="1"/>
              </p:cNvSpPr>
              <p:nvPr/>
            </p:nvSpPr>
            <p:spPr bwMode="auto">
              <a:xfrm>
                <a:off x="2913" y="2735"/>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76" name="Rectangle 56"/>
              <p:cNvSpPr>
                <a:spLocks noChangeArrowheads="1"/>
              </p:cNvSpPr>
              <p:nvPr/>
            </p:nvSpPr>
            <p:spPr bwMode="auto">
              <a:xfrm>
                <a:off x="2921" y="2791"/>
                <a:ext cx="57"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77" name="Rectangle 57"/>
              <p:cNvSpPr>
                <a:spLocks noChangeArrowheads="1"/>
              </p:cNvSpPr>
              <p:nvPr/>
            </p:nvSpPr>
            <p:spPr bwMode="auto">
              <a:xfrm>
                <a:off x="2790" y="2791"/>
                <a:ext cx="73"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78" name="Oval 58"/>
              <p:cNvSpPr>
                <a:spLocks noChangeArrowheads="1"/>
              </p:cNvSpPr>
              <p:nvPr/>
            </p:nvSpPr>
            <p:spPr bwMode="auto">
              <a:xfrm>
                <a:off x="2848" y="2616"/>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8779" name="Freeform 59"/>
              <p:cNvSpPr>
                <a:spLocks/>
              </p:cNvSpPr>
              <p:nvPr/>
            </p:nvSpPr>
            <p:spPr bwMode="auto">
              <a:xfrm>
                <a:off x="2788" y="2660"/>
                <a:ext cx="140"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1" y="212"/>
                  </a:cxn>
                  <a:cxn ang="0">
                    <a:pos x="115" y="102"/>
                  </a:cxn>
                  <a:cxn ang="0">
                    <a:pos x="114" y="99"/>
                  </a:cxn>
                  <a:cxn ang="0">
                    <a:pos x="113" y="98"/>
                  </a:cxn>
                  <a:cxn ang="0">
                    <a:pos x="111" y="96"/>
                  </a:cxn>
                  <a:cxn ang="0">
                    <a:pos x="109" y="94"/>
                  </a:cxn>
                  <a:cxn ang="0">
                    <a:pos x="107" y="93"/>
                  </a:cxn>
                  <a:cxn ang="0">
                    <a:pos x="104" y="93"/>
                  </a:cxn>
                  <a:cxn ang="0">
                    <a:pos x="101" y="93"/>
                  </a:cxn>
                  <a:cxn ang="0">
                    <a:pos x="99" y="93"/>
                  </a:cxn>
                  <a:cxn ang="0">
                    <a:pos x="67" y="54"/>
                  </a:cxn>
                  <a:cxn ang="0">
                    <a:pos x="129" y="67"/>
                  </a:cxn>
                  <a:cxn ang="0">
                    <a:pos x="132" y="66"/>
                  </a:cxn>
                  <a:cxn ang="0">
                    <a:pos x="133" y="66"/>
                  </a:cxn>
                  <a:cxn ang="0">
                    <a:pos x="136" y="64"/>
                  </a:cxn>
                  <a:cxn ang="0">
                    <a:pos x="138" y="62"/>
                  </a:cxn>
                  <a:cxn ang="0">
                    <a:pos x="138" y="59"/>
                  </a:cxn>
                  <a:cxn ang="0">
                    <a:pos x="139" y="56"/>
                  </a:cxn>
                  <a:cxn ang="0">
                    <a:pos x="138" y="53"/>
                  </a:cxn>
                  <a:cxn ang="0">
                    <a:pos x="137" y="51"/>
                  </a:cxn>
                  <a:cxn ang="0">
                    <a:pos x="135" y="49"/>
                  </a:cxn>
                  <a:cxn ang="0">
                    <a:pos x="133" y="47"/>
                  </a:cxn>
                  <a:cxn ang="0">
                    <a:pos x="130" y="46"/>
                  </a:cxn>
                  <a:cxn ang="0">
                    <a:pos x="88" y="46"/>
                  </a:cxn>
                  <a:cxn ang="0">
                    <a:pos x="81" y="30"/>
                  </a:cxn>
                  <a:cxn ang="0">
                    <a:pos x="81" y="26"/>
                  </a:cxn>
                  <a:cxn ang="0">
                    <a:pos x="82" y="22"/>
                  </a:cxn>
                  <a:cxn ang="0">
                    <a:pos x="82" y="18"/>
                  </a:cxn>
                  <a:cxn ang="0">
                    <a:pos x="81" y="14"/>
                  </a:cxn>
                  <a:cxn ang="0">
                    <a:pos x="79" y="11"/>
                  </a:cxn>
                  <a:cxn ang="0">
                    <a:pos x="77" y="8"/>
                  </a:cxn>
                  <a:cxn ang="0">
                    <a:pos x="74" y="5"/>
                  </a:cxn>
                  <a:cxn ang="0">
                    <a:pos x="71" y="3"/>
                  </a:cxn>
                  <a:cxn ang="0">
                    <a:pos x="67" y="1"/>
                  </a:cxn>
                  <a:cxn ang="0">
                    <a:pos x="63" y="0"/>
                  </a:cxn>
                  <a:cxn ang="0">
                    <a:pos x="58" y="0"/>
                  </a:cxn>
                  <a:cxn ang="0">
                    <a:pos x="54" y="1"/>
                  </a:cxn>
                  <a:cxn ang="0">
                    <a:pos x="50" y="2"/>
                  </a:cxn>
                  <a:cxn ang="0">
                    <a:pos x="45" y="4"/>
                  </a:cxn>
                  <a:cxn ang="0">
                    <a:pos x="42" y="8"/>
                  </a:cxn>
                  <a:cxn ang="0">
                    <a:pos x="40" y="12"/>
                  </a:cxn>
                  <a:cxn ang="0">
                    <a:pos x="38" y="16"/>
                  </a:cxn>
                </a:cxnLst>
                <a:rect l="0" t="0" r="r" b="b"/>
                <a:pathLst>
                  <a:path w="140"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1" y="119"/>
                    </a:lnTo>
                    <a:lnTo>
                      <a:pt x="91" y="212"/>
                    </a:lnTo>
                    <a:lnTo>
                      <a:pt x="115" y="212"/>
                    </a:lnTo>
                    <a:lnTo>
                      <a:pt x="115" y="102"/>
                    </a:lnTo>
                    <a:lnTo>
                      <a:pt x="115" y="101"/>
                    </a:lnTo>
                    <a:lnTo>
                      <a:pt x="114" y="99"/>
                    </a:lnTo>
                    <a:lnTo>
                      <a:pt x="114" y="98"/>
                    </a:lnTo>
                    <a:lnTo>
                      <a:pt x="113" y="98"/>
                    </a:lnTo>
                    <a:lnTo>
                      <a:pt x="112" y="97"/>
                    </a:lnTo>
                    <a:lnTo>
                      <a:pt x="111" y="96"/>
                    </a:lnTo>
                    <a:lnTo>
                      <a:pt x="110" y="95"/>
                    </a:lnTo>
                    <a:lnTo>
                      <a:pt x="109" y="94"/>
                    </a:lnTo>
                    <a:lnTo>
                      <a:pt x="108" y="94"/>
                    </a:lnTo>
                    <a:lnTo>
                      <a:pt x="107" y="93"/>
                    </a:lnTo>
                    <a:lnTo>
                      <a:pt x="105" y="93"/>
                    </a:lnTo>
                    <a:lnTo>
                      <a:pt x="104" y="93"/>
                    </a:lnTo>
                    <a:lnTo>
                      <a:pt x="102" y="93"/>
                    </a:lnTo>
                    <a:lnTo>
                      <a:pt x="101" y="93"/>
                    </a:lnTo>
                    <a:lnTo>
                      <a:pt x="100" y="93"/>
                    </a:lnTo>
                    <a:lnTo>
                      <a:pt x="99" y="93"/>
                    </a:lnTo>
                    <a:lnTo>
                      <a:pt x="55" y="90"/>
                    </a:lnTo>
                    <a:lnTo>
                      <a:pt x="67" y="54"/>
                    </a:lnTo>
                    <a:lnTo>
                      <a:pt x="76" y="67"/>
                    </a:lnTo>
                    <a:lnTo>
                      <a:pt x="129" y="67"/>
                    </a:lnTo>
                    <a:lnTo>
                      <a:pt x="130" y="66"/>
                    </a:lnTo>
                    <a:lnTo>
                      <a:pt x="132" y="66"/>
                    </a:lnTo>
                    <a:lnTo>
                      <a:pt x="133" y="66"/>
                    </a:lnTo>
                    <a:lnTo>
                      <a:pt x="133" y="66"/>
                    </a:lnTo>
                    <a:lnTo>
                      <a:pt x="135" y="64"/>
                    </a:lnTo>
                    <a:lnTo>
                      <a:pt x="136" y="64"/>
                    </a:lnTo>
                    <a:lnTo>
                      <a:pt x="137" y="63"/>
                    </a:lnTo>
                    <a:lnTo>
                      <a:pt x="138" y="62"/>
                    </a:lnTo>
                    <a:lnTo>
                      <a:pt x="138" y="61"/>
                    </a:lnTo>
                    <a:lnTo>
                      <a:pt x="138" y="59"/>
                    </a:lnTo>
                    <a:lnTo>
                      <a:pt x="139" y="58"/>
                    </a:lnTo>
                    <a:lnTo>
                      <a:pt x="139" y="56"/>
                    </a:lnTo>
                    <a:lnTo>
                      <a:pt x="139" y="54"/>
                    </a:lnTo>
                    <a:lnTo>
                      <a:pt x="138" y="53"/>
                    </a:lnTo>
                    <a:lnTo>
                      <a:pt x="138" y="52"/>
                    </a:lnTo>
                    <a:lnTo>
                      <a:pt x="137" y="51"/>
                    </a:lnTo>
                    <a:lnTo>
                      <a:pt x="136" y="49"/>
                    </a:lnTo>
                    <a:lnTo>
                      <a:pt x="135" y="49"/>
                    </a:lnTo>
                    <a:lnTo>
                      <a:pt x="134" y="48"/>
                    </a:lnTo>
                    <a:lnTo>
                      <a:pt x="133" y="47"/>
                    </a:lnTo>
                    <a:lnTo>
                      <a:pt x="132" y="46"/>
                    </a:lnTo>
                    <a:lnTo>
                      <a:pt x="130" y="46"/>
                    </a:lnTo>
                    <a:lnTo>
                      <a:pt x="129" y="46"/>
                    </a:lnTo>
                    <a:lnTo>
                      <a:pt x="88" y="46"/>
                    </a:lnTo>
                    <a:lnTo>
                      <a:pt x="79" y="31"/>
                    </a:lnTo>
                    <a:lnTo>
                      <a:pt x="81" y="30"/>
                    </a:lnTo>
                    <a:lnTo>
                      <a:pt x="81" y="28"/>
                    </a:lnTo>
                    <a:lnTo>
                      <a:pt x="81" y="26"/>
                    </a:lnTo>
                    <a:lnTo>
                      <a:pt x="82" y="24"/>
                    </a:lnTo>
                    <a:lnTo>
                      <a:pt x="82" y="22"/>
                    </a:lnTo>
                    <a:lnTo>
                      <a:pt x="82" y="20"/>
                    </a:lnTo>
                    <a:lnTo>
                      <a:pt x="82" y="18"/>
                    </a:lnTo>
                    <a:lnTo>
                      <a:pt x="81" y="16"/>
                    </a:lnTo>
                    <a:lnTo>
                      <a:pt x="81" y="14"/>
                    </a:lnTo>
                    <a:lnTo>
                      <a:pt x="80" y="13"/>
                    </a:lnTo>
                    <a:lnTo>
                      <a:pt x="79" y="11"/>
                    </a:lnTo>
                    <a:lnTo>
                      <a:pt x="78" y="9"/>
                    </a:lnTo>
                    <a:lnTo>
                      <a:pt x="77" y="8"/>
                    </a:lnTo>
                    <a:lnTo>
                      <a:pt x="76" y="6"/>
                    </a:lnTo>
                    <a:lnTo>
                      <a:pt x="74" y="5"/>
                    </a:lnTo>
                    <a:lnTo>
                      <a:pt x="73" y="4"/>
                    </a:lnTo>
                    <a:lnTo>
                      <a:pt x="71" y="3"/>
                    </a:lnTo>
                    <a:lnTo>
                      <a:pt x="69" y="2"/>
                    </a:lnTo>
                    <a:lnTo>
                      <a:pt x="67" y="1"/>
                    </a:lnTo>
                    <a:lnTo>
                      <a:pt x="65" y="1"/>
                    </a:lnTo>
                    <a:lnTo>
                      <a:pt x="63" y="0"/>
                    </a:lnTo>
                    <a:lnTo>
                      <a:pt x="61" y="0"/>
                    </a:lnTo>
                    <a:lnTo>
                      <a:pt x="58" y="0"/>
                    </a:lnTo>
                    <a:lnTo>
                      <a:pt x="56" y="0"/>
                    </a:lnTo>
                    <a:lnTo>
                      <a:pt x="54" y="1"/>
                    </a:lnTo>
                    <a:lnTo>
                      <a:pt x="52" y="1"/>
                    </a:lnTo>
                    <a:lnTo>
                      <a:pt x="50" y="2"/>
                    </a:lnTo>
                    <a:lnTo>
                      <a:pt x="48" y="3"/>
                    </a:lnTo>
                    <a:lnTo>
                      <a:pt x="45" y="4"/>
                    </a:lnTo>
                    <a:lnTo>
                      <a:pt x="44" y="6"/>
                    </a:lnTo>
                    <a:lnTo>
                      <a:pt x="42" y="8"/>
                    </a:lnTo>
                    <a:lnTo>
                      <a:pt x="41" y="9"/>
                    </a:lnTo>
                    <a:lnTo>
                      <a:pt x="40"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8780" name="Freeform 60"/>
            <p:cNvSpPr>
              <a:spLocks/>
            </p:cNvSpPr>
            <p:nvPr/>
          </p:nvSpPr>
          <p:spPr bwMode="auto">
            <a:xfrm>
              <a:off x="2692" y="2574"/>
              <a:ext cx="179" cy="293"/>
            </a:xfrm>
            <a:custGeom>
              <a:avLst/>
              <a:gdLst/>
              <a:ahLst/>
              <a:cxnLst>
                <a:cxn ang="0">
                  <a:pos x="201" y="264"/>
                </a:cxn>
                <a:cxn ang="0">
                  <a:pos x="186" y="264"/>
                </a:cxn>
                <a:cxn ang="0">
                  <a:pos x="159" y="230"/>
                </a:cxn>
                <a:cxn ang="0">
                  <a:pos x="123" y="170"/>
                </a:cxn>
                <a:cxn ang="0">
                  <a:pos x="113" y="142"/>
                </a:cxn>
                <a:cxn ang="0">
                  <a:pos x="115" y="123"/>
                </a:cxn>
                <a:cxn ang="0">
                  <a:pos x="124" y="120"/>
                </a:cxn>
                <a:cxn ang="0">
                  <a:pos x="138" y="130"/>
                </a:cxn>
                <a:cxn ang="0">
                  <a:pos x="157" y="141"/>
                </a:cxn>
                <a:cxn ang="0">
                  <a:pos x="166" y="141"/>
                </a:cxn>
                <a:cxn ang="0">
                  <a:pos x="167" y="135"/>
                </a:cxn>
                <a:cxn ang="0">
                  <a:pos x="158" y="123"/>
                </a:cxn>
                <a:cxn ang="0">
                  <a:pos x="137" y="108"/>
                </a:cxn>
                <a:cxn ang="0">
                  <a:pos x="128" y="87"/>
                </a:cxn>
                <a:cxn ang="0">
                  <a:pos x="124" y="69"/>
                </a:cxn>
                <a:cxn ang="0">
                  <a:pos x="114" y="57"/>
                </a:cxn>
                <a:cxn ang="0">
                  <a:pos x="110" y="48"/>
                </a:cxn>
                <a:cxn ang="0">
                  <a:pos x="115" y="37"/>
                </a:cxn>
                <a:cxn ang="0">
                  <a:pos x="120" y="24"/>
                </a:cxn>
                <a:cxn ang="0">
                  <a:pos x="116" y="9"/>
                </a:cxn>
                <a:cxn ang="0">
                  <a:pos x="106" y="1"/>
                </a:cxn>
                <a:cxn ang="0">
                  <a:pos x="91" y="3"/>
                </a:cxn>
                <a:cxn ang="0">
                  <a:pos x="85" y="13"/>
                </a:cxn>
                <a:cxn ang="0">
                  <a:pos x="85" y="23"/>
                </a:cxn>
                <a:cxn ang="0">
                  <a:pos x="88" y="35"/>
                </a:cxn>
                <a:cxn ang="0">
                  <a:pos x="88" y="47"/>
                </a:cxn>
                <a:cxn ang="0">
                  <a:pos x="78" y="57"/>
                </a:cxn>
                <a:cxn ang="0">
                  <a:pos x="66" y="64"/>
                </a:cxn>
                <a:cxn ang="0">
                  <a:pos x="56" y="76"/>
                </a:cxn>
                <a:cxn ang="0">
                  <a:pos x="47" y="99"/>
                </a:cxn>
                <a:cxn ang="0">
                  <a:pos x="42" y="122"/>
                </a:cxn>
                <a:cxn ang="0">
                  <a:pos x="40" y="146"/>
                </a:cxn>
                <a:cxn ang="0">
                  <a:pos x="42" y="159"/>
                </a:cxn>
                <a:cxn ang="0">
                  <a:pos x="49" y="162"/>
                </a:cxn>
                <a:cxn ang="0">
                  <a:pos x="53" y="159"/>
                </a:cxn>
                <a:cxn ang="0">
                  <a:pos x="53" y="133"/>
                </a:cxn>
                <a:cxn ang="0">
                  <a:pos x="56" y="117"/>
                </a:cxn>
                <a:cxn ang="0">
                  <a:pos x="64" y="110"/>
                </a:cxn>
                <a:cxn ang="0">
                  <a:pos x="71" y="115"/>
                </a:cxn>
                <a:cxn ang="0">
                  <a:pos x="68" y="141"/>
                </a:cxn>
                <a:cxn ang="0">
                  <a:pos x="62" y="167"/>
                </a:cxn>
                <a:cxn ang="0">
                  <a:pos x="53" y="198"/>
                </a:cxn>
                <a:cxn ang="0">
                  <a:pos x="33" y="227"/>
                </a:cxn>
                <a:cxn ang="0">
                  <a:pos x="8" y="257"/>
                </a:cxn>
                <a:cxn ang="0">
                  <a:pos x="0" y="273"/>
                </a:cxn>
                <a:cxn ang="0">
                  <a:pos x="19" y="292"/>
                </a:cxn>
                <a:cxn ang="0">
                  <a:pos x="33" y="289"/>
                </a:cxn>
                <a:cxn ang="0">
                  <a:pos x="23" y="277"/>
                </a:cxn>
                <a:cxn ang="0">
                  <a:pos x="30" y="261"/>
                </a:cxn>
                <a:cxn ang="0">
                  <a:pos x="62" y="224"/>
                </a:cxn>
                <a:cxn ang="0">
                  <a:pos x="85" y="198"/>
                </a:cxn>
                <a:cxn ang="0">
                  <a:pos x="96" y="191"/>
                </a:cxn>
                <a:cxn ang="0">
                  <a:pos x="110" y="200"/>
                </a:cxn>
                <a:cxn ang="0">
                  <a:pos x="143" y="244"/>
                </a:cxn>
                <a:cxn ang="0">
                  <a:pos x="169" y="282"/>
                </a:cxn>
                <a:cxn ang="0">
                  <a:pos x="180" y="284"/>
                </a:cxn>
                <a:cxn ang="0">
                  <a:pos x="193" y="274"/>
                </a:cxn>
              </a:cxnLst>
              <a:rect l="0" t="0" r="r" b="b"/>
              <a:pathLst>
                <a:path w="202" h="293">
                  <a:moveTo>
                    <a:pt x="200" y="269"/>
                  </a:moveTo>
                  <a:lnTo>
                    <a:pt x="201" y="264"/>
                  </a:lnTo>
                  <a:lnTo>
                    <a:pt x="193" y="266"/>
                  </a:lnTo>
                  <a:lnTo>
                    <a:pt x="186" y="264"/>
                  </a:lnTo>
                  <a:lnTo>
                    <a:pt x="176" y="257"/>
                  </a:lnTo>
                  <a:lnTo>
                    <a:pt x="159" y="230"/>
                  </a:lnTo>
                  <a:lnTo>
                    <a:pt x="135" y="191"/>
                  </a:lnTo>
                  <a:lnTo>
                    <a:pt x="123" y="170"/>
                  </a:lnTo>
                  <a:lnTo>
                    <a:pt x="114" y="152"/>
                  </a:lnTo>
                  <a:lnTo>
                    <a:pt x="113" y="142"/>
                  </a:lnTo>
                  <a:lnTo>
                    <a:pt x="113" y="131"/>
                  </a:lnTo>
                  <a:lnTo>
                    <a:pt x="115" y="123"/>
                  </a:lnTo>
                  <a:lnTo>
                    <a:pt x="120" y="120"/>
                  </a:lnTo>
                  <a:lnTo>
                    <a:pt x="124" y="120"/>
                  </a:lnTo>
                  <a:lnTo>
                    <a:pt x="129" y="122"/>
                  </a:lnTo>
                  <a:lnTo>
                    <a:pt x="138" y="130"/>
                  </a:lnTo>
                  <a:lnTo>
                    <a:pt x="149" y="137"/>
                  </a:lnTo>
                  <a:lnTo>
                    <a:pt x="157" y="141"/>
                  </a:lnTo>
                  <a:lnTo>
                    <a:pt x="162" y="142"/>
                  </a:lnTo>
                  <a:lnTo>
                    <a:pt x="166" y="141"/>
                  </a:lnTo>
                  <a:lnTo>
                    <a:pt x="168" y="137"/>
                  </a:lnTo>
                  <a:lnTo>
                    <a:pt x="167" y="135"/>
                  </a:lnTo>
                  <a:lnTo>
                    <a:pt x="166" y="131"/>
                  </a:lnTo>
                  <a:lnTo>
                    <a:pt x="158" y="123"/>
                  </a:lnTo>
                  <a:lnTo>
                    <a:pt x="144" y="115"/>
                  </a:lnTo>
                  <a:lnTo>
                    <a:pt x="137" y="108"/>
                  </a:lnTo>
                  <a:lnTo>
                    <a:pt x="131" y="99"/>
                  </a:lnTo>
                  <a:lnTo>
                    <a:pt x="128" y="87"/>
                  </a:lnTo>
                  <a:lnTo>
                    <a:pt x="126" y="74"/>
                  </a:lnTo>
                  <a:lnTo>
                    <a:pt x="124" y="69"/>
                  </a:lnTo>
                  <a:lnTo>
                    <a:pt x="120" y="63"/>
                  </a:lnTo>
                  <a:lnTo>
                    <a:pt x="114" y="57"/>
                  </a:lnTo>
                  <a:lnTo>
                    <a:pt x="110" y="53"/>
                  </a:lnTo>
                  <a:lnTo>
                    <a:pt x="110" y="48"/>
                  </a:lnTo>
                  <a:lnTo>
                    <a:pt x="113" y="40"/>
                  </a:lnTo>
                  <a:lnTo>
                    <a:pt x="115" y="37"/>
                  </a:lnTo>
                  <a:lnTo>
                    <a:pt x="118" y="31"/>
                  </a:lnTo>
                  <a:lnTo>
                    <a:pt x="120" y="24"/>
                  </a:lnTo>
                  <a:lnTo>
                    <a:pt x="118" y="15"/>
                  </a:lnTo>
                  <a:lnTo>
                    <a:pt x="116" y="9"/>
                  </a:lnTo>
                  <a:lnTo>
                    <a:pt x="113" y="4"/>
                  </a:lnTo>
                  <a:lnTo>
                    <a:pt x="106" y="1"/>
                  </a:lnTo>
                  <a:lnTo>
                    <a:pt x="97" y="0"/>
                  </a:lnTo>
                  <a:lnTo>
                    <a:pt x="91" y="3"/>
                  </a:lnTo>
                  <a:lnTo>
                    <a:pt x="87" y="6"/>
                  </a:lnTo>
                  <a:lnTo>
                    <a:pt x="85" y="13"/>
                  </a:lnTo>
                  <a:lnTo>
                    <a:pt x="83" y="18"/>
                  </a:lnTo>
                  <a:lnTo>
                    <a:pt x="85" y="23"/>
                  </a:lnTo>
                  <a:lnTo>
                    <a:pt x="87" y="30"/>
                  </a:lnTo>
                  <a:lnTo>
                    <a:pt x="88" y="35"/>
                  </a:lnTo>
                  <a:lnTo>
                    <a:pt x="90" y="40"/>
                  </a:lnTo>
                  <a:lnTo>
                    <a:pt x="88" y="47"/>
                  </a:lnTo>
                  <a:lnTo>
                    <a:pt x="85" y="52"/>
                  </a:lnTo>
                  <a:lnTo>
                    <a:pt x="78" y="57"/>
                  </a:lnTo>
                  <a:lnTo>
                    <a:pt x="71" y="60"/>
                  </a:lnTo>
                  <a:lnTo>
                    <a:pt x="66" y="64"/>
                  </a:lnTo>
                  <a:lnTo>
                    <a:pt x="61" y="69"/>
                  </a:lnTo>
                  <a:lnTo>
                    <a:pt x="56" y="76"/>
                  </a:lnTo>
                  <a:lnTo>
                    <a:pt x="51" y="87"/>
                  </a:lnTo>
                  <a:lnTo>
                    <a:pt x="47" y="99"/>
                  </a:lnTo>
                  <a:lnTo>
                    <a:pt x="43" y="110"/>
                  </a:lnTo>
                  <a:lnTo>
                    <a:pt x="42" y="122"/>
                  </a:lnTo>
                  <a:lnTo>
                    <a:pt x="40" y="137"/>
                  </a:lnTo>
                  <a:lnTo>
                    <a:pt x="40" y="146"/>
                  </a:lnTo>
                  <a:lnTo>
                    <a:pt x="40" y="154"/>
                  </a:lnTo>
                  <a:lnTo>
                    <a:pt x="42" y="159"/>
                  </a:lnTo>
                  <a:lnTo>
                    <a:pt x="44" y="161"/>
                  </a:lnTo>
                  <a:lnTo>
                    <a:pt x="49" y="162"/>
                  </a:lnTo>
                  <a:lnTo>
                    <a:pt x="52" y="161"/>
                  </a:lnTo>
                  <a:lnTo>
                    <a:pt x="53" y="159"/>
                  </a:lnTo>
                  <a:lnTo>
                    <a:pt x="53" y="149"/>
                  </a:lnTo>
                  <a:lnTo>
                    <a:pt x="53" y="133"/>
                  </a:lnTo>
                  <a:lnTo>
                    <a:pt x="54" y="123"/>
                  </a:lnTo>
                  <a:lnTo>
                    <a:pt x="56" y="117"/>
                  </a:lnTo>
                  <a:lnTo>
                    <a:pt x="59" y="111"/>
                  </a:lnTo>
                  <a:lnTo>
                    <a:pt x="64" y="110"/>
                  </a:lnTo>
                  <a:lnTo>
                    <a:pt x="70" y="111"/>
                  </a:lnTo>
                  <a:lnTo>
                    <a:pt x="71" y="115"/>
                  </a:lnTo>
                  <a:lnTo>
                    <a:pt x="70" y="126"/>
                  </a:lnTo>
                  <a:lnTo>
                    <a:pt x="68" y="141"/>
                  </a:lnTo>
                  <a:lnTo>
                    <a:pt x="66" y="155"/>
                  </a:lnTo>
                  <a:lnTo>
                    <a:pt x="62" y="167"/>
                  </a:lnTo>
                  <a:lnTo>
                    <a:pt x="58" y="184"/>
                  </a:lnTo>
                  <a:lnTo>
                    <a:pt x="53" y="198"/>
                  </a:lnTo>
                  <a:lnTo>
                    <a:pt x="42" y="215"/>
                  </a:lnTo>
                  <a:lnTo>
                    <a:pt x="33" y="227"/>
                  </a:lnTo>
                  <a:lnTo>
                    <a:pt x="18" y="244"/>
                  </a:lnTo>
                  <a:lnTo>
                    <a:pt x="8" y="257"/>
                  </a:lnTo>
                  <a:lnTo>
                    <a:pt x="0" y="268"/>
                  </a:lnTo>
                  <a:lnTo>
                    <a:pt x="0" y="273"/>
                  </a:lnTo>
                  <a:lnTo>
                    <a:pt x="8" y="282"/>
                  </a:lnTo>
                  <a:lnTo>
                    <a:pt x="19" y="292"/>
                  </a:lnTo>
                  <a:lnTo>
                    <a:pt x="30" y="292"/>
                  </a:lnTo>
                  <a:lnTo>
                    <a:pt x="33" y="289"/>
                  </a:lnTo>
                  <a:lnTo>
                    <a:pt x="28" y="283"/>
                  </a:lnTo>
                  <a:lnTo>
                    <a:pt x="23" y="277"/>
                  </a:lnTo>
                  <a:lnTo>
                    <a:pt x="23" y="272"/>
                  </a:lnTo>
                  <a:lnTo>
                    <a:pt x="30" y="261"/>
                  </a:lnTo>
                  <a:lnTo>
                    <a:pt x="43" y="248"/>
                  </a:lnTo>
                  <a:lnTo>
                    <a:pt x="62" y="224"/>
                  </a:lnTo>
                  <a:lnTo>
                    <a:pt x="78" y="204"/>
                  </a:lnTo>
                  <a:lnTo>
                    <a:pt x="85" y="198"/>
                  </a:lnTo>
                  <a:lnTo>
                    <a:pt x="88" y="193"/>
                  </a:lnTo>
                  <a:lnTo>
                    <a:pt x="96" y="191"/>
                  </a:lnTo>
                  <a:lnTo>
                    <a:pt x="102" y="195"/>
                  </a:lnTo>
                  <a:lnTo>
                    <a:pt x="110" y="200"/>
                  </a:lnTo>
                  <a:lnTo>
                    <a:pt x="125" y="220"/>
                  </a:lnTo>
                  <a:lnTo>
                    <a:pt x="143" y="244"/>
                  </a:lnTo>
                  <a:lnTo>
                    <a:pt x="159" y="268"/>
                  </a:lnTo>
                  <a:lnTo>
                    <a:pt x="169" y="282"/>
                  </a:lnTo>
                  <a:lnTo>
                    <a:pt x="173" y="284"/>
                  </a:lnTo>
                  <a:lnTo>
                    <a:pt x="180" y="284"/>
                  </a:lnTo>
                  <a:lnTo>
                    <a:pt x="186" y="279"/>
                  </a:lnTo>
                  <a:lnTo>
                    <a:pt x="193" y="274"/>
                  </a:lnTo>
                  <a:lnTo>
                    <a:pt x="200" y="269"/>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1" name="Group 61"/>
            <p:cNvGrpSpPr>
              <a:grpSpLocks/>
            </p:cNvGrpSpPr>
            <p:nvPr/>
          </p:nvGrpSpPr>
          <p:grpSpPr bwMode="auto">
            <a:xfrm>
              <a:off x="2181" y="2575"/>
              <a:ext cx="232" cy="311"/>
              <a:chOff x="2454" y="2575"/>
              <a:chExt cx="261" cy="311"/>
            </a:xfrm>
          </p:grpSpPr>
          <p:grpSp>
            <p:nvGrpSpPr>
              <p:cNvPr id="12" name="Group 62"/>
              <p:cNvGrpSpPr>
                <a:grpSpLocks/>
              </p:cNvGrpSpPr>
              <p:nvPr/>
            </p:nvGrpSpPr>
            <p:grpSpPr bwMode="auto">
              <a:xfrm>
                <a:off x="2454" y="2575"/>
                <a:ext cx="261" cy="311"/>
                <a:chOff x="2454" y="2575"/>
                <a:chExt cx="261" cy="311"/>
              </a:xfrm>
            </p:grpSpPr>
            <p:sp>
              <p:nvSpPr>
                <p:cNvPr id="2718783" name="AutoShape 63"/>
                <p:cNvSpPr>
                  <a:spLocks noChangeArrowheads="1"/>
                </p:cNvSpPr>
                <p:nvPr/>
              </p:nvSpPr>
              <p:spPr bwMode="auto">
                <a:xfrm>
                  <a:off x="2454" y="2626"/>
                  <a:ext cx="261"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84" name="AutoShape 64"/>
                <p:cNvSpPr>
                  <a:spLocks noChangeArrowheads="1"/>
                </p:cNvSpPr>
                <p:nvPr/>
              </p:nvSpPr>
              <p:spPr bwMode="auto">
                <a:xfrm>
                  <a:off x="2518" y="2575"/>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8785" name="Oval 65"/>
              <p:cNvSpPr>
                <a:spLocks noChangeArrowheads="1"/>
              </p:cNvSpPr>
              <p:nvPr/>
            </p:nvSpPr>
            <p:spPr bwMode="auto">
              <a:xfrm>
                <a:off x="2537" y="2601"/>
                <a:ext cx="26"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786" name="AutoShape 66"/>
              <p:cNvSpPr>
                <a:spLocks noChangeArrowheads="1"/>
              </p:cNvSpPr>
              <p:nvPr/>
            </p:nvSpPr>
            <p:spPr bwMode="auto">
              <a:xfrm>
                <a:off x="2487" y="2749"/>
                <a:ext cx="137" cy="54"/>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3" name="Group 67"/>
            <p:cNvGrpSpPr>
              <a:grpSpLocks/>
            </p:cNvGrpSpPr>
            <p:nvPr/>
          </p:nvGrpSpPr>
          <p:grpSpPr bwMode="auto">
            <a:xfrm>
              <a:off x="1231" y="1576"/>
              <a:ext cx="867" cy="310"/>
              <a:chOff x="1385" y="1576"/>
              <a:chExt cx="975" cy="310"/>
            </a:xfrm>
          </p:grpSpPr>
          <p:grpSp>
            <p:nvGrpSpPr>
              <p:cNvPr id="14" name="Group 68"/>
              <p:cNvGrpSpPr>
                <a:grpSpLocks/>
              </p:cNvGrpSpPr>
              <p:nvPr/>
            </p:nvGrpSpPr>
            <p:grpSpPr bwMode="auto">
              <a:xfrm>
                <a:off x="1385" y="1576"/>
                <a:ext cx="206" cy="310"/>
                <a:chOff x="1385" y="1576"/>
                <a:chExt cx="206" cy="310"/>
              </a:xfrm>
            </p:grpSpPr>
            <p:sp>
              <p:nvSpPr>
                <p:cNvPr id="2718789" name="AutoShape 69"/>
                <p:cNvSpPr>
                  <a:spLocks noChangeArrowheads="1"/>
                </p:cNvSpPr>
                <p:nvPr/>
              </p:nvSpPr>
              <p:spPr bwMode="auto">
                <a:xfrm>
                  <a:off x="1385" y="1626"/>
                  <a:ext cx="206"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90" name="AutoShape 70"/>
                <p:cNvSpPr>
                  <a:spLocks noChangeArrowheads="1"/>
                </p:cNvSpPr>
                <p:nvPr/>
              </p:nvSpPr>
              <p:spPr bwMode="auto">
                <a:xfrm>
                  <a:off x="1433" y="1576"/>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91" name="AutoShape 71"/>
                <p:cNvSpPr>
                  <a:spLocks noChangeArrowheads="1"/>
                </p:cNvSpPr>
                <p:nvPr/>
              </p:nvSpPr>
              <p:spPr bwMode="auto">
                <a:xfrm>
                  <a:off x="1424" y="1647"/>
                  <a:ext cx="108" cy="15"/>
                </a:xfrm>
                <a:prstGeom prst="parallelogram">
                  <a:avLst>
                    <a:gd name="adj" fmla="val 179967"/>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5" name="Group 72"/>
              <p:cNvGrpSpPr>
                <a:grpSpLocks/>
              </p:cNvGrpSpPr>
              <p:nvPr/>
            </p:nvGrpSpPr>
            <p:grpSpPr bwMode="auto">
              <a:xfrm>
                <a:off x="1903" y="1617"/>
                <a:ext cx="203" cy="257"/>
                <a:chOff x="1903" y="1617"/>
                <a:chExt cx="203" cy="257"/>
              </a:xfrm>
            </p:grpSpPr>
            <p:sp>
              <p:nvSpPr>
                <p:cNvPr id="2718793" name="Freeform 73"/>
                <p:cNvSpPr>
                  <a:spLocks/>
                </p:cNvSpPr>
                <p:nvPr/>
              </p:nvSpPr>
              <p:spPr bwMode="auto">
                <a:xfrm>
                  <a:off x="2032" y="1734"/>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8794" name="Rectangle 74"/>
                <p:cNvSpPr>
                  <a:spLocks noChangeArrowheads="1"/>
                </p:cNvSpPr>
                <p:nvPr/>
              </p:nvSpPr>
              <p:spPr bwMode="auto">
                <a:xfrm>
                  <a:off x="2029" y="1734"/>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95" name="Rectangle 75"/>
                <p:cNvSpPr>
                  <a:spLocks noChangeArrowheads="1"/>
                </p:cNvSpPr>
                <p:nvPr/>
              </p:nvSpPr>
              <p:spPr bwMode="auto">
                <a:xfrm>
                  <a:off x="2035" y="1792"/>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96" name="Rectangle 76"/>
                <p:cNvSpPr>
                  <a:spLocks noChangeArrowheads="1"/>
                </p:cNvSpPr>
                <p:nvPr/>
              </p:nvSpPr>
              <p:spPr bwMode="auto">
                <a:xfrm>
                  <a:off x="1904" y="1792"/>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97" name="Oval 77"/>
                <p:cNvSpPr>
                  <a:spLocks noChangeArrowheads="1"/>
                </p:cNvSpPr>
                <p:nvPr/>
              </p:nvSpPr>
              <p:spPr bwMode="auto">
                <a:xfrm>
                  <a:off x="1964" y="1617"/>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8798" name="Freeform 78"/>
                <p:cNvSpPr>
                  <a:spLocks/>
                </p:cNvSpPr>
                <p:nvPr/>
              </p:nvSpPr>
              <p:spPr bwMode="auto">
                <a:xfrm>
                  <a:off x="1903" y="1661"/>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8799" name="Freeform 79"/>
              <p:cNvSpPr>
                <a:spLocks/>
              </p:cNvSpPr>
              <p:nvPr/>
            </p:nvSpPr>
            <p:spPr bwMode="auto">
              <a:xfrm>
                <a:off x="2160" y="1586"/>
                <a:ext cx="200" cy="291"/>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6" name="Group 80"/>
              <p:cNvGrpSpPr>
                <a:grpSpLocks/>
              </p:cNvGrpSpPr>
              <p:nvPr/>
            </p:nvGrpSpPr>
            <p:grpSpPr bwMode="auto">
              <a:xfrm>
                <a:off x="1597" y="1576"/>
                <a:ext cx="259" cy="310"/>
                <a:chOff x="1597" y="1576"/>
                <a:chExt cx="259" cy="310"/>
              </a:xfrm>
            </p:grpSpPr>
            <p:grpSp>
              <p:nvGrpSpPr>
                <p:cNvPr id="17" name="Group 81"/>
                <p:cNvGrpSpPr>
                  <a:grpSpLocks/>
                </p:cNvGrpSpPr>
                <p:nvPr/>
              </p:nvGrpSpPr>
              <p:grpSpPr bwMode="auto">
                <a:xfrm>
                  <a:off x="1597" y="1576"/>
                  <a:ext cx="259" cy="310"/>
                  <a:chOff x="1597" y="1576"/>
                  <a:chExt cx="259" cy="310"/>
                </a:xfrm>
              </p:grpSpPr>
              <p:sp>
                <p:nvSpPr>
                  <p:cNvPr id="2718802" name="AutoShape 82"/>
                  <p:cNvSpPr>
                    <a:spLocks noChangeArrowheads="1"/>
                  </p:cNvSpPr>
                  <p:nvPr/>
                </p:nvSpPr>
                <p:spPr bwMode="auto">
                  <a:xfrm>
                    <a:off x="1597" y="1626"/>
                    <a:ext cx="259"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803" name="AutoShape 83"/>
                  <p:cNvSpPr>
                    <a:spLocks noChangeArrowheads="1"/>
                  </p:cNvSpPr>
                  <p:nvPr/>
                </p:nvSpPr>
                <p:spPr bwMode="auto">
                  <a:xfrm>
                    <a:off x="1660" y="1576"/>
                    <a:ext cx="196"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8804" name="Oval 84"/>
                <p:cNvSpPr>
                  <a:spLocks noChangeArrowheads="1"/>
                </p:cNvSpPr>
                <p:nvPr/>
              </p:nvSpPr>
              <p:spPr bwMode="auto">
                <a:xfrm>
                  <a:off x="1679" y="1602"/>
                  <a:ext cx="27" cy="8"/>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05" name="AutoShape 85"/>
                <p:cNvSpPr>
                  <a:spLocks noChangeArrowheads="1"/>
                </p:cNvSpPr>
                <p:nvPr/>
              </p:nvSpPr>
              <p:spPr bwMode="auto">
                <a:xfrm>
                  <a:off x="1628" y="1750"/>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grpSp>
        <p:nvGrpSpPr>
          <p:cNvPr id="18" name="Group 86"/>
          <p:cNvGrpSpPr>
            <a:grpSpLocks/>
          </p:cNvGrpSpPr>
          <p:nvPr/>
        </p:nvGrpSpPr>
        <p:grpSpPr bwMode="auto">
          <a:xfrm>
            <a:off x="1581150" y="1239838"/>
            <a:ext cx="7115175" cy="1268412"/>
            <a:chOff x="996" y="781"/>
            <a:chExt cx="4482" cy="799"/>
          </a:xfrm>
        </p:grpSpPr>
        <p:sp>
          <p:nvSpPr>
            <p:cNvPr id="2718807" name="Rectangle 87"/>
            <p:cNvSpPr>
              <a:spLocks noChangeArrowheads="1"/>
            </p:cNvSpPr>
            <p:nvPr/>
          </p:nvSpPr>
          <p:spPr bwMode="auto">
            <a:xfrm>
              <a:off x="4026" y="787"/>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12</a:t>
              </a:r>
            </a:p>
          </p:txBody>
        </p:sp>
        <p:sp>
          <p:nvSpPr>
            <p:cNvPr id="2718808" name="Rectangle 88"/>
            <p:cNvSpPr>
              <a:spLocks noChangeArrowheads="1"/>
            </p:cNvSpPr>
            <p:nvPr/>
          </p:nvSpPr>
          <p:spPr bwMode="auto">
            <a:xfrm>
              <a:off x="4905" y="781"/>
              <a:ext cx="57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2 AM</a:t>
              </a:r>
            </a:p>
          </p:txBody>
        </p:sp>
        <p:sp>
          <p:nvSpPr>
            <p:cNvPr id="2718809" name="Rectangle 89"/>
            <p:cNvSpPr>
              <a:spLocks noChangeArrowheads="1"/>
            </p:cNvSpPr>
            <p:nvPr/>
          </p:nvSpPr>
          <p:spPr bwMode="auto">
            <a:xfrm>
              <a:off x="996" y="791"/>
              <a:ext cx="562"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dirty="0">
                  <a:solidFill>
                    <a:schemeClr val="tx1"/>
                  </a:solidFill>
                  <a:latin typeface="FranklinGothic" charset="0"/>
                </a:rPr>
                <a:t>6 PM</a:t>
              </a:r>
            </a:p>
          </p:txBody>
        </p:sp>
        <p:sp>
          <p:nvSpPr>
            <p:cNvPr id="2718810" name="Line 90"/>
            <p:cNvSpPr>
              <a:spLocks noChangeShapeType="1"/>
            </p:cNvSpPr>
            <p:nvPr/>
          </p:nvSpPr>
          <p:spPr bwMode="auto">
            <a:xfrm>
              <a:off x="1181" y="1015"/>
              <a:ext cx="0" cy="159"/>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11" name="Rectangle 91"/>
            <p:cNvSpPr>
              <a:spLocks noChangeArrowheads="1"/>
            </p:cNvSpPr>
            <p:nvPr/>
          </p:nvSpPr>
          <p:spPr bwMode="auto">
            <a:xfrm>
              <a:off x="1604" y="804"/>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dirty="0">
                  <a:solidFill>
                    <a:schemeClr val="tx1"/>
                  </a:solidFill>
                  <a:latin typeface="FranklinGothic" charset="0"/>
                </a:rPr>
                <a:t>7</a:t>
              </a:r>
            </a:p>
          </p:txBody>
        </p:sp>
        <p:sp>
          <p:nvSpPr>
            <p:cNvPr id="2718812" name="Rectangle 92"/>
            <p:cNvSpPr>
              <a:spLocks noChangeArrowheads="1"/>
            </p:cNvSpPr>
            <p:nvPr/>
          </p:nvSpPr>
          <p:spPr bwMode="auto">
            <a:xfrm>
              <a:off x="2092" y="798"/>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8</a:t>
              </a:r>
            </a:p>
          </p:txBody>
        </p:sp>
        <p:sp>
          <p:nvSpPr>
            <p:cNvPr id="2718813" name="Rectangle 93"/>
            <p:cNvSpPr>
              <a:spLocks noChangeArrowheads="1"/>
            </p:cNvSpPr>
            <p:nvPr/>
          </p:nvSpPr>
          <p:spPr bwMode="auto">
            <a:xfrm>
              <a:off x="2604" y="815"/>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dirty="0">
                  <a:solidFill>
                    <a:schemeClr val="tx1"/>
                  </a:solidFill>
                  <a:latin typeface="FranklinGothic" charset="0"/>
                </a:rPr>
                <a:t>9</a:t>
              </a:r>
            </a:p>
          </p:txBody>
        </p:sp>
        <p:sp>
          <p:nvSpPr>
            <p:cNvPr id="2718814" name="Rectangle 94"/>
            <p:cNvSpPr>
              <a:spLocks noChangeArrowheads="1"/>
            </p:cNvSpPr>
            <p:nvPr/>
          </p:nvSpPr>
          <p:spPr bwMode="auto">
            <a:xfrm>
              <a:off x="3065" y="806"/>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10</a:t>
              </a:r>
            </a:p>
          </p:txBody>
        </p:sp>
        <p:sp>
          <p:nvSpPr>
            <p:cNvPr id="2718815" name="Rectangle 95"/>
            <p:cNvSpPr>
              <a:spLocks noChangeArrowheads="1"/>
            </p:cNvSpPr>
            <p:nvPr/>
          </p:nvSpPr>
          <p:spPr bwMode="auto">
            <a:xfrm>
              <a:off x="3570" y="804"/>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11</a:t>
              </a:r>
            </a:p>
          </p:txBody>
        </p:sp>
        <p:sp>
          <p:nvSpPr>
            <p:cNvPr id="2718816" name="Rectangle 96"/>
            <p:cNvSpPr>
              <a:spLocks noChangeArrowheads="1"/>
            </p:cNvSpPr>
            <p:nvPr/>
          </p:nvSpPr>
          <p:spPr bwMode="auto">
            <a:xfrm>
              <a:off x="4591" y="797"/>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a:t>
              </a:r>
            </a:p>
          </p:txBody>
        </p:sp>
        <p:sp>
          <p:nvSpPr>
            <p:cNvPr id="2718817" name="Line 97"/>
            <p:cNvSpPr>
              <a:spLocks noChangeShapeType="1"/>
            </p:cNvSpPr>
            <p:nvPr/>
          </p:nvSpPr>
          <p:spPr bwMode="auto">
            <a:xfrm>
              <a:off x="1188" y="1108"/>
              <a:ext cx="4013"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18818" name="Rectangle 98"/>
            <p:cNvSpPr>
              <a:spLocks noChangeArrowheads="1"/>
            </p:cNvSpPr>
            <p:nvPr/>
          </p:nvSpPr>
          <p:spPr bwMode="auto">
            <a:xfrm>
              <a:off x="3512" y="1202"/>
              <a:ext cx="54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i="1">
                  <a:solidFill>
                    <a:schemeClr val="tx1"/>
                  </a:solidFill>
                  <a:latin typeface="FranklinGothic" charset="0"/>
                </a:rPr>
                <a:t>Time</a:t>
              </a:r>
            </a:p>
          </p:txBody>
        </p:sp>
        <p:sp>
          <p:nvSpPr>
            <p:cNvPr id="2718819" name="Line 99"/>
            <p:cNvSpPr>
              <a:spLocks noChangeShapeType="1"/>
            </p:cNvSpPr>
            <p:nvPr/>
          </p:nvSpPr>
          <p:spPr bwMode="auto">
            <a:xfrm flipH="1">
              <a:off x="1675"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0" name="Line 100"/>
            <p:cNvSpPr>
              <a:spLocks noChangeShapeType="1"/>
            </p:cNvSpPr>
            <p:nvPr/>
          </p:nvSpPr>
          <p:spPr bwMode="auto">
            <a:xfrm flipH="1">
              <a:off x="1928"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1" name="Line 101"/>
            <p:cNvSpPr>
              <a:spLocks noChangeShapeType="1"/>
            </p:cNvSpPr>
            <p:nvPr/>
          </p:nvSpPr>
          <p:spPr bwMode="auto">
            <a:xfrm flipH="1">
              <a:off x="2180"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2" name="Line 102"/>
            <p:cNvSpPr>
              <a:spLocks noChangeShapeType="1"/>
            </p:cNvSpPr>
            <p:nvPr/>
          </p:nvSpPr>
          <p:spPr bwMode="auto">
            <a:xfrm>
              <a:off x="1691" y="1253"/>
              <a:ext cx="23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3" name="Line 103"/>
            <p:cNvSpPr>
              <a:spLocks noChangeShapeType="1"/>
            </p:cNvSpPr>
            <p:nvPr/>
          </p:nvSpPr>
          <p:spPr bwMode="auto">
            <a:xfrm flipH="1">
              <a:off x="1928"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4" name="Line 104"/>
            <p:cNvSpPr>
              <a:spLocks noChangeShapeType="1"/>
            </p:cNvSpPr>
            <p:nvPr/>
          </p:nvSpPr>
          <p:spPr bwMode="auto">
            <a:xfrm flipH="1">
              <a:off x="2180"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5" name="Rectangle 105"/>
            <p:cNvSpPr>
              <a:spLocks noChangeArrowheads="1"/>
            </p:cNvSpPr>
            <p:nvPr/>
          </p:nvSpPr>
          <p:spPr bwMode="auto">
            <a:xfrm>
              <a:off x="2159" y="128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26" name="Line 106"/>
            <p:cNvSpPr>
              <a:spLocks noChangeShapeType="1"/>
            </p:cNvSpPr>
            <p:nvPr/>
          </p:nvSpPr>
          <p:spPr bwMode="auto">
            <a:xfrm flipH="1">
              <a:off x="2432"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7" name="Line 107"/>
            <p:cNvSpPr>
              <a:spLocks noChangeShapeType="1"/>
            </p:cNvSpPr>
            <p:nvPr/>
          </p:nvSpPr>
          <p:spPr bwMode="auto">
            <a:xfrm>
              <a:off x="1942" y="1253"/>
              <a:ext cx="23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8" name="Line 108"/>
            <p:cNvSpPr>
              <a:spLocks noChangeShapeType="1"/>
            </p:cNvSpPr>
            <p:nvPr/>
          </p:nvSpPr>
          <p:spPr bwMode="auto">
            <a:xfrm flipH="1">
              <a:off x="2180"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9" name="Line 109"/>
            <p:cNvSpPr>
              <a:spLocks noChangeShapeType="1"/>
            </p:cNvSpPr>
            <p:nvPr/>
          </p:nvSpPr>
          <p:spPr bwMode="auto">
            <a:xfrm flipH="1">
              <a:off x="2432"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30" name="Line 110"/>
            <p:cNvSpPr>
              <a:spLocks noChangeShapeType="1"/>
            </p:cNvSpPr>
            <p:nvPr/>
          </p:nvSpPr>
          <p:spPr bwMode="auto">
            <a:xfrm>
              <a:off x="2195" y="1253"/>
              <a:ext cx="23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31" name="Line 111"/>
            <p:cNvSpPr>
              <a:spLocks noChangeShapeType="1"/>
            </p:cNvSpPr>
            <p:nvPr/>
          </p:nvSpPr>
          <p:spPr bwMode="auto">
            <a:xfrm>
              <a:off x="1694" y="1208"/>
              <a:ext cx="224"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8832" name="Line 112"/>
            <p:cNvSpPr>
              <a:spLocks noChangeShapeType="1"/>
            </p:cNvSpPr>
            <p:nvPr/>
          </p:nvSpPr>
          <p:spPr bwMode="auto">
            <a:xfrm>
              <a:off x="1948" y="1208"/>
              <a:ext cx="224"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8833" name="Line 113"/>
            <p:cNvSpPr>
              <a:spLocks noChangeShapeType="1"/>
            </p:cNvSpPr>
            <p:nvPr/>
          </p:nvSpPr>
          <p:spPr bwMode="auto">
            <a:xfrm>
              <a:off x="1188" y="1208"/>
              <a:ext cx="226"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8834" name="Rectangle 114"/>
            <p:cNvSpPr>
              <a:spLocks noChangeArrowheads="1"/>
            </p:cNvSpPr>
            <p:nvPr/>
          </p:nvSpPr>
          <p:spPr bwMode="auto">
            <a:xfrm>
              <a:off x="1160" y="128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35" name="Rectangle 115"/>
            <p:cNvSpPr>
              <a:spLocks noChangeArrowheads="1"/>
            </p:cNvSpPr>
            <p:nvPr/>
          </p:nvSpPr>
          <p:spPr bwMode="auto">
            <a:xfrm>
              <a:off x="1387" y="128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36" name="Line 116"/>
            <p:cNvSpPr>
              <a:spLocks noChangeShapeType="1"/>
            </p:cNvSpPr>
            <p:nvPr/>
          </p:nvSpPr>
          <p:spPr bwMode="auto">
            <a:xfrm>
              <a:off x="1437" y="1253"/>
              <a:ext cx="23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37" name="Rectangle 117"/>
            <p:cNvSpPr>
              <a:spLocks noChangeArrowheads="1"/>
            </p:cNvSpPr>
            <p:nvPr/>
          </p:nvSpPr>
          <p:spPr bwMode="auto">
            <a:xfrm>
              <a:off x="1907" y="128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38" name="Rectangle 118"/>
            <p:cNvSpPr>
              <a:spLocks noChangeArrowheads="1"/>
            </p:cNvSpPr>
            <p:nvPr/>
          </p:nvSpPr>
          <p:spPr bwMode="auto">
            <a:xfrm>
              <a:off x="1649" y="128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39" name="Line 119"/>
            <p:cNvSpPr>
              <a:spLocks noChangeShapeType="1"/>
            </p:cNvSpPr>
            <p:nvPr/>
          </p:nvSpPr>
          <p:spPr bwMode="auto">
            <a:xfrm>
              <a:off x="1697" y="1303"/>
              <a:ext cx="22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8840" name="Line 120"/>
            <p:cNvSpPr>
              <a:spLocks noChangeShapeType="1"/>
            </p:cNvSpPr>
            <p:nvPr/>
          </p:nvSpPr>
          <p:spPr bwMode="auto">
            <a:xfrm>
              <a:off x="1948" y="1347"/>
              <a:ext cx="222"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8841" name="Line 121"/>
            <p:cNvSpPr>
              <a:spLocks noChangeShapeType="1"/>
            </p:cNvSpPr>
            <p:nvPr/>
          </p:nvSpPr>
          <p:spPr bwMode="auto">
            <a:xfrm>
              <a:off x="1948" y="1304"/>
              <a:ext cx="222"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8842" name="Line 122"/>
            <p:cNvSpPr>
              <a:spLocks noChangeShapeType="1"/>
            </p:cNvSpPr>
            <p:nvPr/>
          </p:nvSpPr>
          <p:spPr bwMode="auto">
            <a:xfrm>
              <a:off x="2201" y="1303"/>
              <a:ext cx="222"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8843" name="Line 123"/>
            <p:cNvSpPr>
              <a:spLocks noChangeShapeType="1"/>
            </p:cNvSpPr>
            <p:nvPr/>
          </p:nvSpPr>
          <p:spPr bwMode="auto">
            <a:xfrm>
              <a:off x="2200" y="1347"/>
              <a:ext cx="223"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8844" name="Line 124"/>
            <p:cNvSpPr>
              <a:spLocks noChangeShapeType="1"/>
            </p:cNvSpPr>
            <p:nvPr/>
          </p:nvSpPr>
          <p:spPr bwMode="auto">
            <a:xfrm>
              <a:off x="2454" y="1303"/>
              <a:ext cx="222"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8845" name="Line 125"/>
            <p:cNvSpPr>
              <a:spLocks noChangeShapeType="1"/>
            </p:cNvSpPr>
            <p:nvPr/>
          </p:nvSpPr>
          <p:spPr bwMode="auto">
            <a:xfrm>
              <a:off x="2452" y="1347"/>
              <a:ext cx="224"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8846" name="Line 126"/>
            <p:cNvSpPr>
              <a:spLocks noChangeShapeType="1"/>
            </p:cNvSpPr>
            <p:nvPr/>
          </p:nvSpPr>
          <p:spPr bwMode="auto">
            <a:xfrm>
              <a:off x="2706" y="1347"/>
              <a:ext cx="222"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8847" name="Line 127"/>
            <p:cNvSpPr>
              <a:spLocks noChangeShapeType="1"/>
            </p:cNvSpPr>
            <p:nvPr/>
          </p:nvSpPr>
          <p:spPr bwMode="auto">
            <a:xfrm>
              <a:off x="1442" y="1208"/>
              <a:ext cx="225"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8848" name="Rectangle 128"/>
            <p:cNvSpPr>
              <a:spLocks noChangeArrowheads="1"/>
            </p:cNvSpPr>
            <p:nvPr/>
          </p:nvSpPr>
          <p:spPr bwMode="auto">
            <a:xfrm>
              <a:off x="2402" y="1294"/>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49" name="Rectangle 129"/>
            <p:cNvSpPr>
              <a:spLocks noChangeArrowheads="1"/>
            </p:cNvSpPr>
            <p:nvPr/>
          </p:nvSpPr>
          <p:spPr bwMode="auto">
            <a:xfrm>
              <a:off x="2655" y="1294"/>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50" name="Line 130"/>
            <p:cNvSpPr>
              <a:spLocks noChangeShapeType="1"/>
            </p:cNvSpPr>
            <p:nvPr/>
          </p:nvSpPr>
          <p:spPr bwMode="auto">
            <a:xfrm flipH="1">
              <a:off x="2432"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51" name="Line 131"/>
            <p:cNvSpPr>
              <a:spLocks noChangeShapeType="1"/>
            </p:cNvSpPr>
            <p:nvPr/>
          </p:nvSpPr>
          <p:spPr bwMode="auto">
            <a:xfrm>
              <a:off x="1430"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52" name="Line 132"/>
            <p:cNvSpPr>
              <a:spLocks noChangeShapeType="1"/>
            </p:cNvSpPr>
            <p:nvPr/>
          </p:nvSpPr>
          <p:spPr bwMode="auto">
            <a:xfrm>
              <a:off x="1684"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53" name="Line 133"/>
            <p:cNvSpPr>
              <a:spLocks noChangeShapeType="1"/>
            </p:cNvSpPr>
            <p:nvPr/>
          </p:nvSpPr>
          <p:spPr bwMode="auto">
            <a:xfrm>
              <a:off x="1936"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54" name="Line 134"/>
            <p:cNvSpPr>
              <a:spLocks noChangeShapeType="1"/>
            </p:cNvSpPr>
            <p:nvPr/>
          </p:nvSpPr>
          <p:spPr bwMode="auto">
            <a:xfrm>
              <a:off x="2188"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55" name="Line 135"/>
            <p:cNvSpPr>
              <a:spLocks noChangeShapeType="1"/>
            </p:cNvSpPr>
            <p:nvPr/>
          </p:nvSpPr>
          <p:spPr bwMode="auto">
            <a:xfrm flipH="1">
              <a:off x="2684"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56" name="Line 136"/>
            <p:cNvSpPr>
              <a:spLocks noChangeShapeType="1"/>
            </p:cNvSpPr>
            <p:nvPr/>
          </p:nvSpPr>
          <p:spPr bwMode="auto">
            <a:xfrm flipH="1">
              <a:off x="2938"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27187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8723" grpId="0" build="p" autoUpdateAnimBg="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0770" name="Rectangle 2"/>
          <p:cNvSpPr>
            <a:spLocks noGrp="1" noChangeArrowheads="1"/>
          </p:cNvSpPr>
          <p:nvPr>
            <p:ph type="title"/>
          </p:nvPr>
        </p:nvSpPr>
        <p:spPr/>
        <p:txBody>
          <a:bodyPr/>
          <a:lstStyle/>
          <a:p>
            <a:r>
              <a:rPr lang="en-US" smtClean="0"/>
              <a:t>General Definitions</a:t>
            </a:r>
            <a:endParaRPr lang="en-US"/>
          </a:p>
        </p:txBody>
      </p:sp>
      <p:sp>
        <p:nvSpPr>
          <p:cNvPr id="2720771" name="Rectangle 3"/>
          <p:cNvSpPr>
            <a:spLocks noGrp="1" noChangeArrowheads="1"/>
          </p:cNvSpPr>
          <p:nvPr>
            <p:ph type="body" idx="1"/>
          </p:nvPr>
        </p:nvSpPr>
        <p:spPr/>
        <p:txBody>
          <a:bodyPr/>
          <a:lstStyle/>
          <a:p>
            <a:r>
              <a:rPr lang="en-US" dirty="0" smtClean="0">
                <a:solidFill>
                  <a:schemeClr val="accent1"/>
                </a:solidFill>
              </a:rPr>
              <a:t>Latency</a:t>
            </a:r>
            <a:r>
              <a:rPr lang="en-US" dirty="0" smtClean="0"/>
              <a:t>: time to completely execute a certain task</a:t>
            </a:r>
          </a:p>
          <a:p>
            <a:pPr lvl="1"/>
            <a:r>
              <a:rPr lang="en-US" dirty="0" smtClean="0"/>
              <a:t>for example, time to read a sector from disk is disk access time or disk latency</a:t>
            </a:r>
          </a:p>
          <a:p>
            <a:r>
              <a:rPr lang="en-US" dirty="0" smtClean="0">
                <a:solidFill>
                  <a:schemeClr val="accent1"/>
                </a:solidFill>
              </a:rPr>
              <a:t>Throughput</a:t>
            </a:r>
            <a:r>
              <a:rPr lang="en-US" dirty="0" smtClean="0"/>
              <a:t>: amount of work that can be done over a period of time</a:t>
            </a:r>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2819" name="Rectangle 3"/>
          <p:cNvSpPr>
            <a:spLocks noGrp="1" noChangeArrowheads="1"/>
          </p:cNvSpPr>
          <p:nvPr>
            <p:ph type="body" idx="1"/>
          </p:nvPr>
        </p:nvSpPr>
        <p:spPr>
          <a:xfrm>
            <a:off x="4787900" y="1227138"/>
            <a:ext cx="4356100" cy="4335462"/>
          </a:xfrm>
          <a:noFill/>
          <a:ln/>
        </p:spPr>
        <p:txBody>
          <a:bodyPr/>
          <a:lstStyle/>
          <a:p>
            <a:r>
              <a:rPr lang="en-US" sz="2400" dirty="0"/>
              <a:t>Pipelining doesn’t help </a:t>
            </a:r>
            <a:r>
              <a:rPr lang="en-US" sz="2400" u="sng" dirty="0">
                <a:solidFill>
                  <a:schemeClr val="accent1"/>
                </a:solidFill>
              </a:rPr>
              <a:t>latency</a:t>
            </a:r>
            <a:r>
              <a:rPr lang="en-US" sz="2400" dirty="0"/>
              <a:t> of single task, it helps </a:t>
            </a:r>
            <a:r>
              <a:rPr lang="en-US" sz="2400" u="sng" dirty="0">
                <a:solidFill>
                  <a:schemeClr val="accent1"/>
                </a:solidFill>
              </a:rPr>
              <a:t>throughput</a:t>
            </a:r>
            <a:r>
              <a:rPr lang="en-US" sz="2400" dirty="0"/>
              <a:t> of entire workload</a:t>
            </a:r>
          </a:p>
          <a:p>
            <a:r>
              <a:rPr lang="en-US" sz="2400" u="sng" dirty="0">
                <a:solidFill>
                  <a:schemeClr val="accent1"/>
                </a:solidFill>
              </a:rPr>
              <a:t>Multiple</a:t>
            </a:r>
            <a:r>
              <a:rPr lang="en-US" sz="2400" dirty="0"/>
              <a:t> tasks operating simultaneously using different resources</a:t>
            </a:r>
          </a:p>
          <a:p>
            <a:r>
              <a:rPr lang="en-US" sz="2400" dirty="0"/>
              <a:t>Potential speedup = </a:t>
            </a:r>
            <a:r>
              <a:rPr lang="en-US" sz="2400" u="sng" dirty="0">
                <a:solidFill>
                  <a:schemeClr val="accent1"/>
                </a:solidFill>
              </a:rPr>
              <a:t>Number pipe stages</a:t>
            </a:r>
            <a:endParaRPr lang="en-US" sz="2400" dirty="0"/>
          </a:p>
          <a:p>
            <a:r>
              <a:rPr lang="en-US" sz="2400" dirty="0"/>
              <a:t>Time to “</a:t>
            </a:r>
            <a:r>
              <a:rPr lang="en-US" sz="2400" u="sng" dirty="0">
                <a:solidFill>
                  <a:schemeClr val="accent1"/>
                </a:solidFill>
              </a:rPr>
              <a:t>fill</a:t>
            </a:r>
            <a:r>
              <a:rPr lang="en-US" sz="2400" dirty="0"/>
              <a:t>” pipeline and time to “</a:t>
            </a:r>
            <a:r>
              <a:rPr lang="en-US" sz="2400" u="sng" dirty="0">
                <a:solidFill>
                  <a:schemeClr val="accent1"/>
                </a:solidFill>
              </a:rPr>
              <a:t>drain</a:t>
            </a:r>
            <a:r>
              <a:rPr lang="en-US" sz="2400" dirty="0"/>
              <a:t>” it reduces speedup:</a:t>
            </a:r>
            <a:br>
              <a:rPr lang="en-US" sz="2400" dirty="0"/>
            </a:br>
            <a:r>
              <a:rPr lang="en-US" sz="2400" dirty="0"/>
              <a:t>2.3X </a:t>
            </a:r>
            <a:r>
              <a:rPr lang="en-US" sz="2400" dirty="0" err="1"/>
              <a:t>v</a:t>
            </a:r>
            <a:r>
              <a:rPr lang="en-US" sz="2400" dirty="0"/>
              <a:t>. 4X in this example</a:t>
            </a:r>
          </a:p>
        </p:txBody>
      </p:sp>
      <p:grpSp>
        <p:nvGrpSpPr>
          <p:cNvPr id="2" name="Group 4"/>
          <p:cNvGrpSpPr>
            <a:grpSpLocks/>
          </p:cNvGrpSpPr>
          <p:nvPr/>
        </p:nvGrpSpPr>
        <p:grpSpPr bwMode="auto">
          <a:xfrm>
            <a:off x="331788" y="1219200"/>
            <a:ext cx="4633912" cy="4370387"/>
            <a:chOff x="209" y="707"/>
            <a:chExt cx="2919" cy="2753"/>
          </a:xfrm>
        </p:grpSpPr>
        <p:sp>
          <p:nvSpPr>
            <p:cNvPr id="2722821" name="Rectangle 5"/>
            <p:cNvSpPr>
              <a:spLocks noChangeArrowheads="1"/>
            </p:cNvSpPr>
            <p:nvPr/>
          </p:nvSpPr>
          <p:spPr bwMode="auto">
            <a:xfrm>
              <a:off x="576" y="707"/>
              <a:ext cx="562"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6 PM</a:t>
              </a:r>
            </a:p>
          </p:txBody>
        </p:sp>
        <p:sp>
          <p:nvSpPr>
            <p:cNvPr id="2722822" name="Line 6"/>
            <p:cNvSpPr>
              <a:spLocks noChangeShapeType="1"/>
            </p:cNvSpPr>
            <p:nvPr/>
          </p:nvSpPr>
          <p:spPr bwMode="auto">
            <a:xfrm>
              <a:off x="936" y="1080"/>
              <a:ext cx="2192"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22823" name="Line 7"/>
            <p:cNvSpPr>
              <a:spLocks noChangeShapeType="1"/>
            </p:cNvSpPr>
            <p:nvPr/>
          </p:nvSpPr>
          <p:spPr bwMode="auto">
            <a:xfrm>
              <a:off x="928" y="1000"/>
              <a:ext cx="0" cy="184"/>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24" name="Rectangle 8"/>
            <p:cNvSpPr>
              <a:spLocks noChangeArrowheads="1"/>
            </p:cNvSpPr>
            <p:nvPr/>
          </p:nvSpPr>
          <p:spPr bwMode="auto">
            <a:xfrm>
              <a:off x="1344" y="715"/>
              <a:ext cx="22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7</a:t>
              </a:r>
            </a:p>
          </p:txBody>
        </p:sp>
        <p:sp>
          <p:nvSpPr>
            <p:cNvPr id="2722825" name="Rectangle 9"/>
            <p:cNvSpPr>
              <a:spLocks noChangeArrowheads="1"/>
            </p:cNvSpPr>
            <p:nvPr/>
          </p:nvSpPr>
          <p:spPr bwMode="auto">
            <a:xfrm>
              <a:off x="1891" y="715"/>
              <a:ext cx="22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8</a:t>
              </a:r>
            </a:p>
          </p:txBody>
        </p:sp>
        <p:sp>
          <p:nvSpPr>
            <p:cNvPr id="2722826" name="Rectangle 10"/>
            <p:cNvSpPr>
              <a:spLocks noChangeArrowheads="1"/>
            </p:cNvSpPr>
            <p:nvPr/>
          </p:nvSpPr>
          <p:spPr bwMode="auto">
            <a:xfrm>
              <a:off x="2448" y="715"/>
              <a:ext cx="22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9</a:t>
              </a:r>
            </a:p>
          </p:txBody>
        </p:sp>
        <p:sp>
          <p:nvSpPr>
            <p:cNvPr id="2722827" name="Rectangle 11"/>
            <p:cNvSpPr>
              <a:spLocks noChangeArrowheads="1"/>
            </p:cNvSpPr>
            <p:nvPr/>
          </p:nvSpPr>
          <p:spPr bwMode="auto">
            <a:xfrm>
              <a:off x="2595" y="1054"/>
              <a:ext cx="434" cy="22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800" i="1">
                  <a:solidFill>
                    <a:schemeClr val="tx1"/>
                  </a:solidFill>
                  <a:latin typeface="Arial" pitchFamily="-65" charset="0"/>
                </a:rPr>
                <a:t>Time</a:t>
              </a:r>
            </a:p>
          </p:txBody>
        </p:sp>
        <p:grpSp>
          <p:nvGrpSpPr>
            <p:cNvPr id="3" name="Group 12"/>
            <p:cNvGrpSpPr>
              <a:grpSpLocks/>
            </p:cNvGrpSpPr>
            <p:nvPr/>
          </p:nvGrpSpPr>
          <p:grpSpPr bwMode="auto">
            <a:xfrm>
              <a:off x="574" y="1241"/>
              <a:ext cx="2293" cy="1707"/>
              <a:chOff x="574" y="1241"/>
              <a:chExt cx="2293" cy="1707"/>
            </a:xfrm>
          </p:grpSpPr>
          <p:grpSp>
            <p:nvGrpSpPr>
              <p:cNvPr id="4" name="Group 13"/>
              <p:cNvGrpSpPr>
                <a:grpSpLocks/>
              </p:cNvGrpSpPr>
              <p:nvPr/>
            </p:nvGrpSpPr>
            <p:grpSpPr bwMode="auto">
              <a:xfrm>
                <a:off x="574" y="2028"/>
                <a:ext cx="254" cy="286"/>
                <a:chOff x="574" y="2028"/>
                <a:chExt cx="254" cy="286"/>
              </a:xfrm>
            </p:grpSpPr>
            <p:sp>
              <p:nvSpPr>
                <p:cNvPr id="2722830" name="Freeform 14"/>
                <p:cNvSpPr>
                  <a:spLocks/>
                </p:cNvSpPr>
                <p:nvPr/>
              </p:nvSpPr>
              <p:spPr bwMode="auto">
                <a:xfrm>
                  <a:off x="574" y="2071"/>
                  <a:ext cx="237"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2831" name="Rectangle 15"/>
                <p:cNvSpPr>
                  <a:spLocks noChangeArrowheads="1"/>
                </p:cNvSpPr>
                <p:nvPr/>
              </p:nvSpPr>
              <p:spPr bwMode="auto">
                <a:xfrm>
                  <a:off x="575" y="2028"/>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bg1"/>
                      </a:solidFill>
                      <a:latin typeface="FranklinGothic" charset="0"/>
                    </a:rPr>
                    <a:t>B</a:t>
                  </a:r>
                </a:p>
              </p:txBody>
            </p:sp>
          </p:grpSp>
          <p:grpSp>
            <p:nvGrpSpPr>
              <p:cNvPr id="5" name="Group 16"/>
              <p:cNvGrpSpPr>
                <a:grpSpLocks/>
              </p:cNvGrpSpPr>
              <p:nvPr/>
            </p:nvGrpSpPr>
            <p:grpSpPr bwMode="auto">
              <a:xfrm>
                <a:off x="580" y="2338"/>
                <a:ext cx="255" cy="286"/>
                <a:chOff x="580" y="2338"/>
                <a:chExt cx="255" cy="286"/>
              </a:xfrm>
            </p:grpSpPr>
            <p:sp>
              <p:nvSpPr>
                <p:cNvPr id="2722833" name="Freeform 17"/>
                <p:cNvSpPr>
                  <a:spLocks/>
                </p:cNvSpPr>
                <p:nvPr/>
              </p:nvSpPr>
              <p:spPr bwMode="auto">
                <a:xfrm>
                  <a:off x="580" y="2382"/>
                  <a:ext cx="237"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2834" name="Rectangle 18"/>
                <p:cNvSpPr>
                  <a:spLocks noChangeArrowheads="1"/>
                </p:cNvSpPr>
                <p:nvPr/>
              </p:nvSpPr>
              <p:spPr bwMode="auto">
                <a:xfrm>
                  <a:off x="582" y="2338"/>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bg1"/>
                      </a:solidFill>
                      <a:latin typeface="FranklinGothic" charset="0"/>
                    </a:rPr>
                    <a:t>C</a:t>
                  </a:r>
                </a:p>
              </p:txBody>
            </p:sp>
          </p:grpSp>
          <p:grpSp>
            <p:nvGrpSpPr>
              <p:cNvPr id="6" name="Group 19"/>
              <p:cNvGrpSpPr>
                <a:grpSpLocks/>
              </p:cNvGrpSpPr>
              <p:nvPr/>
            </p:nvGrpSpPr>
            <p:grpSpPr bwMode="auto">
              <a:xfrm>
                <a:off x="580" y="2662"/>
                <a:ext cx="254" cy="286"/>
                <a:chOff x="580" y="2662"/>
                <a:chExt cx="254" cy="286"/>
              </a:xfrm>
            </p:grpSpPr>
            <p:sp>
              <p:nvSpPr>
                <p:cNvPr id="2722836" name="Freeform 20"/>
                <p:cNvSpPr>
                  <a:spLocks/>
                </p:cNvSpPr>
                <p:nvPr/>
              </p:nvSpPr>
              <p:spPr bwMode="auto">
                <a:xfrm>
                  <a:off x="580" y="2706"/>
                  <a:ext cx="237"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2837" name="Rectangle 21"/>
                <p:cNvSpPr>
                  <a:spLocks noChangeArrowheads="1"/>
                </p:cNvSpPr>
                <p:nvPr/>
              </p:nvSpPr>
              <p:spPr bwMode="auto">
                <a:xfrm>
                  <a:off x="581" y="2662"/>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bg1"/>
                      </a:solidFill>
                      <a:latin typeface="FranklinGothic" charset="0"/>
                    </a:rPr>
                    <a:t>D</a:t>
                  </a:r>
                </a:p>
              </p:txBody>
            </p:sp>
          </p:grpSp>
          <p:grpSp>
            <p:nvGrpSpPr>
              <p:cNvPr id="7" name="Group 22"/>
              <p:cNvGrpSpPr>
                <a:grpSpLocks/>
              </p:cNvGrpSpPr>
              <p:nvPr/>
            </p:nvGrpSpPr>
            <p:grpSpPr bwMode="auto">
              <a:xfrm>
                <a:off x="574" y="1633"/>
                <a:ext cx="255" cy="286"/>
                <a:chOff x="574" y="1633"/>
                <a:chExt cx="255" cy="286"/>
              </a:xfrm>
            </p:grpSpPr>
            <p:sp>
              <p:nvSpPr>
                <p:cNvPr id="2722839" name="Freeform 23"/>
                <p:cNvSpPr>
                  <a:spLocks/>
                </p:cNvSpPr>
                <p:nvPr/>
              </p:nvSpPr>
              <p:spPr bwMode="auto">
                <a:xfrm>
                  <a:off x="574" y="1677"/>
                  <a:ext cx="237"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2840" name="Rectangle 24"/>
                <p:cNvSpPr>
                  <a:spLocks noChangeArrowheads="1"/>
                </p:cNvSpPr>
                <p:nvPr/>
              </p:nvSpPr>
              <p:spPr bwMode="auto">
                <a:xfrm>
                  <a:off x="576" y="1633"/>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dirty="0">
                      <a:solidFill>
                        <a:schemeClr val="bg1"/>
                      </a:solidFill>
                      <a:latin typeface="FranklinGothic" charset="0"/>
                    </a:rPr>
                    <a:t>A</a:t>
                  </a:r>
                </a:p>
              </p:txBody>
            </p:sp>
          </p:grpSp>
          <p:sp>
            <p:nvSpPr>
              <p:cNvPr id="2722841" name="Line 25"/>
              <p:cNvSpPr>
                <a:spLocks noChangeShapeType="1"/>
              </p:cNvSpPr>
              <p:nvPr/>
            </p:nvSpPr>
            <p:spPr bwMode="auto">
              <a:xfrm flipH="1">
                <a:off x="1424"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42" name="Line 26"/>
              <p:cNvSpPr>
                <a:spLocks noChangeShapeType="1"/>
              </p:cNvSpPr>
              <p:nvPr/>
            </p:nvSpPr>
            <p:spPr bwMode="auto">
              <a:xfrm flipH="1">
                <a:off x="1709"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43" name="Line 27"/>
              <p:cNvSpPr>
                <a:spLocks noChangeShapeType="1"/>
              </p:cNvSpPr>
              <p:nvPr/>
            </p:nvSpPr>
            <p:spPr bwMode="auto">
              <a:xfrm flipH="1">
                <a:off x="1993"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44" name="AutoShape 28"/>
              <p:cNvSpPr>
                <a:spLocks noChangeArrowheads="1"/>
              </p:cNvSpPr>
              <p:nvPr/>
            </p:nvSpPr>
            <p:spPr bwMode="auto">
              <a:xfrm>
                <a:off x="1199" y="2015"/>
                <a:ext cx="208"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45" name="AutoShape 29"/>
              <p:cNvSpPr>
                <a:spLocks noChangeArrowheads="1"/>
              </p:cNvSpPr>
              <p:nvPr/>
            </p:nvSpPr>
            <p:spPr bwMode="auto">
              <a:xfrm>
                <a:off x="1250" y="1963"/>
                <a:ext cx="157"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46" name="AutoShape 30"/>
              <p:cNvSpPr>
                <a:spLocks noChangeArrowheads="1"/>
              </p:cNvSpPr>
              <p:nvPr/>
            </p:nvSpPr>
            <p:spPr bwMode="auto">
              <a:xfrm>
                <a:off x="1241" y="2035"/>
                <a:ext cx="107" cy="15"/>
              </a:xfrm>
              <a:prstGeom prst="parallelogram">
                <a:avLst>
                  <a:gd name="adj" fmla="val 178300"/>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8" name="Group 31"/>
              <p:cNvGrpSpPr>
                <a:grpSpLocks/>
              </p:cNvGrpSpPr>
              <p:nvPr/>
            </p:nvGrpSpPr>
            <p:grpSpPr bwMode="auto">
              <a:xfrm>
                <a:off x="1715" y="1998"/>
                <a:ext cx="201" cy="257"/>
                <a:chOff x="1715" y="1998"/>
                <a:chExt cx="201" cy="257"/>
              </a:xfrm>
            </p:grpSpPr>
            <p:sp>
              <p:nvSpPr>
                <p:cNvPr id="2722848" name="Freeform 32"/>
                <p:cNvSpPr>
                  <a:spLocks/>
                </p:cNvSpPr>
                <p:nvPr/>
              </p:nvSpPr>
              <p:spPr bwMode="auto">
                <a:xfrm>
                  <a:off x="1844" y="2117"/>
                  <a:ext cx="60" cy="138"/>
                </a:xfrm>
                <a:custGeom>
                  <a:avLst/>
                  <a:gdLst/>
                  <a:ahLst/>
                  <a:cxnLst>
                    <a:cxn ang="0">
                      <a:pos x="43" y="0"/>
                    </a:cxn>
                    <a:cxn ang="0">
                      <a:pos x="59" y="0"/>
                    </a:cxn>
                    <a:cxn ang="0">
                      <a:pos x="16" y="137"/>
                    </a:cxn>
                    <a:cxn ang="0">
                      <a:pos x="0" y="137"/>
                    </a:cxn>
                    <a:cxn ang="0">
                      <a:pos x="43" y="0"/>
                    </a:cxn>
                  </a:cxnLst>
                  <a:rect l="0" t="0" r="r" b="b"/>
                  <a:pathLst>
                    <a:path w="60" h="138">
                      <a:moveTo>
                        <a:pt x="43" y="0"/>
                      </a:moveTo>
                      <a:lnTo>
                        <a:pt x="59" y="0"/>
                      </a:lnTo>
                      <a:lnTo>
                        <a:pt x="16" y="137"/>
                      </a:lnTo>
                      <a:lnTo>
                        <a:pt x="0" y="137"/>
                      </a:lnTo>
                      <a:lnTo>
                        <a:pt x="43"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2849" name="Rectangle 33"/>
                <p:cNvSpPr>
                  <a:spLocks noChangeArrowheads="1"/>
                </p:cNvSpPr>
                <p:nvPr/>
              </p:nvSpPr>
              <p:spPr bwMode="auto">
                <a:xfrm>
                  <a:off x="1840" y="2117"/>
                  <a:ext cx="76"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50" name="Rectangle 34"/>
                <p:cNvSpPr>
                  <a:spLocks noChangeArrowheads="1"/>
                </p:cNvSpPr>
                <p:nvPr/>
              </p:nvSpPr>
              <p:spPr bwMode="auto">
                <a:xfrm>
                  <a:off x="1846" y="2175"/>
                  <a:ext cx="57" cy="11"/>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51" name="Rectangle 35"/>
                <p:cNvSpPr>
                  <a:spLocks noChangeArrowheads="1"/>
                </p:cNvSpPr>
                <p:nvPr/>
              </p:nvSpPr>
              <p:spPr bwMode="auto">
                <a:xfrm>
                  <a:off x="1715" y="2175"/>
                  <a:ext cx="75"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52" name="Oval 36"/>
                <p:cNvSpPr>
                  <a:spLocks noChangeArrowheads="1"/>
                </p:cNvSpPr>
                <p:nvPr/>
              </p:nvSpPr>
              <p:spPr bwMode="auto">
                <a:xfrm>
                  <a:off x="1774" y="1998"/>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2853" name="Freeform 37"/>
                <p:cNvSpPr>
                  <a:spLocks/>
                </p:cNvSpPr>
                <p:nvPr/>
              </p:nvSpPr>
              <p:spPr bwMode="auto">
                <a:xfrm>
                  <a:off x="1715" y="2043"/>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2854" name="Freeform 38"/>
              <p:cNvSpPr>
                <a:spLocks/>
              </p:cNvSpPr>
              <p:nvPr/>
            </p:nvSpPr>
            <p:spPr bwMode="auto">
              <a:xfrm>
                <a:off x="1977" y="1973"/>
                <a:ext cx="200" cy="292"/>
              </a:xfrm>
              <a:custGeom>
                <a:avLst/>
                <a:gdLst/>
                <a:ahLst/>
                <a:cxnLst>
                  <a:cxn ang="0">
                    <a:pos x="199" y="263"/>
                  </a:cxn>
                  <a:cxn ang="0">
                    <a:pos x="184" y="263"/>
                  </a:cxn>
                  <a:cxn ang="0">
                    <a:pos x="158" y="230"/>
                  </a:cxn>
                  <a:cxn ang="0">
                    <a:pos x="121" y="169"/>
                  </a:cxn>
                  <a:cxn ang="0">
                    <a:pos x="111" y="142"/>
                  </a:cxn>
                  <a:cxn ang="0">
                    <a:pos x="114" y="123"/>
                  </a:cxn>
                  <a:cxn ang="0">
                    <a:pos x="123" y="119"/>
                  </a:cxn>
                  <a:cxn ang="0">
                    <a:pos x="136" y="129"/>
                  </a:cxn>
                  <a:cxn ang="0">
                    <a:pos x="155" y="140"/>
                  </a:cxn>
                  <a:cxn ang="0">
                    <a:pos x="164" y="140"/>
                  </a:cxn>
                  <a:cxn ang="0">
                    <a:pos x="165" y="134"/>
                  </a:cxn>
                  <a:cxn ang="0">
                    <a:pos x="156" y="123"/>
                  </a:cxn>
                  <a:cxn ang="0">
                    <a:pos x="135" y="108"/>
                  </a:cxn>
                  <a:cxn ang="0">
                    <a:pos x="126" y="87"/>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2"/>
                  </a:cxn>
                  <a:cxn ang="0">
                    <a:pos x="40" y="146"/>
                  </a:cxn>
                  <a:cxn ang="0">
                    <a:pos x="41" y="158"/>
                  </a:cxn>
                  <a:cxn ang="0">
                    <a:pos x="49" y="162"/>
                  </a:cxn>
                  <a:cxn ang="0">
                    <a:pos x="53" y="158"/>
                  </a:cxn>
                  <a:cxn ang="0">
                    <a:pos x="53" y="133"/>
                  </a:cxn>
                  <a:cxn ang="0">
                    <a:pos x="55" y="117"/>
                  </a:cxn>
                  <a:cxn ang="0">
                    <a:pos x="64" y="109"/>
                  </a:cxn>
                  <a:cxn ang="0">
                    <a:pos x="70" y="114"/>
                  </a:cxn>
                  <a:cxn ang="0">
                    <a:pos x="68" y="140"/>
                  </a:cxn>
                  <a:cxn ang="0">
                    <a:pos x="61" y="167"/>
                  </a:cxn>
                  <a:cxn ang="0">
                    <a:pos x="53" y="197"/>
                  </a:cxn>
                  <a:cxn ang="0">
                    <a:pos x="33" y="226"/>
                  </a:cxn>
                  <a:cxn ang="0">
                    <a:pos x="8" y="256"/>
                  </a:cxn>
                  <a:cxn ang="0">
                    <a:pos x="0" y="272"/>
                  </a:cxn>
                  <a:cxn ang="0">
                    <a:pos x="19" y="291"/>
                  </a:cxn>
                  <a:cxn ang="0">
                    <a:pos x="33" y="288"/>
                  </a:cxn>
                  <a:cxn ang="0">
                    <a:pos x="23" y="276"/>
                  </a:cxn>
                  <a:cxn ang="0">
                    <a:pos x="30" y="260"/>
                  </a:cxn>
                  <a:cxn ang="0">
                    <a:pos x="61" y="223"/>
                  </a:cxn>
                  <a:cxn ang="0">
                    <a:pos x="84" y="197"/>
                  </a:cxn>
                  <a:cxn ang="0">
                    <a:pos x="95" y="191"/>
                  </a:cxn>
                  <a:cxn ang="0">
                    <a:pos x="109" y="199"/>
                  </a:cxn>
                  <a:cxn ang="0">
                    <a:pos x="141" y="243"/>
                  </a:cxn>
                  <a:cxn ang="0">
                    <a:pos x="168" y="281"/>
                  </a:cxn>
                  <a:cxn ang="0">
                    <a:pos x="178" y="283"/>
                  </a:cxn>
                  <a:cxn ang="0">
                    <a:pos x="191" y="273"/>
                  </a:cxn>
                </a:cxnLst>
                <a:rect l="0" t="0" r="r" b="b"/>
                <a:pathLst>
                  <a:path w="200" h="292">
                    <a:moveTo>
                      <a:pt x="198" y="268"/>
                    </a:moveTo>
                    <a:lnTo>
                      <a:pt x="199" y="263"/>
                    </a:lnTo>
                    <a:lnTo>
                      <a:pt x="191" y="265"/>
                    </a:lnTo>
                    <a:lnTo>
                      <a:pt x="184" y="263"/>
                    </a:lnTo>
                    <a:lnTo>
                      <a:pt x="174" y="256"/>
                    </a:lnTo>
                    <a:lnTo>
                      <a:pt x="158" y="230"/>
                    </a:lnTo>
                    <a:lnTo>
                      <a:pt x="134" y="191"/>
                    </a:lnTo>
                    <a:lnTo>
                      <a:pt x="121" y="169"/>
                    </a:lnTo>
                    <a:lnTo>
                      <a:pt x="113" y="152"/>
                    </a:lnTo>
                    <a:lnTo>
                      <a:pt x="111" y="142"/>
                    </a:lnTo>
                    <a:lnTo>
                      <a:pt x="111" y="130"/>
                    </a:lnTo>
                    <a:lnTo>
                      <a:pt x="114" y="123"/>
                    </a:lnTo>
                    <a:lnTo>
                      <a:pt x="119" y="119"/>
                    </a:lnTo>
                    <a:lnTo>
                      <a:pt x="123" y="119"/>
                    </a:lnTo>
                    <a:lnTo>
                      <a:pt x="128" y="122"/>
                    </a:lnTo>
                    <a:lnTo>
                      <a:pt x="136" y="129"/>
                    </a:lnTo>
                    <a:lnTo>
                      <a:pt x="148" y="137"/>
                    </a:lnTo>
                    <a:lnTo>
                      <a:pt x="155" y="140"/>
                    </a:lnTo>
                    <a:lnTo>
                      <a:pt x="160" y="142"/>
                    </a:lnTo>
                    <a:lnTo>
                      <a:pt x="164" y="140"/>
                    </a:lnTo>
                    <a:lnTo>
                      <a:pt x="166" y="137"/>
                    </a:lnTo>
                    <a:lnTo>
                      <a:pt x="165" y="134"/>
                    </a:lnTo>
                    <a:lnTo>
                      <a:pt x="164" y="130"/>
                    </a:lnTo>
                    <a:lnTo>
                      <a:pt x="156" y="123"/>
                    </a:lnTo>
                    <a:lnTo>
                      <a:pt x="143" y="114"/>
                    </a:lnTo>
                    <a:lnTo>
                      <a:pt x="135" y="108"/>
                    </a:lnTo>
                    <a:lnTo>
                      <a:pt x="130" y="99"/>
                    </a:lnTo>
                    <a:lnTo>
                      <a:pt x="126" y="87"/>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7"/>
                    </a:lnTo>
                    <a:lnTo>
                      <a:pt x="46" y="99"/>
                    </a:lnTo>
                    <a:lnTo>
                      <a:pt x="43" y="109"/>
                    </a:lnTo>
                    <a:lnTo>
                      <a:pt x="41" y="122"/>
                    </a:lnTo>
                    <a:lnTo>
                      <a:pt x="40" y="137"/>
                    </a:lnTo>
                    <a:lnTo>
                      <a:pt x="40" y="146"/>
                    </a:lnTo>
                    <a:lnTo>
                      <a:pt x="40" y="153"/>
                    </a:lnTo>
                    <a:lnTo>
                      <a:pt x="41" y="158"/>
                    </a:lnTo>
                    <a:lnTo>
                      <a:pt x="44" y="161"/>
                    </a:lnTo>
                    <a:lnTo>
                      <a:pt x="49" y="162"/>
                    </a:lnTo>
                    <a:lnTo>
                      <a:pt x="51" y="161"/>
                    </a:lnTo>
                    <a:lnTo>
                      <a:pt x="53" y="158"/>
                    </a:lnTo>
                    <a:lnTo>
                      <a:pt x="53" y="148"/>
                    </a:lnTo>
                    <a:lnTo>
                      <a:pt x="53" y="133"/>
                    </a:lnTo>
                    <a:lnTo>
                      <a:pt x="54" y="123"/>
                    </a:lnTo>
                    <a:lnTo>
                      <a:pt x="55" y="117"/>
                    </a:lnTo>
                    <a:lnTo>
                      <a:pt x="59" y="110"/>
                    </a:lnTo>
                    <a:lnTo>
                      <a:pt x="64" y="109"/>
                    </a:lnTo>
                    <a:lnTo>
                      <a:pt x="69" y="110"/>
                    </a:lnTo>
                    <a:lnTo>
                      <a:pt x="70" y="114"/>
                    </a:lnTo>
                    <a:lnTo>
                      <a:pt x="69" y="125"/>
                    </a:lnTo>
                    <a:lnTo>
                      <a:pt x="68" y="140"/>
                    </a:lnTo>
                    <a:lnTo>
                      <a:pt x="65" y="154"/>
                    </a:lnTo>
                    <a:lnTo>
                      <a:pt x="61" y="167"/>
                    </a:lnTo>
                    <a:lnTo>
                      <a:pt x="58" y="183"/>
                    </a:lnTo>
                    <a:lnTo>
                      <a:pt x="53" y="197"/>
                    </a:lnTo>
                    <a:lnTo>
                      <a:pt x="41" y="214"/>
                    </a:lnTo>
                    <a:lnTo>
                      <a:pt x="33" y="226"/>
                    </a:lnTo>
                    <a:lnTo>
                      <a:pt x="18" y="243"/>
                    </a:lnTo>
                    <a:lnTo>
                      <a:pt x="8" y="256"/>
                    </a:lnTo>
                    <a:lnTo>
                      <a:pt x="0" y="267"/>
                    </a:lnTo>
                    <a:lnTo>
                      <a:pt x="0" y="272"/>
                    </a:lnTo>
                    <a:lnTo>
                      <a:pt x="8" y="281"/>
                    </a:lnTo>
                    <a:lnTo>
                      <a:pt x="19" y="291"/>
                    </a:lnTo>
                    <a:lnTo>
                      <a:pt x="30" y="291"/>
                    </a:lnTo>
                    <a:lnTo>
                      <a:pt x="33" y="288"/>
                    </a:lnTo>
                    <a:lnTo>
                      <a:pt x="28" y="282"/>
                    </a:lnTo>
                    <a:lnTo>
                      <a:pt x="23" y="276"/>
                    </a:lnTo>
                    <a:lnTo>
                      <a:pt x="23" y="271"/>
                    </a:lnTo>
                    <a:lnTo>
                      <a:pt x="30" y="260"/>
                    </a:lnTo>
                    <a:lnTo>
                      <a:pt x="43" y="247"/>
                    </a:lnTo>
                    <a:lnTo>
                      <a:pt x="61" y="223"/>
                    </a:lnTo>
                    <a:lnTo>
                      <a:pt x="78" y="203"/>
                    </a:lnTo>
                    <a:lnTo>
                      <a:pt x="84" y="197"/>
                    </a:lnTo>
                    <a:lnTo>
                      <a:pt x="88" y="192"/>
                    </a:lnTo>
                    <a:lnTo>
                      <a:pt x="95" y="191"/>
                    </a:lnTo>
                    <a:lnTo>
                      <a:pt x="101" y="194"/>
                    </a:lnTo>
                    <a:lnTo>
                      <a:pt x="109" y="199"/>
                    </a:lnTo>
                    <a:lnTo>
                      <a:pt x="124" y="220"/>
                    </a:lnTo>
                    <a:lnTo>
                      <a:pt x="141" y="243"/>
                    </a:lnTo>
                    <a:lnTo>
                      <a:pt x="158" y="267"/>
                    </a:lnTo>
                    <a:lnTo>
                      <a:pt x="168" y="281"/>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9" name="Group 39"/>
              <p:cNvGrpSpPr>
                <a:grpSpLocks/>
              </p:cNvGrpSpPr>
              <p:nvPr/>
            </p:nvGrpSpPr>
            <p:grpSpPr bwMode="auto">
              <a:xfrm>
                <a:off x="1413" y="1963"/>
                <a:ext cx="260" cy="311"/>
                <a:chOff x="1413" y="1963"/>
                <a:chExt cx="260" cy="311"/>
              </a:xfrm>
            </p:grpSpPr>
            <p:grpSp>
              <p:nvGrpSpPr>
                <p:cNvPr id="10" name="Group 40"/>
                <p:cNvGrpSpPr>
                  <a:grpSpLocks/>
                </p:cNvGrpSpPr>
                <p:nvPr/>
              </p:nvGrpSpPr>
              <p:grpSpPr bwMode="auto">
                <a:xfrm>
                  <a:off x="1413" y="1963"/>
                  <a:ext cx="260" cy="311"/>
                  <a:chOff x="1413" y="1963"/>
                  <a:chExt cx="260" cy="311"/>
                </a:xfrm>
              </p:grpSpPr>
              <p:sp>
                <p:nvSpPr>
                  <p:cNvPr id="2722857" name="AutoShape 41"/>
                  <p:cNvSpPr>
                    <a:spLocks noChangeArrowheads="1"/>
                  </p:cNvSpPr>
                  <p:nvPr/>
                </p:nvSpPr>
                <p:spPr bwMode="auto">
                  <a:xfrm>
                    <a:off x="1413" y="2015"/>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58" name="AutoShape 42"/>
                  <p:cNvSpPr>
                    <a:spLocks noChangeArrowheads="1"/>
                  </p:cNvSpPr>
                  <p:nvPr/>
                </p:nvSpPr>
                <p:spPr bwMode="auto">
                  <a:xfrm>
                    <a:off x="1476" y="1963"/>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859" name="Oval 43"/>
                <p:cNvSpPr>
                  <a:spLocks noChangeArrowheads="1"/>
                </p:cNvSpPr>
                <p:nvPr/>
              </p:nvSpPr>
              <p:spPr bwMode="auto">
                <a:xfrm>
                  <a:off x="1496" y="1990"/>
                  <a:ext cx="25"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60" name="AutoShape 44"/>
                <p:cNvSpPr>
                  <a:spLocks noChangeArrowheads="1"/>
                </p:cNvSpPr>
                <p:nvPr/>
              </p:nvSpPr>
              <p:spPr bwMode="auto">
                <a:xfrm>
                  <a:off x="1444" y="2137"/>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861" name="Line 45"/>
              <p:cNvSpPr>
                <a:spLocks noChangeShapeType="1"/>
              </p:cNvSpPr>
              <p:nvPr/>
            </p:nvSpPr>
            <p:spPr bwMode="auto">
              <a:xfrm>
                <a:off x="1434" y="1313"/>
                <a:ext cx="2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62" name="Line 46"/>
              <p:cNvSpPr>
                <a:spLocks noChangeShapeType="1"/>
              </p:cNvSpPr>
              <p:nvPr/>
            </p:nvSpPr>
            <p:spPr bwMode="auto">
              <a:xfrm flipH="1">
                <a:off x="1709"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63" name="Line 47"/>
              <p:cNvSpPr>
                <a:spLocks noChangeShapeType="1"/>
              </p:cNvSpPr>
              <p:nvPr/>
            </p:nvSpPr>
            <p:spPr bwMode="auto">
              <a:xfrm flipH="1">
                <a:off x="1993"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64" name="Rectangle 48"/>
              <p:cNvSpPr>
                <a:spLocks noChangeArrowheads="1"/>
              </p:cNvSpPr>
              <p:nvPr/>
            </p:nvSpPr>
            <p:spPr bwMode="auto">
              <a:xfrm>
                <a:off x="1981"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865" name="Line 49"/>
              <p:cNvSpPr>
                <a:spLocks noChangeShapeType="1"/>
              </p:cNvSpPr>
              <p:nvPr/>
            </p:nvSpPr>
            <p:spPr bwMode="auto">
              <a:xfrm flipH="1">
                <a:off x="2276"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66" name="AutoShape 50"/>
              <p:cNvSpPr>
                <a:spLocks noChangeArrowheads="1"/>
              </p:cNvSpPr>
              <p:nvPr/>
            </p:nvSpPr>
            <p:spPr bwMode="auto">
              <a:xfrm>
                <a:off x="1484" y="2348"/>
                <a:ext cx="206"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67" name="AutoShape 51"/>
              <p:cNvSpPr>
                <a:spLocks noChangeArrowheads="1"/>
              </p:cNvSpPr>
              <p:nvPr/>
            </p:nvSpPr>
            <p:spPr bwMode="auto">
              <a:xfrm>
                <a:off x="1534" y="2297"/>
                <a:ext cx="156" cy="45"/>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68" name="AutoShape 52"/>
              <p:cNvSpPr>
                <a:spLocks noChangeArrowheads="1"/>
              </p:cNvSpPr>
              <p:nvPr/>
            </p:nvSpPr>
            <p:spPr bwMode="auto">
              <a:xfrm>
                <a:off x="1525" y="2368"/>
                <a:ext cx="106" cy="15"/>
              </a:xfrm>
              <a:prstGeom prst="parallelogram">
                <a:avLst>
                  <a:gd name="adj" fmla="val 17663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1" name="Group 53"/>
              <p:cNvGrpSpPr>
                <a:grpSpLocks/>
              </p:cNvGrpSpPr>
              <p:nvPr/>
            </p:nvGrpSpPr>
            <p:grpSpPr bwMode="auto">
              <a:xfrm>
                <a:off x="2009" y="2337"/>
                <a:ext cx="202" cy="257"/>
                <a:chOff x="2009" y="2337"/>
                <a:chExt cx="202" cy="257"/>
              </a:xfrm>
            </p:grpSpPr>
            <p:sp>
              <p:nvSpPr>
                <p:cNvPr id="2722870" name="Freeform 54"/>
                <p:cNvSpPr>
                  <a:spLocks/>
                </p:cNvSpPr>
                <p:nvPr/>
              </p:nvSpPr>
              <p:spPr bwMode="auto">
                <a:xfrm>
                  <a:off x="2139" y="2456"/>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2871" name="Rectangle 55"/>
                <p:cNvSpPr>
                  <a:spLocks noChangeArrowheads="1"/>
                </p:cNvSpPr>
                <p:nvPr/>
              </p:nvSpPr>
              <p:spPr bwMode="auto">
                <a:xfrm>
                  <a:off x="2134" y="2456"/>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72" name="Rectangle 56"/>
                <p:cNvSpPr>
                  <a:spLocks noChangeArrowheads="1"/>
                </p:cNvSpPr>
                <p:nvPr/>
              </p:nvSpPr>
              <p:spPr bwMode="auto">
                <a:xfrm>
                  <a:off x="2142" y="2513"/>
                  <a:ext cx="5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73" name="Rectangle 57"/>
                <p:cNvSpPr>
                  <a:spLocks noChangeArrowheads="1"/>
                </p:cNvSpPr>
                <p:nvPr/>
              </p:nvSpPr>
              <p:spPr bwMode="auto">
                <a:xfrm>
                  <a:off x="2011" y="2513"/>
                  <a:ext cx="73" cy="8"/>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74" name="Oval 58"/>
                <p:cNvSpPr>
                  <a:spLocks noChangeArrowheads="1"/>
                </p:cNvSpPr>
                <p:nvPr/>
              </p:nvSpPr>
              <p:spPr bwMode="auto">
                <a:xfrm>
                  <a:off x="2069" y="2337"/>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2875" name="Freeform 59"/>
                <p:cNvSpPr>
                  <a:spLocks/>
                </p:cNvSpPr>
                <p:nvPr/>
              </p:nvSpPr>
              <p:spPr bwMode="auto">
                <a:xfrm>
                  <a:off x="2009" y="2382"/>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2876" name="Freeform 60"/>
              <p:cNvSpPr>
                <a:spLocks/>
              </p:cNvSpPr>
              <p:nvPr/>
            </p:nvSpPr>
            <p:spPr bwMode="auto">
              <a:xfrm>
                <a:off x="2260" y="2307"/>
                <a:ext cx="201" cy="291"/>
              </a:xfrm>
              <a:custGeom>
                <a:avLst/>
                <a:gdLst/>
                <a:ahLst/>
                <a:cxnLst>
                  <a:cxn ang="0">
                    <a:pos x="200" y="263"/>
                  </a:cxn>
                  <a:cxn ang="0">
                    <a:pos x="185" y="263"/>
                  </a:cxn>
                  <a:cxn ang="0">
                    <a:pos x="158" y="229"/>
                  </a:cxn>
                  <a:cxn ang="0">
                    <a:pos x="122" y="169"/>
                  </a:cxn>
                  <a:cxn ang="0">
                    <a:pos x="112" y="141"/>
                  </a:cxn>
                  <a:cxn ang="0">
                    <a:pos x="114" y="123"/>
                  </a:cxn>
                  <a:cxn ang="0">
                    <a:pos x="123" y="119"/>
                  </a:cxn>
                  <a:cxn ang="0">
                    <a:pos x="137" y="129"/>
                  </a:cxn>
                  <a:cxn ang="0">
                    <a:pos x="156" y="140"/>
                  </a:cxn>
                  <a:cxn ang="0">
                    <a:pos x="165" y="140"/>
                  </a:cxn>
                  <a:cxn ang="0">
                    <a:pos x="166" y="134"/>
                  </a:cxn>
                  <a:cxn ang="0">
                    <a:pos x="157" y="123"/>
                  </a:cxn>
                  <a:cxn ang="0">
                    <a:pos x="136" y="108"/>
                  </a:cxn>
                  <a:cxn ang="0">
                    <a:pos x="127" y="86"/>
                  </a:cxn>
                  <a:cxn ang="0">
                    <a:pos x="123" y="69"/>
                  </a:cxn>
                  <a:cxn ang="0">
                    <a:pos x="113" y="56"/>
                  </a:cxn>
                  <a:cxn ang="0">
                    <a:pos x="109" y="48"/>
                  </a:cxn>
                  <a:cxn ang="0">
                    <a:pos x="114" y="36"/>
                  </a:cxn>
                  <a:cxn ang="0">
                    <a:pos x="119" y="24"/>
                  </a:cxn>
                  <a:cxn ang="0">
                    <a:pos x="116" y="9"/>
                  </a:cxn>
                  <a:cxn ang="0">
                    <a:pos x="106" y="1"/>
                  </a:cxn>
                  <a:cxn ang="0">
                    <a:pos x="91" y="3"/>
                  </a:cxn>
                  <a:cxn ang="0">
                    <a:pos x="84" y="13"/>
                  </a:cxn>
                  <a:cxn ang="0">
                    <a:pos x="84" y="23"/>
                  </a:cxn>
                  <a:cxn ang="0">
                    <a:pos x="88" y="35"/>
                  </a:cxn>
                  <a:cxn ang="0">
                    <a:pos x="88" y="46"/>
                  </a:cxn>
                  <a:cxn ang="0">
                    <a:pos x="78" y="56"/>
                  </a:cxn>
                  <a:cxn ang="0">
                    <a:pos x="65" y="64"/>
                  </a:cxn>
                  <a:cxn ang="0">
                    <a:pos x="55" y="75"/>
                  </a:cxn>
                  <a:cxn ang="0">
                    <a:pos x="47" y="99"/>
                  </a:cxn>
                  <a:cxn ang="0">
                    <a:pos x="42" y="121"/>
                  </a:cxn>
                  <a:cxn ang="0">
                    <a:pos x="40" y="145"/>
                  </a:cxn>
                  <a:cxn ang="0">
                    <a:pos x="42" y="158"/>
                  </a:cxn>
                  <a:cxn ang="0">
                    <a:pos x="49" y="161"/>
                  </a:cxn>
                  <a:cxn ang="0">
                    <a:pos x="53" y="158"/>
                  </a:cxn>
                  <a:cxn ang="0">
                    <a:pos x="53" y="133"/>
                  </a:cxn>
                  <a:cxn ang="0">
                    <a:pos x="55" y="116"/>
                  </a:cxn>
                  <a:cxn ang="0">
                    <a:pos x="64" y="109"/>
                  </a:cxn>
                  <a:cxn ang="0">
                    <a:pos x="70" y="114"/>
                  </a:cxn>
                  <a:cxn ang="0">
                    <a:pos x="68" y="140"/>
                  </a:cxn>
                  <a:cxn ang="0">
                    <a:pos x="62" y="166"/>
                  </a:cxn>
                  <a:cxn ang="0">
                    <a:pos x="53" y="196"/>
                  </a:cxn>
                  <a:cxn ang="0">
                    <a:pos x="33" y="225"/>
                  </a:cxn>
                  <a:cxn ang="0">
                    <a:pos x="8" y="255"/>
                  </a:cxn>
                  <a:cxn ang="0">
                    <a:pos x="0" y="271"/>
                  </a:cxn>
                  <a:cxn ang="0">
                    <a:pos x="19" y="290"/>
                  </a:cxn>
                  <a:cxn ang="0">
                    <a:pos x="33" y="288"/>
                  </a:cxn>
                  <a:cxn ang="0">
                    <a:pos x="23" y="275"/>
                  </a:cxn>
                  <a:cxn ang="0">
                    <a:pos x="30" y="259"/>
                  </a:cxn>
                  <a:cxn ang="0">
                    <a:pos x="62" y="223"/>
                  </a:cxn>
                  <a:cxn ang="0">
                    <a:pos x="84" y="196"/>
                  </a:cxn>
                  <a:cxn ang="0">
                    <a:pos x="96" y="190"/>
                  </a:cxn>
                  <a:cxn ang="0">
                    <a:pos x="109" y="199"/>
                  </a:cxn>
                  <a:cxn ang="0">
                    <a:pos x="142" y="243"/>
                  </a:cxn>
                  <a:cxn ang="0">
                    <a:pos x="169" y="280"/>
                  </a:cxn>
                  <a:cxn ang="0">
                    <a:pos x="179" y="283"/>
                  </a:cxn>
                  <a:cxn ang="0">
                    <a:pos x="192" y="273"/>
                  </a:cxn>
                </a:cxnLst>
                <a:rect l="0" t="0" r="r" b="b"/>
                <a:pathLst>
                  <a:path w="201" h="291">
                    <a:moveTo>
                      <a:pt x="199" y="268"/>
                    </a:moveTo>
                    <a:lnTo>
                      <a:pt x="200" y="263"/>
                    </a:lnTo>
                    <a:lnTo>
                      <a:pt x="192" y="264"/>
                    </a:lnTo>
                    <a:lnTo>
                      <a:pt x="185" y="263"/>
                    </a:lnTo>
                    <a:lnTo>
                      <a:pt x="175" y="255"/>
                    </a:lnTo>
                    <a:lnTo>
                      <a:pt x="158" y="229"/>
                    </a:lnTo>
                    <a:lnTo>
                      <a:pt x="135" y="190"/>
                    </a:lnTo>
                    <a:lnTo>
                      <a:pt x="122" y="169"/>
                    </a:lnTo>
                    <a:lnTo>
                      <a:pt x="113" y="151"/>
                    </a:lnTo>
                    <a:lnTo>
                      <a:pt x="112" y="141"/>
                    </a:lnTo>
                    <a:lnTo>
                      <a:pt x="112" y="130"/>
                    </a:lnTo>
                    <a:lnTo>
                      <a:pt x="114" y="123"/>
                    </a:lnTo>
                    <a:lnTo>
                      <a:pt x="119" y="119"/>
                    </a:lnTo>
                    <a:lnTo>
                      <a:pt x="123" y="119"/>
                    </a:lnTo>
                    <a:lnTo>
                      <a:pt x="128" y="121"/>
                    </a:lnTo>
                    <a:lnTo>
                      <a:pt x="137" y="129"/>
                    </a:lnTo>
                    <a:lnTo>
                      <a:pt x="148" y="136"/>
                    </a:lnTo>
                    <a:lnTo>
                      <a:pt x="156" y="140"/>
                    </a:lnTo>
                    <a:lnTo>
                      <a:pt x="161" y="141"/>
                    </a:lnTo>
                    <a:lnTo>
                      <a:pt x="165" y="140"/>
                    </a:lnTo>
                    <a:lnTo>
                      <a:pt x="167" y="136"/>
                    </a:lnTo>
                    <a:lnTo>
                      <a:pt x="166" y="134"/>
                    </a:lnTo>
                    <a:lnTo>
                      <a:pt x="165" y="130"/>
                    </a:lnTo>
                    <a:lnTo>
                      <a:pt x="157" y="123"/>
                    </a:lnTo>
                    <a:lnTo>
                      <a:pt x="143" y="114"/>
                    </a:lnTo>
                    <a:lnTo>
                      <a:pt x="136" y="108"/>
                    </a:lnTo>
                    <a:lnTo>
                      <a:pt x="131" y="99"/>
                    </a:lnTo>
                    <a:lnTo>
                      <a:pt x="127" y="86"/>
                    </a:lnTo>
                    <a:lnTo>
                      <a:pt x="126" y="74"/>
                    </a:lnTo>
                    <a:lnTo>
                      <a:pt x="123" y="69"/>
                    </a:lnTo>
                    <a:lnTo>
                      <a:pt x="119" y="63"/>
                    </a:lnTo>
                    <a:lnTo>
                      <a:pt x="113" y="56"/>
                    </a:lnTo>
                    <a:lnTo>
                      <a:pt x="109" y="53"/>
                    </a:lnTo>
                    <a:lnTo>
                      <a:pt x="109" y="48"/>
                    </a:lnTo>
                    <a:lnTo>
                      <a:pt x="112" y="40"/>
                    </a:lnTo>
                    <a:lnTo>
                      <a:pt x="114" y="36"/>
                    </a:lnTo>
                    <a:lnTo>
                      <a:pt x="117" y="31"/>
                    </a:lnTo>
                    <a:lnTo>
                      <a:pt x="119" y="24"/>
                    </a:lnTo>
                    <a:lnTo>
                      <a:pt x="117" y="15"/>
                    </a:lnTo>
                    <a:lnTo>
                      <a:pt x="116" y="9"/>
                    </a:lnTo>
                    <a:lnTo>
                      <a:pt x="112" y="4"/>
                    </a:lnTo>
                    <a:lnTo>
                      <a:pt x="106" y="1"/>
                    </a:lnTo>
                    <a:lnTo>
                      <a:pt x="97" y="0"/>
                    </a:lnTo>
                    <a:lnTo>
                      <a:pt x="91" y="3"/>
                    </a:lnTo>
                    <a:lnTo>
                      <a:pt x="87" y="6"/>
                    </a:lnTo>
                    <a:lnTo>
                      <a:pt x="84" y="13"/>
                    </a:lnTo>
                    <a:lnTo>
                      <a:pt x="83" y="18"/>
                    </a:lnTo>
                    <a:lnTo>
                      <a:pt x="84" y="23"/>
                    </a:lnTo>
                    <a:lnTo>
                      <a:pt x="87" y="30"/>
                    </a:lnTo>
                    <a:lnTo>
                      <a:pt x="88" y="35"/>
                    </a:lnTo>
                    <a:lnTo>
                      <a:pt x="89" y="40"/>
                    </a:lnTo>
                    <a:lnTo>
                      <a:pt x="88" y="46"/>
                    </a:lnTo>
                    <a:lnTo>
                      <a:pt x="84" y="51"/>
                    </a:lnTo>
                    <a:lnTo>
                      <a:pt x="78" y="56"/>
                    </a:lnTo>
                    <a:lnTo>
                      <a:pt x="70" y="60"/>
                    </a:lnTo>
                    <a:lnTo>
                      <a:pt x="65" y="64"/>
                    </a:lnTo>
                    <a:lnTo>
                      <a:pt x="60" y="69"/>
                    </a:lnTo>
                    <a:lnTo>
                      <a:pt x="55" y="75"/>
                    </a:lnTo>
                    <a:lnTo>
                      <a:pt x="50" y="86"/>
                    </a:lnTo>
                    <a:lnTo>
                      <a:pt x="47" y="99"/>
                    </a:lnTo>
                    <a:lnTo>
                      <a:pt x="43" y="109"/>
                    </a:lnTo>
                    <a:lnTo>
                      <a:pt x="42" y="121"/>
                    </a:lnTo>
                    <a:lnTo>
                      <a:pt x="40" y="136"/>
                    </a:lnTo>
                    <a:lnTo>
                      <a:pt x="40" y="145"/>
                    </a:lnTo>
                    <a:lnTo>
                      <a:pt x="40" y="153"/>
                    </a:lnTo>
                    <a:lnTo>
                      <a:pt x="42" y="158"/>
                    </a:lnTo>
                    <a:lnTo>
                      <a:pt x="44" y="160"/>
                    </a:lnTo>
                    <a:lnTo>
                      <a:pt x="49" y="161"/>
                    </a:lnTo>
                    <a:lnTo>
                      <a:pt x="52"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2" y="166"/>
                    </a:lnTo>
                    <a:lnTo>
                      <a:pt x="58" y="183"/>
                    </a:lnTo>
                    <a:lnTo>
                      <a:pt x="53" y="196"/>
                    </a:lnTo>
                    <a:lnTo>
                      <a:pt x="42"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2" y="223"/>
                    </a:lnTo>
                    <a:lnTo>
                      <a:pt x="78" y="203"/>
                    </a:lnTo>
                    <a:lnTo>
                      <a:pt x="84" y="196"/>
                    </a:lnTo>
                    <a:lnTo>
                      <a:pt x="88" y="191"/>
                    </a:lnTo>
                    <a:lnTo>
                      <a:pt x="96" y="190"/>
                    </a:lnTo>
                    <a:lnTo>
                      <a:pt x="102" y="194"/>
                    </a:lnTo>
                    <a:lnTo>
                      <a:pt x="109" y="199"/>
                    </a:lnTo>
                    <a:lnTo>
                      <a:pt x="125" y="219"/>
                    </a:lnTo>
                    <a:lnTo>
                      <a:pt x="142" y="243"/>
                    </a:lnTo>
                    <a:lnTo>
                      <a:pt x="158" y="266"/>
                    </a:lnTo>
                    <a:lnTo>
                      <a:pt x="169" y="280"/>
                    </a:lnTo>
                    <a:lnTo>
                      <a:pt x="172" y="283"/>
                    </a:lnTo>
                    <a:lnTo>
                      <a:pt x="179" y="283"/>
                    </a:lnTo>
                    <a:lnTo>
                      <a:pt x="185" y="278"/>
                    </a:lnTo>
                    <a:lnTo>
                      <a:pt x="192" y="273"/>
                    </a:lnTo>
                    <a:lnTo>
                      <a:pt x="199"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2" name="Group 61"/>
              <p:cNvGrpSpPr>
                <a:grpSpLocks/>
              </p:cNvGrpSpPr>
              <p:nvPr/>
            </p:nvGrpSpPr>
            <p:grpSpPr bwMode="auto">
              <a:xfrm>
                <a:off x="1697" y="2297"/>
                <a:ext cx="260" cy="310"/>
                <a:chOff x="1697" y="2297"/>
                <a:chExt cx="260" cy="310"/>
              </a:xfrm>
            </p:grpSpPr>
            <p:grpSp>
              <p:nvGrpSpPr>
                <p:cNvPr id="13" name="Group 62"/>
                <p:cNvGrpSpPr>
                  <a:grpSpLocks/>
                </p:cNvGrpSpPr>
                <p:nvPr/>
              </p:nvGrpSpPr>
              <p:grpSpPr bwMode="auto">
                <a:xfrm>
                  <a:off x="1697" y="2297"/>
                  <a:ext cx="260" cy="310"/>
                  <a:chOff x="1697" y="2297"/>
                  <a:chExt cx="260" cy="310"/>
                </a:xfrm>
              </p:grpSpPr>
              <p:sp>
                <p:nvSpPr>
                  <p:cNvPr id="2722879" name="AutoShape 63"/>
                  <p:cNvSpPr>
                    <a:spLocks noChangeArrowheads="1"/>
                  </p:cNvSpPr>
                  <p:nvPr/>
                </p:nvSpPr>
                <p:spPr bwMode="auto">
                  <a:xfrm>
                    <a:off x="1697" y="2348"/>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80" name="AutoShape 64"/>
                  <p:cNvSpPr>
                    <a:spLocks noChangeArrowheads="1"/>
                  </p:cNvSpPr>
                  <p:nvPr/>
                </p:nvSpPr>
                <p:spPr bwMode="auto">
                  <a:xfrm>
                    <a:off x="1759" y="2297"/>
                    <a:ext cx="198" cy="45"/>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881" name="Oval 65"/>
                <p:cNvSpPr>
                  <a:spLocks noChangeArrowheads="1"/>
                </p:cNvSpPr>
                <p:nvPr/>
              </p:nvSpPr>
              <p:spPr bwMode="auto">
                <a:xfrm>
                  <a:off x="1778" y="2323"/>
                  <a:ext cx="27"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82" name="AutoShape 66"/>
                <p:cNvSpPr>
                  <a:spLocks noChangeArrowheads="1"/>
                </p:cNvSpPr>
                <p:nvPr/>
              </p:nvSpPr>
              <p:spPr bwMode="auto">
                <a:xfrm>
                  <a:off x="1728" y="2470"/>
                  <a:ext cx="138"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883" name="Line 67"/>
              <p:cNvSpPr>
                <a:spLocks noChangeShapeType="1"/>
              </p:cNvSpPr>
              <p:nvPr/>
            </p:nvSpPr>
            <p:spPr bwMode="auto">
              <a:xfrm>
                <a:off x="1717" y="1313"/>
                <a:ext cx="26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84" name="Line 68"/>
              <p:cNvSpPr>
                <a:spLocks noChangeShapeType="1"/>
              </p:cNvSpPr>
              <p:nvPr/>
            </p:nvSpPr>
            <p:spPr bwMode="auto">
              <a:xfrm flipH="1">
                <a:off x="1993"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85" name="Line 69"/>
              <p:cNvSpPr>
                <a:spLocks noChangeShapeType="1"/>
              </p:cNvSpPr>
              <p:nvPr/>
            </p:nvSpPr>
            <p:spPr bwMode="auto">
              <a:xfrm flipH="1">
                <a:off x="2276"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86" name="AutoShape 70"/>
              <p:cNvSpPr>
                <a:spLocks noChangeArrowheads="1"/>
              </p:cNvSpPr>
              <p:nvPr/>
            </p:nvSpPr>
            <p:spPr bwMode="auto">
              <a:xfrm>
                <a:off x="1774" y="2686"/>
                <a:ext cx="207"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87" name="AutoShape 71"/>
              <p:cNvSpPr>
                <a:spLocks noChangeArrowheads="1"/>
              </p:cNvSpPr>
              <p:nvPr/>
            </p:nvSpPr>
            <p:spPr bwMode="auto">
              <a:xfrm>
                <a:off x="1823" y="2635"/>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88" name="AutoShape 72"/>
              <p:cNvSpPr>
                <a:spLocks noChangeArrowheads="1"/>
              </p:cNvSpPr>
              <p:nvPr/>
            </p:nvSpPr>
            <p:spPr bwMode="auto">
              <a:xfrm>
                <a:off x="1815" y="2707"/>
                <a:ext cx="107" cy="15"/>
              </a:xfrm>
              <a:prstGeom prst="parallelogram">
                <a:avLst>
                  <a:gd name="adj" fmla="val 178300"/>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4" name="Group 73"/>
              <p:cNvGrpSpPr>
                <a:grpSpLocks/>
              </p:cNvGrpSpPr>
              <p:nvPr/>
            </p:nvGrpSpPr>
            <p:grpSpPr bwMode="auto">
              <a:xfrm>
                <a:off x="2320" y="2676"/>
                <a:ext cx="202" cy="257"/>
                <a:chOff x="2320" y="2676"/>
                <a:chExt cx="202" cy="257"/>
              </a:xfrm>
            </p:grpSpPr>
            <p:sp>
              <p:nvSpPr>
                <p:cNvPr id="2722890" name="Freeform 74"/>
                <p:cNvSpPr>
                  <a:spLocks/>
                </p:cNvSpPr>
                <p:nvPr/>
              </p:nvSpPr>
              <p:spPr bwMode="auto">
                <a:xfrm>
                  <a:off x="2450" y="2795"/>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2891" name="Rectangle 75"/>
                <p:cNvSpPr>
                  <a:spLocks noChangeArrowheads="1"/>
                </p:cNvSpPr>
                <p:nvPr/>
              </p:nvSpPr>
              <p:spPr bwMode="auto">
                <a:xfrm>
                  <a:off x="2445" y="2795"/>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92" name="Rectangle 76"/>
                <p:cNvSpPr>
                  <a:spLocks noChangeArrowheads="1"/>
                </p:cNvSpPr>
                <p:nvPr/>
              </p:nvSpPr>
              <p:spPr bwMode="auto">
                <a:xfrm>
                  <a:off x="2453" y="2851"/>
                  <a:ext cx="57"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93" name="Rectangle 77"/>
                <p:cNvSpPr>
                  <a:spLocks noChangeArrowheads="1"/>
                </p:cNvSpPr>
                <p:nvPr/>
              </p:nvSpPr>
              <p:spPr bwMode="auto">
                <a:xfrm>
                  <a:off x="2322" y="2851"/>
                  <a:ext cx="73"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94" name="Oval 78"/>
                <p:cNvSpPr>
                  <a:spLocks noChangeArrowheads="1"/>
                </p:cNvSpPr>
                <p:nvPr/>
              </p:nvSpPr>
              <p:spPr bwMode="auto">
                <a:xfrm>
                  <a:off x="2380" y="2676"/>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2895" name="Freeform 79"/>
                <p:cNvSpPr>
                  <a:spLocks/>
                </p:cNvSpPr>
                <p:nvPr/>
              </p:nvSpPr>
              <p:spPr bwMode="auto">
                <a:xfrm>
                  <a:off x="2320" y="2720"/>
                  <a:ext cx="140"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1" y="212"/>
                    </a:cxn>
                    <a:cxn ang="0">
                      <a:pos x="115" y="102"/>
                    </a:cxn>
                    <a:cxn ang="0">
                      <a:pos x="114" y="99"/>
                    </a:cxn>
                    <a:cxn ang="0">
                      <a:pos x="113" y="98"/>
                    </a:cxn>
                    <a:cxn ang="0">
                      <a:pos x="111" y="96"/>
                    </a:cxn>
                    <a:cxn ang="0">
                      <a:pos x="109" y="94"/>
                    </a:cxn>
                    <a:cxn ang="0">
                      <a:pos x="107" y="93"/>
                    </a:cxn>
                    <a:cxn ang="0">
                      <a:pos x="104" y="93"/>
                    </a:cxn>
                    <a:cxn ang="0">
                      <a:pos x="101" y="93"/>
                    </a:cxn>
                    <a:cxn ang="0">
                      <a:pos x="99" y="93"/>
                    </a:cxn>
                    <a:cxn ang="0">
                      <a:pos x="67" y="54"/>
                    </a:cxn>
                    <a:cxn ang="0">
                      <a:pos x="129" y="67"/>
                    </a:cxn>
                    <a:cxn ang="0">
                      <a:pos x="132" y="66"/>
                    </a:cxn>
                    <a:cxn ang="0">
                      <a:pos x="133" y="66"/>
                    </a:cxn>
                    <a:cxn ang="0">
                      <a:pos x="136" y="64"/>
                    </a:cxn>
                    <a:cxn ang="0">
                      <a:pos x="138" y="62"/>
                    </a:cxn>
                    <a:cxn ang="0">
                      <a:pos x="138" y="59"/>
                    </a:cxn>
                    <a:cxn ang="0">
                      <a:pos x="139" y="56"/>
                    </a:cxn>
                    <a:cxn ang="0">
                      <a:pos x="138" y="53"/>
                    </a:cxn>
                    <a:cxn ang="0">
                      <a:pos x="137" y="51"/>
                    </a:cxn>
                    <a:cxn ang="0">
                      <a:pos x="135" y="49"/>
                    </a:cxn>
                    <a:cxn ang="0">
                      <a:pos x="133" y="47"/>
                    </a:cxn>
                    <a:cxn ang="0">
                      <a:pos x="130" y="46"/>
                    </a:cxn>
                    <a:cxn ang="0">
                      <a:pos x="88" y="46"/>
                    </a:cxn>
                    <a:cxn ang="0">
                      <a:pos x="81" y="30"/>
                    </a:cxn>
                    <a:cxn ang="0">
                      <a:pos x="81" y="26"/>
                    </a:cxn>
                    <a:cxn ang="0">
                      <a:pos x="82" y="22"/>
                    </a:cxn>
                    <a:cxn ang="0">
                      <a:pos x="82" y="18"/>
                    </a:cxn>
                    <a:cxn ang="0">
                      <a:pos x="81" y="14"/>
                    </a:cxn>
                    <a:cxn ang="0">
                      <a:pos x="79" y="11"/>
                    </a:cxn>
                    <a:cxn ang="0">
                      <a:pos x="77" y="8"/>
                    </a:cxn>
                    <a:cxn ang="0">
                      <a:pos x="74" y="5"/>
                    </a:cxn>
                    <a:cxn ang="0">
                      <a:pos x="71" y="3"/>
                    </a:cxn>
                    <a:cxn ang="0">
                      <a:pos x="67" y="1"/>
                    </a:cxn>
                    <a:cxn ang="0">
                      <a:pos x="63" y="0"/>
                    </a:cxn>
                    <a:cxn ang="0">
                      <a:pos x="58" y="0"/>
                    </a:cxn>
                    <a:cxn ang="0">
                      <a:pos x="54" y="1"/>
                    </a:cxn>
                    <a:cxn ang="0">
                      <a:pos x="50" y="2"/>
                    </a:cxn>
                    <a:cxn ang="0">
                      <a:pos x="45" y="4"/>
                    </a:cxn>
                    <a:cxn ang="0">
                      <a:pos x="42" y="8"/>
                    </a:cxn>
                    <a:cxn ang="0">
                      <a:pos x="40" y="12"/>
                    </a:cxn>
                    <a:cxn ang="0">
                      <a:pos x="38" y="16"/>
                    </a:cxn>
                  </a:cxnLst>
                  <a:rect l="0" t="0" r="r" b="b"/>
                  <a:pathLst>
                    <a:path w="140"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1" y="119"/>
                      </a:lnTo>
                      <a:lnTo>
                        <a:pt x="91" y="212"/>
                      </a:lnTo>
                      <a:lnTo>
                        <a:pt x="115" y="212"/>
                      </a:lnTo>
                      <a:lnTo>
                        <a:pt x="115" y="102"/>
                      </a:lnTo>
                      <a:lnTo>
                        <a:pt x="115" y="101"/>
                      </a:lnTo>
                      <a:lnTo>
                        <a:pt x="114" y="99"/>
                      </a:lnTo>
                      <a:lnTo>
                        <a:pt x="114" y="98"/>
                      </a:lnTo>
                      <a:lnTo>
                        <a:pt x="113" y="98"/>
                      </a:lnTo>
                      <a:lnTo>
                        <a:pt x="112" y="97"/>
                      </a:lnTo>
                      <a:lnTo>
                        <a:pt x="111" y="96"/>
                      </a:lnTo>
                      <a:lnTo>
                        <a:pt x="110" y="95"/>
                      </a:lnTo>
                      <a:lnTo>
                        <a:pt x="109" y="94"/>
                      </a:lnTo>
                      <a:lnTo>
                        <a:pt x="108" y="94"/>
                      </a:lnTo>
                      <a:lnTo>
                        <a:pt x="107" y="93"/>
                      </a:lnTo>
                      <a:lnTo>
                        <a:pt x="105" y="93"/>
                      </a:lnTo>
                      <a:lnTo>
                        <a:pt x="104" y="93"/>
                      </a:lnTo>
                      <a:lnTo>
                        <a:pt x="102" y="93"/>
                      </a:lnTo>
                      <a:lnTo>
                        <a:pt x="101" y="93"/>
                      </a:lnTo>
                      <a:lnTo>
                        <a:pt x="100" y="93"/>
                      </a:lnTo>
                      <a:lnTo>
                        <a:pt x="99" y="93"/>
                      </a:lnTo>
                      <a:lnTo>
                        <a:pt x="55" y="90"/>
                      </a:lnTo>
                      <a:lnTo>
                        <a:pt x="67" y="54"/>
                      </a:lnTo>
                      <a:lnTo>
                        <a:pt x="76" y="67"/>
                      </a:lnTo>
                      <a:lnTo>
                        <a:pt x="129" y="67"/>
                      </a:lnTo>
                      <a:lnTo>
                        <a:pt x="130" y="66"/>
                      </a:lnTo>
                      <a:lnTo>
                        <a:pt x="132" y="66"/>
                      </a:lnTo>
                      <a:lnTo>
                        <a:pt x="133" y="66"/>
                      </a:lnTo>
                      <a:lnTo>
                        <a:pt x="133" y="66"/>
                      </a:lnTo>
                      <a:lnTo>
                        <a:pt x="135" y="64"/>
                      </a:lnTo>
                      <a:lnTo>
                        <a:pt x="136" y="64"/>
                      </a:lnTo>
                      <a:lnTo>
                        <a:pt x="137" y="63"/>
                      </a:lnTo>
                      <a:lnTo>
                        <a:pt x="138" y="62"/>
                      </a:lnTo>
                      <a:lnTo>
                        <a:pt x="138" y="61"/>
                      </a:lnTo>
                      <a:lnTo>
                        <a:pt x="138" y="59"/>
                      </a:lnTo>
                      <a:lnTo>
                        <a:pt x="139" y="58"/>
                      </a:lnTo>
                      <a:lnTo>
                        <a:pt x="139" y="56"/>
                      </a:lnTo>
                      <a:lnTo>
                        <a:pt x="139" y="54"/>
                      </a:lnTo>
                      <a:lnTo>
                        <a:pt x="138" y="53"/>
                      </a:lnTo>
                      <a:lnTo>
                        <a:pt x="138" y="52"/>
                      </a:lnTo>
                      <a:lnTo>
                        <a:pt x="137" y="51"/>
                      </a:lnTo>
                      <a:lnTo>
                        <a:pt x="136" y="49"/>
                      </a:lnTo>
                      <a:lnTo>
                        <a:pt x="135" y="49"/>
                      </a:lnTo>
                      <a:lnTo>
                        <a:pt x="134" y="48"/>
                      </a:lnTo>
                      <a:lnTo>
                        <a:pt x="133" y="47"/>
                      </a:lnTo>
                      <a:lnTo>
                        <a:pt x="132" y="46"/>
                      </a:lnTo>
                      <a:lnTo>
                        <a:pt x="130" y="46"/>
                      </a:lnTo>
                      <a:lnTo>
                        <a:pt x="129" y="46"/>
                      </a:lnTo>
                      <a:lnTo>
                        <a:pt x="88" y="46"/>
                      </a:lnTo>
                      <a:lnTo>
                        <a:pt x="79" y="31"/>
                      </a:lnTo>
                      <a:lnTo>
                        <a:pt x="81" y="30"/>
                      </a:lnTo>
                      <a:lnTo>
                        <a:pt x="81" y="28"/>
                      </a:lnTo>
                      <a:lnTo>
                        <a:pt x="81" y="26"/>
                      </a:lnTo>
                      <a:lnTo>
                        <a:pt x="82" y="24"/>
                      </a:lnTo>
                      <a:lnTo>
                        <a:pt x="82" y="22"/>
                      </a:lnTo>
                      <a:lnTo>
                        <a:pt x="82" y="20"/>
                      </a:lnTo>
                      <a:lnTo>
                        <a:pt x="82" y="18"/>
                      </a:lnTo>
                      <a:lnTo>
                        <a:pt x="81" y="16"/>
                      </a:lnTo>
                      <a:lnTo>
                        <a:pt x="81" y="14"/>
                      </a:lnTo>
                      <a:lnTo>
                        <a:pt x="80" y="13"/>
                      </a:lnTo>
                      <a:lnTo>
                        <a:pt x="79" y="11"/>
                      </a:lnTo>
                      <a:lnTo>
                        <a:pt x="78" y="9"/>
                      </a:lnTo>
                      <a:lnTo>
                        <a:pt x="77" y="8"/>
                      </a:lnTo>
                      <a:lnTo>
                        <a:pt x="76" y="6"/>
                      </a:lnTo>
                      <a:lnTo>
                        <a:pt x="74" y="5"/>
                      </a:lnTo>
                      <a:lnTo>
                        <a:pt x="73" y="4"/>
                      </a:lnTo>
                      <a:lnTo>
                        <a:pt x="71" y="3"/>
                      </a:lnTo>
                      <a:lnTo>
                        <a:pt x="69" y="2"/>
                      </a:lnTo>
                      <a:lnTo>
                        <a:pt x="67" y="1"/>
                      </a:lnTo>
                      <a:lnTo>
                        <a:pt x="65" y="1"/>
                      </a:lnTo>
                      <a:lnTo>
                        <a:pt x="63" y="0"/>
                      </a:lnTo>
                      <a:lnTo>
                        <a:pt x="61" y="0"/>
                      </a:lnTo>
                      <a:lnTo>
                        <a:pt x="58" y="0"/>
                      </a:lnTo>
                      <a:lnTo>
                        <a:pt x="56" y="0"/>
                      </a:lnTo>
                      <a:lnTo>
                        <a:pt x="54" y="1"/>
                      </a:lnTo>
                      <a:lnTo>
                        <a:pt x="52" y="1"/>
                      </a:lnTo>
                      <a:lnTo>
                        <a:pt x="50" y="2"/>
                      </a:lnTo>
                      <a:lnTo>
                        <a:pt x="48" y="3"/>
                      </a:lnTo>
                      <a:lnTo>
                        <a:pt x="45" y="4"/>
                      </a:lnTo>
                      <a:lnTo>
                        <a:pt x="44" y="6"/>
                      </a:lnTo>
                      <a:lnTo>
                        <a:pt x="42" y="8"/>
                      </a:lnTo>
                      <a:lnTo>
                        <a:pt x="41" y="9"/>
                      </a:lnTo>
                      <a:lnTo>
                        <a:pt x="40"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2896" name="Freeform 80"/>
              <p:cNvSpPr>
                <a:spLocks/>
              </p:cNvSpPr>
              <p:nvPr/>
            </p:nvSpPr>
            <p:spPr bwMode="auto">
              <a:xfrm>
                <a:off x="2560" y="2634"/>
                <a:ext cx="202" cy="293"/>
              </a:xfrm>
              <a:custGeom>
                <a:avLst/>
                <a:gdLst/>
                <a:ahLst/>
                <a:cxnLst>
                  <a:cxn ang="0">
                    <a:pos x="201" y="264"/>
                  </a:cxn>
                  <a:cxn ang="0">
                    <a:pos x="186" y="264"/>
                  </a:cxn>
                  <a:cxn ang="0">
                    <a:pos x="159" y="230"/>
                  </a:cxn>
                  <a:cxn ang="0">
                    <a:pos x="123" y="170"/>
                  </a:cxn>
                  <a:cxn ang="0">
                    <a:pos x="113" y="142"/>
                  </a:cxn>
                  <a:cxn ang="0">
                    <a:pos x="115" y="123"/>
                  </a:cxn>
                  <a:cxn ang="0">
                    <a:pos x="124" y="120"/>
                  </a:cxn>
                  <a:cxn ang="0">
                    <a:pos x="138" y="130"/>
                  </a:cxn>
                  <a:cxn ang="0">
                    <a:pos x="157" y="141"/>
                  </a:cxn>
                  <a:cxn ang="0">
                    <a:pos x="166" y="141"/>
                  </a:cxn>
                  <a:cxn ang="0">
                    <a:pos x="167" y="135"/>
                  </a:cxn>
                  <a:cxn ang="0">
                    <a:pos x="158" y="123"/>
                  </a:cxn>
                  <a:cxn ang="0">
                    <a:pos x="137" y="108"/>
                  </a:cxn>
                  <a:cxn ang="0">
                    <a:pos x="128" y="87"/>
                  </a:cxn>
                  <a:cxn ang="0">
                    <a:pos x="124" y="69"/>
                  </a:cxn>
                  <a:cxn ang="0">
                    <a:pos x="114" y="57"/>
                  </a:cxn>
                  <a:cxn ang="0">
                    <a:pos x="110" y="48"/>
                  </a:cxn>
                  <a:cxn ang="0">
                    <a:pos x="115" y="37"/>
                  </a:cxn>
                  <a:cxn ang="0">
                    <a:pos x="120" y="24"/>
                  </a:cxn>
                  <a:cxn ang="0">
                    <a:pos x="116" y="9"/>
                  </a:cxn>
                  <a:cxn ang="0">
                    <a:pos x="106" y="1"/>
                  </a:cxn>
                  <a:cxn ang="0">
                    <a:pos x="91" y="3"/>
                  </a:cxn>
                  <a:cxn ang="0">
                    <a:pos x="85" y="13"/>
                  </a:cxn>
                  <a:cxn ang="0">
                    <a:pos x="85" y="23"/>
                  </a:cxn>
                  <a:cxn ang="0">
                    <a:pos x="88" y="35"/>
                  </a:cxn>
                  <a:cxn ang="0">
                    <a:pos x="88" y="47"/>
                  </a:cxn>
                  <a:cxn ang="0">
                    <a:pos x="78" y="57"/>
                  </a:cxn>
                  <a:cxn ang="0">
                    <a:pos x="66" y="64"/>
                  </a:cxn>
                  <a:cxn ang="0">
                    <a:pos x="56" y="76"/>
                  </a:cxn>
                  <a:cxn ang="0">
                    <a:pos x="47" y="99"/>
                  </a:cxn>
                  <a:cxn ang="0">
                    <a:pos x="42" y="122"/>
                  </a:cxn>
                  <a:cxn ang="0">
                    <a:pos x="40" y="146"/>
                  </a:cxn>
                  <a:cxn ang="0">
                    <a:pos x="42" y="159"/>
                  </a:cxn>
                  <a:cxn ang="0">
                    <a:pos x="49" y="162"/>
                  </a:cxn>
                  <a:cxn ang="0">
                    <a:pos x="53" y="159"/>
                  </a:cxn>
                  <a:cxn ang="0">
                    <a:pos x="53" y="133"/>
                  </a:cxn>
                  <a:cxn ang="0">
                    <a:pos x="56" y="117"/>
                  </a:cxn>
                  <a:cxn ang="0">
                    <a:pos x="64" y="110"/>
                  </a:cxn>
                  <a:cxn ang="0">
                    <a:pos x="71" y="115"/>
                  </a:cxn>
                  <a:cxn ang="0">
                    <a:pos x="68" y="141"/>
                  </a:cxn>
                  <a:cxn ang="0">
                    <a:pos x="62" y="167"/>
                  </a:cxn>
                  <a:cxn ang="0">
                    <a:pos x="53" y="198"/>
                  </a:cxn>
                  <a:cxn ang="0">
                    <a:pos x="33" y="227"/>
                  </a:cxn>
                  <a:cxn ang="0">
                    <a:pos x="8" y="257"/>
                  </a:cxn>
                  <a:cxn ang="0">
                    <a:pos x="0" y="273"/>
                  </a:cxn>
                  <a:cxn ang="0">
                    <a:pos x="19" y="292"/>
                  </a:cxn>
                  <a:cxn ang="0">
                    <a:pos x="33" y="289"/>
                  </a:cxn>
                  <a:cxn ang="0">
                    <a:pos x="23" y="277"/>
                  </a:cxn>
                  <a:cxn ang="0">
                    <a:pos x="30" y="261"/>
                  </a:cxn>
                  <a:cxn ang="0">
                    <a:pos x="62" y="224"/>
                  </a:cxn>
                  <a:cxn ang="0">
                    <a:pos x="85" y="198"/>
                  </a:cxn>
                  <a:cxn ang="0">
                    <a:pos x="96" y="191"/>
                  </a:cxn>
                  <a:cxn ang="0">
                    <a:pos x="110" y="200"/>
                  </a:cxn>
                  <a:cxn ang="0">
                    <a:pos x="143" y="244"/>
                  </a:cxn>
                  <a:cxn ang="0">
                    <a:pos x="169" y="282"/>
                  </a:cxn>
                  <a:cxn ang="0">
                    <a:pos x="180" y="284"/>
                  </a:cxn>
                  <a:cxn ang="0">
                    <a:pos x="193" y="274"/>
                  </a:cxn>
                </a:cxnLst>
                <a:rect l="0" t="0" r="r" b="b"/>
                <a:pathLst>
                  <a:path w="202" h="293">
                    <a:moveTo>
                      <a:pt x="200" y="269"/>
                    </a:moveTo>
                    <a:lnTo>
                      <a:pt x="201" y="264"/>
                    </a:lnTo>
                    <a:lnTo>
                      <a:pt x="193" y="266"/>
                    </a:lnTo>
                    <a:lnTo>
                      <a:pt x="186" y="264"/>
                    </a:lnTo>
                    <a:lnTo>
                      <a:pt x="176" y="257"/>
                    </a:lnTo>
                    <a:lnTo>
                      <a:pt x="159" y="230"/>
                    </a:lnTo>
                    <a:lnTo>
                      <a:pt x="135" y="191"/>
                    </a:lnTo>
                    <a:lnTo>
                      <a:pt x="123" y="170"/>
                    </a:lnTo>
                    <a:lnTo>
                      <a:pt x="114" y="152"/>
                    </a:lnTo>
                    <a:lnTo>
                      <a:pt x="113" y="142"/>
                    </a:lnTo>
                    <a:lnTo>
                      <a:pt x="113" y="131"/>
                    </a:lnTo>
                    <a:lnTo>
                      <a:pt x="115" y="123"/>
                    </a:lnTo>
                    <a:lnTo>
                      <a:pt x="120" y="120"/>
                    </a:lnTo>
                    <a:lnTo>
                      <a:pt x="124" y="120"/>
                    </a:lnTo>
                    <a:lnTo>
                      <a:pt x="129" y="122"/>
                    </a:lnTo>
                    <a:lnTo>
                      <a:pt x="138" y="130"/>
                    </a:lnTo>
                    <a:lnTo>
                      <a:pt x="149" y="137"/>
                    </a:lnTo>
                    <a:lnTo>
                      <a:pt x="157" y="141"/>
                    </a:lnTo>
                    <a:lnTo>
                      <a:pt x="162" y="142"/>
                    </a:lnTo>
                    <a:lnTo>
                      <a:pt x="166" y="141"/>
                    </a:lnTo>
                    <a:lnTo>
                      <a:pt x="168" y="137"/>
                    </a:lnTo>
                    <a:lnTo>
                      <a:pt x="167" y="135"/>
                    </a:lnTo>
                    <a:lnTo>
                      <a:pt x="166" y="131"/>
                    </a:lnTo>
                    <a:lnTo>
                      <a:pt x="158" y="123"/>
                    </a:lnTo>
                    <a:lnTo>
                      <a:pt x="144" y="115"/>
                    </a:lnTo>
                    <a:lnTo>
                      <a:pt x="137" y="108"/>
                    </a:lnTo>
                    <a:lnTo>
                      <a:pt x="131" y="99"/>
                    </a:lnTo>
                    <a:lnTo>
                      <a:pt x="128" y="87"/>
                    </a:lnTo>
                    <a:lnTo>
                      <a:pt x="126" y="74"/>
                    </a:lnTo>
                    <a:lnTo>
                      <a:pt x="124" y="69"/>
                    </a:lnTo>
                    <a:lnTo>
                      <a:pt x="120" y="63"/>
                    </a:lnTo>
                    <a:lnTo>
                      <a:pt x="114" y="57"/>
                    </a:lnTo>
                    <a:lnTo>
                      <a:pt x="110" y="53"/>
                    </a:lnTo>
                    <a:lnTo>
                      <a:pt x="110" y="48"/>
                    </a:lnTo>
                    <a:lnTo>
                      <a:pt x="113" y="40"/>
                    </a:lnTo>
                    <a:lnTo>
                      <a:pt x="115" y="37"/>
                    </a:lnTo>
                    <a:lnTo>
                      <a:pt x="118" y="31"/>
                    </a:lnTo>
                    <a:lnTo>
                      <a:pt x="120" y="24"/>
                    </a:lnTo>
                    <a:lnTo>
                      <a:pt x="118" y="15"/>
                    </a:lnTo>
                    <a:lnTo>
                      <a:pt x="116" y="9"/>
                    </a:lnTo>
                    <a:lnTo>
                      <a:pt x="113" y="4"/>
                    </a:lnTo>
                    <a:lnTo>
                      <a:pt x="106" y="1"/>
                    </a:lnTo>
                    <a:lnTo>
                      <a:pt x="97" y="0"/>
                    </a:lnTo>
                    <a:lnTo>
                      <a:pt x="91" y="3"/>
                    </a:lnTo>
                    <a:lnTo>
                      <a:pt x="87" y="6"/>
                    </a:lnTo>
                    <a:lnTo>
                      <a:pt x="85" y="13"/>
                    </a:lnTo>
                    <a:lnTo>
                      <a:pt x="83" y="18"/>
                    </a:lnTo>
                    <a:lnTo>
                      <a:pt x="85" y="23"/>
                    </a:lnTo>
                    <a:lnTo>
                      <a:pt x="87" y="30"/>
                    </a:lnTo>
                    <a:lnTo>
                      <a:pt x="88" y="35"/>
                    </a:lnTo>
                    <a:lnTo>
                      <a:pt x="90" y="40"/>
                    </a:lnTo>
                    <a:lnTo>
                      <a:pt x="88" y="47"/>
                    </a:lnTo>
                    <a:lnTo>
                      <a:pt x="85" y="52"/>
                    </a:lnTo>
                    <a:lnTo>
                      <a:pt x="78" y="57"/>
                    </a:lnTo>
                    <a:lnTo>
                      <a:pt x="71" y="60"/>
                    </a:lnTo>
                    <a:lnTo>
                      <a:pt x="66" y="64"/>
                    </a:lnTo>
                    <a:lnTo>
                      <a:pt x="61" y="69"/>
                    </a:lnTo>
                    <a:lnTo>
                      <a:pt x="56" y="76"/>
                    </a:lnTo>
                    <a:lnTo>
                      <a:pt x="51" y="87"/>
                    </a:lnTo>
                    <a:lnTo>
                      <a:pt x="47" y="99"/>
                    </a:lnTo>
                    <a:lnTo>
                      <a:pt x="43" y="110"/>
                    </a:lnTo>
                    <a:lnTo>
                      <a:pt x="42" y="122"/>
                    </a:lnTo>
                    <a:lnTo>
                      <a:pt x="40" y="137"/>
                    </a:lnTo>
                    <a:lnTo>
                      <a:pt x="40" y="146"/>
                    </a:lnTo>
                    <a:lnTo>
                      <a:pt x="40" y="154"/>
                    </a:lnTo>
                    <a:lnTo>
                      <a:pt x="42" y="159"/>
                    </a:lnTo>
                    <a:lnTo>
                      <a:pt x="44" y="161"/>
                    </a:lnTo>
                    <a:lnTo>
                      <a:pt x="49" y="162"/>
                    </a:lnTo>
                    <a:lnTo>
                      <a:pt x="52" y="161"/>
                    </a:lnTo>
                    <a:lnTo>
                      <a:pt x="53" y="159"/>
                    </a:lnTo>
                    <a:lnTo>
                      <a:pt x="53" y="149"/>
                    </a:lnTo>
                    <a:lnTo>
                      <a:pt x="53" y="133"/>
                    </a:lnTo>
                    <a:lnTo>
                      <a:pt x="54" y="123"/>
                    </a:lnTo>
                    <a:lnTo>
                      <a:pt x="56" y="117"/>
                    </a:lnTo>
                    <a:lnTo>
                      <a:pt x="59" y="111"/>
                    </a:lnTo>
                    <a:lnTo>
                      <a:pt x="64" y="110"/>
                    </a:lnTo>
                    <a:lnTo>
                      <a:pt x="70" y="111"/>
                    </a:lnTo>
                    <a:lnTo>
                      <a:pt x="71" y="115"/>
                    </a:lnTo>
                    <a:lnTo>
                      <a:pt x="70" y="126"/>
                    </a:lnTo>
                    <a:lnTo>
                      <a:pt x="68" y="141"/>
                    </a:lnTo>
                    <a:lnTo>
                      <a:pt x="66" y="155"/>
                    </a:lnTo>
                    <a:lnTo>
                      <a:pt x="62" y="167"/>
                    </a:lnTo>
                    <a:lnTo>
                      <a:pt x="58" y="184"/>
                    </a:lnTo>
                    <a:lnTo>
                      <a:pt x="53" y="198"/>
                    </a:lnTo>
                    <a:lnTo>
                      <a:pt x="42" y="215"/>
                    </a:lnTo>
                    <a:lnTo>
                      <a:pt x="33" y="227"/>
                    </a:lnTo>
                    <a:lnTo>
                      <a:pt x="18" y="244"/>
                    </a:lnTo>
                    <a:lnTo>
                      <a:pt x="8" y="257"/>
                    </a:lnTo>
                    <a:lnTo>
                      <a:pt x="0" y="268"/>
                    </a:lnTo>
                    <a:lnTo>
                      <a:pt x="0" y="273"/>
                    </a:lnTo>
                    <a:lnTo>
                      <a:pt x="8" y="282"/>
                    </a:lnTo>
                    <a:lnTo>
                      <a:pt x="19" y="292"/>
                    </a:lnTo>
                    <a:lnTo>
                      <a:pt x="30" y="292"/>
                    </a:lnTo>
                    <a:lnTo>
                      <a:pt x="33" y="289"/>
                    </a:lnTo>
                    <a:lnTo>
                      <a:pt x="28" y="283"/>
                    </a:lnTo>
                    <a:lnTo>
                      <a:pt x="23" y="277"/>
                    </a:lnTo>
                    <a:lnTo>
                      <a:pt x="23" y="272"/>
                    </a:lnTo>
                    <a:lnTo>
                      <a:pt x="30" y="261"/>
                    </a:lnTo>
                    <a:lnTo>
                      <a:pt x="43" y="248"/>
                    </a:lnTo>
                    <a:lnTo>
                      <a:pt x="62" y="224"/>
                    </a:lnTo>
                    <a:lnTo>
                      <a:pt x="78" y="204"/>
                    </a:lnTo>
                    <a:lnTo>
                      <a:pt x="85" y="198"/>
                    </a:lnTo>
                    <a:lnTo>
                      <a:pt x="88" y="193"/>
                    </a:lnTo>
                    <a:lnTo>
                      <a:pt x="96" y="191"/>
                    </a:lnTo>
                    <a:lnTo>
                      <a:pt x="102" y="195"/>
                    </a:lnTo>
                    <a:lnTo>
                      <a:pt x="110" y="200"/>
                    </a:lnTo>
                    <a:lnTo>
                      <a:pt x="125" y="220"/>
                    </a:lnTo>
                    <a:lnTo>
                      <a:pt x="143" y="244"/>
                    </a:lnTo>
                    <a:lnTo>
                      <a:pt x="159" y="268"/>
                    </a:lnTo>
                    <a:lnTo>
                      <a:pt x="169" y="282"/>
                    </a:lnTo>
                    <a:lnTo>
                      <a:pt x="173" y="284"/>
                    </a:lnTo>
                    <a:lnTo>
                      <a:pt x="180" y="284"/>
                    </a:lnTo>
                    <a:lnTo>
                      <a:pt x="186" y="279"/>
                    </a:lnTo>
                    <a:lnTo>
                      <a:pt x="193" y="274"/>
                    </a:lnTo>
                    <a:lnTo>
                      <a:pt x="200" y="269"/>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5" name="Group 81"/>
              <p:cNvGrpSpPr>
                <a:grpSpLocks/>
              </p:cNvGrpSpPr>
              <p:nvPr/>
            </p:nvGrpSpPr>
            <p:grpSpPr bwMode="auto">
              <a:xfrm>
                <a:off x="1986" y="2635"/>
                <a:ext cx="261" cy="311"/>
                <a:chOff x="1986" y="2635"/>
                <a:chExt cx="261" cy="311"/>
              </a:xfrm>
            </p:grpSpPr>
            <p:grpSp>
              <p:nvGrpSpPr>
                <p:cNvPr id="16" name="Group 82"/>
                <p:cNvGrpSpPr>
                  <a:grpSpLocks/>
                </p:cNvGrpSpPr>
                <p:nvPr/>
              </p:nvGrpSpPr>
              <p:grpSpPr bwMode="auto">
                <a:xfrm>
                  <a:off x="1986" y="2635"/>
                  <a:ext cx="261" cy="311"/>
                  <a:chOff x="1986" y="2635"/>
                  <a:chExt cx="261" cy="311"/>
                </a:xfrm>
              </p:grpSpPr>
              <p:sp>
                <p:nvSpPr>
                  <p:cNvPr id="2722899" name="AutoShape 83"/>
                  <p:cNvSpPr>
                    <a:spLocks noChangeArrowheads="1"/>
                  </p:cNvSpPr>
                  <p:nvPr/>
                </p:nvSpPr>
                <p:spPr bwMode="auto">
                  <a:xfrm>
                    <a:off x="1986" y="2686"/>
                    <a:ext cx="261"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900" name="AutoShape 84"/>
                  <p:cNvSpPr>
                    <a:spLocks noChangeArrowheads="1"/>
                  </p:cNvSpPr>
                  <p:nvPr/>
                </p:nvSpPr>
                <p:spPr bwMode="auto">
                  <a:xfrm>
                    <a:off x="2050" y="2635"/>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901" name="Oval 85"/>
                <p:cNvSpPr>
                  <a:spLocks noChangeArrowheads="1"/>
                </p:cNvSpPr>
                <p:nvPr/>
              </p:nvSpPr>
              <p:spPr bwMode="auto">
                <a:xfrm>
                  <a:off x="2069" y="2661"/>
                  <a:ext cx="26"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02" name="AutoShape 86"/>
                <p:cNvSpPr>
                  <a:spLocks noChangeArrowheads="1"/>
                </p:cNvSpPr>
                <p:nvPr/>
              </p:nvSpPr>
              <p:spPr bwMode="auto">
                <a:xfrm>
                  <a:off x="2019" y="2809"/>
                  <a:ext cx="137" cy="54"/>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903" name="Line 87"/>
              <p:cNvSpPr>
                <a:spLocks noChangeShapeType="1"/>
              </p:cNvSpPr>
              <p:nvPr/>
            </p:nvSpPr>
            <p:spPr bwMode="auto">
              <a:xfrm>
                <a:off x="2001" y="1313"/>
                <a:ext cx="2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04" name="Line 88"/>
              <p:cNvSpPr>
                <a:spLocks noChangeShapeType="1"/>
              </p:cNvSpPr>
              <p:nvPr/>
            </p:nvSpPr>
            <p:spPr bwMode="auto">
              <a:xfrm>
                <a:off x="1438" y="1268"/>
                <a:ext cx="252"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22905" name="Line 89"/>
              <p:cNvSpPr>
                <a:spLocks noChangeShapeType="1"/>
              </p:cNvSpPr>
              <p:nvPr/>
            </p:nvSpPr>
            <p:spPr bwMode="auto">
              <a:xfrm>
                <a:off x="1723" y="1268"/>
                <a:ext cx="252"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grpSp>
            <p:nvGrpSpPr>
              <p:cNvPr id="17" name="Group 90"/>
              <p:cNvGrpSpPr>
                <a:grpSpLocks/>
              </p:cNvGrpSpPr>
              <p:nvPr/>
            </p:nvGrpSpPr>
            <p:grpSpPr bwMode="auto">
              <a:xfrm>
                <a:off x="917" y="1636"/>
                <a:ext cx="975" cy="310"/>
                <a:chOff x="917" y="1636"/>
                <a:chExt cx="975" cy="310"/>
              </a:xfrm>
            </p:grpSpPr>
            <p:grpSp>
              <p:nvGrpSpPr>
                <p:cNvPr id="18" name="Group 91"/>
                <p:cNvGrpSpPr>
                  <a:grpSpLocks/>
                </p:cNvGrpSpPr>
                <p:nvPr/>
              </p:nvGrpSpPr>
              <p:grpSpPr bwMode="auto">
                <a:xfrm>
                  <a:off x="917" y="1636"/>
                  <a:ext cx="206" cy="310"/>
                  <a:chOff x="917" y="1636"/>
                  <a:chExt cx="206" cy="310"/>
                </a:xfrm>
              </p:grpSpPr>
              <p:sp>
                <p:nvSpPr>
                  <p:cNvPr id="2722908" name="AutoShape 92"/>
                  <p:cNvSpPr>
                    <a:spLocks noChangeArrowheads="1"/>
                  </p:cNvSpPr>
                  <p:nvPr/>
                </p:nvSpPr>
                <p:spPr bwMode="auto">
                  <a:xfrm>
                    <a:off x="917" y="1686"/>
                    <a:ext cx="206"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909" name="AutoShape 93"/>
                  <p:cNvSpPr>
                    <a:spLocks noChangeArrowheads="1"/>
                  </p:cNvSpPr>
                  <p:nvPr/>
                </p:nvSpPr>
                <p:spPr bwMode="auto">
                  <a:xfrm>
                    <a:off x="965" y="1636"/>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910" name="AutoShape 94"/>
                  <p:cNvSpPr>
                    <a:spLocks noChangeArrowheads="1"/>
                  </p:cNvSpPr>
                  <p:nvPr/>
                </p:nvSpPr>
                <p:spPr bwMode="auto">
                  <a:xfrm>
                    <a:off x="956" y="1707"/>
                    <a:ext cx="108" cy="15"/>
                  </a:xfrm>
                  <a:prstGeom prst="parallelogram">
                    <a:avLst>
                      <a:gd name="adj" fmla="val 179967"/>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9" name="Group 95"/>
                <p:cNvGrpSpPr>
                  <a:grpSpLocks/>
                </p:cNvGrpSpPr>
                <p:nvPr/>
              </p:nvGrpSpPr>
              <p:grpSpPr bwMode="auto">
                <a:xfrm>
                  <a:off x="1435" y="1677"/>
                  <a:ext cx="203" cy="257"/>
                  <a:chOff x="1435" y="1677"/>
                  <a:chExt cx="203" cy="257"/>
                </a:xfrm>
              </p:grpSpPr>
              <p:sp>
                <p:nvSpPr>
                  <p:cNvPr id="2722912" name="Freeform 96"/>
                  <p:cNvSpPr>
                    <a:spLocks/>
                  </p:cNvSpPr>
                  <p:nvPr/>
                </p:nvSpPr>
                <p:spPr bwMode="auto">
                  <a:xfrm>
                    <a:off x="1564" y="1794"/>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2913" name="Rectangle 97"/>
                  <p:cNvSpPr>
                    <a:spLocks noChangeArrowheads="1"/>
                  </p:cNvSpPr>
                  <p:nvPr/>
                </p:nvSpPr>
                <p:spPr bwMode="auto">
                  <a:xfrm>
                    <a:off x="1561" y="1794"/>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914" name="Rectangle 98"/>
                  <p:cNvSpPr>
                    <a:spLocks noChangeArrowheads="1"/>
                  </p:cNvSpPr>
                  <p:nvPr/>
                </p:nvSpPr>
                <p:spPr bwMode="auto">
                  <a:xfrm>
                    <a:off x="1567" y="1852"/>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915" name="Rectangle 99"/>
                  <p:cNvSpPr>
                    <a:spLocks noChangeArrowheads="1"/>
                  </p:cNvSpPr>
                  <p:nvPr/>
                </p:nvSpPr>
                <p:spPr bwMode="auto">
                  <a:xfrm>
                    <a:off x="1436" y="1852"/>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916" name="Oval 100"/>
                  <p:cNvSpPr>
                    <a:spLocks noChangeArrowheads="1"/>
                  </p:cNvSpPr>
                  <p:nvPr/>
                </p:nvSpPr>
                <p:spPr bwMode="auto">
                  <a:xfrm>
                    <a:off x="1496" y="1677"/>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2917" name="Freeform 101"/>
                  <p:cNvSpPr>
                    <a:spLocks/>
                  </p:cNvSpPr>
                  <p:nvPr/>
                </p:nvSpPr>
                <p:spPr bwMode="auto">
                  <a:xfrm>
                    <a:off x="1435" y="1721"/>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2918" name="Freeform 102"/>
                <p:cNvSpPr>
                  <a:spLocks/>
                </p:cNvSpPr>
                <p:nvPr/>
              </p:nvSpPr>
              <p:spPr bwMode="auto">
                <a:xfrm>
                  <a:off x="1692" y="1646"/>
                  <a:ext cx="200" cy="291"/>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20" name="Group 103"/>
                <p:cNvGrpSpPr>
                  <a:grpSpLocks/>
                </p:cNvGrpSpPr>
                <p:nvPr/>
              </p:nvGrpSpPr>
              <p:grpSpPr bwMode="auto">
                <a:xfrm>
                  <a:off x="1129" y="1636"/>
                  <a:ext cx="259" cy="310"/>
                  <a:chOff x="1129" y="1636"/>
                  <a:chExt cx="259" cy="310"/>
                </a:xfrm>
              </p:grpSpPr>
              <p:grpSp>
                <p:nvGrpSpPr>
                  <p:cNvPr id="21" name="Group 104"/>
                  <p:cNvGrpSpPr>
                    <a:grpSpLocks/>
                  </p:cNvGrpSpPr>
                  <p:nvPr/>
                </p:nvGrpSpPr>
                <p:grpSpPr bwMode="auto">
                  <a:xfrm>
                    <a:off x="1129" y="1636"/>
                    <a:ext cx="259" cy="310"/>
                    <a:chOff x="1129" y="1636"/>
                    <a:chExt cx="259" cy="310"/>
                  </a:xfrm>
                </p:grpSpPr>
                <p:sp>
                  <p:nvSpPr>
                    <p:cNvPr id="2722921" name="AutoShape 105"/>
                    <p:cNvSpPr>
                      <a:spLocks noChangeArrowheads="1"/>
                    </p:cNvSpPr>
                    <p:nvPr/>
                  </p:nvSpPr>
                  <p:spPr bwMode="auto">
                    <a:xfrm>
                      <a:off x="1129" y="1686"/>
                      <a:ext cx="259"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922" name="AutoShape 106"/>
                    <p:cNvSpPr>
                      <a:spLocks noChangeArrowheads="1"/>
                    </p:cNvSpPr>
                    <p:nvPr/>
                  </p:nvSpPr>
                  <p:spPr bwMode="auto">
                    <a:xfrm>
                      <a:off x="1192" y="1636"/>
                      <a:ext cx="196"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923" name="Oval 107"/>
                  <p:cNvSpPr>
                    <a:spLocks noChangeArrowheads="1"/>
                  </p:cNvSpPr>
                  <p:nvPr/>
                </p:nvSpPr>
                <p:spPr bwMode="auto">
                  <a:xfrm>
                    <a:off x="1211" y="1662"/>
                    <a:ext cx="27" cy="8"/>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24" name="AutoShape 108"/>
                  <p:cNvSpPr>
                    <a:spLocks noChangeArrowheads="1"/>
                  </p:cNvSpPr>
                  <p:nvPr/>
                </p:nvSpPr>
                <p:spPr bwMode="auto">
                  <a:xfrm>
                    <a:off x="1160" y="1810"/>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sp>
            <p:nvSpPr>
              <p:cNvPr id="2722925" name="Line 109"/>
              <p:cNvSpPr>
                <a:spLocks noChangeShapeType="1"/>
              </p:cNvSpPr>
              <p:nvPr/>
            </p:nvSpPr>
            <p:spPr bwMode="auto">
              <a:xfrm>
                <a:off x="869" y="1268"/>
                <a:ext cx="254"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22926" name="Rectangle 110"/>
              <p:cNvSpPr>
                <a:spLocks noChangeArrowheads="1"/>
              </p:cNvSpPr>
              <p:nvPr/>
            </p:nvSpPr>
            <p:spPr bwMode="auto">
              <a:xfrm>
                <a:off x="857"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927" name="Rectangle 111"/>
              <p:cNvSpPr>
                <a:spLocks noChangeArrowheads="1"/>
              </p:cNvSpPr>
              <p:nvPr/>
            </p:nvSpPr>
            <p:spPr bwMode="auto">
              <a:xfrm>
                <a:off x="1113"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928" name="Line 112"/>
              <p:cNvSpPr>
                <a:spLocks noChangeShapeType="1"/>
              </p:cNvSpPr>
              <p:nvPr/>
            </p:nvSpPr>
            <p:spPr bwMode="auto">
              <a:xfrm>
                <a:off x="1149" y="1313"/>
                <a:ext cx="2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29" name="Rectangle 113"/>
              <p:cNvSpPr>
                <a:spLocks noChangeArrowheads="1"/>
              </p:cNvSpPr>
              <p:nvPr/>
            </p:nvSpPr>
            <p:spPr bwMode="auto">
              <a:xfrm>
                <a:off x="1698"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930" name="Rectangle 114"/>
              <p:cNvSpPr>
                <a:spLocks noChangeArrowheads="1"/>
              </p:cNvSpPr>
              <p:nvPr/>
            </p:nvSpPr>
            <p:spPr bwMode="auto">
              <a:xfrm>
                <a:off x="1408"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931" name="Line 115"/>
              <p:cNvSpPr>
                <a:spLocks noChangeShapeType="1"/>
              </p:cNvSpPr>
              <p:nvPr/>
            </p:nvSpPr>
            <p:spPr bwMode="auto">
              <a:xfrm>
                <a:off x="1441" y="1363"/>
                <a:ext cx="248"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2932" name="Line 116"/>
              <p:cNvSpPr>
                <a:spLocks noChangeShapeType="1"/>
              </p:cNvSpPr>
              <p:nvPr/>
            </p:nvSpPr>
            <p:spPr bwMode="auto">
              <a:xfrm>
                <a:off x="1723" y="1407"/>
                <a:ext cx="250"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2933" name="Line 117"/>
              <p:cNvSpPr>
                <a:spLocks noChangeShapeType="1"/>
              </p:cNvSpPr>
              <p:nvPr/>
            </p:nvSpPr>
            <p:spPr bwMode="auto">
              <a:xfrm>
                <a:off x="1723" y="1364"/>
                <a:ext cx="25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2934" name="Line 118"/>
              <p:cNvSpPr>
                <a:spLocks noChangeShapeType="1"/>
              </p:cNvSpPr>
              <p:nvPr/>
            </p:nvSpPr>
            <p:spPr bwMode="auto">
              <a:xfrm>
                <a:off x="2008" y="1363"/>
                <a:ext cx="25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2935" name="Line 119"/>
              <p:cNvSpPr>
                <a:spLocks noChangeShapeType="1"/>
              </p:cNvSpPr>
              <p:nvPr/>
            </p:nvSpPr>
            <p:spPr bwMode="auto">
              <a:xfrm>
                <a:off x="2007" y="1407"/>
                <a:ext cx="251"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2936" name="Line 120"/>
              <p:cNvSpPr>
                <a:spLocks noChangeShapeType="1"/>
              </p:cNvSpPr>
              <p:nvPr/>
            </p:nvSpPr>
            <p:spPr bwMode="auto">
              <a:xfrm>
                <a:off x="2293" y="1363"/>
                <a:ext cx="249"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2937" name="Line 121"/>
              <p:cNvSpPr>
                <a:spLocks noChangeShapeType="1"/>
              </p:cNvSpPr>
              <p:nvPr/>
            </p:nvSpPr>
            <p:spPr bwMode="auto">
              <a:xfrm>
                <a:off x="2291" y="1407"/>
                <a:ext cx="251"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2938" name="Line 122"/>
              <p:cNvSpPr>
                <a:spLocks noChangeShapeType="1"/>
              </p:cNvSpPr>
              <p:nvPr/>
            </p:nvSpPr>
            <p:spPr bwMode="auto">
              <a:xfrm>
                <a:off x="2576" y="1407"/>
                <a:ext cx="250"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2939" name="Line 123"/>
              <p:cNvSpPr>
                <a:spLocks noChangeShapeType="1"/>
              </p:cNvSpPr>
              <p:nvPr/>
            </p:nvSpPr>
            <p:spPr bwMode="auto">
              <a:xfrm>
                <a:off x="1154" y="1268"/>
                <a:ext cx="253"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22940" name="Rectangle 124"/>
              <p:cNvSpPr>
                <a:spLocks noChangeArrowheads="1"/>
              </p:cNvSpPr>
              <p:nvPr/>
            </p:nvSpPr>
            <p:spPr bwMode="auto">
              <a:xfrm>
                <a:off x="2255" y="1354"/>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941" name="Rectangle 125"/>
              <p:cNvSpPr>
                <a:spLocks noChangeArrowheads="1"/>
              </p:cNvSpPr>
              <p:nvPr/>
            </p:nvSpPr>
            <p:spPr bwMode="auto">
              <a:xfrm>
                <a:off x="2539" y="1354"/>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942" name="Line 126"/>
              <p:cNvSpPr>
                <a:spLocks noChangeShapeType="1"/>
              </p:cNvSpPr>
              <p:nvPr/>
            </p:nvSpPr>
            <p:spPr bwMode="auto">
              <a:xfrm flipH="1">
                <a:off x="2276"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43" name="Line 127"/>
              <p:cNvSpPr>
                <a:spLocks noChangeShapeType="1"/>
              </p:cNvSpPr>
              <p:nvPr/>
            </p:nvSpPr>
            <p:spPr bwMode="auto">
              <a:xfrm>
                <a:off x="1141"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44" name="Line 128"/>
              <p:cNvSpPr>
                <a:spLocks noChangeShapeType="1"/>
              </p:cNvSpPr>
              <p:nvPr/>
            </p:nvSpPr>
            <p:spPr bwMode="auto">
              <a:xfrm>
                <a:off x="1426"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45" name="Line 129"/>
              <p:cNvSpPr>
                <a:spLocks noChangeShapeType="1"/>
              </p:cNvSpPr>
              <p:nvPr/>
            </p:nvSpPr>
            <p:spPr bwMode="auto">
              <a:xfrm>
                <a:off x="1710"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46" name="Line 130"/>
              <p:cNvSpPr>
                <a:spLocks noChangeShapeType="1"/>
              </p:cNvSpPr>
              <p:nvPr/>
            </p:nvSpPr>
            <p:spPr bwMode="auto">
              <a:xfrm>
                <a:off x="1994"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47" name="Line 131"/>
              <p:cNvSpPr>
                <a:spLocks noChangeShapeType="1"/>
              </p:cNvSpPr>
              <p:nvPr/>
            </p:nvSpPr>
            <p:spPr bwMode="auto">
              <a:xfrm flipH="1">
                <a:off x="2560"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48" name="Line 132"/>
              <p:cNvSpPr>
                <a:spLocks noChangeShapeType="1"/>
              </p:cNvSpPr>
              <p:nvPr/>
            </p:nvSpPr>
            <p:spPr bwMode="auto">
              <a:xfrm flipH="1">
                <a:off x="2845"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sp>
          <p:nvSpPr>
            <p:cNvPr id="2722949" name="Rectangle 133"/>
            <p:cNvSpPr>
              <a:spLocks noChangeArrowheads="1"/>
            </p:cNvSpPr>
            <p:nvPr/>
          </p:nvSpPr>
          <p:spPr bwMode="auto">
            <a:xfrm>
              <a:off x="209" y="1104"/>
              <a:ext cx="263" cy="235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i="1">
                  <a:solidFill>
                    <a:schemeClr val="tx1"/>
                  </a:solidFill>
                  <a:latin typeface="FranklinGothic" charset="0"/>
                </a:rPr>
                <a:t>T</a:t>
              </a:r>
            </a:p>
            <a:p>
              <a:pPr algn="ctr"/>
              <a:r>
                <a:rPr lang="en-US" sz="2400" i="1">
                  <a:solidFill>
                    <a:schemeClr val="tx1"/>
                  </a:solidFill>
                  <a:latin typeface="FranklinGothic" charset="0"/>
                </a:rPr>
                <a:t>a</a:t>
              </a:r>
            </a:p>
            <a:p>
              <a:pPr algn="ctr"/>
              <a:r>
                <a:rPr lang="en-US" sz="2400" i="1">
                  <a:solidFill>
                    <a:schemeClr val="tx1"/>
                  </a:solidFill>
                  <a:latin typeface="FranklinGothic" charset="0"/>
                </a:rPr>
                <a:t>s</a:t>
              </a:r>
            </a:p>
            <a:p>
              <a:pPr algn="ctr"/>
              <a:r>
                <a:rPr lang="en-US" sz="2400" i="1">
                  <a:solidFill>
                    <a:schemeClr val="tx1"/>
                  </a:solidFill>
                  <a:latin typeface="FranklinGothic" charset="0"/>
                </a:rPr>
                <a:t>k</a:t>
              </a:r>
            </a:p>
            <a:p>
              <a:pPr algn="ctr"/>
              <a:endParaRPr lang="en-US" sz="2400" i="1">
                <a:solidFill>
                  <a:schemeClr val="tx1"/>
                </a:solidFill>
                <a:latin typeface="FranklinGothic" charset="0"/>
              </a:endParaRPr>
            </a:p>
            <a:p>
              <a:pPr algn="ctr"/>
              <a:r>
                <a:rPr lang="en-US" sz="2400" i="1">
                  <a:solidFill>
                    <a:schemeClr val="tx1"/>
                  </a:solidFill>
                  <a:latin typeface="FranklinGothic" charset="0"/>
                </a:rPr>
                <a:t>O</a:t>
              </a:r>
            </a:p>
            <a:p>
              <a:pPr algn="ctr"/>
              <a:r>
                <a:rPr lang="en-US" sz="2400" i="1">
                  <a:solidFill>
                    <a:schemeClr val="tx1"/>
                  </a:solidFill>
                  <a:latin typeface="FranklinGothic" charset="0"/>
                </a:rPr>
                <a:t>r</a:t>
              </a:r>
            </a:p>
            <a:p>
              <a:pPr algn="ctr"/>
              <a:r>
                <a:rPr lang="en-US" sz="2400" i="1">
                  <a:solidFill>
                    <a:schemeClr val="tx1"/>
                  </a:solidFill>
                  <a:latin typeface="FranklinGothic" charset="0"/>
                </a:rPr>
                <a:t>d</a:t>
              </a:r>
            </a:p>
            <a:p>
              <a:pPr algn="ctr"/>
              <a:r>
                <a:rPr lang="en-US" sz="2400" i="1">
                  <a:solidFill>
                    <a:schemeClr val="tx1"/>
                  </a:solidFill>
                  <a:latin typeface="FranklinGothic" charset="0"/>
                </a:rPr>
                <a:t>e</a:t>
              </a:r>
            </a:p>
            <a:p>
              <a:pPr algn="ctr"/>
              <a:r>
                <a:rPr lang="en-US" sz="2400" i="1">
                  <a:solidFill>
                    <a:schemeClr val="tx1"/>
                  </a:solidFill>
                  <a:latin typeface="FranklinGothic" charset="0"/>
                </a:rPr>
                <a:t>r</a:t>
              </a:r>
            </a:p>
          </p:txBody>
        </p:sp>
        <p:sp>
          <p:nvSpPr>
            <p:cNvPr id="2722950" name="Line 134"/>
            <p:cNvSpPr>
              <a:spLocks noChangeShapeType="1"/>
            </p:cNvSpPr>
            <p:nvPr/>
          </p:nvSpPr>
          <p:spPr bwMode="auto">
            <a:xfrm flipH="1">
              <a:off x="478" y="1295"/>
              <a:ext cx="3" cy="1298"/>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grpSp>
      <p:sp>
        <p:nvSpPr>
          <p:cNvPr id="135" name="Title 134"/>
          <p:cNvSpPr>
            <a:spLocks noGrp="1"/>
          </p:cNvSpPr>
          <p:nvPr>
            <p:ph type="title"/>
          </p:nvPr>
        </p:nvSpPr>
        <p:spPr/>
        <p:txBody>
          <a:bodyPr/>
          <a:lstStyle/>
          <a:p>
            <a:r>
              <a:rPr lang="en-US" dirty="0" smtClean="0"/>
              <a:t>Pipelining Lessons (1/2)</a:t>
            </a:r>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4867" name="Rectangle 3"/>
          <p:cNvSpPr>
            <a:spLocks noGrp="1" noChangeArrowheads="1"/>
          </p:cNvSpPr>
          <p:nvPr>
            <p:ph type="body" idx="1"/>
          </p:nvPr>
        </p:nvSpPr>
        <p:spPr>
          <a:xfrm>
            <a:off x="5029200" y="1143000"/>
            <a:ext cx="3949700" cy="5410200"/>
          </a:xfrm>
          <a:noFill/>
          <a:ln/>
        </p:spPr>
        <p:txBody>
          <a:bodyPr/>
          <a:lstStyle/>
          <a:p>
            <a:r>
              <a:rPr lang="en-US" sz="2800" dirty="0"/>
              <a:t>Suppose new Washer takes 20 minutes, new Stasher takes 20 minutes. How much faster is pipeline?</a:t>
            </a:r>
          </a:p>
          <a:p>
            <a:r>
              <a:rPr lang="en-US" sz="2800" dirty="0"/>
              <a:t>Pipeline rate limited by </a:t>
            </a:r>
            <a:r>
              <a:rPr lang="en-US" sz="2800" u="sng" dirty="0">
                <a:solidFill>
                  <a:schemeClr val="accent1"/>
                </a:solidFill>
              </a:rPr>
              <a:t>slowest</a:t>
            </a:r>
            <a:r>
              <a:rPr lang="en-US" sz="2800" dirty="0"/>
              <a:t> pipeline stage</a:t>
            </a:r>
          </a:p>
          <a:p>
            <a:r>
              <a:rPr lang="en-US" sz="2800" dirty="0"/>
              <a:t>Unbalanced lengths of pipe stages reduces speedup</a:t>
            </a:r>
          </a:p>
        </p:txBody>
      </p:sp>
      <p:sp>
        <p:nvSpPr>
          <p:cNvPr id="135" name="Title 134"/>
          <p:cNvSpPr>
            <a:spLocks noGrp="1"/>
          </p:cNvSpPr>
          <p:nvPr>
            <p:ph type="title"/>
          </p:nvPr>
        </p:nvSpPr>
        <p:spPr/>
        <p:txBody>
          <a:bodyPr/>
          <a:lstStyle/>
          <a:p>
            <a:r>
              <a:rPr lang="en-US" dirty="0" smtClean="0"/>
              <a:t>Pipelining Lessons (2/2)</a:t>
            </a:r>
            <a:endParaRPr lang="en-US" dirty="0"/>
          </a:p>
        </p:txBody>
      </p:sp>
      <p:grpSp>
        <p:nvGrpSpPr>
          <p:cNvPr id="267" name="Group 4"/>
          <p:cNvGrpSpPr>
            <a:grpSpLocks/>
          </p:cNvGrpSpPr>
          <p:nvPr/>
        </p:nvGrpSpPr>
        <p:grpSpPr bwMode="auto">
          <a:xfrm>
            <a:off x="331788" y="1219200"/>
            <a:ext cx="4633912" cy="4370387"/>
            <a:chOff x="209" y="707"/>
            <a:chExt cx="2919" cy="2753"/>
          </a:xfrm>
        </p:grpSpPr>
        <p:sp>
          <p:nvSpPr>
            <p:cNvPr id="268" name="Rectangle 5"/>
            <p:cNvSpPr>
              <a:spLocks noChangeArrowheads="1"/>
            </p:cNvSpPr>
            <p:nvPr/>
          </p:nvSpPr>
          <p:spPr bwMode="auto">
            <a:xfrm>
              <a:off x="576" y="707"/>
              <a:ext cx="562"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6 PM</a:t>
              </a:r>
            </a:p>
          </p:txBody>
        </p:sp>
        <p:sp>
          <p:nvSpPr>
            <p:cNvPr id="269" name="Line 6"/>
            <p:cNvSpPr>
              <a:spLocks noChangeShapeType="1"/>
            </p:cNvSpPr>
            <p:nvPr/>
          </p:nvSpPr>
          <p:spPr bwMode="auto">
            <a:xfrm>
              <a:off x="936" y="1080"/>
              <a:ext cx="2192"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0" name="Line 7"/>
            <p:cNvSpPr>
              <a:spLocks noChangeShapeType="1"/>
            </p:cNvSpPr>
            <p:nvPr/>
          </p:nvSpPr>
          <p:spPr bwMode="auto">
            <a:xfrm>
              <a:off x="928" y="1000"/>
              <a:ext cx="0" cy="184"/>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 name="Rectangle 8"/>
            <p:cNvSpPr>
              <a:spLocks noChangeArrowheads="1"/>
            </p:cNvSpPr>
            <p:nvPr/>
          </p:nvSpPr>
          <p:spPr bwMode="auto">
            <a:xfrm>
              <a:off x="1344" y="715"/>
              <a:ext cx="22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7</a:t>
              </a:r>
            </a:p>
          </p:txBody>
        </p:sp>
        <p:sp>
          <p:nvSpPr>
            <p:cNvPr id="272" name="Rectangle 9"/>
            <p:cNvSpPr>
              <a:spLocks noChangeArrowheads="1"/>
            </p:cNvSpPr>
            <p:nvPr/>
          </p:nvSpPr>
          <p:spPr bwMode="auto">
            <a:xfrm>
              <a:off x="1891" y="715"/>
              <a:ext cx="22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8</a:t>
              </a:r>
            </a:p>
          </p:txBody>
        </p:sp>
        <p:sp>
          <p:nvSpPr>
            <p:cNvPr id="273" name="Rectangle 10"/>
            <p:cNvSpPr>
              <a:spLocks noChangeArrowheads="1"/>
            </p:cNvSpPr>
            <p:nvPr/>
          </p:nvSpPr>
          <p:spPr bwMode="auto">
            <a:xfrm>
              <a:off x="2448" y="715"/>
              <a:ext cx="22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9</a:t>
              </a:r>
            </a:p>
          </p:txBody>
        </p:sp>
        <p:sp>
          <p:nvSpPr>
            <p:cNvPr id="274" name="Rectangle 11"/>
            <p:cNvSpPr>
              <a:spLocks noChangeArrowheads="1"/>
            </p:cNvSpPr>
            <p:nvPr/>
          </p:nvSpPr>
          <p:spPr bwMode="auto">
            <a:xfrm>
              <a:off x="2595" y="1054"/>
              <a:ext cx="434" cy="22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800" i="1">
                  <a:solidFill>
                    <a:schemeClr val="tx1"/>
                  </a:solidFill>
                  <a:latin typeface="Arial" pitchFamily="-65" charset="0"/>
                </a:rPr>
                <a:t>Time</a:t>
              </a:r>
            </a:p>
          </p:txBody>
        </p:sp>
        <p:grpSp>
          <p:nvGrpSpPr>
            <p:cNvPr id="275" name="Group 12"/>
            <p:cNvGrpSpPr>
              <a:grpSpLocks/>
            </p:cNvGrpSpPr>
            <p:nvPr/>
          </p:nvGrpSpPr>
          <p:grpSpPr bwMode="auto">
            <a:xfrm>
              <a:off x="574" y="1241"/>
              <a:ext cx="2293" cy="1707"/>
              <a:chOff x="574" y="1241"/>
              <a:chExt cx="2293" cy="1707"/>
            </a:xfrm>
          </p:grpSpPr>
          <p:grpSp>
            <p:nvGrpSpPr>
              <p:cNvPr id="278" name="Group 13"/>
              <p:cNvGrpSpPr>
                <a:grpSpLocks/>
              </p:cNvGrpSpPr>
              <p:nvPr/>
            </p:nvGrpSpPr>
            <p:grpSpPr bwMode="auto">
              <a:xfrm>
                <a:off x="574" y="2028"/>
                <a:ext cx="254" cy="286"/>
                <a:chOff x="574" y="2028"/>
                <a:chExt cx="254" cy="286"/>
              </a:xfrm>
            </p:grpSpPr>
            <p:sp>
              <p:nvSpPr>
                <p:cNvPr id="396" name="Freeform 14"/>
                <p:cNvSpPr>
                  <a:spLocks/>
                </p:cNvSpPr>
                <p:nvPr/>
              </p:nvSpPr>
              <p:spPr bwMode="auto">
                <a:xfrm>
                  <a:off x="574" y="2071"/>
                  <a:ext cx="237"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397" name="Rectangle 15"/>
                <p:cNvSpPr>
                  <a:spLocks noChangeArrowheads="1"/>
                </p:cNvSpPr>
                <p:nvPr/>
              </p:nvSpPr>
              <p:spPr bwMode="auto">
                <a:xfrm>
                  <a:off x="575" y="2028"/>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bg1"/>
                      </a:solidFill>
                      <a:latin typeface="FranklinGothic" charset="0"/>
                    </a:rPr>
                    <a:t>B</a:t>
                  </a:r>
                </a:p>
              </p:txBody>
            </p:sp>
          </p:grpSp>
          <p:grpSp>
            <p:nvGrpSpPr>
              <p:cNvPr id="279" name="Group 16"/>
              <p:cNvGrpSpPr>
                <a:grpSpLocks/>
              </p:cNvGrpSpPr>
              <p:nvPr/>
            </p:nvGrpSpPr>
            <p:grpSpPr bwMode="auto">
              <a:xfrm>
                <a:off x="580" y="2338"/>
                <a:ext cx="255" cy="286"/>
                <a:chOff x="580" y="2338"/>
                <a:chExt cx="255" cy="286"/>
              </a:xfrm>
            </p:grpSpPr>
            <p:sp>
              <p:nvSpPr>
                <p:cNvPr id="394" name="Freeform 17"/>
                <p:cNvSpPr>
                  <a:spLocks/>
                </p:cNvSpPr>
                <p:nvPr/>
              </p:nvSpPr>
              <p:spPr bwMode="auto">
                <a:xfrm>
                  <a:off x="580" y="2382"/>
                  <a:ext cx="237"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395" name="Rectangle 18"/>
                <p:cNvSpPr>
                  <a:spLocks noChangeArrowheads="1"/>
                </p:cNvSpPr>
                <p:nvPr/>
              </p:nvSpPr>
              <p:spPr bwMode="auto">
                <a:xfrm>
                  <a:off x="582" y="2338"/>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bg1"/>
                      </a:solidFill>
                      <a:latin typeface="FranklinGothic" charset="0"/>
                    </a:rPr>
                    <a:t>C</a:t>
                  </a:r>
                </a:p>
              </p:txBody>
            </p:sp>
          </p:grpSp>
          <p:grpSp>
            <p:nvGrpSpPr>
              <p:cNvPr id="280" name="Group 19"/>
              <p:cNvGrpSpPr>
                <a:grpSpLocks/>
              </p:cNvGrpSpPr>
              <p:nvPr/>
            </p:nvGrpSpPr>
            <p:grpSpPr bwMode="auto">
              <a:xfrm>
                <a:off x="580" y="2662"/>
                <a:ext cx="254" cy="286"/>
                <a:chOff x="580" y="2662"/>
                <a:chExt cx="254" cy="286"/>
              </a:xfrm>
            </p:grpSpPr>
            <p:sp>
              <p:nvSpPr>
                <p:cNvPr id="392" name="Freeform 20"/>
                <p:cNvSpPr>
                  <a:spLocks/>
                </p:cNvSpPr>
                <p:nvPr/>
              </p:nvSpPr>
              <p:spPr bwMode="auto">
                <a:xfrm>
                  <a:off x="580" y="2706"/>
                  <a:ext cx="237"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393" name="Rectangle 21"/>
                <p:cNvSpPr>
                  <a:spLocks noChangeArrowheads="1"/>
                </p:cNvSpPr>
                <p:nvPr/>
              </p:nvSpPr>
              <p:spPr bwMode="auto">
                <a:xfrm>
                  <a:off x="581" y="2662"/>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bg1"/>
                      </a:solidFill>
                      <a:latin typeface="FranklinGothic" charset="0"/>
                    </a:rPr>
                    <a:t>D</a:t>
                  </a:r>
                </a:p>
              </p:txBody>
            </p:sp>
          </p:grpSp>
          <p:grpSp>
            <p:nvGrpSpPr>
              <p:cNvPr id="281" name="Group 22"/>
              <p:cNvGrpSpPr>
                <a:grpSpLocks/>
              </p:cNvGrpSpPr>
              <p:nvPr/>
            </p:nvGrpSpPr>
            <p:grpSpPr bwMode="auto">
              <a:xfrm>
                <a:off x="574" y="1633"/>
                <a:ext cx="255" cy="286"/>
                <a:chOff x="574" y="1633"/>
                <a:chExt cx="255" cy="286"/>
              </a:xfrm>
            </p:grpSpPr>
            <p:sp>
              <p:nvSpPr>
                <p:cNvPr id="390" name="Freeform 23"/>
                <p:cNvSpPr>
                  <a:spLocks/>
                </p:cNvSpPr>
                <p:nvPr/>
              </p:nvSpPr>
              <p:spPr bwMode="auto">
                <a:xfrm>
                  <a:off x="574" y="1677"/>
                  <a:ext cx="237"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391" name="Rectangle 24"/>
                <p:cNvSpPr>
                  <a:spLocks noChangeArrowheads="1"/>
                </p:cNvSpPr>
                <p:nvPr/>
              </p:nvSpPr>
              <p:spPr bwMode="auto">
                <a:xfrm>
                  <a:off x="576" y="1633"/>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dirty="0">
                      <a:solidFill>
                        <a:schemeClr val="bg1"/>
                      </a:solidFill>
                      <a:latin typeface="FranklinGothic" charset="0"/>
                    </a:rPr>
                    <a:t>A</a:t>
                  </a:r>
                </a:p>
              </p:txBody>
            </p:sp>
          </p:grpSp>
          <p:sp>
            <p:nvSpPr>
              <p:cNvPr id="282" name="Line 25"/>
              <p:cNvSpPr>
                <a:spLocks noChangeShapeType="1"/>
              </p:cNvSpPr>
              <p:nvPr/>
            </p:nvSpPr>
            <p:spPr bwMode="auto">
              <a:xfrm flipH="1">
                <a:off x="1424"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3" name="Line 26"/>
              <p:cNvSpPr>
                <a:spLocks noChangeShapeType="1"/>
              </p:cNvSpPr>
              <p:nvPr/>
            </p:nvSpPr>
            <p:spPr bwMode="auto">
              <a:xfrm flipH="1">
                <a:off x="1709"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4" name="Line 27"/>
              <p:cNvSpPr>
                <a:spLocks noChangeShapeType="1"/>
              </p:cNvSpPr>
              <p:nvPr/>
            </p:nvSpPr>
            <p:spPr bwMode="auto">
              <a:xfrm flipH="1">
                <a:off x="1993"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5" name="AutoShape 28"/>
              <p:cNvSpPr>
                <a:spLocks noChangeArrowheads="1"/>
              </p:cNvSpPr>
              <p:nvPr/>
            </p:nvSpPr>
            <p:spPr bwMode="auto">
              <a:xfrm>
                <a:off x="1199" y="2015"/>
                <a:ext cx="208"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6" name="AutoShape 29"/>
              <p:cNvSpPr>
                <a:spLocks noChangeArrowheads="1"/>
              </p:cNvSpPr>
              <p:nvPr/>
            </p:nvSpPr>
            <p:spPr bwMode="auto">
              <a:xfrm>
                <a:off x="1250" y="1963"/>
                <a:ext cx="157"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7" name="AutoShape 30"/>
              <p:cNvSpPr>
                <a:spLocks noChangeArrowheads="1"/>
              </p:cNvSpPr>
              <p:nvPr/>
            </p:nvSpPr>
            <p:spPr bwMode="auto">
              <a:xfrm>
                <a:off x="1241" y="2035"/>
                <a:ext cx="107" cy="15"/>
              </a:xfrm>
              <a:prstGeom prst="parallelogram">
                <a:avLst>
                  <a:gd name="adj" fmla="val 178300"/>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288" name="Group 31"/>
              <p:cNvGrpSpPr>
                <a:grpSpLocks/>
              </p:cNvGrpSpPr>
              <p:nvPr/>
            </p:nvGrpSpPr>
            <p:grpSpPr bwMode="auto">
              <a:xfrm>
                <a:off x="1715" y="1998"/>
                <a:ext cx="201" cy="257"/>
                <a:chOff x="1715" y="1998"/>
                <a:chExt cx="201" cy="257"/>
              </a:xfrm>
            </p:grpSpPr>
            <p:sp>
              <p:nvSpPr>
                <p:cNvPr id="384" name="Freeform 32"/>
                <p:cNvSpPr>
                  <a:spLocks/>
                </p:cNvSpPr>
                <p:nvPr/>
              </p:nvSpPr>
              <p:spPr bwMode="auto">
                <a:xfrm>
                  <a:off x="1844" y="2117"/>
                  <a:ext cx="60" cy="138"/>
                </a:xfrm>
                <a:custGeom>
                  <a:avLst/>
                  <a:gdLst/>
                  <a:ahLst/>
                  <a:cxnLst>
                    <a:cxn ang="0">
                      <a:pos x="43" y="0"/>
                    </a:cxn>
                    <a:cxn ang="0">
                      <a:pos x="59" y="0"/>
                    </a:cxn>
                    <a:cxn ang="0">
                      <a:pos x="16" y="137"/>
                    </a:cxn>
                    <a:cxn ang="0">
                      <a:pos x="0" y="137"/>
                    </a:cxn>
                    <a:cxn ang="0">
                      <a:pos x="43" y="0"/>
                    </a:cxn>
                  </a:cxnLst>
                  <a:rect l="0" t="0" r="r" b="b"/>
                  <a:pathLst>
                    <a:path w="60" h="138">
                      <a:moveTo>
                        <a:pt x="43" y="0"/>
                      </a:moveTo>
                      <a:lnTo>
                        <a:pt x="59" y="0"/>
                      </a:lnTo>
                      <a:lnTo>
                        <a:pt x="16" y="137"/>
                      </a:lnTo>
                      <a:lnTo>
                        <a:pt x="0" y="137"/>
                      </a:lnTo>
                      <a:lnTo>
                        <a:pt x="43"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385" name="Rectangle 33"/>
                <p:cNvSpPr>
                  <a:spLocks noChangeArrowheads="1"/>
                </p:cNvSpPr>
                <p:nvPr/>
              </p:nvSpPr>
              <p:spPr bwMode="auto">
                <a:xfrm>
                  <a:off x="1840" y="2117"/>
                  <a:ext cx="76"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386" name="Rectangle 34"/>
                <p:cNvSpPr>
                  <a:spLocks noChangeArrowheads="1"/>
                </p:cNvSpPr>
                <p:nvPr/>
              </p:nvSpPr>
              <p:spPr bwMode="auto">
                <a:xfrm>
                  <a:off x="1846" y="2175"/>
                  <a:ext cx="57" cy="11"/>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387" name="Rectangle 35"/>
                <p:cNvSpPr>
                  <a:spLocks noChangeArrowheads="1"/>
                </p:cNvSpPr>
                <p:nvPr/>
              </p:nvSpPr>
              <p:spPr bwMode="auto">
                <a:xfrm>
                  <a:off x="1715" y="2175"/>
                  <a:ext cx="75"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388" name="Oval 36"/>
                <p:cNvSpPr>
                  <a:spLocks noChangeArrowheads="1"/>
                </p:cNvSpPr>
                <p:nvPr/>
              </p:nvSpPr>
              <p:spPr bwMode="auto">
                <a:xfrm>
                  <a:off x="1774" y="1998"/>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389" name="Freeform 37"/>
                <p:cNvSpPr>
                  <a:spLocks/>
                </p:cNvSpPr>
                <p:nvPr/>
              </p:nvSpPr>
              <p:spPr bwMode="auto">
                <a:xfrm>
                  <a:off x="1715" y="2043"/>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89" name="Freeform 38"/>
              <p:cNvSpPr>
                <a:spLocks/>
              </p:cNvSpPr>
              <p:nvPr/>
            </p:nvSpPr>
            <p:spPr bwMode="auto">
              <a:xfrm>
                <a:off x="1977" y="1973"/>
                <a:ext cx="200" cy="292"/>
              </a:xfrm>
              <a:custGeom>
                <a:avLst/>
                <a:gdLst/>
                <a:ahLst/>
                <a:cxnLst>
                  <a:cxn ang="0">
                    <a:pos x="199" y="263"/>
                  </a:cxn>
                  <a:cxn ang="0">
                    <a:pos x="184" y="263"/>
                  </a:cxn>
                  <a:cxn ang="0">
                    <a:pos x="158" y="230"/>
                  </a:cxn>
                  <a:cxn ang="0">
                    <a:pos x="121" y="169"/>
                  </a:cxn>
                  <a:cxn ang="0">
                    <a:pos x="111" y="142"/>
                  </a:cxn>
                  <a:cxn ang="0">
                    <a:pos x="114" y="123"/>
                  </a:cxn>
                  <a:cxn ang="0">
                    <a:pos x="123" y="119"/>
                  </a:cxn>
                  <a:cxn ang="0">
                    <a:pos x="136" y="129"/>
                  </a:cxn>
                  <a:cxn ang="0">
                    <a:pos x="155" y="140"/>
                  </a:cxn>
                  <a:cxn ang="0">
                    <a:pos x="164" y="140"/>
                  </a:cxn>
                  <a:cxn ang="0">
                    <a:pos x="165" y="134"/>
                  </a:cxn>
                  <a:cxn ang="0">
                    <a:pos x="156" y="123"/>
                  </a:cxn>
                  <a:cxn ang="0">
                    <a:pos x="135" y="108"/>
                  </a:cxn>
                  <a:cxn ang="0">
                    <a:pos x="126" y="87"/>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2"/>
                  </a:cxn>
                  <a:cxn ang="0">
                    <a:pos x="40" y="146"/>
                  </a:cxn>
                  <a:cxn ang="0">
                    <a:pos x="41" y="158"/>
                  </a:cxn>
                  <a:cxn ang="0">
                    <a:pos x="49" y="162"/>
                  </a:cxn>
                  <a:cxn ang="0">
                    <a:pos x="53" y="158"/>
                  </a:cxn>
                  <a:cxn ang="0">
                    <a:pos x="53" y="133"/>
                  </a:cxn>
                  <a:cxn ang="0">
                    <a:pos x="55" y="117"/>
                  </a:cxn>
                  <a:cxn ang="0">
                    <a:pos x="64" y="109"/>
                  </a:cxn>
                  <a:cxn ang="0">
                    <a:pos x="70" y="114"/>
                  </a:cxn>
                  <a:cxn ang="0">
                    <a:pos x="68" y="140"/>
                  </a:cxn>
                  <a:cxn ang="0">
                    <a:pos x="61" y="167"/>
                  </a:cxn>
                  <a:cxn ang="0">
                    <a:pos x="53" y="197"/>
                  </a:cxn>
                  <a:cxn ang="0">
                    <a:pos x="33" y="226"/>
                  </a:cxn>
                  <a:cxn ang="0">
                    <a:pos x="8" y="256"/>
                  </a:cxn>
                  <a:cxn ang="0">
                    <a:pos x="0" y="272"/>
                  </a:cxn>
                  <a:cxn ang="0">
                    <a:pos x="19" y="291"/>
                  </a:cxn>
                  <a:cxn ang="0">
                    <a:pos x="33" y="288"/>
                  </a:cxn>
                  <a:cxn ang="0">
                    <a:pos x="23" y="276"/>
                  </a:cxn>
                  <a:cxn ang="0">
                    <a:pos x="30" y="260"/>
                  </a:cxn>
                  <a:cxn ang="0">
                    <a:pos x="61" y="223"/>
                  </a:cxn>
                  <a:cxn ang="0">
                    <a:pos x="84" y="197"/>
                  </a:cxn>
                  <a:cxn ang="0">
                    <a:pos x="95" y="191"/>
                  </a:cxn>
                  <a:cxn ang="0">
                    <a:pos x="109" y="199"/>
                  </a:cxn>
                  <a:cxn ang="0">
                    <a:pos x="141" y="243"/>
                  </a:cxn>
                  <a:cxn ang="0">
                    <a:pos x="168" y="281"/>
                  </a:cxn>
                  <a:cxn ang="0">
                    <a:pos x="178" y="283"/>
                  </a:cxn>
                  <a:cxn ang="0">
                    <a:pos x="191" y="273"/>
                  </a:cxn>
                </a:cxnLst>
                <a:rect l="0" t="0" r="r" b="b"/>
                <a:pathLst>
                  <a:path w="200" h="292">
                    <a:moveTo>
                      <a:pt x="198" y="268"/>
                    </a:moveTo>
                    <a:lnTo>
                      <a:pt x="199" y="263"/>
                    </a:lnTo>
                    <a:lnTo>
                      <a:pt x="191" y="265"/>
                    </a:lnTo>
                    <a:lnTo>
                      <a:pt x="184" y="263"/>
                    </a:lnTo>
                    <a:lnTo>
                      <a:pt x="174" y="256"/>
                    </a:lnTo>
                    <a:lnTo>
                      <a:pt x="158" y="230"/>
                    </a:lnTo>
                    <a:lnTo>
                      <a:pt x="134" y="191"/>
                    </a:lnTo>
                    <a:lnTo>
                      <a:pt x="121" y="169"/>
                    </a:lnTo>
                    <a:lnTo>
                      <a:pt x="113" y="152"/>
                    </a:lnTo>
                    <a:lnTo>
                      <a:pt x="111" y="142"/>
                    </a:lnTo>
                    <a:lnTo>
                      <a:pt x="111" y="130"/>
                    </a:lnTo>
                    <a:lnTo>
                      <a:pt x="114" y="123"/>
                    </a:lnTo>
                    <a:lnTo>
                      <a:pt x="119" y="119"/>
                    </a:lnTo>
                    <a:lnTo>
                      <a:pt x="123" y="119"/>
                    </a:lnTo>
                    <a:lnTo>
                      <a:pt x="128" y="122"/>
                    </a:lnTo>
                    <a:lnTo>
                      <a:pt x="136" y="129"/>
                    </a:lnTo>
                    <a:lnTo>
                      <a:pt x="148" y="137"/>
                    </a:lnTo>
                    <a:lnTo>
                      <a:pt x="155" y="140"/>
                    </a:lnTo>
                    <a:lnTo>
                      <a:pt x="160" y="142"/>
                    </a:lnTo>
                    <a:lnTo>
                      <a:pt x="164" y="140"/>
                    </a:lnTo>
                    <a:lnTo>
                      <a:pt x="166" y="137"/>
                    </a:lnTo>
                    <a:lnTo>
                      <a:pt x="165" y="134"/>
                    </a:lnTo>
                    <a:lnTo>
                      <a:pt x="164" y="130"/>
                    </a:lnTo>
                    <a:lnTo>
                      <a:pt x="156" y="123"/>
                    </a:lnTo>
                    <a:lnTo>
                      <a:pt x="143" y="114"/>
                    </a:lnTo>
                    <a:lnTo>
                      <a:pt x="135" y="108"/>
                    </a:lnTo>
                    <a:lnTo>
                      <a:pt x="130" y="99"/>
                    </a:lnTo>
                    <a:lnTo>
                      <a:pt x="126" y="87"/>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7"/>
                    </a:lnTo>
                    <a:lnTo>
                      <a:pt x="46" y="99"/>
                    </a:lnTo>
                    <a:lnTo>
                      <a:pt x="43" y="109"/>
                    </a:lnTo>
                    <a:lnTo>
                      <a:pt x="41" y="122"/>
                    </a:lnTo>
                    <a:lnTo>
                      <a:pt x="40" y="137"/>
                    </a:lnTo>
                    <a:lnTo>
                      <a:pt x="40" y="146"/>
                    </a:lnTo>
                    <a:lnTo>
                      <a:pt x="40" y="153"/>
                    </a:lnTo>
                    <a:lnTo>
                      <a:pt x="41" y="158"/>
                    </a:lnTo>
                    <a:lnTo>
                      <a:pt x="44" y="161"/>
                    </a:lnTo>
                    <a:lnTo>
                      <a:pt x="49" y="162"/>
                    </a:lnTo>
                    <a:lnTo>
                      <a:pt x="51" y="161"/>
                    </a:lnTo>
                    <a:lnTo>
                      <a:pt x="53" y="158"/>
                    </a:lnTo>
                    <a:lnTo>
                      <a:pt x="53" y="148"/>
                    </a:lnTo>
                    <a:lnTo>
                      <a:pt x="53" y="133"/>
                    </a:lnTo>
                    <a:lnTo>
                      <a:pt x="54" y="123"/>
                    </a:lnTo>
                    <a:lnTo>
                      <a:pt x="55" y="117"/>
                    </a:lnTo>
                    <a:lnTo>
                      <a:pt x="59" y="110"/>
                    </a:lnTo>
                    <a:lnTo>
                      <a:pt x="64" y="109"/>
                    </a:lnTo>
                    <a:lnTo>
                      <a:pt x="69" y="110"/>
                    </a:lnTo>
                    <a:lnTo>
                      <a:pt x="70" y="114"/>
                    </a:lnTo>
                    <a:lnTo>
                      <a:pt x="69" y="125"/>
                    </a:lnTo>
                    <a:lnTo>
                      <a:pt x="68" y="140"/>
                    </a:lnTo>
                    <a:lnTo>
                      <a:pt x="65" y="154"/>
                    </a:lnTo>
                    <a:lnTo>
                      <a:pt x="61" y="167"/>
                    </a:lnTo>
                    <a:lnTo>
                      <a:pt x="58" y="183"/>
                    </a:lnTo>
                    <a:lnTo>
                      <a:pt x="53" y="197"/>
                    </a:lnTo>
                    <a:lnTo>
                      <a:pt x="41" y="214"/>
                    </a:lnTo>
                    <a:lnTo>
                      <a:pt x="33" y="226"/>
                    </a:lnTo>
                    <a:lnTo>
                      <a:pt x="18" y="243"/>
                    </a:lnTo>
                    <a:lnTo>
                      <a:pt x="8" y="256"/>
                    </a:lnTo>
                    <a:lnTo>
                      <a:pt x="0" y="267"/>
                    </a:lnTo>
                    <a:lnTo>
                      <a:pt x="0" y="272"/>
                    </a:lnTo>
                    <a:lnTo>
                      <a:pt x="8" y="281"/>
                    </a:lnTo>
                    <a:lnTo>
                      <a:pt x="19" y="291"/>
                    </a:lnTo>
                    <a:lnTo>
                      <a:pt x="30" y="291"/>
                    </a:lnTo>
                    <a:lnTo>
                      <a:pt x="33" y="288"/>
                    </a:lnTo>
                    <a:lnTo>
                      <a:pt x="28" y="282"/>
                    </a:lnTo>
                    <a:lnTo>
                      <a:pt x="23" y="276"/>
                    </a:lnTo>
                    <a:lnTo>
                      <a:pt x="23" y="271"/>
                    </a:lnTo>
                    <a:lnTo>
                      <a:pt x="30" y="260"/>
                    </a:lnTo>
                    <a:lnTo>
                      <a:pt x="43" y="247"/>
                    </a:lnTo>
                    <a:lnTo>
                      <a:pt x="61" y="223"/>
                    </a:lnTo>
                    <a:lnTo>
                      <a:pt x="78" y="203"/>
                    </a:lnTo>
                    <a:lnTo>
                      <a:pt x="84" y="197"/>
                    </a:lnTo>
                    <a:lnTo>
                      <a:pt x="88" y="192"/>
                    </a:lnTo>
                    <a:lnTo>
                      <a:pt x="95" y="191"/>
                    </a:lnTo>
                    <a:lnTo>
                      <a:pt x="101" y="194"/>
                    </a:lnTo>
                    <a:lnTo>
                      <a:pt x="109" y="199"/>
                    </a:lnTo>
                    <a:lnTo>
                      <a:pt x="124" y="220"/>
                    </a:lnTo>
                    <a:lnTo>
                      <a:pt x="141" y="243"/>
                    </a:lnTo>
                    <a:lnTo>
                      <a:pt x="158" y="267"/>
                    </a:lnTo>
                    <a:lnTo>
                      <a:pt x="168" y="281"/>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290" name="Group 39"/>
              <p:cNvGrpSpPr>
                <a:grpSpLocks/>
              </p:cNvGrpSpPr>
              <p:nvPr/>
            </p:nvGrpSpPr>
            <p:grpSpPr bwMode="auto">
              <a:xfrm>
                <a:off x="1413" y="1963"/>
                <a:ext cx="260" cy="311"/>
                <a:chOff x="1413" y="1963"/>
                <a:chExt cx="260" cy="311"/>
              </a:xfrm>
            </p:grpSpPr>
            <p:grpSp>
              <p:nvGrpSpPr>
                <p:cNvPr id="379" name="Group 40"/>
                <p:cNvGrpSpPr>
                  <a:grpSpLocks/>
                </p:cNvGrpSpPr>
                <p:nvPr/>
              </p:nvGrpSpPr>
              <p:grpSpPr bwMode="auto">
                <a:xfrm>
                  <a:off x="1413" y="1963"/>
                  <a:ext cx="260" cy="311"/>
                  <a:chOff x="1413" y="1963"/>
                  <a:chExt cx="260" cy="311"/>
                </a:xfrm>
              </p:grpSpPr>
              <p:sp>
                <p:nvSpPr>
                  <p:cNvPr id="382" name="AutoShape 41"/>
                  <p:cNvSpPr>
                    <a:spLocks noChangeArrowheads="1"/>
                  </p:cNvSpPr>
                  <p:nvPr/>
                </p:nvSpPr>
                <p:spPr bwMode="auto">
                  <a:xfrm>
                    <a:off x="1413" y="2015"/>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383" name="AutoShape 42"/>
                  <p:cNvSpPr>
                    <a:spLocks noChangeArrowheads="1"/>
                  </p:cNvSpPr>
                  <p:nvPr/>
                </p:nvSpPr>
                <p:spPr bwMode="auto">
                  <a:xfrm>
                    <a:off x="1476" y="1963"/>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380" name="Oval 43"/>
                <p:cNvSpPr>
                  <a:spLocks noChangeArrowheads="1"/>
                </p:cNvSpPr>
                <p:nvPr/>
              </p:nvSpPr>
              <p:spPr bwMode="auto">
                <a:xfrm>
                  <a:off x="1496" y="1990"/>
                  <a:ext cx="25"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381" name="AutoShape 44"/>
                <p:cNvSpPr>
                  <a:spLocks noChangeArrowheads="1"/>
                </p:cNvSpPr>
                <p:nvPr/>
              </p:nvSpPr>
              <p:spPr bwMode="auto">
                <a:xfrm>
                  <a:off x="1444" y="2137"/>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91" name="Line 45"/>
              <p:cNvSpPr>
                <a:spLocks noChangeShapeType="1"/>
              </p:cNvSpPr>
              <p:nvPr/>
            </p:nvSpPr>
            <p:spPr bwMode="auto">
              <a:xfrm>
                <a:off x="1434" y="1313"/>
                <a:ext cx="2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92" name="Line 46"/>
              <p:cNvSpPr>
                <a:spLocks noChangeShapeType="1"/>
              </p:cNvSpPr>
              <p:nvPr/>
            </p:nvSpPr>
            <p:spPr bwMode="auto">
              <a:xfrm flipH="1">
                <a:off x="1709"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93" name="Line 47"/>
              <p:cNvSpPr>
                <a:spLocks noChangeShapeType="1"/>
              </p:cNvSpPr>
              <p:nvPr/>
            </p:nvSpPr>
            <p:spPr bwMode="auto">
              <a:xfrm flipH="1">
                <a:off x="1993"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94" name="Rectangle 48"/>
              <p:cNvSpPr>
                <a:spLocks noChangeArrowheads="1"/>
              </p:cNvSpPr>
              <p:nvPr/>
            </p:nvSpPr>
            <p:spPr bwMode="auto">
              <a:xfrm>
                <a:off x="1981"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95" name="Line 49"/>
              <p:cNvSpPr>
                <a:spLocks noChangeShapeType="1"/>
              </p:cNvSpPr>
              <p:nvPr/>
            </p:nvSpPr>
            <p:spPr bwMode="auto">
              <a:xfrm flipH="1">
                <a:off x="2276"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96" name="AutoShape 50"/>
              <p:cNvSpPr>
                <a:spLocks noChangeArrowheads="1"/>
              </p:cNvSpPr>
              <p:nvPr/>
            </p:nvSpPr>
            <p:spPr bwMode="auto">
              <a:xfrm>
                <a:off x="1484" y="2348"/>
                <a:ext cx="206"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97" name="AutoShape 51"/>
              <p:cNvSpPr>
                <a:spLocks noChangeArrowheads="1"/>
              </p:cNvSpPr>
              <p:nvPr/>
            </p:nvSpPr>
            <p:spPr bwMode="auto">
              <a:xfrm>
                <a:off x="1534" y="2297"/>
                <a:ext cx="156" cy="45"/>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98" name="AutoShape 52"/>
              <p:cNvSpPr>
                <a:spLocks noChangeArrowheads="1"/>
              </p:cNvSpPr>
              <p:nvPr/>
            </p:nvSpPr>
            <p:spPr bwMode="auto">
              <a:xfrm>
                <a:off x="1525" y="2368"/>
                <a:ext cx="106" cy="15"/>
              </a:xfrm>
              <a:prstGeom prst="parallelogram">
                <a:avLst>
                  <a:gd name="adj" fmla="val 17663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299" name="Group 53"/>
              <p:cNvGrpSpPr>
                <a:grpSpLocks/>
              </p:cNvGrpSpPr>
              <p:nvPr/>
            </p:nvGrpSpPr>
            <p:grpSpPr bwMode="auto">
              <a:xfrm>
                <a:off x="2009" y="2337"/>
                <a:ext cx="202" cy="257"/>
                <a:chOff x="2009" y="2337"/>
                <a:chExt cx="202" cy="257"/>
              </a:xfrm>
            </p:grpSpPr>
            <p:sp>
              <p:nvSpPr>
                <p:cNvPr id="373" name="Freeform 54"/>
                <p:cNvSpPr>
                  <a:spLocks/>
                </p:cNvSpPr>
                <p:nvPr/>
              </p:nvSpPr>
              <p:spPr bwMode="auto">
                <a:xfrm>
                  <a:off x="2139" y="2456"/>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374" name="Rectangle 55"/>
                <p:cNvSpPr>
                  <a:spLocks noChangeArrowheads="1"/>
                </p:cNvSpPr>
                <p:nvPr/>
              </p:nvSpPr>
              <p:spPr bwMode="auto">
                <a:xfrm>
                  <a:off x="2134" y="2456"/>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375" name="Rectangle 56"/>
                <p:cNvSpPr>
                  <a:spLocks noChangeArrowheads="1"/>
                </p:cNvSpPr>
                <p:nvPr/>
              </p:nvSpPr>
              <p:spPr bwMode="auto">
                <a:xfrm>
                  <a:off x="2142" y="2513"/>
                  <a:ext cx="5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376" name="Rectangle 57"/>
                <p:cNvSpPr>
                  <a:spLocks noChangeArrowheads="1"/>
                </p:cNvSpPr>
                <p:nvPr/>
              </p:nvSpPr>
              <p:spPr bwMode="auto">
                <a:xfrm>
                  <a:off x="2011" y="2513"/>
                  <a:ext cx="73" cy="8"/>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377" name="Oval 58"/>
                <p:cNvSpPr>
                  <a:spLocks noChangeArrowheads="1"/>
                </p:cNvSpPr>
                <p:nvPr/>
              </p:nvSpPr>
              <p:spPr bwMode="auto">
                <a:xfrm>
                  <a:off x="2069" y="2337"/>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378" name="Freeform 59"/>
                <p:cNvSpPr>
                  <a:spLocks/>
                </p:cNvSpPr>
                <p:nvPr/>
              </p:nvSpPr>
              <p:spPr bwMode="auto">
                <a:xfrm>
                  <a:off x="2009" y="2382"/>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300" name="Freeform 60"/>
              <p:cNvSpPr>
                <a:spLocks/>
              </p:cNvSpPr>
              <p:nvPr/>
            </p:nvSpPr>
            <p:spPr bwMode="auto">
              <a:xfrm>
                <a:off x="2260" y="2307"/>
                <a:ext cx="201" cy="291"/>
              </a:xfrm>
              <a:custGeom>
                <a:avLst/>
                <a:gdLst/>
                <a:ahLst/>
                <a:cxnLst>
                  <a:cxn ang="0">
                    <a:pos x="200" y="263"/>
                  </a:cxn>
                  <a:cxn ang="0">
                    <a:pos x="185" y="263"/>
                  </a:cxn>
                  <a:cxn ang="0">
                    <a:pos x="158" y="229"/>
                  </a:cxn>
                  <a:cxn ang="0">
                    <a:pos x="122" y="169"/>
                  </a:cxn>
                  <a:cxn ang="0">
                    <a:pos x="112" y="141"/>
                  </a:cxn>
                  <a:cxn ang="0">
                    <a:pos x="114" y="123"/>
                  </a:cxn>
                  <a:cxn ang="0">
                    <a:pos x="123" y="119"/>
                  </a:cxn>
                  <a:cxn ang="0">
                    <a:pos x="137" y="129"/>
                  </a:cxn>
                  <a:cxn ang="0">
                    <a:pos x="156" y="140"/>
                  </a:cxn>
                  <a:cxn ang="0">
                    <a:pos x="165" y="140"/>
                  </a:cxn>
                  <a:cxn ang="0">
                    <a:pos x="166" y="134"/>
                  </a:cxn>
                  <a:cxn ang="0">
                    <a:pos x="157" y="123"/>
                  </a:cxn>
                  <a:cxn ang="0">
                    <a:pos x="136" y="108"/>
                  </a:cxn>
                  <a:cxn ang="0">
                    <a:pos x="127" y="86"/>
                  </a:cxn>
                  <a:cxn ang="0">
                    <a:pos x="123" y="69"/>
                  </a:cxn>
                  <a:cxn ang="0">
                    <a:pos x="113" y="56"/>
                  </a:cxn>
                  <a:cxn ang="0">
                    <a:pos x="109" y="48"/>
                  </a:cxn>
                  <a:cxn ang="0">
                    <a:pos x="114" y="36"/>
                  </a:cxn>
                  <a:cxn ang="0">
                    <a:pos x="119" y="24"/>
                  </a:cxn>
                  <a:cxn ang="0">
                    <a:pos x="116" y="9"/>
                  </a:cxn>
                  <a:cxn ang="0">
                    <a:pos x="106" y="1"/>
                  </a:cxn>
                  <a:cxn ang="0">
                    <a:pos x="91" y="3"/>
                  </a:cxn>
                  <a:cxn ang="0">
                    <a:pos x="84" y="13"/>
                  </a:cxn>
                  <a:cxn ang="0">
                    <a:pos x="84" y="23"/>
                  </a:cxn>
                  <a:cxn ang="0">
                    <a:pos x="88" y="35"/>
                  </a:cxn>
                  <a:cxn ang="0">
                    <a:pos x="88" y="46"/>
                  </a:cxn>
                  <a:cxn ang="0">
                    <a:pos x="78" y="56"/>
                  </a:cxn>
                  <a:cxn ang="0">
                    <a:pos x="65" y="64"/>
                  </a:cxn>
                  <a:cxn ang="0">
                    <a:pos x="55" y="75"/>
                  </a:cxn>
                  <a:cxn ang="0">
                    <a:pos x="47" y="99"/>
                  </a:cxn>
                  <a:cxn ang="0">
                    <a:pos x="42" y="121"/>
                  </a:cxn>
                  <a:cxn ang="0">
                    <a:pos x="40" y="145"/>
                  </a:cxn>
                  <a:cxn ang="0">
                    <a:pos x="42" y="158"/>
                  </a:cxn>
                  <a:cxn ang="0">
                    <a:pos x="49" y="161"/>
                  </a:cxn>
                  <a:cxn ang="0">
                    <a:pos x="53" y="158"/>
                  </a:cxn>
                  <a:cxn ang="0">
                    <a:pos x="53" y="133"/>
                  </a:cxn>
                  <a:cxn ang="0">
                    <a:pos x="55" y="116"/>
                  </a:cxn>
                  <a:cxn ang="0">
                    <a:pos x="64" y="109"/>
                  </a:cxn>
                  <a:cxn ang="0">
                    <a:pos x="70" y="114"/>
                  </a:cxn>
                  <a:cxn ang="0">
                    <a:pos x="68" y="140"/>
                  </a:cxn>
                  <a:cxn ang="0">
                    <a:pos x="62" y="166"/>
                  </a:cxn>
                  <a:cxn ang="0">
                    <a:pos x="53" y="196"/>
                  </a:cxn>
                  <a:cxn ang="0">
                    <a:pos x="33" y="225"/>
                  </a:cxn>
                  <a:cxn ang="0">
                    <a:pos x="8" y="255"/>
                  </a:cxn>
                  <a:cxn ang="0">
                    <a:pos x="0" y="271"/>
                  </a:cxn>
                  <a:cxn ang="0">
                    <a:pos x="19" y="290"/>
                  </a:cxn>
                  <a:cxn ang="0">
                    <a:pos x="33" y="288"/>
                  </a:cxn>
                  <a:cxn ang="0">
                    <a:pos x="23" y="275"/>
                  </a:cxn>
                  <a:cxn ang="0">
                    <a:pos x="30" y="259"/>
                  </a:cxn>
                  <a:cxn ang="0">
                    <a:pos x="62" y="223"/>
                  </a:cxn>
                  <a:cxn ang="0">
                    <a:pos x="84" y="196"/>
                  </a:cxn>
                  <a:cxn ang="0">
                    <a:pos x="96" y="190"/>
                  </a:cxn>
                  <a:cxn ang="0">
                    <a:pos x="109" y="199"/>
                  </a:cxn>
                  <a:cxn ang="0">
                    <a:pos x="142" y="243"/>
                  </a:cxn>
                  <a:cxn ang="0">
                    <a:pos x="169" y="280"/>
                  </a:cxn>
                  <a:cxn ang="0">
                    <a:pos x="179" y="283"/>
                  </a:cxn>
                  <a:cxn ang="0">
                    <a:pos x="192" y="273"/>
                  </a:cxn>
                </a:cxnLst>
                <a:rect l="0" t="0" r="r" b="b"/>
                <a:pathLst>
                  <a:path w="201" h="291">
                    <a:moveTo>
                      <a:pt x="199" y="268"/>
                    </a:moveTo>
                    <a:lnTo>
                      <a:pt x="200" y="263"/>
                    </a:lnTo>
                    <a:lnTo>
                      <a:pt x="192" y="264"/>
                    </a:lnTo>
                    <a:lnTo>
                      <a:pt x="185" y="263"/>
                    </a:lnTo>
                    <a:lnTo>
                      <a:pt x="175" y="255"/>
                    </a:lnTo>
                    <a:lnTo>
                      <a:pt x="158" y="229"/>
                    </a:lnTo>
                    <a:lnTo>
                      <a:pt x="135" y="190"/>
                    </a:lnTo>
                    <a:lnTo>
                      <a:pt x="122" y="169"/>
                    </a:lnTo>
                    <a:lnTo>
                      <a:pt x="113" y="151"/>
                    </a:lnTo>
                    <a:lnTo>
                      <a:pt x="112" y="141"/>
                    </a:lnTo>
                    <a:lnTo>
                      <a:pt x="112" y="130"/>
                    </a:lnTo>
                    <a:lnTo>
                      <a:pt x="114" y="123"/>
                    </a:lnTo>
                    <a:lnTo>
                      <a:pt x="119" y="119"/>
                    </a:lnTo>
                    <a:lnTo>
                      <a:pt x="123" y="119"/>
                    </a:lnTo>
                    <a:lnTo>
                      <a:pt x="128" y="121"/>
                    </a:lnTo>
                    <a:lnTo>
                      <a:pt x="137" y="129"/>
                    </a:lnTo>
                    <a:lnTo>
                      <a:pt x="148" y="136"/>
                    </a:lnTo>
                    <a:lnTo>
                      <a:pt x="156" y="140"/>
                    </a:lnTo>
                    <a:lnTo>
                      <a:pt x="161" y="141"/>
                    </a:lnTo>
                    <a:lnTo>
                      <a:pt x="165" y="140"/>
                    </a:lnTo>
                    <a:lnTo>
                      <a:pt x="167" y="136"/>
                    </a:lnTo>
                    <a:lnTo>
                      <a:pt x="166" y="134"/>
                    </a:lnTo>
                    <a:lnTo>
                      <a:pt x="165" y="130"/>
                    </a:lnTo>
                    <a:lnTo>
                      <a:pt x="157" y="123"/>
                    </a:lnTo>
                    <a:lnTo>
                      <a:pt x="143" y="114"/>
                    </a:lnTo>
                    <a:lnTo>
                      <a:pt x="136" y="108"/>
                    </a:lnTo>
                    <a:lnTo>
                      <a:pt x="131" y="99"/>
                    </a:lnTo>
                    <a:lnTo>
                      <a:pt x="127" y="86"/>
                    </a:lnTo>
                    <a:lnTo>
                      <a:pt x="126" y="74"/>
                    </a:lnTo>
                    <a:lnTo>
                      <a:pt x="123" y="69"/>
                    </a:lnTo>
                    <a:lnTo>
                      <a:pt x="119" y="63"/>
                    </a:lnTo>
                    <a:lnTo>
                      <a:pt x="113" y="56"/>
                    </a:lnTo>
                    <a:lnTo>
                      <a:pt x="109" y="53"/>
                    </a:lnTo>
                    <a:lnTo>
                      <a:pt x="109" y="48"/>
                    </a:lnTo>
                    <a:lnTo>
                      <a:pt x="112" y="40"/>
                    </a:lnTo>
                    <a:lnTo>
                      <a:pt x="114" y="36"/>
                    </a:lnTo>
                    <a:lnTo>
                      <a:pt x="117" y="31"/>
                    </a:lnTo>
                    <a:lnTo>
                      <a:pt x="119" y="24"/>
                    </a:lnTo>
                    <a:lnTo>
                      <a:pt x="117" y="15"/>
                    </a:lnTo>
                    <a:lnTo>
                      <a:pt x="116" y="9"/>
                    </a:lnTo>
                    <a:lnTo>
                      <a:pt x="112" y="4"/>
                    </a:lnTo>
                    <a:lnTo>
                      <a:pt x="106" y="1"/>
                    </a:lnTo>
                    <a:lnTo>
                      <a:pt x="97" y="0"/>
                    </a:lnTo>
                    <a:lnTo>
                      <a:pt x="91" y="3"/>
                    </a:lnTo>
                    <a:lnTo>
                      <a:pt x="87" y="6"/>
                    </a:lnTo>
                    <a:lnTo>
                      <a:pt x="84" y="13"/>
                    </a:lnTo>
                    <a:lnTo>
                      <a:pt x="83" y="18"/>
                    </a:lnTo>
                    <a:lnTo>
                      <a:pt x="84" y="23"/>
                    </a:lnTo>
                    <a:lnTo>
                      <a:pt x="87" y="30"/>
                    </a:lnTo>
                    <a:lnTo>
                      <a:pt x="88" y="35"/>
                    </a:lnTo>
                    <a:lnTo>
                      <a:pt x="89" y="40"/>
                    </a:lnTo>
                    <a:lnTo>
                      <a:pt x="88" y="46"/>
                    </a:lnTo>
                    <a:lnTo>
                      <a:pt x="84" y="51"/>
                    </a:lnTo>
                    <a:lnTo>
                      <a:pt x="78" y="56"/>
                    </a:lnTo>
                    <a:lnTo>
                      <a:pt x="70" y="60"/>
                    </a:lnTo>
                    <a:lnTo>
                      <a:pt x="65" y="64"/>
                    </a:lnTo>
                    <a:lnTo>
                      <a:pt x="60" y="69"/>
                    </a:lnTo>
                    <a:lnTo>
                      <a:pt x="55" y="75"/>
                    </a:lnTo>
                    <a:lnTo>
                      <a:pt x="50" y="86"/>
                    </a:lnTo>
                    <a:lnTo>
                      <a:pt x="47" y="99"/>
                    </a:lnTo>
                    <a:lnTo>
                      <a:pt x="43" y="109"/>
                    </a:lnTo>
                    <a:lnTo>
                      <a:pt x="42" y="121"/>
                    </a:lnTo>
                    <a:lnTo>
                      <a:pt x="40" y="136"/>
                    </a:lnTo>
                    <a:lnTo>
                      <a:pt x="40" y="145"/>
                    </a:lnTo>
                    <a:lnTo>
                      <a:pt x="40" y="153"/>
                    </a:lnTo>
                    <a:lnTo>
                      <a:pt x="42" y="158"/>
                    </a:lnTo>
                    <a:lnTo>
                      <a:pt x="44" y="160"/>
                    </a:lnTo>
                    <a:lnTo>
                      <a:pt x="49" y="161"/>
                    </a:lnTo>
                    <a:lnTo>
                      <a:pt x="52"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2" y="166"/>
                    </a:lnTo>
                    <a:lnTo>
                      <a:pt x="58" y="183"/>
                    </a:lnTo>
                    <a:lnTo>
                      <a:pt x="53" y="196"/>
                    </a:lnTo>
                    <a:lnTo>
                      <a:pt x="42"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2" y="223"/>
                    </a:lnTo>
                    <a:lnTo>
                      <a:pt x="78" y="203"/>
                    </a:lnTo>
                    <a:lnTo>
                      <a:pt x="84" y="196"/>
                    </a:lnTo>
                    <a:lnTo>
                      <a:pt x="88" y="191"/>
                    </a:lnTo>
                    <a:lnTo>
                      <a:pt x="96" y="190"/>
                    </a:lnTo>
                    <a:lnTo>
                      <a:pt x="102" y="194"/>
                    </a:lnTo>
                    <a:lnTo>
                      <a:pt x="109" y="199"/>
                    </a:lnTo>
                    <a:lnTo>
                      <a:pt x="125" y="219"/>
                    </a:lnTo>
                    <a:lnTo>
                      <a:pt x="142" y="243"/>
                    </a:lnTo>
                    <a:lnTo>
                      <a:pt x="158" y="266"/>
                    </a:lnTo>
                    <a:lnTo>
                      <a:pt x="169" y="280"/>
                    </a:lnTo>
                    <a:lnTo>
                      <a:pt x="172" y="283"/>
                    </a:lnTo>
                    <a:lnTo>
                      <a:pt x="179" y="283"/>
                    </a:lnTo>
                    <a:lnTo>
                      <a:pt x="185" y="278"/>
                    </a:lnTo>
                    <a:lnTo>
                      <a:pt x="192" y="273"/>
                    </a:lnTo>
                    <a:lnTo>
                      <a:pt x="199"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301" name="Group 61"/>
              <p:cNvGrpSpPr>
                <a:grpSpLocks/>
              </p:cNvGrpSpPr>
              <p:nvPr/>
            </p:nvGrpSpPr>
            <p:grpSpPr bwMode="auto">
              <a:xfrm>
                <a:off x="1697" y="2297"/>
                <a:ext cx="260" cy="310"/>
                <a:chOff x="1697" y="2297"/>
                <a:chExt cx="260" cy="310"/>
              </a:xfrm>
            </p:grpSpPr>
            <p:grpSp>
              <p:nvGrpSpPr>
                <p:cNvPr id="368" name="Group 62"/>
                <p:cNvGrpSpPr>
                  <a:grpSpLocks/>
                </p:cNvGrpSpPr>
                <p:nvPr/>
              </p:nvGrpSpPr>
              <p:grpSpPr bwMode="auto">
                <a:xfrm>
                  <a:off x="1697" y="2297"/>
                  <a:ext cx="260" cy="310"/>
                  <a:chOff x="1697" y="2297"/>
                  <a:chExt cx="260" cy="310"/>
                </a:xfrm>
              </p:grpSpPr>
              <p:sp>
                <p:nvSpPr>
                  <p:cNvPr id="371" name="AutoShape 63"/>
                  <p:cNvSpPr>
                    <a:spLocks noChangeArrowheads="1"/>
                  </p:cNvSpPr>
                  <p:nvPr/>
                </p:nvSpPr>
                <p:spPr bwMode="auto">
                  <a:xfrm>
                    <a:off x="1697" y="2348"/>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372" name="AutoShape 64"/>
                  <p:cNvSpPr>
                    <a:spLocks noChangeArrowheads="1"/>
                  </p:cNvSpPr>
                  <p:nvPr/>
                </p:nvSpPr>
                <p:spPr bwMode="auto">
                  <a:xfrm>
                    <a:off x="1759" y="2297"/>
                    <a:ext cx="198" cy="45"/>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369" name="Oval 65"/>
                <p:cNvSpPr>
                  <a:spLocks noChangeArrowheads="1"/>
                </p:cNvSpPr>
                <p:nvPr/>
              </p:nvSpPr>
              <p:spPr bwMode="auto">
                <a:xfrm>
                  <a:off x="1778" y="2323"/>
                  <a:ext cx="27"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370" name="AutoShape 66"/>
                <p:cNvSpPr>
                  <a:spLocks noChangeArrowheads="1"/>
                </p:cNvSpPr>
                <p:nvPr/>
              </p:nvSpPr>
              <p:spPr bwMode="auto">
                <a:xfrm>
                  <a:off x="1728" y="2470"/>
                  <a:ext cx="138"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302" name="Line 67"/>
              <p:cNvSpPr>
                <a:spLocks noChangeShapeType="1"/>
              </p:cNvSpPr>
              <p:nvPr/>
            </p:nvSpPr>
            <p:spPr bwMode="auto">
              <a:xfrm>
                <a:off x="1717" y="1313"/>
                <a:ext cx="26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303" name="Line 68"/>
              <p:cNvSpPr>
                <a:spLocks noChangeShapeType="1"/>
              </p:cNvSpPr>
              <p:nvPr/>
            </p:nvSpPr>
            <p:spPr bwMode="auto">
              <a:xfrm flipH="1">
                <a:off x="1993"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304" name="Line 69"/>
              <p:cNvSpPr>
                <a:spLocks noChangeShapeType="1"/>
              </p:cNvSpPr>
              <p:nvPr/>
            </p:nvSpPr>
            <p:spPr bwMode="auto">
              <a:xfrm flipH="1">
                <a:off x="2276"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305" name="AutoShape 70"/>
              <p:cNvSpPr>
                <a:spLocks noChangeArrowheads="1"/>
              </p:cNvSpPr>
              <p:nvPr/>
            </p:nvSpPr>
            <p:spPr bwMode="auto">
              <a:xfrm>
                <a:off x="1774" y="2686"/>
                <a:ext cx="207"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306" name="AutoShape 71"/>
              <p:cNvSpPr>
                <a:spLocks noChangeArrowheads="1"/>
              </p:cNvSpPr>
              <p:nvPr/>
            </p:nvSpPr>
            <p:spPr bwMode="auto">
              <a:xfrm>
                <a:off x="1823" y="2635"/>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307" name="AutoShape 72"/>
              <p:cNvSpPr>
                <a:spLocks noChangeArrowheads="1"/>
              </p:cNvSpPr>
              <p:nvPr/>
            </p:nvSpPr>
            <p:spPr bwMode="auto">
              <a:xfrm>
                <a:off x="1815" y="2707"/>
                <a:ext cx="107" cy="15"/>
              </a:xfrm>
              <a:prstGeom prst="parallelogram">
                <a:avLst>
                  <a:gd name="adj" fmla="val 178300"/>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308" name="Group 73"/>
              <p:cNvGrpSpPr>
                <a:grpSpLocks/>
              </p:cNvGrpSpPr>
              <p:nvPr/>
            </p:nvGrpSpPr>
            <p:grpSpPr bwMode="auto">
              <a:xfrm>
                <a:off x="2320" y="2676"/>
                <a:ext cx="202" cy="257"/>
                <a:chOff x="2320" y="2676"/>
                <a:chExt cx="202" cy="257"/>
              </a:xfrm>
            </p:grpSpPr>
            <p:sp>
              <p:nvSpPr>
                <p:cNvPr id="362" name="Freeform 74"/>
                <p:cNvSpPr>
                  <a:spLocks/>
                </p:cNvSpPr>
                <p:nvPr/>
              </p:nvSpPr>
              <p:spPr bwMode="auto">
                <a:xfrm>
                  <a:off x="2450" y="2795"/>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363" name="Rectangle 75"/>
                <p:cNvSpPr>
                  <a:spLocks noChangeArrowheads="1"/>
                </p:cNvSpPr>
                <p:nvPr/>
              </p:nvSpPr>
              <p:spPr bwMode="auto">
                <a:xfrm>
                  <a:off x="2445" y="2795"/>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364" name="Rectangle 76"/>
                <p:cNvSpPr>
                  <a:spLocks noChangeArrowheads="1"/>
                </p:cNvSpPr>
                <p:nvPr/>
              </p:nvSpPr>
              <p:spPr bwMode="auto">
                <a:xfrm>
                  <a:off x="2453" y="2851"/>
                  <a:ext cx="57"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365" name="Rectangle 77"/>
                <p:cNvSpPr>
                  <a:spLocks noChangeArrowheads="1"/>
                </p:cNvSpPr>
                <p:nvPr/>
              </p:nvSpPr>
              <p:spPr bwMode="auto">
                <a:xfrm>
                  <a:off x="2322" y="2851"/>
                  <a:ext cx="73"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366" name="Oval 78"/>
                <p:cNvSpPr>
                  <a:spLocks noChangeArrowheads="1"/>
                </p:cNvSpPr>
                <p:nvPr/>
              </p:nvSpPr>
              <p:spPr bwMode="auto">
                <a:xfrm>
                  <a:off x="2380" y="2676"/>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367" name="Freeform 79"/>
                <p:cNvSpPr>
                  <a:spLocks/>
                </p:cNvSpPr>
                <p:nvPr/>
              </p:nvSpPr>
              <p:spPr bwMode="auto">
                <a:xfrm>
                  <a:off x="2320" y="2720"/>
                  <a:ext cx="140"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1" y="212"/>
                    </a:cxn>
                    <a:cxn ang="0">
                      <a:pos x="115" y="102"/>
                    </a:cxn>
                    <a:cxn ang="0">
                      <a:pos x="114" y="99"/>
                    </a:cxn>
                    <a:cxn ang="0">
                      <a:pos x="113" y="98"/>
                    </a:cxn>
                    <a:cxn ang="0">
                      <a:pos x="111" y="96"/>
                    </a:cxn>
                    <a:cxn ang="0">
                      <a:pos x="109" y="94"/>
                    </a:cxn>
                    <a:cxn ang="0">
                      <a:pos x="107" y="93"/>
                    </a:cxn>
                    <a:cxn ang="0">
                      <a:pos x="104" y="93"/>
                    </a:cxn>
                    <a:cxn ang="0">
                      <a:pos x="101" y="93"/>
                    </a:cxn>
                    <a:cxn ang="0">
                      <a:pos x="99" y="93"/>
                    </a:cxn>
                    <a:cxn ang="0">
                      <a:pos x="67" y="54"/>
                    </a:cxn>
                    <a:cxn ang="0">
                      <a:pos x="129" y="67"/>
                    </a:cxn>
                    <a:cxn ang="0">
                      <a:pos x="132" y="66"/>
                    </a:cxn>
                    <a:cxn ang="0">
                      <a:pos x="133" y="66"/>
                    </a:cxn>
                    <a:cxn ang="0">
                      <a:pos x="136" y="64"/>
                    </a:cxn>
                    <a:cxn ang="0">
                      <a:pos x="138" y="62"/>
                    </a:cxn>
                    <a:cxn ang="0">
                      <a:pos x="138" y="59"/>
                    </a:cxn>
                    <a:cxn ang="0">
                      <a:pos x="139" y="56"/>
                    </a:cxn>
                    <a:cxn ang="0">
                      <a:pos x="138" y="53"/>
                    </a:cxn>
                    <a:cxn ang="0">
                      <a:pos x="137" y="51"/>
                    </a:cxn>
                    <a:cxn ang="0">
                      <a:pos x="135" y="49"/>
                    </a:cxn>
                    <a:cxn ang="0">
                      <a:pos x="133" y="47"/>
                    </a:cxn>
                    <a:cxn ang="0">
                      <a:pos x="130" y="46"/>
                    </a:cxn>
                    <a:cxn ang="0">
                      <a:pos x="88" y="46"/>
                    </a:cxn>
                    <a:cxn ang="0">
                      <a:pos x="81" y="30"/>
                    </a:cxn>
                    <a:cxn ang="0">
                      <a:pos x="81" y="26"/>
                    </a:cxn>
                    <a:cxn ang="0">
                      <a:pos x="82" y="22"/>
                    </a:cxn>
                    <a:cxn ang="0">
                      <a:pos x="82" y="18"/>
                    </a:cxn>
                    <a:cxn ang="0">
                      <a:pos x="81" y="14"/>
                    </a:cxn>
                    <a:cxn ang="0">
                      <a:pos x="79" y="11"/>
                    </a:cxn>
                    <a:cxn ang="0">
                      <a:pos x="77" y="8"/>
                    </a:cxn>
                    <a:cxn ang="0">
                      <a:pos x="74" y="5"/>
                    </a:cxn>
                    <a:cxn ang="0">
                      <a:pos x="71" y="3"/>
                    </a:cxn>
                    <a:cxn ang="0">
                      <a:pos x="67" y="1"/>
                    </a:cxn>
                    <a:cxn ang="0">
                      <a:pos x="63" y="0"/>
                    </a:cxn>
                    <a:cxn ang="0">
                      <a:pos x="58" y="0"/>
                    </a:cxn>
                    <a:cxn ang="0">
                      <a:pos x="54" y="1"/>
                    </a:cxn>
                    <a:cxn ang="0">
                      <a:pos x="50" y="2"/>
                    </a:cxn>
                    <a:cxn ang="0">
                      <a:pos x="45" y="4"/>
                    </a:cxn>
                    <a:cxn ang="0">
                      <a:pos x="42" y="8"/>
                    </a:cxn>
                    <a:cxn ang="0">
                      <a:pos x="40" y="12"/>
                    </a:cxn>
                    <a:cxn ang="0">
                      <a:pos x="38" y="16"/>
                    </a:cxn>
                  </a:cxnLst>
                  <a:rect l="0" t="0" r="r" b="b"/>
                  <a:pathLst>
                    <a:path w="140"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1" y="119"/>
                      </a:lnTo>
                      <a:lnTo>
                        <a:pt x="91" y="212"/>
                      </a:lnTo>
                      <a:lnTo>
                        <a:pt x="115" y="212"/>
                      </a:lnTo>
                      <a:lnTo>
                        <a:pt x="115" y="102"/>
                      </a:lnTo>
                      <a:lnTo>
                        <a:pt x="115" y="101"/>
                      </a:lnTo>
                      <a:lnTo>
                        <a:pt x="114" y="99"/>
                      </a:lnTo>
                      <a:lnTo>
                        <a:pt x="114" y="98"/>
                      </a:lnTo>
                      <a:lnTo>
                        <a:pt x="113" y="98"/>
                      </a:lnTo>
                      <a:lnTo>
                        <a:pt x="112" y="97"/>
                      </a:lnTo>
                      <a:lnTo>
                        <a:pt x="111" y="96"/>
                      </a:lnTo>
                      <a:lnTo>
                        <a:pt x="110" y="95"/>
                      </a:lnTo>
                      <a:lnTo>
                        <a:pt x="109" y="94"/>
                      </a:lnTo>
                      <a:lnTo>
                        <a:pt x="108" y="94"/>
                      </a:lnTo>
                      <a:lnTo>
                        <a:pt x="107" y="93"/>
                      </a:lnTo>
                      <a:lnTo>
                        <a:pt x="105" y="93"/>
                      </a:lnTo>
                      <a:lnTo>
                        <a:pt x="104" y="93"/>
                      </a:lnTo>
                      <a:lnTo>
                        <a:pt x="102" y="93"/>
                      </a:lnTo>
                      <a:lnTo>
                        <a:pt x="101" y="93"/>
                      </a:lnTo>
                      <a:lnTo>
                        <a:pt x="100" y="93"/>
                      </a:lnTo>
                      <a:lnTo>
                        <a:pt x="99" y="93"/>
                      </a:lnTo>
                      <a:lnTo>
                        <a:pt x="55" y="90"/>
                      </a:lnTo>
                      <a:lnTo>
                        <a:pt x="67" y="54"/>
                      </a:lnTo>
                      <a:lnTo>
                        <a:pt x="76" y="67"/>
                      </a:lnTo>
                      <a:lnTo>
                        <a:pt x="129" y="67"/>
                      </a:lnTo>
                      <a:lnTo>
                        <a:pt x="130" y="66"/>
                      </a:lnTo>
                      <a:lnTo>
                        <a:pt x="132" y="66"/>
                      </a:lnTo>
                      <a:lnTo>
                        <a:pt x="133" y="66"/>
                      </a:lnTo>
                      <a:lnTo>
                        <a:pt x="133" y="66"/>
                      </a:lnTo>
                      <a:lnTo>
                        <a:pt x="135" y="64"/>
                      </a:lnTo>
                      <a:lnTo>
                        <a:pt x="136" y="64"/>
                      </a:lnTo>
                      <a:lnTo>
                        <a:pt x="137" y="63"/>
                      </a:lnTo>
                      <a:lnTo>
                        <a:pt x="138" y="62"/>
                      </a:lnTo>
                      <a:lnTo>
                        <a:pt x="138" y="61"/>
                      </a:lnTo>
                      <a:lnTo>
                        <a:pt x="138" y="59"/>
                      </a:lnTo>
                      <a:lnTo>
                        <a:pt x="139" y="58"/>
                      </a:lnTo>
                      <a:lnTo>
                        <a:pt x="139" y="56"/>
                      </a:lnTo>
                      <a:lnTo>
                        <a:pt x="139" y="54"/>
                      </a:lnTo>
                      <a:lnTo>
                        <a:pt x="138" y="53"/>
                      </a:lnTo>
                      <a:lnTo>
                        <a:pt x="138" y="52"/>
                      </a:lnTo>
                      <a:lnTo>
                        <a:pt x="137" y="51"/>
                      </a:lnTo>
                      <a:lnTo>
                        <a:pt x="136" y="49"/>
                      </a:lnTo>
                      <a:lnTo>
                        <a:pt x="135" y="49"/>
                      </a:lnTo>
                      <a:lnTo>
                        <a:pt x="134" y="48"/>
                      </a:lnTo>
                      <a:lnTo>
                        <a:pt x="133" y="47"/>
                      </a:lnTo>
                      <a:lnTo>
                        <a:pt x="132" y="46"/>
                      </a:lnTo>
                      <a:lnTo>
                        <a:pt x="130" y="46"/>
                      </a:lnTo>
                      <a:lnTo>
                        <a:pt x="129" y="46"/>
                      </a:lnTo>
                      <a:lnTo>
                        <a:pt x="88" y="46"/>
                      </a:lnTo>
                      <a:lnTo>
                        <a:pt x="79" y="31"/>
                      </a:lnTo>
                      <a:lnTo>
                        <a:pt x="81" y="30"/>
                      </a:lnTo>
                      <a:lnTo>
                        <a:pt x="81" y="28"/>
                      </a:lnTo>
                      <a:lnTo>
                        <a:pt x="81" y="26"/>
                      </a:lnTo>
                      <a:lnTo>
                        <a:pt x="82" y="24"/>
                      </a:lnTo>
                      <a:lnTo>
                        <a:pt x="82" y="22"/>
                      </a:lnTo>
                      <a:lnTo>
                        <a:pt x="82" y="20"/>
                      </a:lnTo>
                      <a:lnTo>
                        <a:pt x="82" y="18"/>
                      </a:lnTo>
                      <a:lnTo>
                        <a:pt x="81" y="16"/>
                      </a:lnTo>
                      <a:lnTo>
                        <a:pt x="81" y="14"/>
                      </a:lnTo>
                      <a:lnTo>
                        <a:pt x="80" y="13"/>
                      </a:lnTo>
                      <a:lnTo>
                        <a:pt x="79" y="11"/>
                      </a:lnTo>
                      <a:lnTo>
                        <a:pt x="78" y="9"/>
                      </a:lnTo>
                      <a:lnTo>
                        <a:pt x="77" y="8"/>
                      </a:lnTo>
                      <a:lnTo>
                        <a:pt x="76" y="6"/>
                      </a:lnTo>
                      <a:lnTo>
                        <a:pt x="74" y="5"/>
                      </a:lnTo>
                      <a:lnTo>
                        <a:pt x="73" y="4"/>
                      </a:lnTo>
                      <a:lnTo>
                        <a:pt x="71" y="3"/>
                      </a:lnTo>
                      <a:lnTo>
                        <a:pt x="69" y="2"/>
                      </a:lnTo>
                      <a:lnTo>
                        <a:pt x="67" y="1"/>
                      </a:lnTo>
                      <a:lnTo>
                        <a:pt x="65" y="1"/>
                      </a:lnTo>
                      <a:lnTo>
                        <a:pt x="63" y="0"/>
                      </a:lnTo>
                      <a:lnTo>
                        <a:pt x="61" y="0"/>
                      </a:lnTo>
                      <a:lnTo>
                        <a:pt x="58" y="0"/>
                      </a:lnTo>
                      <a:lnTo>
                        <a:pt x="56" y="0"/>
                      </a:lnTo>
                      <a:lnTo>
                        <a:pt x="54" y="1"/>
                      </a:lnTo>
                      <a:lnTo>
                        <a:pt x="52" y="1"/>
                      </a:lnTo>
                      <a:lnTo>
                        <a:pt x="50" y="2"/>
                      </a:lnTo>
                      <a:lnTo>
                        <a:pt x="48" y="3"/>
                      </a:lnTo>
                      <a:lnTo>
                        <a:pt x="45" y="4"/>
                      </a:lnTo>
                      <a:lnTo>
                        <a:pt x="44" y="6"/>
                      </a:lnTo>
                      <a:lnTo>
                        <a:pt x="42" y="8"/>
                      </a:lnTo>
                      <a:lnTo>
                        <a:pt x="41" y="9"/>
                      </a:lnTo>
                      <a:lnTo>
                        <a:pt x="40"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309" name="Freeform 80"/>
              <p:cNvSpPr>
                <a:spLocks/>
              </p:cNvSpPr>
              <p:nvPr/>
            </p:nvSpPr>
            <p:spPr bwMode="auto">
              <a:xfrm>
                <a:off x="2560" y="2634"/>
                <a:ext cx="202" cy="293"/>
              </a:xfrm>
              <a:custGeom>
                <a:avLst/>
                <a:gdLst/>
                <a:ahLst/>
                <a:cxnLst>
                  <a:cxn ang="0">
                    <a:pos x="201" y="264"/>
                  </a:cxn>
                  <a:cxn ang="0">
                    <a:pos x="186" y="264"/>
                  </a:cxn>
                  <a:cxn ang="0">
                    <a:pos x="159" y="230"/>
                  </a:cxn>
                  <a:cxn ang="0">
                    <a:pos x="123" y="170"/>
                  </a:cxn>
                  <a:cxn ang="0">
                    <a:pos x="113" y="142"/>
                  </a:cxn>
                  <a:cxn ang="0">
                    <a:pos x="115" y="123"/>
                  </a:cxn>
                  <a:cxn ang="0">
                    <a:pos x="124" y="120"/>
                  </a:cxn>
                  <a:cxn ang="0">
                    <a:pos x="138" y="130"/>
                  </a:cxn>
                  <a:cxn ang="0">
                    <a:pos x="157" y="141"/>
                  </a:cxn>
                  <a:cxn ang="0">
                    <a:pos x="166" y="141"/>
                  </a:cxn>
                  <a:cxn ang="0">
                    <a:pos x="167" y="135"/>
                  </a:cxn>
                  <a:cxn ang="0">
                    <a:pos x="158" y="123"/>
                  </a:cxn>
                  <a:cxn ang="0">
                    <a:pos x="137" y="108"/>
                  </a:cxn>
                  <a:cxn ang="0">
                    <a:pos x="128" y="87"/>
                  </a:cxn>
                  <a:cxn ang="0">
                    <a:pos x="124" y="69"/>
                  </a:cxn>
                  <a:cxn ang="0">
                    <a:pos x="114" y="57"/>
                  </a:cxn>
                  <a:cxn ang="0">
                    <a:pos x="110" y="48"/>
                  </a:cxn>
                  <a:cxn ang="0">
                    <a:pos x="115" y="37"/>
                  </a:cxn>
                  <a:cxn ang="0">
                    <a:pos x="120" y="24"/>
                  </a:cxn>
                  <a:cxn ang="0">
                    <a:pos x="116" y="9"/>
                  </a:cxn>
                  <a:cxn ang="0">
                    <a:pos x="106" y="1"/>
                  </a:cxn>
                  <a:cxn ang="0">
                    <a:pos x="91" y="3"/>
                  </a:cxn>
                  <a:cxn ang="0">
                    <a:pos x="85" y="13"/>
                  </a:cxn>
                  <a:cxn ang="0">
                    <a:pos x="85" y="23"/>
                  </a:cxn>
                  <a:cxn ang="0">
                    <a:pos x="88" y="35"/>
                  </a:cxn>
                  <a:cxn ang="0">
                    <a:pos x="88" y="47"/>
                  </a:cxn>
                  <a:cxn ang="0">
                    <a:pos x="78" y="57"/>
                  </a:cxn>
                  <a:cxn ang="0">
                    <a:pos x="66" y="64"/>
                  </a:cxn>
                  <a:cxn ang="0">
                    <a:pos x="56" y="76"/>
                  </a:cxn>
                  <a:cxn ang="0">
                    <a:pos x="47" y="99"/>
                  </a:cxn>
                  <a:cxn ang="0">
                    <a:pos x="42" y="122"/>
                  </a:cxn>
                  <a:cxn ang="0">
                    <a:pos x="40" y="146"/>
                  </a:cxn>
                  <a:cxn ang="0">
                    <a:pos x="42" y="159"/>
                  </a:cxn>
                  <a:cxn ang="0">
                    <a:pos x="49" y="162"/>
                  </a:cxn>
                  <a:cxn ang="0">
                    <a:pos x="53" y="159"/>
                  </a:cxn>
                  <a:cxn ang="0">
                    <a:pos x="53" y="133"/>
                  </a:cxn>
                  <a:cxn ang="0">
                    <a:pos x="56" y="117"/>
                  </a:cxn>
                  <a:cxn ang="0">
                    <a:pos x="64" y="110"/>
                  </a:cxn>
                  <a:cxn ang="0">
                    <a:pos x="71" y="115"/>
                  </a:cxn>
                  <a:cxn ang="0">
                    <a:pos x="68" y="141"/>
                  </a:cxn>
                  <a:cxn ang="0">
                    <a:pos x="62" y="167"/>
                  </a:cxn>
                  <a:cxn ang="0">
                    <a:pos x="53" y="198"/>
                  </a:cxn>
                  <a:cxn ang="0">
                    <a:pos x="33" y="227"/>
                  </a:cxn>
                  <a:cxn ang="0">
                    <a:pos x="8" y="257"/>
                  </a:cxn>
                  <a:cxn ang="0">
                    <a:pos x="0" y="273"/>
                  </a:cxn>
                  <a:cxn ang="0">
                    <a:pos x="19" y="292"/>
                  </a:cxn>
                  <a:cxn ang="0">
                    <a:pos x="33" y="289"/>
                  </a:cxn>
                  <a:cxn ang="0">
                    <a:pos x="23" y="277"/>
                  </a:cxn>
                  <a:cxn ang="0">
                    <a:pos x="30" y="261"/>
                  </a:cxn>
                  <a:cxn ang="0">
                    <a:pos x="62" y="224"/>
                  </a:cxn>
                  <a:cxn ang="0">
                    <a:pos x="85" y="198"/>
                  </a:cxn>
                  <a:cxn ang="0">
                    <a:pos x="96" y="191"/>
                  </a:cxn>
                  <a:cxn ang="0">
                    <a:pos x="110" y="200"/>
                  </a:cxn>
                  <a:cxn ang="0">
                    <a:pos x="143" y="244"/>
                  </a:cxn>
                  <a:cxn ang="0">
                    <a:pos x="169" y="282"/>
                  </a:cxn>
                  <a:cxn ang="0">
                    <a:pos x="180" y="284"/>
                  </a:cxn>
                  <a:cxn ang="0">
                    <a:pos x="193" y="274"/>
                  </a:cxn>
                </a:cxnLst>
                <a:rect l="0" t="0" r="r" b="b"/>
                <a:pathLst>
                  <a:path w="202" h="293">
                    <a:moveTo>
                      <a:pt x="200" y="269"/>
                    </a:moveTo>
                    <a:lnTo>
                      <a:pt x="201" y="264"/>
                    </a:lnTo>
                    <a:lnTo>
                      <a:pt x="193" y="266"/>
                    </a:lnTo>
                    <a:lnTo>
                      <a:pt x="186" y="264"/>
                    </a:lnTo>
                    <a:lnTo>
                      <a:pt x="176" y="257"/>
                    </a:lnTo>
                    <a:lnTo>
                      <a:pt x="159" y="230"/>
                    </a:lnTo>
                    <a:lnTo>
                      <a:pt x="135" y="191"/>
                    </a:lnTo>
                    <a:lnTo>
                      <a:pt x="123" y="170"/>
                    </a:lnTo>
                    <a:lnTo>
                      <a:pt x="114" y="152"/>
                    </a:lnTo>
                    <a:lnTo>
                      <a:pt x="113" y="142"/>
                    </a:lnTo>
                    <a:lnTo>
                      <a:pt x="113" y="131"/>
                    </a:lnTo>
                    <a:lnTo>
                      <a:pt x="115" y="123"/>
                    </a:lnTo>
                    <a:lnTo>
                      <a:pt x="120" y="120"/>
                    </a:lnTo>
                    <a:lnTo>
                      <a:pt x="124" y="120"/>
                    </a:lnTo>
                    <a:lnTo>
                      <a:pt x="129" y="122"/>
                    </a:lnTo>
                    <a:lnTo>
                      <a:pt x="138" y="130"/>
                    </a:lnTo>
                    <a:lnTo>
                      <a:pt x="149" y="137"/>
                    </a:lnTo>
                    <a:lnTo>
                      <a:pt x="157" y="141"/>
                    </a:lnTo>
                    <a:lnTo>
                      <a:pt x="162" y="142"/>
                    </a:lnTo>
                    <a:lnTo>
                      <a:pt x="166" y="141"/>
                    </a:lnTo>
                    <a:lnTo>
                      <a:pt x="168" y="137"/>
                    </a:lnTo>
                    <a:lnTo>
                      <a:pt x="167" y="135"/>
                    </a:lnTo>
                    <a:lnTo>
                      <a:pt x="166" y="131"/>
                    </a:lnTo>
                    <a:lnTo>
                      <a:pt x="158" y="123"/>
                    </a:lnTo>
                    <a:lnTo>
                      <a:pt x="144" y="115"/>
                    </a:lnTo>
                    <a:lnTo>
                      <a:pt x="137" y="108"/>
                    </a:lnTo>
                    <a:lnTo>
                      <a:pt x="131" y="99"/>
                    </a:lnTo>
                    <a:lnTo>
                      <a:pt x="128" y="87"/>
                    </a:lnTo>
                    <a:lnTo>
                      <a:pt x="126" y="74"/>
                    </a:lnTo>
                    <a:lnTo>
                      <a:pt x="124" y="69"/>
                    </a:lnTo>
                    <a:lnTo>
                      <a:pt x="120" y="63"/>
                    </a:lnTo>
                    <a:lnTo>
                      <a:pt x="114" y="57"/>
                    </a:lnTo>
                    <a:lnTo>
                      <a:pt x="110" y="53"/>
                    </a:lnTo>
                    <a:lnTo>
                      <a:pt x="110" y="48"/>
                    </a:lnTo>
                    <a:lnTo>
                      <a:pt x="113" y="40"/>
                    </a:lnTo>
                    <a:lnTo>
                      <a:pt x="115" y="37"/>
                    </a:lnTo>
                    <a:lnTo>
                      <a:pt x="118" y="31"/>
                    </a:lnTo>
                    <a:lnTo>
                      <a:pt x="120" y="24"/>
                    </a:lnTo>
                    <a:lnTo>
                      <a:pt x="118" y="15"/>
                    </a:lnTo>
                    <a:lnTo>
                      <a:pt x="116" y="9"/>
                    </a:lnTo>
                    <a:lnTo>
                      <a:pt x="113" y="4"/>
                    </a:lnTo>
                    <a:lnTo>
                      <a:pt x="106" y="1"/>
                    </a:lnTo>
                    <a:lnTo>
                      <a:pt x="97" y="0"/>
                    </a:lnTo>
                    <a:lnTo>
                      <a:pt x="91" y="3"/>
                    </a:lnTo>
                    <a:lnTo>
                      <a:pt x="87" y="6"/>
                    </a:lnTo>
                    <a:lnTo>
                      <a:pt x="85" y="13"/>
                    </a:lnTo>
                    <a:lnTo>
                      <a:pt x="83" y="18"/>
                    </a:lnTo>
                    <a:lnTo>
                      <a:pt x="85" y="23"/>
                    </a:lnTo>
                    <a:lnTo>
                      <a:pt x="87" y="30"/>
                    </a:lnTo>
                    <a:lnTo>
                      <a:pt x="88" y="35"/>
                    </a:lnTo>
                    <a:lnTo>
                      <a:pt x="90" y="40"/>
                    </a:lnTo>
                    <a:lnTo>
                      <a:pt x="88" y="47"/>
                    </a:lnTo>
                    <a:lnTo>
                      <a:pt x="85" y="52"/>
                    </a:lnTo>
                    <a:lnTo>
                      <a:pt x="78" y="57"/>
                    </a:lnTo>
                    <a:lnTo>
                      <a:pt x="71" y="60"/>
                    </a:lnTo>
                    <a:lnTo>
                      <a:pt x="66" y="64"/>
                    </a:lnTo>
                    <a:lnTo>
                      <a:pt x="61" y="69"/>
                    </a:lnTo>
                    <a:lnTo>
                      <a:pt x="56" y="76"/>
                    </a:lnTo>
                    <a:lnTo>
                      <a:pt x="51" y="87"/>
                    </a:lnTo>
                    <a:lnTo>
                      <a:pt x="47" y="99"/>
                    </a:lnTo>
                    <a:lnTo>
                      <a:pt x="43" y="110"/>
                    </a:lnTo>
                    <a:lnTo>
                      <a:pt x="42" y="122"/>
                    </a:lnTo>
                    <a:lnTo>
                      <a:pt x="40" y="137"/>
                    </a:lnTo>
                    <a:lnTo>
                      <a:pt x="40" y="146"/>
                    </a:lnTo>
                    <a:lnTo>
                      <a:pt x="40" y="154"/>
                    </a:lnTo>
                    <a:lnTo>
                      <a:pt x="42" y="159"/>
                    </a:lnTo>
                    <a:lnTo>
                      <a:pt x="44" y="161"/>
                    </a:lnTo>
                    <a:lnTo>
                      <a:pt x="49" y="162"/>
                    </a:lnTo>
                    <a:lnTo>
                      <a:pt x="52" y="161"/>
                    </a:lnTo>
                    <a:lnTo>
                      <a:pt x="53" y="159"/>
                    </a:lnTo>
                    <a:lnTo>
                      <a:pt x="53" y="149"/>
                    </a:lnTo>
                    <a:lnTo>
                      <a:pt x="53" y="133"/>
                    </a:lnTo>
                    <a:lnTo>
                      <a:pt x="54" y="123"/>
                    </a:lnTo>
                    <a:lnTo>
                      <a:pt x="56" y="117"/>
                    </a:lnTo>
                    <a:lnTo>
                      <a:pt x="59" y="111"/>
                    </a:lnTo>
                    <a:lnTo>
                      <a:pt x="64" y="110"/>
                    </a:lnTo>
                    <a:lnTo>
                      <a:pt x="70" y="111"/>
                    </a:lnTo>
                    <a:lnTo>
                      <a:pt x="71" y="115"/>
                    </a:lnTo>
                    <a:lnTo>
                      <a:pt x="70" y="126"/>
                    </a:lnTo>
                    <a:lnTo>
                      <a:pt x="68" y="141"/>
                    </a:lnTo>
                    <a:lnTo>
                      <a:pt x="66" y="155"/>
                    </a:lnTo>
                    <a:lnTo>
                      <a:pt x="62" y="167"/>
                    </a:lnTo>
                    <a:lnTo>
                      <a:pt x="58" y="184"/>
                    </a:lnTo>
                    <a:lnTo>
                      <a:pt x="53" y="198"/>
                    </a:lnTo>
                    <a:lnTo>
                      <a:pt x="42" y="215"/>
                    </a:lnTo>
                    <a:lnTo>
                      <a:pt x="33" y="227"/>
                    </a:lnTo>
                    <a:lnTo>
                      <a:pt x="18" y="244"/>
                    </a:lnTo>
                    <a:lnTo>
                      <a:pt x="8" y="257"/>
                    </a:lnTo>
                    <a:lnTo>
                      <a:pt x="0" y="268"/>
                    </a:lnTo>
                    <a:lnTo>
                      <a:pt x="0" y="273"/>
                    </a:lnTo>
                    <a:lnTo>
                      <a:pt x="8" y="282"/>
                    </a:lnTo>
                    <a:lnTo>
                      <a:pt x="19" y="292"/>
                    </a:lnTo>
                    <a:lnTo>
                      <a:pt x="30" y="292"/>
                    </a:lnTo>
                    <a:lnTo>
                      <a:pt x="33" y="289"/>
                    </a:lnTo>
                    <a:lnTo>
                      <a:pt x="28" y="283"/>
                    </a:lnTo>
                    <a:lnTo>
                      <a:pt x="23" y="277"/>
                    </a:lnTo>
                    <a:lnTo>
                      <a:pt x="23" y="272"/>
                    </a:lnTo>
                    <a:lnTo>
                      <a:pt x="30" y="261"/>
                    </a:lnTo>
                    <a:lnTo>
                      <a:pt x="43" y="248"/>
                    </a:lnTo>
                    <a:lnTo>
                      <a:pt x="62" y="224"/>
                    </a:lnTo>
                    <a:lnTo>
                      <a:pt x="78" y="204"/>
                    </a:lnTo>
                    <a:lnTo>
                      <a:pt x="85" y="198"/>
                    </a:lnTo>
                    <a:lnTo>
                      <a:pt x="88" y="193"/>
                    </a:lnTo>
                    <a:lnTo>
                      <a:pt x="96" y="191"/>
                    </a:lnTo>
                    <a:lnTo>
                      <a:pt x="102" y="195"/>
                    </a:lnTo>
                    <a:lnTo>
                      <a:pt x="110" y="200"/>
                    </a:lnTo>
                    <a:lnTo>
                      <a:pt x="125" y="220"/>
                    </a:lnTo>
                    <a:lnTo>
                      <a:pt x="143" y="244"/>
                    </a:lnTo>
                    <a:lnTo>
                      <a:pt x="159" y="268"/>
                    </a:lnTo>
                    <a:lnTo>
                      <a:pt x="169" y="282"/>
                    </a:lnTo>
                    <a:lnTo>
                      <a:pt x="173" y="284"/>
                    </a:lnTo>
                    <a:lnTo>
                      <a:pt x="180" y="284"/>
                    </a:lnTo>
                    <a:lnTo>
                      <a:pt x="186" y="279"/>
                    </a:lnTo>
                    <a:lnTo>
                      <a:pt x="193" y="274"/>
                    </a:lnTo>
                    <a:lnTo>
                      <a:pt x="200" y="269"/>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310" name="Group 81"/>
              <p:cNvGrpSpPr>
                <a:grpSpLocks/>
              </p:cNvGrpSpPr>
              <p:nvPr/>
            </p:nvGrpSpPr>
            <p:grpSpPr bwMode="auto">
              <a:xfrm>
                <a:off x="1986" y="2635"/>
                <a:ext cx="261" cy="311"/>
                <a:chOff x="1986" y="2635"/>
                <a:chExt cx="261" cy="311"/>
              </a:xfrm>
            </p:grpSpPr>
            <p:grpSp>
              <p:nvGrpSpPr>
                <p:cNvPr id="357" name="Group 82"/>
                <p:cNvGrpSpPr>
                  <a:grpSpLocks/>
                </p:cNvGrpSpPr>
                <p:nvPr/>
              </p:nvGrpSpPr>
              <p:grpSpPr bwMode="auto">
                <a:xfrm>
                  <a:off x="1986" y="2635"/>
                  <a:ext cx="261" cy="311"/>
                  <a:chOff x="1986" y="2635"/>
                  <a:chExt cx="261" cy="311"/>
                </a:xfrm>
              </p:grpSpPr>
              <p:sp>
                <p:nvSpPr>
                  <p:cNvPr id="360" name="AutoShape 83"/>
                  <p:cNvSpPr>
                    <a:spLocks noChangeArrowheads="1"/>
                  </p:cNvSpPr>
                  <p:nvPr/>
                </p:nvSpPr>
                <p:spPr bwMode="auto">
                  <a:xfrm>
                    <a:off x="1986" y="2686"/>
                    <a:ext cx="261"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361" name="AutoShape 84"/>
                  <p:cNvSpPr>
                    <a:spLocks noChangeArrowheads="1"/>
                  </p:cNvSpPr>
                  <p:nvPr/>
                </p:nvSpPr>
                <p:spPr bwMode="auto">
                  <a:xfrm>
                    <a:off x="2050" y="2635"/>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358" name="Oval 85"/>
                <p:cNvSpPr>
                  <a:spLocks noChangeArrowheads="1"/>
                </p:cNvSpPr>
                <p:nvPr/>
              </p:nvSpPr>
              <p:spPr bwMode="auto">
                <a:xfrm>
                  <a:off x="2069" y="2661"/>
                  <a:ext cx="26"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359" name="AutoShape 86"/>
                <p:cNvSpPr>
                  <a:spLocks noChangeArrowheads="1"/>
                </p:cNvSpPr>
                <p:nvPr/>
              </p:nvSpPr>
              <p:spPr bwMode="auto">
                <a:xfrm>
                  <a:off x="2019" y="2809"/>
                  <a:ext cx="137" cy="54"/>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311" name="Line 87"/>
              <p:cNvSpPr>
                <a:spLocks noChangeShapeType="1"/>
              </p:cNvSpPr>
              <p:nvPr/>
            </p:nvSpPr>
            <p:spPr bwMode="auto">
              <a:xfrm>
                <a:off x="2001" y="1313"/>
                <a:ext cx="2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312" name="Line 88"/>
              <p:cNvSpPr>
                <a:spLocks noChangeShapeType="1"/>
              </p:cNvSpPr>
              <p:nvPr/>
            </p:nvSpPr>
            <p:spPr bwMode="auto">
              <a:xfrm>
                <a:off x="1438" y="1268"/>
                <a:ext cx="252"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313" name="Line 89"/>
              <p:cNvSpPr>
                <a:spLocks noChangeShapeType="1"/>
              </p:cNvSpPr>
              <p:nvPr/>
            </p:nvSpPr>
            <p:spPr bwMode="auto">
              <a:xfrm>
                <a:off x="1723" y="1268"/>
                <a:ext cx="252"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grpSp>
            <p:nvGrpSpPr>
              <p:cNvPr id="314" name="Group 90"/>
              <p:cNvGrpSpPr>
                <a:grpSpLocks/>
              </p:cNvGrpSpPr>
              <p:nvPr/>
            </p:nvGrpSpPr>
            <p:grpSpPr bwMode="auto">
              <a:xfrm>
                <a:off x="917" y="1636"/>
                <a:ext cx="975" cy="310"/>
                <a:chOff x="917" y="1636"/>
                <a:chExt cx="975" cy="310"/>
              </a:xfrm>
            </p:grpSpPr>
            <p:grpSp>
              <p:nvGrpSpPr>
                <p:cNvPr id="339" name="Group 91"/>
                <p:cNvGrpSpPr>
                  <a:grpSpLocks/>
                </p:cNvGrpSpPr>
                <p:nvPr/>
              </p:nvGrpSpPr>
              <p:grpSpPr bwMode="auto">
                <a:xfrm>
                  <a:off x="917" y="1636"/>
                  <a:ext cx="206" cy="310"/>
                  <a:chOff x="917" y="1636"/>
                  <a:chExt cx="206" cy="310"/>
                </a:xfrm>
              </p:grpSpPr>
              <p:sp>
                <p:nvSpPr>
                  <p:cNvPr id="354" name="AutoShape 92"/>
                  <p:cNvSpPr>
                    <a:spLocks noChangeArrowheads="1"/>
                  </p:cNvSpPr>
                  <p:nvPr/>
                </p:nvSpPr>
                <p:spPr bwMode="auto">
                  <a:xfrm>
                    <a:off x="917" y="1686"/>
                    <a:ext cx="206"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355" name="AutoShape 93"/>
                  <p:cNvSpPr>
                    <a:spLocks noChangeArrowheads="1"/>
                  </p:cNvSpPr>
                  <p:nvPr/>
                </p:nvSpPr>
                <p:spPr bwMode="auto">
                  <a:xfrm>
                    <a:off x="965" y="1636"/>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356" name="AutoShape 94"/>
                  <p:cNvSpPr>
                    <a:spLocks noChangeArrowheads="1"/>
                  </p:cNvSpPr>
                  <p:nvPr/>
                </p:nvSpPr>
                <p:spPr bwMode="auto">
                  <a:xfrm>
                    <a:off x="956" y="1707"/>
                    <a:ext cx="108" cy="15"/>
                  </a:xfrm>
                  <a:prstGeom prst="parallelogram">
                    <a:avLst>
                      <a:gd name="adj" fmla="val 179967"/>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340" name="Group 95"/>
                <p:cNvGrpSpPr>
                  <a:grpSpLocks/>
                </p:cNvGrpSpPr>
                <p:nvPr/>
              </p:nvGrpSpPr>
              <p:grpSpPr bwMode="auto">
                <a:xfrm>
                  <a:off x="1435" y="1677"/>
                  <a:ext cx="203" cy="257"/>
                  <a:chOff x="1435" y="1677"/>
                  <a:chExt cx="203" cy="257"/>
                </a:xfrm>
              </p:grpSpPr>
              <p:sp>
                <p:nvSpPr>
                  <p:cNvPr id="348" name="Freeform 96"/>
                  <p:cNvSpPr>
                    <a:spLocks/>
                  </p:cNvSpPr>
                  <p:nvPr/>
                </p:nvSpPr>
                <p:spPr bwMode="auto">
                  <a:xfrm>
                    <a:off x="1564" y="1794"/>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349" name="Rectangle 97"/>
                  <p:cNvSpPr>
                    <a:spLocks noChangeArrowheads="1"/>
                  </p:cNvSpPr>
                  <p:nvPr/>
                </p:nvSpPr>
                <p:spPr bwMode="auto">
                  <a:xfrm>
                    <a:off x="1561" y="1794"/>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350" name="Rectangle 98"/>
                  <p:cNvSpPr>
                    <a:spLocks noChangeArrowheads="1"/>
                  </p:cNvSpPr>
                  <p:nvPr/>
                </p:nvSpPr>
                <p:spPr bwMode="auto">
                  <a:xfrm>
                    <a:off x="1567" y="1852"/>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351" name="Rectangle 99"/>
                  <p:cNvSpPr>
                    <a:spLocks noChangeArrowheads="1"/>
                  </p:cNvSpPr>
                  <p:nvPr/>
                </p:nvSpPr>
                <p:spPr bwMode="auto">
                  <a:xfrm>
                    <a:off x="1436" y="1852"/>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352" name="Oval 100"/>
                  <p:cNvSpPr>
                    <a:spLocks noChangeArrowheads="1"/>
                  </p:cNvSpPr>
                  <p:nvPr/>
                </p:nvSpPr>
                <p:spPr bwMode="auto">
                  <a:xfrm>
                    <a:off x="1496" y="1677"/>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353" name="Freeform 101"/>
                  <p:cNvSpPr>
                    <a:spLocks/>
                  </p:cNvSpPr>
                  <p:nvPr/>
                </p:nvSpPr>
                <p:spPr bwMode="auto">
                  <a:xfrm>
                    <a:off x="1435" y="1721"/>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341" name="Freeform 102"/>
                <p:cNvSpPr>
                  <a:spLocks/>
                </p:cNvSpPr>
                <p:nvPr/>
              </p:nvSpPr>
              <p:spPr bwMode="auto">
                <a:xfrm>
                  <a:off x="1692" y="1646"/>
                  <a:ext cx="200" cy="291"/>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342" name="Group 103"/>
                <p:cNvGrpSpPr>
                  <a:grpSpLocks/>
                </p:cNvGrpSpPr>
                <p:nvPr/>
              </p:nvGrpSpPr>
              <p:grpSpPr bwMode="auto">
                <a:xfrm>
                  <a:off x="1129" y="1636"/>
                  <a:ext cx="259" cy="310"/>
                  <a:chOff x="1129" y="1636"/>
                  <a:chExt cx="259" cy="310"/>
                </a:xfrm>
              </p:grpSpPr>
              <p:grpSp>
                <p:nvGrpSpPr>
                  <p:cNvPr id="343" name="Group 104"/>
                  <p:cNvGrpSpPr>
                    <a:grpSpLocks/>
                  </p:cNvGrpSpPr>
                  <p:nvPr/>
                </p:nvGrpSpPr>
                <p:grpSpPr bwMode="auto">
                  <a:xfrm>
                    <a:off x="1129" y="1636"/>
                    <a:ext cx="259" cy="310"/>
                    <a:chOff x="1129" y="1636"/>
                    <a:chExt cx="259" cy="310"/>
                  </a:xfrm>
                </p:grpSpPr>
                <p:sp>
                  <p:nvSpPr>
                    <p:cNvPr id="346" name="AutoShape 105"/>
                    <p:cNvSpPr>
                      <a:spLocks noChangeArrowheads="1"/>
                    </p:cNvSpPr>
                    <p:nvPr/>
                  </p:nvSpPr>
                  <p:spPr bwMode="auto">
                    <a:xfrm>
                      <a:off x="1129" y="1686"/>
                      <a:ext cx="259"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347" name="AutoShape 106"/>
                    <p:cNvSpPr>
                      <a:spLocks noChangeArrowheads="1"/>
                    </p:cNvSpPr>
                    <p:nvPr/>
                  </p:nvSpPr>
                  <p:spPr bwMode="auto">
                    <a:xfrm>
                      <a:off x="1192" y="1636"/>
                      <a:ext cx="196"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344" name="Oval 107"/>
                  <p:cNvSpPr>
                    <a:spLocks noChangeArrowheads="1"/>
                  </p:cNvSpPr>
                  <p:nvPr/>
                </p:nvSpPr>
                <p:spPr bwMode="auto">
                  <a:xfrm>
                    <a:off x="1211" y="1662"/>
                    <a:ext cx="27" cy="8"/>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345" name="AutoShape 108"/>
                  <p:cNvSpPr>
                    <a:spLocks noChangeArrowheads="1"/>
                  </p:cNvSpPr>
                  <p:nvPr/>
                </p:nvSpPr>
                <p:spPr bwMode="auto">
                  <a:xfrm>
                    <a:off x="1160" y="1810"/>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sp>
            <p:nvSpPr>
              <p:cNvPr id="315" name="Line 109"/>
              <p:cNvSpPr>
                <a:spLocks noChangeShapeType="1"/>
              </p:cNvSpPr>
              <p:nvPr/>
            </p:nvSpPr>
            <p:spPr bwMode="auto">
              <a:xfrm>
                <a:off x="869" y="1268"/>
                <a:ext cx="254"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316" name="Rectangle 110"/>
              <p:cNvSpPr>
                <a:spLocks noChangeArrowheads="1"/>
              </p:cNvSpPr>
              <p:nvPr/>
            </p:nvSpPr>
            <p:spPr bwMode="auto">
              <a:xfrm>
                <a:off x="857"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317" name="Rectangle 111"/>
              <p:cNvSpPr>
                <a:spLocks noChangeArrowheads="1"/>
              </p:cNvSpPr>
              <p:nvPr/>
            </p:nvSpPr>
            <p:spPr bwMode="auto">
              <a:xfrm>
                <a:off x="1113"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318" name="Line 112"/>
              <p:cNvSpPr>
                <a:spLocks noChangeShapeType="1"/>
              </p:cNvSpPr>
              <p:nvPr/>
            </p:nvSpPr>
            <p:spPr bwMode="auto">
              <a:xfrm>
                <a:off x="1149" y="1313"/>
                <a:ext cx="2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319" name="Rectangle 113"/>
              <p:cNvSpPr>
                <a:spLocks noChangeArrowheads="1"/>
              </p:cNvSpPr>
              <p:nvPr/>
            </p:nvSpPr>
            <p:spPr bwMode="auto">
              <a:xfrm>
                <a:off x="1698"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320" name="Rectangle 114"/>
              <p:cNvSpPr>
                <a:spLocks noChangeArrowheads="1"/>
              </p:cNvSpPr>
              <p:nvPr/>
            </p:nvSpPr>
            <p:spPr bwMode="auto">
              <a:xfrm>
                <a:off x="1408"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321" name="Line 115"/>
              <p:cNvSpPr>
                <a:spLocks noChangeShapeType="1"/>
              </p:cNvSpPr>
              <p:nvPr/>
            </p:nvSpPr>
            <p:spPr bwMode="auto">
              <a:xfrm>
                <a:off x="1441" y="1363"/>
                <a:ext cx="248"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322" name="Line 116"/>
              <p:cNvSpPr>
                <a:spLocks noChangeShapeType="1"/>
              </p:cNvSpPr>
              <p:nvPr/>
            </p:nvSpPr>
            <p:spPr bwMode="auto">
              <a:xfrm>
                <a:off x="1723" y="1407"/>
                <a:ext cx="250"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323" name="Line 117"/>
              <p:cNvSpPr>
                <a:spLocks noChangeShapeType="1"/>
              </p:cNvSpPr>
              <p:nvPr/>
            </p:nvSpPr>
            <p:spPr bwMode="auto">
              <a:xfrm>
                <a:off x="1723" y="1364"/>
                <a:ext cx="25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324" name="Line 118"/>
              <p:cNvSpPr>
                <a:spLocks noChangeShapeType="1"/>
              </p:cNvSpPr>
              <p:nvPr/>
            </p:nvSpPr>
            <p:spPr bwMode="auto">
              <a:xfrm>
                <a:off x="2008" y="1363"/>
                <a:ext cx="25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325" name="Line 119"/>
              <p:cNvSpPr>
                <a:spLocks noChangeShapeType="1"/>
              </p:cNvSpPr>
              <p:nvPr/>
            </p:nvSpPr>
            <p:spPr bwMode="auto">
              <a:xfrm>
                <a:off x="2007" y="1407"/>
                <a:ext cx="251"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326" name="Line 120"/>
              <p:cNvSpPr>
                <a:spLocks noChangeShapeType="1"/>
              </p:cNvSpPr>
              <p:nvPr/>
            </p:nvSpPr>
            <p:spPr bwMode="auto">
              <a:xfrm>
                <a:off x="2293" y="1363"/>
                <a:ext cx="249"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327" name="Line 121"/>
              <p:cNvSpPr>
                <a:spLocks noChangeShapeType="1"/>
              </p:cNvSpPr>
              <p:nvPr/>
            </p:nvSpPr>
            <p:spPr bwMode="auto">
              <a:xfrm>
                <a:off x="2291" y="1407"/>
                <a:ext cx="251"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328" name="Line 122"/>
              <p:cNvSpPr>
                <a:spLocks noChangeShapeType="1"/>
              </p:cNvSpPr>
              <p:nvPr/>
            </p:nvSpPr>
            <p:spPr bwMode="auto">
              <a:xfrm>
                <a:off x="2576" y="1407"/>
                <a:ext cx="250"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329" name="Line 123"/>
              <p:cNvSpPr>
                <a:spLocks noChangeShapeType="1"/>
              </p:cNvSpPr>
              <p:nvPr/>
            </p:nvSpPr>
            <p:spPr bwMode="auto">
              <a:xfrm>
                <a:off x="1154" y="1268"/>
                <a:ext cx="253"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330" name="Rectangle 124"/>
              <p:cNvSpPr>
                <a:spLocks noChangeArrowheads="1"/>
              </p:cNvSpPr>
              <p:nvPr/>
            </p:nvSpPr>
            <p:spPr bwMode="auto">
              <a:xfrm>
                <a:off x="2255" y="1354"/>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331" name="Rectangle 125"/>
              <p:cNvSpPr>
                <a:spLocks noChangeArrowheads="1"/>
              </p:cNvSpPr>
              <p:nvPr/>
            </p:nvSpPr>
            <p:spPr bwMode="auto">
              <a:xfrm>
                <a:off x="2539" y="1354"/>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332" name="Line 126"/>
              <p:cNvSpPr>
                <a:spLocks noChangeShapeType="1"/>
              </p:cNvSpPr>
              <p:nvPr/>
            </p:nvSpPr>
            <p:spPr bwMode="auto">
              <a:xfrm flipH="1">
                <a:off x="2276"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333" name="Line 127"/>
              <p:cNvSpPr>
                <a:spLocks noChangeShapeType="1"/>
              </p:cNvSpPr>
              <p:nvPr/>
            </p:nvSpPr>
            <p:spPr bwMode="auto">
              <a:xfrm>
                <a:off x="1141"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334" name="Line 128"/>
              <p:cNvSpPr>
                <a:spLocks noChangeShapeType="1"/>
              </p:cNvSpPr>
              <p:nvPr/>
            </p:nvSpPr>
            <p:spPr bwMode="auto">
              <a:xfrm>
                <a:off x="1426"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335" name="Line 129"/>
              <p:cNvSpPr>
                <a:spLocks noChangeShapeType="1"/>
              </p:cNvSpPr>
              <p:nvPr/>
            </p:nvSpPr>
            <p:spPr bwMode="auto">
              <a:xfrm>
                <a:off x="1710"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336" name="Line 130"/>
              <p:cNvSpPr>
                <a:spLocks noChangeShapeType="1"/>
              </p:cNvSpPr>
              <p:nvPr/>
            </p:nvSpPr>
            <p:spPr bwMode="auto">
              <a:xfrm>
                <a:off x="1994"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337" name="Line 131"/>
              <p:cNvSpPr>
                <a:spLocks noChangeShapeType="1"/>
              </p:cNvSpPr>
              <p:nvPr/>
            </p:nvSpPr>
            <p:spPr bwMode="auto">
              <a:xfrm flipH="1">
                <a:off x="2560"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338" name="Line 132"/>
              <p:cNvSpPr>
                <a:spLocks noChangeShapeType="1"/>
              </p:cNvSpPr>
              <p:nvPr/>
            </p:nvSpPr>
            <p:spPr bwMode="auto">
              <a:xfrm flipH="1">
                <a:off x="2845"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sp>
          <p:nvSpPr>
            <p:cNvPr id="276" name="Rectangle 133"/>
            <p:cNvSpPr>
              <a:spLocks noChangeArrowheads="1"/>
            </p:cNvSpPr>
            <p:nvPr/>
          </p:nvSpPr>
          <p:spPr bwMode="auto">
            <a:xfrm>
              <a:off x="209" y="1104"/>
              <a:ext cx="263" cy="235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i="1">
                  <a:solidFill>
                    <a:schemeClr val="tx1"/>
                  </a:solidFill>
                  <a:latin typeface="FranklinGothic" charset="0"/>
                </a:rPr>
                <a:t>T</a:t>
              </a:r>
            </a:p>
            <a:p>
              <a:pPr algn="ctr"/>
              <a:r>
                <a:rPr lang="en-US" sz="2400" i="1">
                  <a:solidFill>
                    <a:schemeClr val="tx1"/>
                  </a:solidFill>
                  <a:latin typeface="FranklinGothic" charset="0"/>
                </a:rPr>
                <a:t>a</a:t>
              </a:r>
            </a:p>
            <a:p>
              <a:pPr algn="ctr"/>
              <a:r>
                <a:rPr lang="en-US" sz="2400" i="1">
                  <a:solidFill>
                    <a:schemeClr val="tx1"/>
                  </a:solidFill>
                  <a:latin typeface="FranklinGothic" charset="0"/>
                </a:rPr>
                <a:t>s</a:t>
              </a:r>
            </a:p>
            <a:p>
              <a:pPr algn="ctr"/>
              <a:r>
                <a:rPr lang="en-US" sz="2400" i="1">
                  <a:solidFill>
                    <a:schemeClr val="tx1"/>
                  </a:solidFill>
                  <a:latin typeface="FranklinGothic" charset="0"/>
                </a:rPr>
                <a:t>k</a:t>
              </a:r>
            </a:p>
            <a:p>
              <a:pPr algn="ctr"/>
              <a:endParaRPr lang="en-US" sz="2400" i="1">
                <a:solidFill>
                  <a:schemeClr val="tx1"/>
                </a:solidFill>
                <a:latin typeface="FranklinGothic" charset="0"/>
              </a:endParaRPr>
            </a:p>
            <a:p>
              <a:pPr algn="ctr"/>
              <a:r>
                <a:rPr lang="en-US" sz="2400" i="1">
                  <a:solidFill>
                    <a:schemeClr val="tx1"/>
                  </a:solidFill>
                  <a:latin typeface="FranklinGothic" charset="0"/>
                </a:rPr>
                <a:t>O</a:t>
              </a:r>
            </a:p>
            <a:p>
              <a:pPr algn="ctr"/>
              <a:r>
                <a:rPr lang="en-US" sz="2400" i="1">
                  <a:solidFill>
                    <a:schemeClr val="tx1"/>
                  </a:solidFill>
                  <a:latin typeface="FranklinGothic" charset="0"/>
                </a:rPr>
                <a:t>r</a:t>
              </a:r>
            </a:p>
            <a:p>
              <a:pPr algn="ctr"/>
              <a:r>
                <a:rPr lang="en-US" sz="2400" i="1">
                  <a:solidFill>
                    <a:schemeClr val="tx1"/>
                  </a:solidFill>
                  <a:latin typeface="FranklinGothic" charset="0"/>
                </a:rPr>
                <a:t>d</a:t>
              </a:r>
            </a:p>
            <a:p>
              <a:pPr algn="ctr"/>
              <a:r>
                <a:rPr lang="en-US" sz="2400" i="1">
                  <a:solidFill>
                    <a:schemeClr val="tx1"/>
                  </a:solidFill>
                  <a:latin typeface="FranklinGothic" charset="0"/>
                </a:rPr>
                <a:t>e</a:t>
              </a:r>
            </a:p>
            <a:p>
              <a:pPr algn="ctr"/>
              <a:r>
                <a:rPr lang="en-US" sz="2400" i="1">
                  <a:solidFill>
                    <a:schemeClr val="tx1"/>
                  </a:solidFill>
                  <a:latin typeface="FranklinGothic" charset="0"/>
                </a:rPr>
                <a:t>r</a:t>
              </a:r>
            </a:p>
          </p:txBody>
        </p:sp>
        <p:sp>
          <p:nvSpPr>
            <p:cNvPr id="277" name="Line 134"/>
            <p:cNvSpPr>
              <a:spLocks noChangeShapeType="1"/>
            </p:cNvSpPr>
            <p:nvPr/>
          </p:nvSpPr>
          <p:spPr bwMode="auto">
            <a:xfrm flipH="1">
              <a:off x="478" y="1295"/>
              <a:ext cx="3" cy="1298"/>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2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24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24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4867" grpId="0" build="p" autoUpdateAnimBg="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6915" name="Rectangle 3"/>
          <p:cNvSpPr>
            <a:spLocks noGrp="1" noChangeArrowheads="1"/>
          </p:cNvSpPr>
          <p:nvPr>
            <p:ph type="body" idx="1"/>
          </p:nvPr>
        </p:nvSpPr>
        <p:spPr>
          <a:xfrm>
            <a:off x="457200" y="1143000"/>
            <a:ext cx="8229600" cy="4606925"/>
          </a:xfrm>
        </p:spPr>
        <p:txBody>
          <a:bodyPr/>
          <a:lstStyle/>
          <a:p>
            <a:pPr>
              <a:buFont typeface="Times" pitchFamily="-65" charset="0"/>
              <a:buNone/>
              <a:tabLst>
                <a:tab pos="2349500" algn="l"/>
              </a:tabLst>
            </a:pPr>
            <a:r>
              <a:rPr lang="en-US" dirty="0"/>
              <a:t>1) </a:t>
            </a:r>
            <a:r>
              <a:rPr lang="en-US" u="sng" dirty="0" err="1">
                <a:solidFill>
                  <a:schemeClr val="accent1"/>
                </a:solidFill>
              </a:rPr>
              <a:t>IFtch</a:t>
            </a:r>
            <a:r>
              <a:rPr lang="en-US" dirty="0"/>
              <a:t>: </a:t>
            </a:r>
            <a:r>
              <a:rPr lang="en-US" u="sng" dirty="0"/>
              <a:t>I</a:t>
            </a:r>
            <a:r>
              <a:rPr lang="en-US" dirty="0"/>
              <a:t>nstruction </a:t>
            </a:r>
            <a:r>
              <a:rPr lang="en-US" u="sng" dirty="0"/>
              <a:t>F</a:t>
            </a:r>
            <a:r>
              <a:rPr lang="en-US" dirty="0"/>
              <a:t>e</a:t>
            </a:r>
            <a:r>
              <a:rPr lang="en-US" u="sng" dirty="0"/>
              <a:t>tch</a:t>
            </a:r>
            <a:r>
              <a:rPr lang="en-US" dirty="0"/>
              <a:t>, Increment PC</a:t>
            </a:r>
          </a:p>
          <a:p>
            <a:pPr>
              <a:buFont typeface="Times" pitchFamily="-65" charset="0"/>
              <a:buNone/>
              <a:tabLst>
                <a:tab pos="2349500" algn="l"/>
              </a:tabLst>
            </a:pPr>
            <a:r>
              <a:rPr lang="en-US" dirty="0"/>
              <a:t>2) </a:t>
            </a:r>
            <a:r>
              <a:rPr lang="en-US" u="sng" dirty="0" err="1">
                <a:solidFill>
                  <a:schemeClr val="accent1"/>
                </a:solidFill>
              </a:rPr>
              <a:t>Dcd</a:t>
            </a:r>
            <a:r>
              <a:rPr lang="en-US" dirty="0"/>
              <a:t>: </a:t>
            </a:r>
            <a:r>
              <a:rPr lang="en-US" sz="3100" dirty="0"/>
              <a:t>Instruction </a:t>
            </a:r>
            <a:r>
              <a:rPr lang="en-US" sz="3100" u="sng" dirty="0"/>
              <a:t>D</a:t>
            </a:r>
            <a:r>
              <a:rPr lang="en-US" sz="3100" dirty="0"/>
              <a:t>e</a:t>
            </a:r>
            <a:r>
              <a:rPr lang="en-US" sz="3100" u="sng" dirty="0"/>
              <a:t>c</a:t>
            </a:r>
            <a:r>
              <a:rPr lang="en-US" sz="3100" dirty="0"/>
              <a:t>o</a:t>
            </a:r>
            <a:r>
              <a:rPr lang="en-US" sz="3100" u="sng" dirty="0"/>
              <a:t>d</a:t>
            </a:r>
            <a:r>
              <a:rPr lang="en-US" sz="3100" dirty="0"/>
              <a:t>e, Read Registers</a:t>
            </a:r>
            <a:endParaRPr lang="en-US" dirty="0"/>
          </a:p>
          <a:p>
            <a:pPr>
              <a:buFont typeface="Times" pitchFamily="-65" charset="0"/>
              <a:buNone/>
              <a:tabLst>
                <a:tab pos="2349500" algn="l"/>
              </a:tabLst>
            </a:pPr>
            <a:r>
              <a:rPr lang="en-US" dirty="0"/>
              <a:t>3) </a:t>
            </a:r>
            <a:r>
              <a:rPr lang="en-US" u="sng" dirty="0">
                <a:solidFill>
                  <a:schemeClr val="accent1"/>
                </a:solidFill>
              </a:rPr>
              <a:t>Exec</a:t>
            </a:r>
            <a:r>
              <a:rPr lang="en-US" dirty="0"/>
              <a:t>:</a:t>
            </a:r>
            <a:br>
              <a:rPr lang="en-US" dirty="0"/>
            </a:br>
            <a:r>
              <a:rPr lang="en-US" dirty="0"/>
              <a:t>  </a:t>
            </a:r>
            <a:r>
              <a:rPr lang="en-US" dirty="0" err="1"/>
              <a:t>Mem</a:t>
            </a:r>
            <a:r>
              <a:rPr lang="en-US" dirty="0"/>
              <a:t>-ref:	Calculate Address</a:t>
            </a:r>
            <a:br>
              <a:rPr lang="en-US" dirty="0"/>
            </a:br>
            <a:r>
              <a:rPr lang="en-US" dirty="0"/>
              <a:t>  </a:t>
            </a:r>
            <a:r>
              <a:rPr lang="en-US" dirty="0" err="1"/>
              <a:t>Arith</a:t>
            </a:r>
            <a:r>
              <a:rPr lang="en-US" dirty="0"/>
              <a:t>-log: Perform Operation</a:t>
            </a:r>
          </a:p>
          <a:p>
            <a:pPr>
              <a:buFont typeface="Times" pitchFamily="-65" charset="0"/>
              <a:buNone/>
              <a:tabLst>
                <a:tab pos="2349500" algn="l"/>
              </a:tabLst>
            </a:pPr>
            <a:r>
              <a:rPr lang="en-US" dirty="0"/>
              <a:t>4) </a:t>
            </a:r>
            <a:r>
              <a:rPr lang="en-US" u="sng" dirty="0" err="1">
                <a:solidFill>
                  <a:schemeClr val="accent1"/>
                </a:solidFill>
              </a:rPr>
              <a:t>Mem</a:t>
            </a:r>
            <a:r>
              <a:rPr lang="en-US" dirty="0"/>
              <a:t>: </a:t>
            </a:r>
            <a:br>
              <a:rPr lang="en-US" dirty="0"/>
            </a:br>
            <a:r>
              <a:rPr lang="en-US" dirty="0"/>
              <a:t>  </a:t>
            </a:r>
            <a:r>
              <a:rPr lang="en-US" dirty="0" smtClean="0"/>
              <a:t>Load: Read </a:t>
            </a:r>
            <a:r>
              <a:rPr lang="en-US" dirty="0"/>
              <a:t>Data from Memory</a:t>
            </a:r>
            <a:br>
              <a:rPr lang="en-US" dirty="0"/>
            </a:br>
            <a:r>
              <a:rPr lang="en-US" dirty="0"/>
              <a:t>  </a:t>
            </a:r>
            <a:r>
              <a:rPr lang="en-US" dirty="0" smtClean="0"/>
              <a:t>Store: Write </a:t>
            </a:r>
            <a:r>
              <a:rPr lang="en-US" dirty="0"/>
              <a:t>Data to Memory</a:t>
            </a:r>
          </a:p>
          <a:p>
            <a:pPr>
              <a:buFont typeface="Times" pitchFamily="-65" charset="0"/>
              <a:buNone/>
              <a:tabLst>
                <a:tab pos="2349500" algn="l"/>
              </a:tabLst>
            </a:pPr>
            <a:r>
              <a:rPr lang="en-US" dirty="0"/>
              <a:t>5) </a:t>
            </a:r>
            <a:r>
              <a:rPr lang="en-US" u="sng" dirty="0">
                <a:solidFill>
                  <a:schemeClr val="accent1"/>
                </a:solidFill>
              </a:rPr>
              <a:t>WB</a:t>
            </a:r>
            <a:r>
              <a:rPr lang="en-US" dirty="0"/>
              <a:t>: </a:t>
            </a:r>
            <a:r>
              <a:rPr lang="en-US" u="sng" dirty="0"/>
              <a:t>W</a:t>
            </a:r>
            <a:r>
              <a:rPr lang="en-US" dirty="0"/>
              <a:t>rite Data </a:t>
            </a:r>
            <a:r>
              <a:rPr lang="en-US" u="sng" dirty="0"/>
              <a:t>B</a:t>
            </a:r>
            <a:r>
              <a:rPr lang="en-US" dirty="0"/>
              <a:t>ack to Register</a:t>
            </a:r>
          </a:p>
        </p:txBody>
      </p:sp>
      <p:sp>
        <p:nvSpPr>
          <p:cNvPr id="4" name="Title 3"/>
          <p:cNvSpPr>
            <a:spLocks noGrp="1"/>
          </p:cNvSpPr>
          <p:nvPr>
            <p:ph type="title"/>
          </p:nvPr>
        </p:nvSpPr>
        <p:spPr/>
        <p:txBody>
          <a:bodyPr/>
          <a:lstStyle/>
          <a:p>
            <a:r>
              <a:rPr lang="en-US" dirty="0" smtClean="0"/>
              <a:t>Steps in Executing MIPS</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00100" y="228600"/>
            <a:ext cx="7564438" cy="474663"/>
          </a:xfrm>
          <a:noFill/>
        </p:spPr>
        <p:txBody>
          <a:bodyPr/>
          <a:lstStyle/>
          <a:p>
            <a:r>
              <a:rPr lang="en-US">
                <a:ea typeface="ＭＳ Ｐゴシック" pitchFamily="19" charset="-128"/>
                <a:cs typeface="ＭＳ Ｐゴシック" pitchFamily="19" charset="-128"/>
              </a:rPr>
              <a:t>Recap: Meaning of the Control Signals</a:t>
            </a:r>
          </a:p>
        </p:txBody>
      </p:sp>
      <p:sp>
        <p:nvSpPr>
          <p:cNvPr id="19459" name="Rectangle 3"/>
          <p:cNvSpPr>
            <a:spLocks noGrp="1" noChangeArrowheads="1"/>
          </p:cNvSpPr>
          <p:nvPr>
            <p:ph type="body" idx="1"/>
          </p:nvPr>
        </p:nvSpPr>
        <p:spPr>
          <a:xfrm>
            <a:off x="304800" y="914400"/>
            <a:ext cx="8610600" cy="1943609"/>
          </a:xfrm>
          <a:noFill/>
        </p:spPr>
        <p:txBody>
          <a:bodyPr/>
          <a:lstStyle/>
          <a:p>
            <a:pPr>
              <a:spcBef>
                <a:spcPct val="30000"/>
              </a:spcBef>
              <a:tabLst>
                <a:tab pos="1600200" algn="l"/>
              </a:tabLst>
            </a:pPr>
            <a:r>
              <a:rPr lang="en-US" sz="2800" dirty="0" err="1">
                <a:solidFill>
                  <a:schemeClr val="accent1"/>
                </a:solidFill>
                <a:ea typeface="ＭＳ Ｐゴシック" pitchFamily="19" charset="-128"/>
                <a:cs typeface="ＭＳ Ｐゴシック" pitchFamily="19" charset="-128"/>
              </a:rPr>
              <a:t>nPC_sel</a:t>
            </a:r>
            <a:r>
              <a:rPr lang="en-US" sz="2800" dirty="0" smtClean="0">
                <a:solidFill>
                  <a:schemeClr val="accent2"/>
                </a:solidFill>
                <a:ea typeface="ＭＳ Ｐゴシック" pitchFamily="19" charset="-128"/>
                <a:cs typeface="ＭＳ Ｐゴシック" pitchFamily="19" charset="-128"/>
              </a:rPr>
              <a:t>:</a:t>
            </a:r>
          </a:p>
          <a:p>
            <a:pPr>
              <a:spcBef>
                <a:spcPct val="30000"/>
              </a:spcBef>
              <a:buNone/>
              <a:tabLst>
                <a:tab pos="1600200" algn="l"/>
              </a:tabLst>
            </a:pPr>
            <a:r>
              <a:rPr lang="en-US" sz="2800" dirty="0" smtClean="0">
                <a:ea typeface="ＭＳ Ｐゴシック" pitchFamily="19" charset="-128"/>
                <a:cs typeface="ＭＳ Ｐゴシック" pitchFamily="19" charset="-128"/>
              </a:rPr>
              <a:t>	“+</a:t>
            </a:r>
            <a:r>
              <a:rPr lang="en-US" sz="2800" dirty="0">
                <a:ea typeface="ＭＳ Ｐゴシック" pitchFamily="19" charset="-128"/>
                <a:cs typeface="ＭＳ Ｐゴシック" pitchFamily="19" charset="-128"/>
              </a:rPr>
              <a:t>4</a:t>
            </a:r>
            <a:r>
              <a:rPr lang="en-US" sz="2800" dirty="0" smtClean="0">
                <a:ea typeface="ＭＳ Ｐゴシック" pitchFamily="19" charset="-128"/>
                <a:cs typeface="ＭＳ Ｐゴシック" pitchFamily="19" charset="-128"/>
              </a:rPr>
              <a:t>” 0 </a:t>
            </a:r>
            <a:r>
              <a:rPr lang="en-US" sz="2800" dirty="0" err="1">
                <a:ea typeface="ＭＳ Ｐゴシック" pitchFamily="19" charset="-128"/>
                <a:cs typeface="ＭＳ Ｐゴシック" pitchFamily="19" charset="-128"/>
                <a:sym typeface="Symbol" pitchFamily="19" charset="2"/>
              </a:rPr>
              <a:t></a:t>
            </a:r>
            <a:r>
              <a:rPr lang="en-US" sz="2800" dirty="0">
                <a:ea typeface="ＭＳ Ｐゴシック" pitchFamily="19" charset="-128"/>
                <a:cs typeface="ＭＳ Ｐゴシック" pitchFamily="19" charset="-128"/>
              </a:rPr>
              <a:t> PC &lt;– PC + 4 </a:t>
            </a:r>
            <a:r>
              <a:rPr lang="en-US" sz="2800" dirty="0" smtClean="0">
                <a:ea typeface="ＭＳ Ｐゴシック" pitchFamily="19" charset="-128"/>
                <a:cs typeface="ＭＳ Ｐゴシック" pitchFamily="19" charset="-128"/>
              </a:rPr>
              <a:t/>
            </a:r>
            <a:br>
              <a:rPr lang="en-US" sz="2800" dirty="0" smtClean="0">
                <a:ea typeface="ＭＳ Ｐゴシック" pitchFamily="19" charset="-128"/>
                <a:cs typeface="ＭＳ Ｐゴシック" pitchFamily="19" charset="-128"/>
              </a:rPr>
            </a:br>
            <a:r>
              <a:rPr lang="en-US" sz="2800" dirty="0" smtClean="0">
                <a:ea typeface="ＭＳ Ｐゴシック" pitchFamily="19" charset="-128"/>
                <a:cs typeface="ＭＳ Ｐゴシック" pitchFamily="19" charset="-128"/>
              </a:rPr>
              <a:t>“</a:t>
            </a:r>
            <a:r>
              <a:rPr lang="en-US" sz="2800" dirty="0" err="1">
                <a:ea typeface="ＭＳ Ｐゴシック" pitchFamily="19" charset="-128"/>
                <a:cs typeface="ＭＳ Ｐゴシック" pitchFamily="19" charset="-128"/>
              </a:rPr>
              <a:t>br</a:t>
            </a:r>
            <a:r>
              <a:rPr lang="en-US" sz="2800" dirty="0" smtClean="0">
                <a:ea typeface="ＭＳ Ｐゴシック" pitchFamily="19" charset="-128"/>
                <a:cs typeface="ＭＳ Ｐゴシック" pitchFamily="19" charset="-128"/>
              </a:rPr>
              <a:t>” 1 </a:t>
            </a:r>
            <a:r>
              <a:rPr lang="en-US" sz="2800" dirty="0" err="1">
                <a:ea typeface="ＭＳ Ｐゴシック" pitchFamily="19" charset="-128"/>
                <a:cs typeface="ＭＳ Ｐゴシック" pitchFamily="19" charset="-128"/>
                <a:sym typeface="Symbol" pitchFamily="19" charset="2"/>
              </a:rPr>
              <a:t></a:t>
            </a:r>
            <a:r>
              <a:rPr lang="en-US" sz="2800" dirty="0">
                <a:ea typeface="ＭＳ Ｐゴシック" pitchFamily="19" charset="-128"/>
                <a:cs typeface="ＭＳ Ｐゴシック" pitchFamily="19" charset="-128"/>
              </a:rPr>
              <a:t> PC &lt;– PC + 4 </a:t>
            </a:r>
            <a:r>
              <a:rPr lang="en-US" sz="2800" dirty="0" smtClean="0">
                <a:ea typeface="ＭＳ Ｐゴシック" pitchFamily="19" charset="-128"/>
                <a:cs typeface="ＭＳ Ｐゴシック" pitchFamily="19" charset="-128"/>
              </a:rPr>
              <a:t>+ {SignExt</a:t>
            </a:r>
            <a:r>
              <a:rPr lang="en-US" sz="2800" dirty="0">
                <a:ea typeface="ＭＳ Ｐゴシック" pitchFamily="19" charset="-128"/>
                <a:cs typeface="ＭＳ Ｐゴシック" pitchFamily="19" charset="-128"/>
              </a:rPr>
              <a:t>(Im16) , 00 }</a:t>
            </a:r>
          </a:p>
          <a:p>
            <a:pPr>
              <a:spcBef>
                <a:spcPct val="30000"/>
              </a:spcBef>
              <a:tabLst>
                <a:tab pos="1600200" algn="l"/>
              </a:tabLst>
            </a:pPr>
            <a:r>
              <a:rPr lang="en-US" sz="2800" dirty="0">
                <a:ea typeface="ＭＳ Ｐゴシック" pitchFamily="19" charset="-128"/>
                <a:cs typeface="ＭＳ Ｐゴシック" pitchFamily="19" charset="-128"/>
              </a:rPr>
              <a:t>Later in lecture: higher-level connection between </a:t>
            </a:r>
            <a:r>
              <a:rPr lang="en-US" sz="2800" dirty="0" err="1">
                <a:ea typeface="ＭＳ Ｐゴシック" pitchFamily="19" charset="-128"/>
                <a:cs typeface="ＭＳ Ｐゴシック" pitchFamily="19" charset="-128"/>
              </a:rPr>
              <a:t>mux</a:t>
            </a:r>
            <a:r>
              <a:rPr lang="en-US" sz="2800" dirty="0">
                <a:ea typeface="ＭＳ Ｐゴシック" pitchFamily="19" charset="-128"/>
                <a:cs typeface="ＭＳ Ｐゴシック" pitchFamily="19" charset="-128"/>
              </a:rPr>
              <a:t> and branch condition</a:t>
            </a:r>
          </a:p>
        </p:txBody>
      </p:sp>
      <p:sp>
        <p:nvSpPr>
          <p:cNvPr id="19460" name="Rectangle 4"/>
          <p:cNvSpPr>
            <a:spLocks noChangeArrowheads="1"/>
          </p:cNvSpPr>
          <p:nvPr/>
        </p:nvSpPr>
        <p:spPr bwMode="auto">
          <a:xfrm>
            <a:off x="2590800" y="838200"/>
            <a:ext cx="1479550" cy="457200"/>
          </a:xfrm>
          <a:prstGeom prst="rect">
            <a:avLst/>
          </a:prstGeom>
          <a:noFill/>
          <a:ln w="12700">
            <a:noFill/>
            <a:miter lim="800000"/>
            <a:headEnd/>
            <a:tailEnd/>
          </a:ln>
        </p:spPr>
        <p:txBody>
          <a:bodyPr wrap="none">
            <a:prstTxWarp prst="textNoShape">
              <a:avLst/>
            </a:prstTxWarp>
            <a:spAutoFit/>
          </a:bodyPr>
          <a:lstStyle/>
          <a:p>
            <a:r>
              <a:rPr lang="en-US" sz="2400" b="1" dirty="0">
                <a:solidFill>
                  <a:schemeClr val="accent2"/>
                </a:solidFill>
              </a:rPr>
              <a:t>“</a:t>
            </a:r>
            <a:r>
              <a:rPr lang="en-US" sz="2400" b="1" dirty="0" err="1">
                <a:solidFill>
                  <a:schemeClr val="accent2"/>
                </a:solidFill>
              </a:rPr>
              <a:t>n</a:t>
            </a:r>
            <a:r>
              <a:rPr lang="en-US" sz="2400" b="1" dirty="0">
                <a:solidFill>
                  <a:schemeClr val="accent2"/>
                </a:solidFill>
              </a:rPr>
              <a:t>”</a:t>
            </a:r>
            <a:r>
              <a:rPr lang="en-US" sz="2400" b="1" dirty="0">
                <a:solidFill>
                  <a:schemeClr val="tx1"/>
                </a:solidFill>
              </a:rPr>
              <a:t>=</a:t>
            </a:r>
            <a:r>
              <a:rPr lang="en-US" sz="2400" b="1" dirty="0">
                <a:solidFill>
                  <a:schemeClr val="accent2"/>
                </a:solidFill>
              </a:rPr>
              <a:t>n</a:t>
            </a:r>
            <a:r>
              <a:rPr lang="en-US" sz="2400" b="1" dirty="0">
                <a:solidFill>
                  <a:schemeClr val="tx1"/>
                </a:solidFill>
              </a:rPr>
              <a:t>ext</a:t>
            </a:r>
            <a:endParaRPr lang="en-US" sz="2400" b="1" dirty="0">
              <a:solidFill>
                <a:schemeClr val="accent2"/>
              </a:solidFill>
            </a:endParaRPr>
          </a:p>
        </p:txBody>
      </p:sp>
      <p:sp>
        <p:nvSpPr>
          <p:cNvPr id="19461" name="Rectangle 5"/>
          <p:cNvSpPr>
            <a:spLocks noChangeArrowheads="1"/>
          </p:cNvSpPr>
          <p:nvPr/>
        </p:nvSpPr>
        <p:spPr bwMode="auto">
          <a:xfrm rot="10800000" flipV="1">
            <a:off x="3048000" y="6388100"/>
            <a:ext cx="9001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imm16</a:t>
            </a:r>
          </a:p>
        </p:txBody>
      </p:sp>
      <p:sp>
        <p:nvSpPr>
          <p:cNvPr id="19462" name="Rectangle 6"/>
          <p:cNvSpPr>
            <a:spLocks noChangeArrowheads="1"/>
          </p:cNvSpPr>
          <p:nvPr/>
        </p:nvSpPr>
        <p:spPr bwMode="auto">
          <a:xfrm>
            <a:off x="4953000" y="5473700"/>
            <a:ext cx="490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clk</a:t>
            </a:r>
          </a:p>
        </p:txBody>
      </p:sp>
      <p:grpSp>
        <p:nvGrpSpPr>
          <p:cNvPr id="2" name="Group 7"/>
          <p:cNvGrpSpPr>
            <a:grpSpLocks/>
          </p:cNvGrpSpPr>
          <p:nvPr/>
        </p:nvGrpSpPr>
        <p:grpSpPr bwMode="auto">
          <a:xfrm>
            <a:off x="5029200" y="4078288"/>
            <a:ext cx="349250" cy="1268412"/>
            <a:chOff x="1326" y="2337"/>
            <a:chExt cx="220" cy="799"/>
          </a:xfrm>
        </p:grpSpPr>
        <p:sp>
          <p:nvSpPr>
            <p:cNvPr id="19487" name="Rectangle 8"/>
            <p:cNvSpPr>
              <a:spLocks noChangeArrowheads="1"/>
            </p:cNvSpPr>
            <p:nvPr/>
          </p:nvSpPr>
          <p:spPr bwMode="auto">
            <a:xfrm>
              <a:off x="1364" y="2384"/>
              <a:ext cx="145" cy="752"/>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9488" name="Rectangle 9"/>
            <p:cNvSpPr>
              <a:spLocks noChangeArrowheads="1"/>
            </p:cNvSpPr>
            <p:nvPr/>
          </p:nvSpPr>
          <p:spPr bwMode="auto">
            <a:xfrm rot="5400000">
              <a:off x="1288" y="2681"/>
              <a:ext cx="28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PC</a:t>
              </a:r>
            </a:p>
          </p:txBody>
        </p:sp>
        <p:sp>
          <p:nvSpPr>
            <p:cNvPr id="19489" name="Rectangle 10"/>
            <p:cNvSpPr>
              <a:spLocks noChangeArrowheads="1"/>
            </p:cNvSpPr>
            <p:nvPr/>
          </p:nvSpPr>
          <p:spPr bwMode="auto">
            <a:xfrm rot="-5400000">
              <a:off x="1320" y="2353"/>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00</a:t>
              </a:r>
            </a:p>
          </p:txBody>
        </p:sp>
        <p:sp>
          <p:nvSpPr>
            <p:cNvPr id="19490" name="Rectangle 11"/>
            <p:cNvSpPr>
              <a:spLocks noChangeArrowheads="1"/>
            </p:cNvSpPr>
            <p:nvPr/>
          </p:nvSpPr>
          <p:spPr bwMode="auto">
            <a:xfrm>
              <a:off x="1367" y="2388"/>
              <a:ext cx="140" cy="14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grpSp>
      <p:sp>
        <p:nvSpPr>
          <p:cNvPr id="19464" name="Rectangle 12"/>
          <p:cNvSpPr>
            <a:spLocks noChangeArrowheads="1"/>
          </p:cNvSpPr>
          <p:nvPr/>
        </p:nvSpPr>
        <p:spPr bwMode="auto">
          <a:xfrm>
            <a:off x="3352800" y="3505200"/>
            <a:ext cx="310984" cy="397545"/>
          </a:xfrm>
          <a:prstGeom prst="rect">
            <a:avLst/>
          </a:prstGeom>
          <a:noFill/>
          <a:ln w="12700">
            <a:noFill/>
            <a:miter lim="800000"/>
            <a:headEnd/>
            <a:tailEnd/>
          </a:ln>
        </p:spPr>
        <p:txBody>
          <a:bodyPr wrap="square" lIns="90488" tIns="44450" rIns="90488" bIns="44450">
            <a:prstTxWarp prst="textNoShape">
              <a:avLst/>
            </a:prstTxWarp>
            <a:spAutoFit/>
          </a:bodyPr>
          <a:lstStyle/>
          <a:p>
            <a:r>
              <a:rPr lang="en-US" sz="2000" b="1" dirty="0" smtClean="0">
                <a:solidFill>
                  <a:schemeClr val="accent6"/>
                </a:solidFill>
                <a:latin typeface="Times" pitchFamily="19" charset="0"/>
              </a:rPr>
              <a:t>1</a:t>
            </a:r>
            <a:endParaRPr lang="en-US" sz="2000" b="1" dirty="0">
              <a:solidFill>
                <a:schemeClr val="accent6"/>
              </a:solidFill>
              <a:latin typeface="Times" pitchFamily="19" charset="0"/>
            </a:endParaRPr>
          </a:p>
        </p:txBody>
      </p:sp>
      <p:sp>
        <p:nvSpPr>
          <p:cNvPr id="19465" name="Rectangle 13"/>
          <p:cNvSpPr>
            <a:spLocks noChangeArrowheads="1"/>
          </p:cNvSpPr>
          <p:nvPr/>
        </p:nvSpPr>
        <p:spPr bwMode="auto">
          <a:xfrm>
            <a:off x="4306888" y="3340100"/>
            <a:ext cx="102711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dirty="0" err="1">
                <a:latin typeface="Times" pitchFamily="19" charset="0"/>
              </a:rPr>
              <a:t>nPC_sel</a:t>
            </a:r>
            <a:endParaRPr lang="en-US" sz="2000" u="sng" dirty="0">
              <a:latin typeface="Times" pitchFamily="19" charset="0"/>
            </a:endParaRPr>
          </a:p>
        </p:txBody>
      </p:sp>
      <p:sp>
        <p:nvSpPr>
          <p:cNvPr id="19466" name="Line 14"/>
          <p:cNvSpPr>
            <a:spLocks noChangeShapeType="1"/>
          </p:cNvSpPr>
          <p:nvPr/>
        </p:nvSpPr>
        <p:spPr bwMode="auto">
          <a:xfrm flipH="1">
            <a:off x="4784725" y="3749675"/>
            <a:ext cx="0" cy="371475"/>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19467" name="Rectangle 15"/>
          <p:cNvSpPr>
            <a:spLocks noChangeArrowheads="1"/>
          </p:cNvSpPr>
          <p:nvPr/>
        </p:nvSpPr>
        <p:spPr bwMode="auto">
          <a:xfrm>
            <a:off x="3449638" y="5168900"/>
            <a:ext cx="295275" cy="1066800"/>
          </a:xfrm>
          <a:prstGeom prst="rect">
            <a:avLst/>
          </a:prstGeom>
          <a:noFill/>
          <a:ln w="25400">
            <a:solidFill>
              <a:schemeClr val="accent2"/>
            </a:solidFill>
            <a:miter lim="800000"/>
            <a:headEnd/>
            <a:tailEnd/>
          </a:ln>
        </p:spPr>
        <p:txBody>
          <a:bodyPr wrap="none" anchor="ctr">
            <a:prstTxWarp prst="textNoShape">
              <a:avLst/>
            </a:prstTxWarp>
          </a:bodyPr>
          <a:lstStyle/>
          <a:p>
            <a:endParaRPr lang="en-US"/>
          </a:p>
        </p:txBody>
      </p:sp>
      <p:sp>
        <p:nvSpPr>
          <p:cNvPr id="19468" name="Rectangle 16"/>
          <p:cNvSpPr>
            <a:spLocks noChangeArrowheads="1"/>
          </p:cNvSpPr>
          <p:nvPr/>
        </p:nvSpPr>
        <p:spPr bwMode="auto">
          <a:xfrm rot="5400000">
            <a:off x="3148806" y="5504657"/>
            <a:ext cx="88582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PC Ext</a:t>
            </a:r>
          </a:p>
        </p:txBody>
      </p:sp>
      <p:sp>
        <p:nvSpPr>
          <p:cNvPr id="19469" name="Rectangle 17"/>
          <p:cNvSpPr>
            <a:spLocks noChangeArrowheads="1"/>
          </p:cNvSpPr>
          <p:nvPr/>
        </p:nvSpPr>
        <p:spPr bwMode="auto">
          <a:xfrm rot="5400000">
            <a:off x="3742531" y="3899694"/>
            <a:ext cx="803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Adder</a:t>
            </a:r>
          </a:p>
        </p:txBody>
      </p:sp>
      <p:sp>
        <p:nvSpPr>
          <p:cNvPr id="19470" name="Freeform 18"/>
          <p:cNvSpPr>
            <a:spLocks/>
          </p:cNvSpPr>
          <p:nvPr/>
        </p:nvSpPr>
        <p:spPr bwMode="auto">
          <a:xfrm>
            <a:off x="3962400" y="3568700"/>
            <a:ext cx="381000" cy="1066800"/>
          </a:xfrm>
          <a:custGeom>
            <a:avLst/>
            <a:gdLst>
              <a:gd name="T0" fmla="*/ 0 w 240"/>
              <a:gd name="T1" fmla="*/ 0 h 672"/>
              <a:gd name="T2" fmla="*/ 0 w 240"/>
              <a:gd name="T3" fmla="*/ 457200 h 672"/>
              <a:gd name="T4" fmla="*/ 76200 w 240"/>
              <a:gd name="T5" fmla="*/ 533400 h 672"/>
              <a:gd name="T6" fmla="*/ 0 w 240"/>
              <a:gd name="T7" fmla="*/ 609600 h 672"/>
              <a:gd name="T8" fmla="*/ 0 w 240"/>
              <a:gd name="T9" fmla="*/ 1066800 h 672"/>
              <a:gd name="T10" fmla="*/ 381000 w 240"/>
              <a:gd name="T11" fmla="*/ 762000 h 672"/>
              <a:gd name="T12" fmla="*/ 381000 w 240"/>
              <a:gd name="T13" fmla="*/ 304800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accent2"/>
            </a:solidFill>
            <a:round/>
            <a:headEnd/>
            <a:tailEnd/>
          </a:ln>
        </p:spPr>
        <p:txBody>
          <a:bodyPr wrap="none" anchor="ctr">
            <a:prstTxWarp prst="textNoShape">
              <a:avLst/>
            </a:prstTxWarp>
          </a:bodyPr>
          <a:lstStyle/>
          <a:p>
            <a:endParaRPr lang="en-US"/>
          </a:p>
        </p:txBody>
      </p:sp>
      <p:sp>
        <p:nvSpPr>
          <p:cNvPr id="19471" name="Rectangle 19"/>
          <p:cNvSpPr>
            <a:spLocks noChangeArrowheads="1"/>
          </p:cNvSpPr>
          <p:nvPr/>
        </p:nvSpPr>
        <p:spPr bwMode="auto">
          <a:xfrm rot="5400000">
            <a:off x="3742531" y="5118894"/>
            <a:ext cx="803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Adder</a:t>
            </a:r>
          </a:p>
        </p:txBody>
      </p:sp>
      <p:sp>
        <p:nvSpPr>
          <p:cNvPr id="19472" name="Freeform 20"/>
          <p:cNvSpPr>
            <a:spLocks/>
          </p:cNvSpPr>
          <p:nvPr/>
        </p:nvSpPr>
        <p:spPr bwMode="auto">
          <a:xfrm>
            <a:off x="3962400" y="4787900"/>
            <a:ext cx="381000" cy="1066800"/>
          </a:xfrm>
          <a:custGeom>
            <a:avLst/>
            <a:gdLst>
              <a:gd name="T0" fmla="*/ 0 w 240"/>
              <a:gd name="T1" fmla="*/ 0 h 672"/>
              <a:gd name="T2" fmla="*/ 0 w 240"/>
              <a:gd name="T3" fmla="*/ 457200 h 672"/>
              <a:gd name="T4" fmla="*/ 76200 w 240"/>
              <a:gd name="T5" fmla="*/ 533400 h 672"/>
              <a:gd name="T6" fmla="*/ 0 w 240"/>
              <a:gd name="T7" fmla="*/ 609600 h 672"/>
              <a:gd name="T8" fmla="*/ 0 w 240"/>
              <a:gd name="T9" fmla="*/ 1066800 h 672"/>
              <a:gd name="T10" fmla="*/ 381000 w 240"/>
              <a:gd name="T11" fmla="*/ 762000 h 672"/>
              <a:gd name="T12" fmla="*/ 381000 w 240"/>
              <a:gd name="T13" fmla="*/ 304800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accent2"/>
            </a:solidFill>
            <a:round/>
            <a:headEnd/>
            <a:tailEnd/>
          </a:ln>
        </p:spPr>
        <p:txBody>
          <a:bodyPr wrap="none" anchor="ctr">
            <a:prstTxWarp prst="textNoShape">
              <a:avLst/>
            </a:prstTxWarp>
          </a:bodyPr>
          <a:lstStyle/>
          <a:p>
            <a:endParaRPr lang="en-US"/>
          </a:p>
        </p:txBody>
      </p:sp>
      <p:sp>
        <p:nvSpPr>
          <p:cNvPr id="19473" name="Rectangle 21"/>
          <p:cNvSpPr>
            <a:spLocks noChangeArrowheads="1"/>
          </p:cNvSpPr>
          <p:nvPr/>
        </p:nvSpPr>
        <p:spPr bwMode="auto">
          <a:xfrm rot="5400000">
            <a:off x="4434681" y="4591844"/>
            <a:ext cx="6381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Mux</a:t>
            </a:r>
          </a:p>
        </p:txBody>
      </p:sp>
      <p:sp>
        <p:nvSpPr>
          <p:cNvPr id="19474" name="Freeform 22"/>
          <p:cNvSpPr>
            <a:spLocks/>
          </p:cNvSpPr>
          <p:nvPr/>
        </p:nvSpPr>
        <p:spPr bwMode="auto">
          <a:xfrm>
            <a:off x="4648200" y="4025900"/>
            <a:ext cx="228600" cy="1447800"/>
          </a:xfrm>
          <a:custGeom>
            <a:avLst/>
            <a:gdLst>
              <a:gd name="T0" fmla="*/ 0 w 144"/>
              <a:gd name="T1" fmla="*/ 0 h 912"/>
              <a:gd name="T2" fmla="*/ 0 w 144"/>
              <a:gd name="T3" fmla="*/ 1447800 h 912"/>
              <a:gd name="T4" fmla="*/ 228600 w 144"/>
              <a:gd name="T5" fmla="*/ 1219200 h 912"/>
              <a:gd name="T6" fmla="*/ 228600 w 144"/>
              <a:gd name="T7" fmla="*/ 228600 h 912"/>
              <a:gd name="T8" fmla="*/ 0 w 144"/>
              <a:gd name="T9" fmla="*/ 0 h 912"/>
              <a:gd name="T10" fmla="*/ 0 60000 65536"/>
              <a:gd name="T11" fmla="*/ 0 60000 65536"/>
              <a:gd name="T12" fmla="*/ 0 60000 65536"/>
              <a:gd name="T13" fmla="*/ 0 60000 65536"/>
              <a:gd name="T14" fmla="*/ 0 60000 65536"/>
              <a:gd name="T15" fmla="*/ 0 w 144"/>
              <a:gd name="T16" fmla="*/ 0 h 912"/>
              <a:gd name="T17" fmla="*/ 144 w 144"/>
              <a:gd name="T18" fmla="*/ 912 h 912"/>
            </a:gdLst>
            <a:ahLst/>
            <a:cxnLst>
              <a:cxn ang="T10">
                <a:pos x="T0" y="T1"/>
              </a:cxn>
              <a:cxn ang="T11">
                <a:pos x="T2" y="T3"/>
              </a:cxn>
              <a:cxn ang="T12">
                <a:pos x="T4" y="T5"/>
              </a:cxn>
              <a:cxn ang="T13">
                <a:pos x="T6" y="T7"/>
              </a:cxn>
              <a:cxn ang="T14">
                <a:pos x="T8" y="T9"/>
              </a:cxn>
            </a:cxnLst>
            <a:rect l="T15" t="T16" r="T17" b="T18"/>
            <a:pathLst>
              <a:path w="144" h="912">
                <a:moveTo>
                  <a:pt x="0" y="0"/>
                </a:moveTo>
                <a:lnTo>
                  <a:pt x="0" y="912"/>
                </a:lnTo>
                <a:lnTo>
                  <a:pt x="144" y="768"/>
                </a:lnTo>
                <a:lnTo>
                  <a:pt x="144" y="144"/>
                </a:lnTo>
                <a:lnTo>
                  <a:pt x="0" y="0"/>
                </a:lnTo>
                <a:close/>
              </a:path>
            </a:pathLst>
          </a:custGeom>
          <a:noFill/>
          <a:ln w="28575">
            <a:solidFill>
              <a:schemeClr val="accent2"/>
            </a:solidFill>
            <a:round/>
            <a:headEnd/>
            <a:tailEnd/>
          </a:ln>
        </p:spPr>
        <p:txBody>
          <a:bodyPr wrap="none" anchor="ctr">
            <a:prstTxWarp prst="textNoShape">
              <a:avLst/>
            </a:prstTxWarp>
          </a:bodyPr>
          <a:lstStyle/>
          <a:p>
            <a:endParaRPr lang="en-US"/>
          </a:p>
        </p:txBody>
      </p:sp>
      <p:sp>
        <p:nvSpPr>
          <p:cNvPr id="19475" name="Freeform 23"/>
          <p:cNvSpPr>
            <a:spLocks/>
          </p:cNvSpPr>
          <p:nvPr/>
        </p:nvSpPr>
        <p:spPr bwMode="auto">
          <a:xfrm>
            <a:off x="5334000" y="2971800"/>
            <a:ext cx="152400" cy="1816100"/>
          </a:xfrm>
          <a:custGeom>
            <a:avLst/>
            <a:gdLst>
              <a:gd name="T0" fmla="*/ 0 w 144"/>
              <a:gd name="T1" fmla="*/ 1816100 h 1728"/>
              <a:gd name="T2" fmla="*/ 152400 w 144"/>
              <a:gd name="T3" fmla="*/ 1816100 h 1728"/>
              <a:gd name="T4" fmla="*/ 152400 w 144"/>
              <a:gd name="T5" fmla="*/ 0 h 1728"/>
              <a:gd name="T6" fmla="*/ 0 60000 65536"/>
              <a:gd name="T7" fmla="*/ 0 60000 65536"/>
              <a:gd name="T8" fmla="*/ 0 60000 65536"/>
              <a:gd name="T9" fmla="*/ 0 w 144"/>
              <a:gd name="T10" fmla="*/ 0 h 1728"/>
              <a:gd name="T11" fmla="*/ 144 w 144"/>
              <a:gd name="T12" fmla="*/ 1728 h 1728"/>
            </a:gdLst>
            <a:ahLst/>
            <a:cxnLst>
              <a:cxn ang="T6">
                <a:pos x="T0" y="T1"/>
              </a:cxn>
              <a:cxn ang="T7">
                <a:pos x="T2" y="T3"/>
              </a:cxn>
              <a:cxn ang="T8">
                <a:pos x="T4" y="T5"/>
              </a:cxn>
            </a:cxnLst>
            <a:rect l="T9" t="T10" r="T11" b="T12"/>
            <a:pathLst>
              <a:path w="144" h="1728">
                <a:moveTo>
                  <a:pt x="0" y="1728"/>
                </a:moveTo>
                <a:lnTo>
                  <a:pt x="144" y="1728"/>
                </a:lnTo>
                <a:lnTo>
                  <a:pt x="144"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9476" name="Freeform 24"/>
          <p:cNvSpPr>
            <a:spLocks/>
          </p:cNvSpPr>
          <p:nvPr/>
        </p:nvSpPr>
        <p:spPr bwMode="auto">
          <a:xfrm>
            <a:off x="3276600" y="3263900"/>
            <a:ext cx="2209800" cy="1219200"/>
          </a:xfrm>
          <a:custGeom>
            <a:avLst/>
            <a:gdLst>
              <a:gd name="T0" fmla="*/ 2209800 w 1440"/>
              <a:gd name="T1" fmla="*/ 0 h 768"/>
              <a:gd name="T2" fmla="*/ 0 w 1440"/>
              <a:gd name="T3" fmla="*/ 0 h 768"/>
              <a:gd name="T4" fmla="*/ 0 w 1440"/>
              <a:gd name="T5" fmla="*/ 1219200 h 768"/>
              <a:gd name="T6" fmla="*/ 662940 w 1440"/>
              <a:gd name="T7" fmla="*/ 1219200 h 768"/>
              <a:gd name="T8" fmla="*/ 0 60000 65536"/>
              <a:gd name="T9" fmla="*/ 0 60000 65536"/>
              <a:gd name="T10" fmla="*/ 0 60000 65536"/>
              <a:gd name="T11" fmla="*/ 0 60000 65536"/>
              <a:gd name="T12" fmla="*/ 0 w 1440"/>
              <a:gd name="T13" fmla="*/ 0 h 768"/>
              <a:gd name="T14" fmla="*/ 1440 w 1440"/>
              <a:gd name="T15" fmla="*/ 768 h 768"/>
            </a:gdLst>
            <a:ahLst/>
            <a:cxnLst>
              <a:cxn ang="T8">
                <a:pos x="T0" y="T1"/>
              </a:cxn>
              <a:cxn ang="T9">
                <a:pos x="T2" y="T3"/>
              </a:cxn>
              <a:cxn ang="T10">
                <a:pos x="T4" y="T5"/>
              </a:cxn>
              <a:cxn ang="T11">
                <a:pos x="T6" y="T7"/>
              </a:cxn>
            </a:cxnLst>
            <a:rect l="T12" t="T13" r="T14" b="T15"/>
            <a:pathLst>
              <a:path w="1440" h="768">
                <a:moveTo>
                  <a:pt x="1440" y="0"/>
                </a:moveTo>
                <a:lnTo>
                  <a:pt x="0" y="0"/>
                </a:lnTo>
                <a:lnTo>
                  <a:pt x="0" y="768"/>
                </a:lnTo>
                <a:lnTo>
                  <a:pt x="432" y="768"/>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9477" name="Line 25"/>
          <p:cNvSpPr>
            <a:spLocks noChangeShapeType="1"/>
          </p:cNvSpPr>
          <p:nvPr/>
        </p:nvSpPr>
        <p:spPr bwMode="auto">
          <a:xfrm>
            <a:off x="3657600" y="3721100"/>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9478" name="Line 26"/>
          <p:cNvSpPr>
            <a:spLocks noChangeShapeType="1"/>
          </p:cNvSpPr>
          <p:nvPr/>
        </p:nvSpPr>
        <p:spPr bwMode="auto">
          <a:xfrm>
            <a:off x="4343400" y="4178300"/>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9479" name="Freeform 27"/>
          <p:cNvSpPr>
            <a:spLocks/>
          </p:cNvSpPr>
          <p:nvPr/>
        </p:nvSpPr>
        <p:spPr bwMode="auto">
          <a:xfrm>
            <a:off x="3581400" y="4178300"/>
            <a:ext cx="838200" cy="762000"/>
          </a:xfrm>
          <a:custGeom>
            <a:avLst/>
            <a:gdLst>
              <a:gd name="T0" fmla="*/ 838200 w 528"/>
              <a:gd name="T1" fmla="*/ 0 h 480"/>
              <a:gd name="T2" fmla="*/ 838200 w 528"/>
              <a:gd name="T3" fmla="*/ 533400 h 480"/>
              <a:gd name="T4" fmla="*/ 0 w 528"/>
              <a:gd name="T5" fmla="*/ 533400 h 480"/>
              <a:gd name="T6" fmla="*/ 0 w 528"/>
              <a:gd name="T7" fmla="*/ 762000 h 480"/>
              <a:gd name="T8" fmla="*/ 381000 w 528"/>
              <a:gd name="T9" fmla="*/ 762000 h 480"/>
              <a:gd name="T10" fmla="*/ 0 60000 65536"/>
              <a:gd name="T11" fmla="*/ 0 60000 65536"/>
              <a:gd name="T12" fmla="*/ 0 60000 65536"/>
              <a:gd name="T13" fmla="*/ 0 60000 65536"/>
              <a:gd name="T14" fmla="*/ 0 60000 65536"/>
              <a:gd name="T15" fmla="*/ 0 w 528"/>
              <a:gd name="T16" fmla="*/ 0 h 480"/>
              <a:gd name="T17" fmla="*/ 528 w 528"/>
              <a:gd name="T18" fmla="*/ 480 h 480"/>
            </a:gdLst>
            <a:ahLst/>
            <a:cxnLst>
              <a:cxn ang="T10">
                <a:pos x="T0" y="T1"/>
              </a:cxn>
              <a:cxn ang="T11">
                <a:pos x="T2" y="T3"/>
              </a:cxn>
              <a:cxn ang="T12">
                <a:pos x="T4" y="T5"/>
              </a:cxn>
              <a:cxn ang="T13">
                <a:pos x="T6" y="T7"/>
              </a:cxn>
              <a:cxn ang="T14">
                <a:pos x="T8" y="T9"/>
              </a:cxn>
            </a:cxnLst>
            <a:rect l="T15" t="T16" r="T17" b="T18"/>
            <a:pathLst>
              <a:path w="528" h="480">
                <a:moveTo>
                  <a:pt x="528" y="0"/>
                </a:moveTo>
                <a:lnTo>
                  <a:pt x="528" y="336"/>
                </a:lnTo>
                <a:lnTo>
                  <a:pt x="0" y="336"/>
                </a:lnTo>
                <a:lnTo>
                  <a:pt x="0" y="480"/>
                </a:lnTo>
                <a:lnTo>
                  <a:pt x="240" y="48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9480" name="Line 28"/>
          <p:cNvSpPr>
            <a:spLocks noChangeShapeType="1"/>
          </p:cNvSpPr>
          <p:nvPr/>
        </p:nvSpPr>
        <p:spPr bwMode="auto">
          <a:xfrm>
            <a:off x="3733800" y="5702300"/>
            <a:ext cx="2286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9481" name="Freeform 29"/>
          <p:cNvSpPr>
            <a:spLocks/>
          </p:cNvSpPr>
          <p:nvPr/>
        </p:nvSpPr>
        <p:spPr bwMode="auto">
          <a:xfrm>
            <a:off x="3200400" y="5702300"/>
            <a:ext cx="228600" cy="685800"/>
          </a:xfrm>
          <a:custGeom>
            <a:avLst/>
            <a:gdLst>
              <a:gd name="T0" fmla="*/ 0 w 144"/>
              <a:gd name="T1" fmla="*/ 685800 h 432"/>
              <a:gd name="T2" fmla="*/ 0 w 144"/>
              <a:gd name="T3" fmla="*/ 0 h 432"/>
              <a:gd name="T4" fmla="*/ 228600 w 144"/>
              <a:gd name="T5" fmla="*/ 0 h 432"/>
              <a:gd name="T6" fmla="*/ 0 60000 65536"/>
              <a:gd name="T7" fmla="*/ 0 60000 65536"/>
              <a:gd name="T8" fmla="*/ 0 60000 65536"/>
              <a:gd name="T9" fmla="*/ 0 w 144"/>
              <a:gd name="T10" fmla="*/ 0 h 432"/>
              <a:gd name="T11" fmla="*/ 144 w 144"/>
              <a:gd name="T12" fmla="*/ 432 h 432"/>
            </a:gdLst>
            <a:ahLst/>
            <a:cxnLst>
              <a:cxn ang="T6">
                <a:pos x="T0" y="T1"/>
              </a:cxn>
              <a:cxn ang="T7">
                <a:pos x="T2" y="T3"/>
              </a:cxn>
              <a:cxn ang="T8">
                <a:pos x="T4" y="T5"/>
              </a:cxn>
            </a:cxnLst>
            <a:rect l="T9" t="T10" r="T11" b="T12"/>
            <a:pathLst>
              <a:path w="144" h="432">
                <a:moveTo>
                  <a:pt x="0" y="432"/>
                </a:moveTo>
                <a:lnTo>
                  <a:pt x="0" y="0"/>
                </a:lnTo>
                <a:lnTo>
                  <a:pt x="144"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9482" name="Line 30"/>
          <p:cNvSpPr>
            <a:spLocks noChangeShapeType="1"/>
          </p:cNvSpPr>
          <p:nvPr/>
        </p:nvSpPr>
        <p:spPr bwMode="auto">
          <a:xfrm>
            <a:off x="4343400" y="5321300"/>
            <a:ext cx="304800" cy="1588"/>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9483" name="Line 31"/>
          <p:cNvSpPr>
            <a:spLocks noChangeShapeType="1"/>
          </p:cNvSpPr>
          <p:nvPr/>
        </p:nvSpPr>
        <p:spPr bwMode="auto">
          <a:xfrm>
            <a:off x="4876800" y="4787900"/>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9484" name="Text Box 32"/>
          <p:cNvSpPr txBox="1">
            <a:spLocks noChangeArrowheads="1"/>
          </p:cNvSpPr>
          <p:nvPr/>
        </p:nvSpPr>
        <p:spPr bwMode="auto">
          <a:xfrm>
            <a:off x="5562600" y="2895600"/>
            <a:ext cx="1560513" cy="396875"/>
          </a:xfrm>
          <a:prstGeom prst="rect">
            <a:avLst/>
          </a:prstGeom>
          <a:noFill/>
          <a:ln w="12700">
            <a:noFill/>
            <a:miter lim="800000"/>
            <a:headEnd/>
            <a:tailEnd/>
          </a:ln>
        </p:spPr>
        <p:txBody>
          <a:bodyPr wrap="none">
            <a:prstTxWarp prst="textNoShape">
              <a:avLst/>
            </a:prstTxWarp>
            <a:spAutoFit/>
          </a:bodyPr>
          <a:lstStyle/>
          <a:p>
            <a:r>
              <a:rPr lang="en-US" sz="2000" b="1">
                <a:solidFill>
                  <a:schemeClr val="tx1"/>
                </a:solidFill>
                <a:latin typeface="Times" pitchFamily="19" charset="0"/>
              </a:rPr>
              <a:t>Inst Address</a:t>
            </a:r>
            <a:endParaRPr lang="en-US" sz="2000"/>
          </a:p>
        </p:txBody>
      </p:sp>
      <p:sp>
        <p:nvSpPr>
          <p:cNvPr id="19485" name="Text Box 33"/>
          <p:cNvSpPr txBox="1">
            <a:spLocks noChangeArrowheads="1"/>
          </p:cNvSpPr>
          <p:nvPr/>
        </p:nvSpPr>
        <p:spPr bwMode="auto">
          <a:xfrm>
            <a:off x="4579938" y="4114800"/>
            <a:ext cx="296862" cy="336550"/>
          </a:xfrm>
          <a:prstGeom prst="rect">
            <a:avLst/>
          </a:prstGeom>
          <a:noFill/>
          <a:ln w="12700">
            <a:noFill/>
            <a:miter lim="800000"/>
            <a:headEnd/>
            <a:tailEnd/>
          </a:ln>
        </p:spPr>
        <p:txBody>
          <a:bodyPr wrap="none">
            <a:prstTxWarp prst="textNoShape">
              <a:avLst/>
            </a:prstTxWarp>
            <a:spAutoFit/>
          </a:bodyPr>
          <a:lstStyle/>
          <a:p>
            <a:r>
              <a:rPr lang="en-US" sz="1600">
                <a:solidFill>
                  <a:schemeClr val="tx1"/>
                </a:solidFill>
              </a:rPr>
              <a:t>0</a:t>
            </a:r>
          </a:p>
        </p:txBody>
      </p:sp>
      <p:sp>
        <p:nvSpPr>
          <p:cNvPr id="19486" name="Text Box 34"/>
          <p:cNvSpPr txBox="1">
            <a:spLocks noChangeArrowheads="1"/>
          </p:cNvSpPr>
          <p:nvPr/>
        </p:nvSpPr>
        <p:spPr bwMode="auto">
          <a:xfrm>
            <a:off x="4572000" y="5073650"/>
            <a:ext cx="296863" cy="336550"/>
          </a:xfrm>
          <a:prstGeom prst="rect">
            <a:avLst/>
          </a:prstGeom>
          <a:noFill/>
          <a:ln w="12700">
            <a:noFill/>
            <a:miter lim="800000"/>
            <a:headEnd/>
            <a:tailEnd/>
          </a:ln>
        </p:spPr>
        <p:txBody>
          <a:bodyPr wrap="none">
            <a:prstTxWarp prst="textNoShape">
              <a:avLst/>
            </a:prstTxWarp>
            <a:spAutoFit/>
          </a:bodyPr>
          <a:lstStyle/>
          <a:p>
            <a:r>
              <a:rPr lang="en-US" sz="1600">
                <a:solidFill>
                  <a:schemeClr val="tx1"/>
                </a:solidFill>
              </a:rPr>
              <a:t>1</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8963" name="Rectangle 3"/>
          <p:cNvSpPr>
            <a:spLocks noGrp="1" noChangeArrowheads="1"/>
          </p:cNvSpPr>
          <p:nvPr>
            <p:ph type="body" idx="1"/>
          </p:nvPr>
        </p:nvSpPr>
        <p:spPr>
          <a:xfrm>
            <a:off x="381000" y="5029200"/>
            <a:ext cx="8610600" cy="1146175"/>
          </a:xfrm>
          <a:noFill/>
          <a:ln/>
        </p:spPr>
        <p:txBody>
          <a:bodyPr/>
          <a:lstStyle/>
          <a:p>
            <a:r>
              <a:rPr lang="en-US" dirty="0"/>
              <a:t>Every instruction must take same number of steps, also called pipeline “</a:t>
            </a:r>
            <a:r>
              <a:rPr lang="en-US" u="sng" dirty="0">
                <a:solidFill>
                  <a:schemeClr val="accent1"/>
                </a:solidFill>
              </a:rPr>
              <a:t>stages</a:t>
            </a:r>
            <a:r>
              <a:rPr lang="en-US" dirty="0"/>
              <a:t>”, so some will go idle sometimes</a:t>
            </a:r>
          </a:p>
        </p:txBody>
      </p:sp>
      <p:grpSp>
        <p:nvGrpSpPr>
          <p:cNvPr id="2" name="Group 4"/>
          <p:cNvGrpSpPr>
            <a:grpSpLocks/>
          </p:cNvGrpSpPr>
          <p:nvPr/>
        </p:nvGrpSpPr>
        <p:grpSpPr bwMode="auto">
          <a:xfrm>
            <a:off x="539750" y="1755775"/>
            <a:ext cx="8362950" cy="3121025"/>
            <a:chOff x="340" y="990"/>
            <a:chExt cx="5268" cy="1966"/>
          </a:xfrm>
        </p:grpSpPr>
        <p:sp>
          <p:nvSpPr>
            <p:cNvPr id="2728965" name="Rectangle 5"/>
            <p:cNvSpPr>
              <a:spLocks noChangeArrowheads="1"/>
            </p:cNvSpPr>
            <p:nvPr/>
          </p:nvSpPr>
          <p:spPr bwMode="auto">
            <a:xfrm>
              <a:off x="344" y="101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66" name="Rectangle 6"/>
            <p:cNvSpPr>
              <a:spLocks noChangeArrowheads="1"/>
            </p:cNvSpPr>
            <p:nvPr/>
          </p:nvSpPr>
          <p:spPr bwMode="auto">
            <a:xfrm>
              <a:off x="340" y="990"/>
              <a:ext cx="573"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IFtch</a:t>
              </a:r>
            </a:p>
          </p:txBody>
        </p:sp>
        <p:sp>
          <p:nvSpPr>
            <p:cNvPr id="2728967" name="Rectangle 7"/>
            <p:cNvSpPr>
              <a:spLocks noChangeArrowheads="1"/>
            </p:cNvSpPr>
            <p:nvPr/>
          </p:nvSpPr>
          <p:spPr bwMode="auto">
            <a:xfrm>
              <a:off x="872" y="101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68" name="Rectangle 8"/>
            <p:cNvSpPr>
              <a:spLocks noChangeArrowheads="1"/>
            </p:cNvSpPr>
            <p:nvPr/>
          </p:nvSpPr>
          <p:spPr bwMode="auto">
            <a:xfrm>
              <a:off x="1400" y="101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69" name="Rectangle 9"/>
            <p:cNvSpPr>
              <a:spLocks noChangeArrowheads="1"/>
            </p:cNvSpPr>
            <p:nvPr/>
          </p:nvSpPr>
          <p:spPr bwMode="auto">
            <a:xfrm>
              <a:off x="1928" y="101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70" name="Rectangle 10"/>
            <p:cNvSpPr>
              <a:spLocks noChangeArrowheads="1"/>
            </p:cNvSpPr>
            <p:nvPr/>
          </p:nvSpPr>
          <p:spPr bwMode="auto">
            <a:xfrm>
              <a:off x="2456" y="101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71" name="Rectangle 11"/>
            <p:cNvSpPr>
              <a:spLocks noChangeArrowheads="1"/>
            </p:cNvSpPr>
            <p:nvPr/>
          </p:nvSpPr>
          <p:spPr bwMode="auto">
            <a:xfrm>
              <a:off x="851" y="990"/>
              <a:ext cx="477"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Dcd</a:t>
              </a:r>
            </a:p>
          </p:txBody>
        </p:sp>
        <p:sp>
          <p:nvSpPr>
            <p:cNvPr id="2728972" name="Rectangle 12"/>
            <p:cNvSpPr>
              <a:spLocks noChangeArrowheads="1"/>
            </p:cNvSpPr>
            <p:nvPr/>
          </p:nvSpPr>
          <p:spPr bwMode="auto">
            <a:xfrm>
              <a:off x="1379" y="990"/>
              <a:ext cx="562"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Exec</a:t>
              </a:r>
            </a:p>
          </p:txBody>
        </p:sp>
        <p:sp>
          <p:nvSpPr>
            <p:cNvPr id="2728973" name="Rectangle 13"/>
            <p:cNvSpPr>
              <a:spLocks noChangeArrowheads="1"/>
            </p:cNvSpPr>
            <p:nvPr/>
          </p:nvSpPr>
          <p:spPr bwMode="auto">
            <a:xfrm>
              <a:off x="1907" y="990"/>
              <a:ext cx="55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Mem</a:t>
              </a:r>
            </a:p>
          </p:txBody>
        </p:sp>
        <p:sp>
          <p:nvSpPr>
            <p:cNvPr id="2728974" name="Rectangle 14"/>
            <p:cNvSpPr>
              <a:spLocks noChangeArrowheads="1"/>
            </p:cNvSpPr>
            <p:nvPr/>
          </p:nvSpPr>
          <p:spPr bwMode="auto">
            <a:xfrm>
              <a:off x="2483" y="990"/>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WB</a:t>
              </a:r>
            </a:p>
          </p:txBody>
        </p:sp>
        <p:sp>
          <p:nvSpPr>
            <p:cNvPr id="2728975" name="Rectangle 15"/>
            <p:cNvSpPr>
              <a:spLocks noChangeArrowheads="1"/>
            </p:cNvSpPr>
            <p:nvPr/>
          </p:nvSpPr>
          <p:spPr bwMode="auto">
            <a:xfrm>
              <a:off x="872" y="1352"/>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76" name="Rectangle 16"/>
            <p:cNvSpPr>
              <a:spLocks noChangeArrowheads="1"/>
            </p:cNvSpPr>
            <p:nvPr/>
          </p:nvSpPr>
          <p:spPr bwMode="auto">
            <a:xfrm>
              <a:off x="868" y="1326"/>
              <a:ext cx="573"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t>IFtch</a:t>
              </a:r>
            </a:p>
          </p:txBody>
        </p:sp>
        <p:sp>
          <p:nvSpPr>
            <p:cNvPr id="2728977" name="Rectangle 17"/>
            <p:cNvSpPr>
              <a:spLocks noChangeArrowheads="1"/>
            </p:cNvSpPr>
            <p:nvPr/>
          </p:nvSpPr>
          <p:spPr bwMode="auto">
            <a:xfrm>
              <a:off x="1400" y="1352"/>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78" name="Rectangle 18"/>
            <p:cNvSpPr>
              <a:spLocks noChangeArrowheads="1"/>
            </p:cNvSpPr>
            <p:nvPr/>
          </p:nvSpPr>
          <p:spPr bwMode="auto">
            <a:xfrm>
              <a:off x="1928" y="1352"/>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79" name="Rectangle 19"/>
            <p:cNvSpPr>
              <a:spLocks noChangeArrowheads="1"/>
            </p:cNvSpPr>
            <p:nvPr/>
          </p:nvSpPr>
          <p:spPr bwMode="auto">
            <a:xfrm>
              <a:off x="2456" y="1352"/>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80" name="Rectangle 20"/>
            <p:cNvSpPr>
              <a:spLocks noChangeArrowheads="1"/>
            </p:cNvSpPr>
            <p:nvPr/>
          </p:nvSpPr>
          <p:spPr bwMode="auto">
            <a:xfrm>
              <a:off x="2984" y="1352"/>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81" name="Rectangle 21"/>
            <p:cNvSpPr>
              <a:spLocks noChangeArrowheads="1"/>
            </p:cNvSpPr>
            <p:nvPr/>
          </p:nvSpPr>
          <p:spPr bwMode="auto">
            <a:xfrm>
              <a:off x="1379" y="1326"/>
              <a:ext cx="477"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t>Dcd</a:t>
              </a:r>
            </a:p>
          </p:txBody>
        </p:sp>
        <p:sp>
          <p:nvSpPr>
            <p:cNvPr id="2728982" name="Rectangle 22"/>
            <p:cNvSpPr>
              <a:spLocks noChangeArrowheads="1"/>
            </p:cNvSpPr>
            <p:nvPr/>
          </p:nvSpPr>
          <p:spPr bwMode="auto">
            <a:xfrm>
              <a:off x="1907" y="1326"/>
              <a:ext cx="562"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t>Exec</a:t>
              </a:r>
            </a:p>
          </p:txBody>
        </p:sp>
        <p:sp>
          <p:nvSpPr>
            <p:cNvPr id="2728983" name="Rectangle 23"/>
            <p:cNvSpPr>
              <a:spLocks noChangeArrowheads="1"/>
            </p:cNvSpPr>
            <p:nvPr/>
          </p:nvSpPr>
          <p:spPr bwMode="auto">
            <a:xfrm>
              <a:off x="2435" y="1326"/>
              <a:ext cx="55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t>Mem</a:t>
              </a:r>
            </a:p>
          </p:txBody>
        </p:sp>
        <p:sp>
          <p:nvSpPr>
            <p:cNvPr id="2728984" name="Rectangle 24"/>
            <p:cNvSpPr>
              <a:spLocks noChangeArrowheads="1"/>
            </p:cNvSpPr>
            <p:nvPr/>
          </p:nvSpPr>
          <p:spPr bwMode="auto">
            <a:xfrm>
              <a:off x="3011" y="1326"/>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t>WB</a:t>
              </a:r>
            </a:p>
          </p:txBody>
        </p:sp>
        <p:grpSp>
          <p:nvGrpSpPr>
            <p:cNvPr id="3" name="Group 25"/>
            <p:cNvGrpSpPr>
              <a:grpSpLocks/>
            </p:cNvGrpSpPr>
            <p:nvPr/>
          </p:nvGrpSpPr>
          <p:grpSpPr bwMode="auto">
            <a:xfrm>
              <a:off x="1396" y="1662"/>
              <a:ext cx="2628" cy="286"/>
              <a:chOff x="1396" y="1662"/>
              <a:chExt cx="2628" cy="286"/>
            </a:xfrm>
          </p:grpSpPr>
          <p:sp>
            <p:nvSpPr>
              <p:cNvPr id="2728986" name="Rectangle 26"/>
              <p:cNvSpPr>
                <a:spLocks noChangeArrowheads="1"/>
              </p:cNvSpPr>
              <p:nvPr/>
            </p:nvSpPr>
            <p:spPr bwMode="auto">
              <a:xfrm>
                <a:off x="1400"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87" name="Rectangle 27"/>
              <p:cNvSpPr>
                <a:spLocks noChangeArrowheads="1"/>
              </p:cNvSpPr>
              <p:nvPr/>
            </p:nvSpPr>
            <p:spPr bwMode="auto">
              <a:xfrm>
                <a:off x="1396" y="1662"/>
                <a:ext cx="573"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accent2"/>
                    </a:solidFill>
                  </a:rPr>
                  <a:t>IFtch</a:t>
                </a:r>
              </a:p>
            </p:txBody>
          </p:sp>
          <p:sp>
            <p:nvSpPr>
              <p:cNvPr id="2728988" name="Rectangle 28"/>
              <p:cNvSpPr>
                <a:spLocks noChangeArrowheads="1"/>
              </p:cNvSpPr>
              <p:nvPr/>
            </p:nvSpPr>
            <p:spPr bwMode="auto">
              <a:xfrm>
                <a:off x="1928"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89" name="Rectangle 29"/>
              <p:cNvSpPr>
                <a:spLocks noChangeArrowheads="1"/>
              </p:cNvSpPr>
              <p:nvPr/>
            </p:nvSpPr>
            <p:spPr bwMode="auto">
              <a:xfrm>
                <a:off x="2456"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90" name="Rectangle 30"/>
              <p:cNvSpPr>
                <a:spLocks noChangeArrowheads="1"/>
              </p:cNvSpPr>
              <p:nvPr/>
            </p:nvSpPr>
            <p:spPr bwMode="auto">
              <a:xfrm>
                <a:off x="2984"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91" name="Rectangle 31"/>
              <p:cNvSpPr>
                <a:spLocks noChangeArrowheads="1"/>
              </p:cNvSpPr>
              <p:nvPr/>
            </p:nvSpPr>
            <p:spPr bwMode="auto">
              <a:xfrm>
                <a:off x="3512"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92" name="Rectangle 32"/>
              <p:cNvSpPr>
                <a:spLocks noChangeArrowheads="1"/>
              </p:cNvSpPr>
              <p:nvPr/>
            </p:nvSpPr>
            <p:spPr bwMode="auto">
              <a:xfrm>
                <a:off x="1907" y="1662"/>
                <a:ext cx="477"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accent2"/>
                    </a:solidFill>
                  </a:rPr>
                  <a:t>Dcd</a:t>
                </a:r>
              </a:p>
            </p:txBody>
          </p:sp>
          <p:sp>
            <p:nvSpPr>
              <p:cNvPr id="2728993" name="Rectangle 33"/>
              <p:cNvSpPr>
                <a:spLocks noChangeArrowheads="1"/>
              </p:cNvSpPr>
              <p:nvPr/>
            </p:nvSpPr>
            <p:spPr bwMode="auto">
              <a:xfrm>
                <a:off x="2435" y="1662"/>
                <a:ext cx="562"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accent2"/>
                    </a:solidFill>
                  </a:rPr>
                  <a:t>Exec</a:t>
                </a:r>
              </a:p>
            </p:txBody>
          </p:sp>
          <p:sp>
            <p:nvSpPr>
              <p:cNvPr id="2728994" name="Rectangle 34"/>
              <p:cNvSpPr>
                <a:spLocks noChangeArrowheads="1"/>
              </p:cNvSpPr>
              <p:nvPr/>
            </p:nvSpPr>
            <p:spPr bwMode="auto">
              <a:xfrm>
                <a:off x="2963" y="1662"/>
                <a:ext cx="55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accent2"/>
                    </a:solidFill>
                  </a:rPr>
                  <a:t>Mem</a:t>
                </a:r>
              </a:p>
            </p:txBody>
          </p:sp>
          <p:sp>
            <p:nvSpPr>
              <p:cNvPr id="2728995" name="Rectangle 35"/>
              <p:cNvSpPr>
                <a:spLocks noChangeArrowheads="1"/>
              </p:cNvSpPr>
              <p:nvPr/>
            </p:nvSpPr>
            <p:spPr bwMode="auto">
              <a:xfrm>
                <a:off x="3539" y="1662"/>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accent2"/>
                    </a:solidFill>
                  </a:rPr>
                  <a:t>WB</a:t>
                </a:r>
              </a:p>
            </p:txBody>
          </p:sp>
        </p:grpSp>
        <p:sp>
          <p:nvSpPr>
            <p:cNvPr id="2728996" name="Rectangle 36"/>
            <p:cNvSpPr>
              <a:spLocks noChangeArrowheads="1"/>
            </p:cNvSpPr>
            <p:nvPr/>
          </p:nvSpPr>
          <p:spPr bwMode="auto">
            <a:xfrm>
              <a:off x="1928" y="2024"/>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97" name="Rectangle 37"/>
            <p:cNvSpPr>
              <a:spLocks noChangeArrowheads="1"/>
            </p:cNvSpPr>
            <p:nvPr/>
          </p:nvSpPr>
          <p:spPr bwMode="auto">
            <a:xfrm>
              <a:off x="1924" y="1998"/>
              <a:ext cx="573"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rgbClr val="005400"/>
                  </a:solidFill>
                </a:rPr>
                <a:t>IFtch</a:t>
              </a:r>
            </a:p>
          </p:txBody>
        </p:sp>
        <p:sp>
          <p:nvSpPr>
            <p:cNvPr id="2728998" name="Rectangle 38"/>
            <p:cNvSpPr>
              <a:spLocks noChangeArrowheads="1"/>
            </p:cNvSpPr>
            <p:nvPr/>
          </p:nvSpPr>
          <p:spPr bwMode="auto">
            <a:xfrm>
              <a:off x="2456" y="2024"/>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99" name="Rectangle 39"/>
            <p:cNvSpPr>
              <a:spLocks noChangeArrowheads="1"/>
            </p:cNvSpPr>
            <p:nvPr/>
          </p:nvSpPr>
          <p:spPr bwMode="auto">
            <a:xfrm>
              <a:off x="2984" y="2024"/>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00" name="Rectangle 40"/>
            <p:cNvSpPr>
              <a:spLocks noChangeArrowheads="1"/>
            </p:cNvSpPr>
            <p:nvPr/>
          </p:nvSpPr>
          <p:spPr bwMode="auto">
            <a:xfrm>
              <a:off x="3512" y="2024"/>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01" name="Rectangle 41"/>
            <p:cNvSpPr>
              <a:spLocks noChangeArrowheads="1"/>
            </p:cNvSpPr>
            <p:nvPr/>
          </p:nvSpPr>
          <p:spPr bwMode="auto">
            <a:xfrm>
              <a:off x="4040" y="2024"/>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02" name="Rectangle 42"/>
            <p:cNvSpPr>
              <a:spLocks noChangeArrowheads="1"/>
            </p:cNvSpPr>
            <p:nvPr/>
          </p:nvSpPr>
          <p:spPr bwMode="auto">
            <a:xfrm>
              <a:off x="2435" y="1998"/>
              <a:ext cx="477"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rgbClr val="005400"/>
                  </a:solidFill>
                </a:rPr>
                <a:t>Dcd</a:t>
              </a:r>
            </a:p>
          </p:txBody>
        </p:sp>
        <p:sp>
          <p:nvSpPr>
            <p:cNvPr id="2729003" name="Rectangle 43"/>
            <p:cNvSpPr>
              <a:spLocks noChangeArrowheads="1"/>
            </p:cNvSpPr>
            <p:nvPr/>
          </p:nvSpPr>
          <p:spPr bwMode="auto">
            <a:xfrm>
              <a:off x="2963" y="1998"/>
              <a:ext cx="562"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rgbClr val="005400"/>
                  </a:solidFill>
                </a:rPr>
                <a:t>Exec</a:t>
              </a:r>
            </a:p>
          </p:txBody>
        </p:sp>
        <p:sp>
          <p:nvSpPr>
            <p:cNvPr id="2729004" name="Rectangle 44"/>
            <p:cNvSpPr>
              <a:spLocks noChangeArrowheads="1"/>
            </p:cNvSpPr>
            <p:nvPr/>
          </p:nvSpPr>
          <p:spPr bwMode="auto">
            <a:xfrm>
              <a:off x="3491" y="1998"/>
              <a:ext cx="55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rgbClr val="005400"/>
                  </a:solidFill>
                </a:rPr>
                <a:t>Mem</a:t>
              </a:r>
            </a:p>
          </p:txBody>
        </p:sp>
        <p:sp>
          <p:nvSpPr>
            <p:cNvPr id="2729005" name="Rectangle 45"/>
            <p:cNvSpPr>
              <a:spLocks noChangeArrowheads="1"/>
            </p:cNvSpPr>
            <p:nvPr/>
          </p:nvSpPr>
          <p:spPr bwMode="auto">
            <a:xfrm>
              <a:off x="4067" y="1998"/>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rgbClr val="005400"/>
                  </a:solidFill>
                </a:rPr>
                <a:t>WB</a:t>
              </a:r>
            </a:p>
          </p:txBody>
        </p:sp>
        <p:sp>
          <p:nvSpPr>
            <p:cNvPr id="2729006" name="Rectangle 46"/>
            <p:cNvSpPr>
              <a:spLocks noChangeArrowheads="1"/>
            </p:cNvSpPr>
            <p:nvPr/>
          </p:nvSpPr>
          <p:spPr bwMode="auto">
            <a:xfrm>
              <a:off x="2456" y="2360"/>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07" name="Rectangle 47"/>
            <p:cNvSpPr>
              <a:spLocks noChangeArrowheads="1"/>
            </p:cNvSpPr>
            <p:nvPr/>
          </p:nvSpPr>
          <p:spPr bwMode="auto">
            <a:xfrm>
              <a:off x="2452" y="2334"/>
              <a:ext cx="573"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2"/>
                  </a:solidFill>
                </a:rPr>
                <a:t>IFtch</a:t>
              </a:r>
            </a:p>
          </p:txBody>
        </p:sp>
        <p:sp>
          <p:nvSpPr>
            <p:cNvPr id="2729008" name="Rectangle 48"/>
            <p:cNvSpPr>
              <a:spLocks noChangeArrowheads="1"/>
            </p:cNvSpPr>
            <p:nvPr/>
          </p:nvSpPr>
          <p:spPr bwMode="auto">
            <a:xfrm>
              <a:off x="2984" y="2360"/>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09" name="Rectangle 49"/>
            <p:cNvSpPr>
              <a:spLocks noChangeArrowheads="1"/>
            </p:cNvSpPr>
            <p:nvPr/>
          </p:nvSpPr>
          <p:spPr bwMode="auto">
            <a:xfrm>
              <a:off x="3512" y="2360"/>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10" name="Rectangle 50"/>
            <p:cNvSpPr>
              <a:spLocks noChangeArrowheads="1"/>
            </p:cNvSpPr>
            <p:nvPr/>
          </p:nvSpPr>
          <p:spPr bwMode="auto">
            <a:xfrm>
              <a:off x="4040" y="2360"/>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11" name="Rectangle 51"/>
            <p:cNvSpPr>
              <a:spLocks noChangeArrowheads="1"/>
            </p:cNvSpPr>
            <p:nvPr/>
          </p:nvSpPr>
          <p:spPr bwMode="auto">
            <a:xfrm>
              <a:off x="4568" y="2360"/>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12" name="Rectangle 52"/>
            <p:cNvSpPr>
              <a:spLocks noChangeArrowheads="1"/>
            </p:cNvSpPr>
            <p:nvPr/>
          </p:nvSpPr>
          <p:spPr bwMode="auto">
            <a:xfrm>
              <a:off x="2963" y="2334"/>
              <a:ext cx="477"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2"/>
                  </a:solidFill>
                </a:rPr>
                <a:t>Dcd</a:t>
              </a:r>
            </a:p>
          </p:txBody>
        </p:sp>
        <p:sp>
          <p:nvSpPr>
            <p:cNvPr id="2729013" name="Rectangle 53"/>
            <p:cNvSpPr>
              <a:spLocks noChangeArrowheads="1"/>
            </p:cNvSpPr>
            <p:nvPr/>
          </p:nvSpPr>
          <p:spPr bwMode="auto">
            <a:xfrm>
              <a:off x="3491" y="2334"/>
              <a:ext cx="562"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2"/>
                  </a:solidFill>
                </a:rPr>
                <a:t>Exec</a:t>
              </a:r>
            </a:p>
          </p:txBody>
        </p:sp>
        <p:sp>
          <p:nvSpPr>
            <p:cNvPr id="2729014" name="Rectangle 54"/>
            <p:cNvSpPr>
              <a:spLocks noChangeArrowheads="1"/>
            </p:cNvSpPr>
            <p:nvPr/>
          </p:nvSpPr>
          <p:spPr bwMode="auto">
            <a:xfrm>
              <a:off x="4019" y="2334"/>
              <a:ext cx="55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2"/>
                  </a:solidFill>
                </a:rPr>
                <a:t>Mem</a:t>
              </a:r>
            </a:p>
          </p:txBody>
        </p:sp>
        <p:sp>
          <p:nvSpPr>
            <p:cNvPr id="2729015" name="Rectangle 55"/>
            <p:cNvSpPr>
              <a:spLocks noChangeArrowheads="1"/>
            </p:cNvSpPr>
            <p:nvPr/>
          </p:nvSpPr>
          <p:spPr bwMode="auto">
            <a:xfrm>
              <a:off x="4595" y="2334"/>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2"/>
                  </a:solidFill>
                </a:rPr>
                <a:t>WB</a:t>
              </a:r>
            </a:p>
          </p:txBody>
        </p:sp>
        <p:sp>
          <p:nvSpPr>
            <p:cNvPr id="2729016" name="Rectangle 56"/>
            <p:cNvSpPr>
              <a:spLocks noChangeArrowheads="1"/>
            </p:cNvSpPr>
            <p:nvPr/>
          </p:nvSpPr>
          <p:spPr bwMode="auto">
            <a:xfrm>
              <a:off x="2984" y="269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17" name="Rectangle 57"/>
            <p:cNvSpPr>
              <a:spLocks noChangeArrowheads="1"/>
            </p:cNvSpPr>
            <p:nvPr/>
          </p:nvSpPr>
          <p:spPr bwMode="auto">
            <a:xfrm>
              <a:off x="2980" y="2670"/>
              <a:ext cx="573"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IFtch</a:t>
              </a:r>
            </a:p>
          </p:txBody>
        </p:sp>
        <p:sp>
          <p:nvSpPr>
            <p:cNvPr id="2729018" name="Rectangle 58"/>
            <p:cNvSpPr>
              <a:spLocks noChangeArrowheads="1"/>
            </p:cNvSpPr>
            <p:nvPr/>
          </p:nvSpPr>
          <p:spPr bwMode="auto">
            <a:xfrm>
              <a:off x="3512" y="269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19" name="Rectangle 59"/>
            <p:cNvSpPr>
              <a:spLocks noChangeArrowheads="1"/>
            </p:cNvSpPr>
            <p:nvPr/>
          </p:nvSpPr>
          <p:spPr bwMode="auto">
            <a:xfrm>
              <a:off x="4040" y="269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20" name="Rectangle 60"/>
            <p:cNvSpPr>
              <a:spLocks noChangeArrowheads="1"/>
            </p:cNvSpPr>
            <p:nvPr/>
          </p:nvSpPr>
          <p:spPr bwMode="auto">
            <a:xfrm>
              <a:off x="4568" y="269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21" name="Rectangle 61"/>
            <p:cNvSpPr>
              <a:spLocks noChangeArrowheads="1"/>
            </p:cNvSpPr>
            <p:nvPr/>
          </p:nvSpPr>
          <p:spPr bwMode="auto">
            <a:xfrm>
              <a:off x="5096" y="269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22" name="Rectangle 62"/>
            <p:cNvSpPr>
              <a:spLocks noChangeArrowheads="1"/>
            </p:cNvSpPr>
            <p:nvPr/>
          </p:nvSpPr>
          <p:spPr bwMode="auto">
            <a:xfrm>
              <a:off x="3491" y="2670"/>
              <a:ext cx="477"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Dcd</a:t>
              </a:r>
            </a:p>
          </p:txBody>
        </p:sp>
        <p:sp>
          <p:nvSpPr>
            <p:cNvPr id="2729023" name="Rectangle 63"/>
            <p:cNvSpPr>
              <a:spLocks noChangeArrowheads="1"/>
            </p:cNvSpPr>
            <p:nvPr/>
          </p:nvSpPr>
          <p:spPr bwMode="auto">
            <a:xfrm>
              <a:off x="4019" y="2670"/>
              <a:ext cx="562"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Exec</a:t>
              </a:r>
            </a:p>
          </p:txBody>
        </p:sp>
        <p:sp>
          <p:nvSpPr>
            <p:cNvPr id="2729024" name="Rectangle 64"/>
            <p:cNvSpPr>
              <a:spLocks noChangeArrowheads="1"/>
            </p:cNvSpPr>
            <p:nvPr/>
          </p:nvSpPr>
          <p:spPr bwMode="auto">
            <a:xfrm>
              <a:off x="4547" y="2670"/>
              <a:ext cx="55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Mem</a:t>
              </a:r>
            </a:p>
          </p:txBody>
        </p:sp>
        <p:sp>
          <p:nvSpPr>
            <p:cNvPr id="2729025" name="Rectangle 65"/>
            <p:cNvSpPr>
              <a:spLocks noChangeArrowheads="1"/>
            </p:cNvSpPr>
            <p:nvPr/>
          </p:nvSpPr>
          <p:spPr bwMode="auto">
            <a:xfrm>
              <a:off x="5123" y="2670"/>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WB</a:t>
              </a:r>
            </a:p>
          </p:txBody>
        </p:sp>
      </p:grpSp>
      <p:grpSp>
        <p:nvGrpSpPr>
          <p:cNvPr id="4" name="Group 66"/>
          <p:cNvGrpSpPr>
            <a:grpSpLocks/>
          </p:cNvGrpSpPr>
          <p:nvPr/>
        </p:nvGrpSpPr>
        <p:grpSpPr bwMode="auto">
          <a:xfrm>
            <a:off x="469900" y="1222375"/>
            <a:ext cx="7670800" cy="515938"/>
            <a:chOff x="296" y="654"/>
            <a:chExt cx="4832" cy="325"/>
          </a:xfrm>
        </p:grpSpPr>
        <p:sp>
          <p:nvSpPr>
            <p:cNvPr id="2729027" name="Line 67"/>
            <p:cNvSpPr>
              <a:spLocks noChangeShapeType="1"/>
            </p:cNvSpPr>
            <p:nvPr/>
          </p:nvSpPr>
          <p:spPr bwMode="auto">
            <a:xfrm>
              <a:off x="296" y="912"/>
              <a:ext cx="4832"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29028" name="Rectangle 68"/>
            <p:cNvSpPr>
              <a:spLocks noChangeArrowheads="1"/>
            </p:cNvSpPr>
            <p:nvPr/>
          </p:nvSpPr>
          <p:spPr bwMode="auto">
            <a:xfrm>
              <a:off x="419" y="654"/>
              <a:ext cx="637"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rPr>
                <a:t>Time</a:t>
              </a:r>
            </a:p>
          </p:txBody>
        </p:sp>
      </p:grpSp>
      <p:sp>
        <p:nvSpPr>
          <p:cNvPr id="69" name="Title 68"/>
          <p:cNvSpPr>
            <a:spLocks noGrp="1"/>
          </p:cNvSpPr>
          <p:nvPr>
            <p:ph type="title"/>
          </p:nvPr>
        </p:nvSpPr>
        <p:spPr/>
        <p:txBody>
          <a:bodyPr/>
          <a:lstStyle/>
          <a:p>
            <a:r>
              <a:rPr lang="en-US" dirty="0" smtClean="0"/>
              <a:t>Pipelined Execution Representation</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7289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8963" grpId="0" build="p" autoUpdateAnimBg="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1011" name="Rectangle 3"/>
          <p:cNvSpPr>
            <a:spLocks noGrp="1" noChangeArrowheads="1"/>
          </p:cNvSpPr>
          <p:nvPr>
            <p:ph type="body" idx="1"/>
          </p:nvPr>
        </p:nvSpPr>
        <p:spPr>
          <a:xfrm>
            <a:off x="381000" y="4384675"/>
            <a:ext cx="8475663" cy="415925"/>
          </a:xfrm>
          <a:noFill/>
          <a:ln/>
        </p:spPr>
        <p:txBody>
          <a:bodyPr/>
          <a:lstStyle/>
          <a:p>
            <a:r>
              <a:rPr lang="en-US"/>
              <a:t>Use datapath figure to represent pipeline</a:t>
            </a:r>
          </a:p>
        </p:txBody>
      </p:sp>
      <p:grpSp>
        <p:nvGrpSpPr>
          <p:cNvPr id="2" name="Group 4"/>
          <p:cNvGrpSpPr>
            <a:grpSpLocks/>
          </p:cNvGrpSpPr>
          <p:nvPr/>
        </p:nvGrpSpPr>
        <p:grpSpPr bwMode="auto">
          <a:xfrm>
            <a:off x="2971800" y="4622800"/>
            <a:ext cx="4171950" cy="2235200"/>
            <a:chOff x="1357" y="2640"/>
            <a:chExt cx="2628" cy="1408"/>
          </a:xfrm>
        </p:grpSpPr>
        <p:sp>
          <p:nvSpPr>
            <p:cNvPr id="2731013" name="Freeform 5"/>
            <p:cNvSpPr>
              <a:spLocks/>
            </p:cNvSpPr>
            <p:nvPr/>
          </p:nvSpPr>
          <p:spPr bwMode="auto">
            <a:xfrm>
              <a:off x="2986" y="3520"/>
              <a:ext cx="209"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2731014" name="Freeform 6"/>
            <p:cNvSpPr>
              <a:spLocks/>
            </p:cNvSpPr>
            <p:nvPr/>
          </p:nvSpPr>
          <p:spPr bwMode="auto">
            <a:xfrm>
              <a:off x="3193" y="3520"/>
              <a:ext cx="210"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grpSp>
          <p:nvGrpSpPr>
            <p:cNvPr id="3" name="Group 7"/>
            <p:cNvGrpSpPr>
              <a:grpSpLocks/>
            </p:cNvGrpSpPr>
            <p:nvPr/>
          </p:nvGrpSpPr>
          <p:grpSpPr bwMode="auto">
            <a:xfrm>
              <a:off x="1357" y="2946"/>
              <a:ext cx="2628" cy="286"/>
              <a:chOff x="1396" y="1662"/>
              <a:chExt cx="2628" cy="286"/>
            </a:xfrm>
          </p:grpSpPr>
          <p:sp>
            <p:nvSpPr>
              <p:cNvPr id="2731016" name="Rectangle 8"/>
              <p:cNvSpPr>
                <a:spLocks noChangeArrowheads="1"/>
              </p:cNvSpPr>
              <p:nvPr/>
            </p:nvSpPr>
            <p:spPr bwMode="auto">
              <a:xfrm>
                <a:off x="1400"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31017" name="Rectangle 9"/>
              <p:cNvSpPr>
                <a:spLocks noChangeArrowheads="1"/>
              </p:cNvSpPr>
              <p:nvPr/>
            </p:nvSpPr>
            <p:spPr bwMode="auto">
              <a:xfrm>
                <a:off x="1396" y="1662"/>
                <a:ext cx="573"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accent2"/>
                    </a:solidFill>
                  </a:rPr>
                  <a:t>IFtch</a:t>
                </a:r>
              </a:p>
            </p:txBody>
          </p:sp>
          <p:sp>
            <p:nvSpPr>
              <p:cNvPr id="2731018" name="Rectangle 10"/>
              <p:cNvSpPr>
                <a:spLocks noChangeArrowheads="1"/>
              </p:cNvSpPr>
              <p:nvPr/>
            </p:nvSpPr>
            <p:spPr bwMode="auto">
              <a:xfrm>
                <a:off x="1928"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31019" name="Rectangle 11"/>
              <p:cNvSpPr>
                <a:spLocks noChangeArrowheads="1"/>
              </p:cNvSpPr>
              <p:nvPr/>
            </p:nvSpPr>
            <p:spPr bwMode="auto">
              <a:xfrm>
                <a:off x="2456"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31020" name="Rectangle 12"/>
              <p:cNvSpPr>
                <a:spLocks noChangeArrowheads="1"/>
              </p:cNvSpPr>
              <p:nvPr/>
            </p:nvSpPr>
            <p:spPr bwMode="auto">
              <a:xfrm>
                <a:off x="2984"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31021" name="Rectangle 13"/>
              <p:cNvSpPr>
                <a:spLocks noChangeArrowheads="1"/>
              </p:cNvSpPr>
              <p:nvPr/>
            </p:nvSpPr>
            <p:spPr bwMode="auto">
              <a:xfrm>
                <a:off x="3512"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31022" name="Rectangle 14"/>
              <p:cNvSpPr>
                <a:spLocks noChangeArrowheads="1"/>
              </p:cNvSpPr>
              <p:nvPr/>
            </p:nvSpPr>
            <p:spPr bwMode="auto">
              <a:xfrm>
                <a:off x="1907" y="1662"/>
                <a:ext cx="477"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accent2"/>
                    </a:solidFill>
                  </a:rPr>
                  <a:t>Dcd</a:t>
                </a:r>
              </a:p>
            </p:txBody>
          </p:sp>
          <p:sp>
            <p:nvSpPr>
              <p:cNvPr id="2731023" name="Rectangle 15"/>
              <p:cNvSpPr>
                <a:spLocks noChangeArrowheads="1"/>
              </p:cNvSpPr>
              <p:nvPr/>
            </p:nvSpPr>
            <p:spPr bwMode="auto">
              <a:xfrm>
                <a:off x="2435" y="1662"/>
                <a:ext cx="562"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accent2"/>
                    </a:solidFill>
                  </a:rPr>
                  <a:t>Exec</a:t>
                </a:r>
              </a:p>
            </p:txBody>
          </p:sp>
          <p:sp>
            <p:nvSpPr>
              <p:cNvPr id="2731024" name="Rectangle 16"/>
              <p:cNvSpPr>
                <a:spLocks noChangeArrowheads="1"/>
              </p:cNvSpPr>
              <p:nvPr/>
            </p:nvSpPr>
            <p:spPr bwMode="auto">
              <a:xfrm>
                <a:off x="2963" y="1662"/>
                <a:ext cx="55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accent2"/>
                    </a:solidFill>
                  </a:rPr>
                  <a:t>Mem</a:t>
                </a:r>
              </a:p>
            </p:txBody>
          </p:sp>
          <p:sp>
            <p:nvSpPr>
              <p:cNvPr id="2731025" name="Rectangle 17"/>
              <p:cNvSpPr>
                <a:spLocks noChangeArrowheads="1"/>
              </p:cNvSpPr>
              <p:nvPr/>
            </p:nvSpPr>
            <p:spPr bwMode="auto">
              <a:xfrm>
                <a:off x="3539" y="1662"/>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accent2"/>
                    </a:solidFill>
                  </a:rPr>
                  <a:t>WB</a:t>
                </a:r>
              </a:p>
            </p:txBody>
          </p:sp>
        </p:grpSp>
        <p:sp>
          <p:nvSpPr>
            <p:cNvPr id="2731026" name="Freeform 18"/>
            <p:cNvSpPr>
              <a:spLocks/>
            </p:cNvSpPr>
            <p:nvPr/>
          </p:nvSpPr>
          <p:spPr bwMode="auto">
            <a:xfrm>
              <a:off x="2551" y="3472"/>
              <a:ext cx="261"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2731027" name="Rectangle 19"/>
            <p:cNvSpPr>
              <a:spLocks noChangeArrowheads="1"/>
            </p:cNvSpPr>
            <p:nvPr/>
          </p:nvSpPr>
          <p:spPr bwMode="auto">
            <a:xfrm rot="5400000">
              <a:off x="2491" y="3593"/>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latin typeface="Times" pitchFamily="-65" charset="0"/>
                </a:rPr>
                <a:t>ALU</a:t>
              </a:r>
              <a:endParaRPr lang="en-US" sz="1600" b="1">
                <a:solidFill>
                  <a:schemeClr val="tx1"/>
                </a:solidFill>
                <a:latin typeface="Times" pitchFamily="-65" charset="0"/>
              </a:endParaRPr>
            </a:p>
          </p:txBody>
        </p:sp>
        <p:sp>
          <p:nvSpPr>
            <p:cNvPr id="2731028" name="Rectangle 20"/>
            <p:cNvSpPr>
              <a:spLocks noChangeArrowheads="1"/>
            </p:cNvSpPr>
            <p:nvPr/>
          </p:nvSpPr>
          <p:spPr bwMode="auto">
            <a:xfrm>
              <a:off x="1392" y="357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4" name="Group 21"/>
            <p:cNvGrpSpPr>
              <a:grpSpLocks/>
            </p:cNvGrpSpPr>
            <p:nvPr/>
          </p:nvGrpSpPr>
          <p:grpSpPr bwMode="auto">
            <a:xfrm>
              <a:off x="1415" y="3568"/>
              <a:ext cx="417" cy="289"/>
              <a:chOff x="1343" y="1248"/>
              <a:chExt cx="340" cy="289"/>
            </a:xfrm>
          </p:grpSpPr>
          <p:sp>
            <p:nvSpPr>
              <p:cNvPr id="2731030" name="Freeform 22"/>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2731031" name="Freeform 23"/>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grpSp>
        <p:sp>
          <p:nvSpPr>
            <p:cNvPr id="2731032" name="Rectangle 24"/>
            <p:cNvSpPr>
              <a:spLocks noChangeArrowheads="1"/>
            </p:cNvSpPr>
            <p:nvPr/>
          </p:nvSpPr>
          <p:spPr bwMode="auto">
            <a:xfrm>
              <a:off x="1956" y="357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2731033" name="Freeform 25"/>
            <p:cNvSpPr>
              <a:spLocks/>
            </p:cNvSpPr>
            <p:nvPr/>
          </p:nvSpPr>
          <p:spPr bwMode="auto">
            <a:xfrm>
              <a:off x="1979" y="3568"/>
              <a:ext cx="183"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2731034" name="Freeform 26"/>
            <p:cNvSpPr>
              <a:spLocks/>
            </p:cNvSpPr>
            <p:nvPr/>
          </p:nvSpPr>
          <p:spPr bwMode="auto">
            <a:xfrm>
              <a:off x="2161" y="3568"/>
              <a:ext cx="181"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2731035" name="Line 27"/>
            <p:cNvSpPr>
              <a:spLocks noChangeShapeType="1"/>
            </p:cNvSpPr>
            <p:nvPr/>
          </p:nvSpPr>
          <p:spPr bwMode="auto">
            <a:xfrm>
              <a:off x="1838" y="3712"/>
              <a:ext cx="118" cy="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2731036" name="Freeform 28"/>
            <p:cNvSpPr>
              <a:spLocks/>
            </p:cNvSpPr>
            <p:nvPr/>
          </p:nvSpPr>
          <p:spPr bwMode="auto">
            <a:xfrm>
              <a:off x="1914" y="3616"/>
              <a:ext cx="59"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2731037" name="Line 29"/>
            <p:cNvSpPr>
              <a:spLocks noChangeShapeType="1"/>
            </p:cNvSpPr>
            <p:nvPr/>
          </p:nvSpPr>
          <p:spPr bwMode="auto">
            <a:xfrm>
              <a:off x="2349" y="3616"/>
              <a:ext cx="192" cy="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2731038" name="Rectangle 30"/>
            <p:cNvSpPr>
              <a:spLocks noChangeArrowheads="1"/>
            </p:cNvSpPr>
            <p:nvPr/>
          </p:nvSpPr>
          <p:spPr bwMode="auto">
            <a:xfrm>
              <a:off x="2958" y="3570"/>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31039" name="Rectangle 31"/>
            <p:cNvSpPr>
              <a:spLocks noChangeArrowheads="1"/>
            </p:cNvSpPr>
            <p:nvPr/>
          </p:nvSpPr>
          <p:spPr bwMode="auto">
            <a:xfrm>
              <a:off x="3562" y="3570"/>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2731040" name="Freeform 32"/>
            <p:cNvSpPr>
              <a:spLocks/>
            </p:cNvSpPr>
            <p:nvPr/>
          </p:nvSpPr>
          <p:spPr bwMode="auto">
            <a:xfrm>
              <a:off x="3595" y="3568"/>
              <a:ext cx="174"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2731041" name="Freeform 33"/>
            <p:cNvSpPr>
              <a:spLocks/>
            </p:cNvSpPr>
            <p:nvPr/>
          </p:nvSpPr>
          <p:spPr bwMode="auto">
            <a:xfrm>
              <a:off x="3768" y="3568"/>
              <a:ext cx="175"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2731042" name="Line 34"/>
            <p:cNvSpPr>
              <a:spLocks noChangeShapeType="1"/>
            </p:cNvSpPr>
            <p:nvPr/>
          </p:nvSpPr>
          <p:spPr bwMode="auto">
            <a:xfrm>
              <a:off x="3414" y="3712"/>
              <a:ext cx="171" cy="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2731043" name="Line 35"/>
            <p:cNvSpPr>
              <a:spLocks noChangeShapeType="1"/>
            </p:cNvSpPr>
            <p:nvPr/>
          </p:nvSpPr>
          <p:spPr bwMode="auto">
            <a:xfrm>
              <a:off x="2821" y="3712"/>
              <a:ext cx="190" cy="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2731044" name="Freeform 36"/>
            <p:cNvSpPr>
              <a:spLocks/>
            </p:cNvSpPr>
            <p:nvPr/>
          </p:nvSpPr>
          <p:spPr bwMode="auto">
            <a:xfrm>
              <a:off x="2969" y="3712"/>
              <a:ext cx="529"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2731045" name="Line 37"/>
            <p:cNvSpPr>
              <a:spLocks noChangeShapeType="1"/>
            </p:cNvSpPr>
            <p:nvPr/>
          </p:nvSpPr>
          <p:spPr bwMode="auto">
            <a:xfrm>
              <a:off x="2349" y="3808"/>
              <a:ext cx="192" cy="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2731046" name="Freeform 38"/>
            <p:cNvSpPr>
              <a:spLocks/>
            </p:cNvSpPr>
            <p:nvPr/>
          </p:nvSpPr>
          <p:spPr bwMode="auto">
            <a:xfrm>
              <a:off x="2463" y="3707"/>
              <a:ext cx="413"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2731047" name="Line 39"/>
            <p:cNvSpPr>
              <a:spLocks noChangeShapeType="1"/>
            </p:cNvSpPr>
            <p:nvPr/>
          </p:nvSpPr>
          <p:spPr bwMode="auto">
            <a:xfrm>
              <a:off x="1664" y="3232"/>
              <a:ext cx="0" cy="27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31048" name="Line 40"/>
            <p:cNvSpPr>
              <a:spLocks noChangeShapeType="1"/>
            </p:cNvSpPr>
            <p:nvPr/>
          </p:nvSpPr>
          <p:spPr bwMode="auto">
            <a:xfrm>
              <a:off x="2172" y="3244"/>
              <a:ext cx="0" cy="27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31049" name="Line 41"/>
            <p:cNvSpPr>
              <a:spLocks noChangeShapeType="1"/>
            </p:cNvSpPr>
            <p:nvPr/>
          </p:nvSpPr>
          <p:spPr bwMode="auto">
            <a:xfrm>
              <a:off x="2688" y="3232"/>
              <a:ext cx="0" cy="27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31050" name="Line 42"/>
            <p:cNvSpPr>
              <a:spLocks noChangeShapeType="1"/>
            </p:cNvSpPr>
            <p:nvPr/>
          </p:nvSpPr>
          <p:spPr bwMode="auto">
            <a:xfrm>
              <a:off x="3230" y="3244"/>
              <a:ext cx="0" cy="27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31051" name="Line 43"/>
            <p:cNvSpPr>
              <a:spLocks noChangeShapeType="1"/>
            </p:cNvSpPr>
            <p:nvPr/>
          </p:nvSpPr>
          <p:spPr bwMode="auto">
            <a:xfrm>
              <a:off x="3810" y="3244"/>
              <a:ext cx="0" cy="27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31052" name="Line 44"/>
            <p:cNvSpPr>
              <a:spLocks noChangeShapeType="1"/>
            </p:cNvSpPr>
            <p:nvPr/>
          </p:nvSpPr>
          <p:spPr bwMode="auto">
            <a:xfrm flipH="1">
              <a:off x="1872" y="2858"/>
              <a:ext cx="21" cy="112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1053" name="Line 45"/>
            <p:cNvSpPr>
              <a:spLocks noChangeShapeType="1"/>
            </p:cNvSpPr>
            <p:nvPr/>
          </p:nvSpPr>
          <p:spPr bwMode="auto">
            <a:xfrm>
              <a:off x="2400" y="2858"/>
              <a:ext cx="0" cy="112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1054" name="Line 46"/>
            <p:cNvSpPr>
              <a:spLocks noChangeShapeType="1"/>
            </p:cNvSpPr>
            <p:nvPr/>
          </p:nvSpPr>
          <p:spPr bwMode="auto">
            <a:xfrm>
              <a:off x="2928" y="2880"/>
              <a:ext cx="0" cy="1104"/>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1055" name="Line 47"/>
            <p:cNvSpPr>
              <a:spLocks noChangeShapeType="1"/>
            </p:cNvSpPr>
            <p:nvPr/>
          </p:nvSpPr>
          <p:spPr bwMode="auto">
            <a:xfrm flipH="1">
              <a:off x="3456" y="2640"/>
              <a:ext cx="12" cy="1408"/>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grpSp>
        <p:nvGrpSpPr>
          <p:cNvPr id="5" name="Group 48"/>
          <p:cNvGrpSpPr>
            <a:grpSpLocks/>
          </p:cNvGrpSpPr>
          <p:nvPr/>
        </p:nvGrpSpPr>
        <p:grpSpPr bwMode="auto">
          <a:xfrm>
            <a:off x="457200" y="898525"/>
            <a:ext cx="7391400" cy="2927350"/>
            <a:chOff x="288" y="432"/>
            <a:chExt cx="4656" cy="1844"/>
          </a:xfrm>
        </p:grpSpPr>
        <p:sp>
          <p:nvSpPr>
            <p:cNvPr id="2731057" name="Text Box 49"/>
            <p:cNvSpPr txBox="1">
              <a:spLocks noChangeArrowheads="1"/>
            </p:cNvSpPr>
            <p:nvPr/>
          </p:nvSpPr>
          <p:spPr bwMode="auto">
            <a:xfrm rot="-5400000">
              <a:off x="495" y="1017"/>
              <a:ext cx="316" cy="231"/>
            </a:xfrm>
            <a:prstGeom prst="rect">
              <a:avLst/>
            </a:prstGeom>
            <a:noFill/>
            <a:ln w="28575">
              <a:noFill/>
              <a:miter lim="800000"/>
              <a:headEnd/>
              <a:tailEnd/>
            </a:ln>
            <a:effectLst/>
          </p:spPr>
          <p:txBody>
            <a:bodyPr wrap="none" anchor="ctr">
              <a:prstTxWarp prst="textNoShape">
                <a:avLst/>
              </a:prstTxWarp>
              <a:spAutoFit/>
            </a:bodyPr>
            <a:lstStyle/>
            <a:p>
              <a:pPr algn="ctr"/>
              <a:r>
                <a:rPr lang="en-US" sz="1800"/>
                <a:t>PC</a:t>
              </a:r>
            </a:p>
          </p:txBody>
        </p:sp>
        <p:sp>
          <p:nvSpPr>
            <p:cNvPr id="2731058" name="Rectangle 50"/>
            <p:cNvSpPr>
              <a:spLocks noChangeArrowheads="1"/>
            </p:cNvSpPr>
            <p:nvPr/>
          </p:nvSpPr>
          <p:spPr bwMode="auto">
            <a:xfrm>
              <a:off x="528" y="768"/>
              <a:ext cx="240" cy="81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2731059" name="Rectangle 51"/>
            <p:cNvSpPr>
              <a:spLocks noChangeArrowheads="1"/>
            </p:cNvSpPr>
            <p:nvPr/>
          </p:nvSpPr>
          <p:spPr bwMode="auto">
            <a:xfrm rot="-5400000">
              <a:off x="960" y="960"/>
              <a:ext cx="1248" cy="672"/>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2000"/>
                <a:t>instruction</a:t>
              </a:r>
            </a:p>
            <a:p>
              <a:pPr algn="ctr"/>
              <a:r>
                <a:rPr lang="en-US" sz="2000"/>
                <a:t>memory</a:t>
              </a:r>
            </a:p>
          </p:txBody>
        </p:sp>
        <p:sp>
          <p:nvSpPr>
            <p:cNvPr id="2731060" name="AutoShape 52"/>
            <p:cNvSpPr>
              <a:spLocks noChangeArrowheads="1"/>
            </p:cNvSpPr>
            <p:nvPr/>
          </p:nvSpPr>
          <p:spPr bwMode="auto">
            <a:xfrm>
              <a:off x="912" y="1670"/>
              <a:ext cx="231" cy="346"/>
            </a:xfrm>
            <a:prstGeom prst="roundRect">
              <a:avLst>
                <a:gd name="adj" fmla="val 16667"/>
              </a:avLst>
            </a:prstGeom>
            <a:noFill/>
            <a:ln w="28575">
              <a:solidFill>
                <a:schemeClr val="tx1"/>
              </a:solidFill>
              <a:round/>
              <a:headEnd/>
              <a:tailEnd/>
            </a:ln>
            <a:effectLst/>
          </p:spPr>
          <p:txBody>
            <a:bodyPr wrap="none" anchor="ctr">
              <a:prstTxWarp prst="textNoShape">
                <a:avLst/>
              </a:prstTxWarp>
            </a:bodyPr>
            <a:lstStyle/>
            <a:p>
              <a:pPr algn="ctr"/>
              <a:r>
                <a:rPr lang="en-US" sz="2000"/>
                <a:t>+4</a:t>
              </a:r>
            </a:p>
          </p:txBody>
        </p:sp>
        <p:sp>
          <p:nvSpPr>
            <p:cNvPr id="2731061" name="Line 53"/>
            <p:cNvSpPr>
              <a:spLocks noChangeShapeType="1"/>
            </p:cNvSpPr>
            <p:nvPr/>
          </p:nvSpPr>
          <p:spPr bwMode="auto">
            <a:xfrm>
              <a:off x="768" y="1152"/>
              <a:ext cx="48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2" name="Rectangle 54"/>
            <p:cNvSpPr>
              <a:spLocks noChangeArrowheads="1"/>
            </p:cNvSpPr>
            <p:nvPr/>
          </p:nvSpPr>
          <p:spPr bwMode="auto">
            <a:xfrm>
              <a:off x="2256" y="768"/>
              <a:ext cx="624" cy="81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2731063" name="Line 55"/>
            <p:cNvSpPr>
              <a:spLocks noChangeShapeType="1"/>
            </p:cNvSpPr>
            <p:nvPr/>
          </p:nvSpPr>
          <p:spPr bwMode="auto">
            <a:xfrm>
              <a:off x="1920" y="1056"/>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4" name="Line 56"/>
            <p:cNvSpPr>
              <a:spLocks noChangeShapeType="1"/>
            </p:cNvSpPr>
            <p:nvPr/>
          </p:nvSpPr>
          <p:spPr bwMode="auto">
            <a:xfrm>
              <a:off x="1920" y="1291"/>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5" name="Line 57"/>
            <p:cNvSpPr>
              <a:spLocks noChangeShapeType="1"/>
            </p:cNvSpPr>
            <p:nvPr/>
          </p:nvSpPr>
          <p:spPr bwMode="auto">
            <a:xfrm>
              <a:off x="1920" y="1488"/>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6" name="Text Box 58"/>
            <p:cNvSpPr txBox="1">
              <a:spLocks noChangeArrowheads="1"/>
            </p:cNvSpPr>
            <p:nvPr/>
          </p:nvSpPr>
          <p:spPr bwMode="auto">
            <a:xfrm>
              <a:off x="1911" y="1238"/>
              <a:ext cx="214"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rt</a:t>
              </a:r>
            </a:p>
          </p:txBody>
        </p:sp>
        <p:sp>
          <p:nvSpPr>
            <p:cNvPr id="2731067" name="Text Box 59"/>
            <p:cNvSpPr txBox="1">
              <a:spLocks noChangeArrowheads="1"/>
            </p:cNvSpPr>
            <p:nvPr/>
          </p:nvSpPr>
          <p:spPr bwMode="auto">
            <a:xfrm>
              <a:off x="1883" y="1046"/>
              <a:ext cx="249"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rs</a:t>
              </a:r>
            </a:p>
          </p:txBody>
        </p:sp>
        <p:sp>
          <p:nvSpPr>
            <p:cNvPr id="2731068" name="Text Box 60"/>
            <p:cNvSpPr txBox="1">
              <a:spLocks noChangeArrowheads="1"/>
            </p:cNvSpPr>
            <p:nvPr/>
          </p:nvSpPr>
          <p:spPr bwMode="auto">
            <a:xfrm>
              <a:off x="1892" y="806"/>
              <a:ext cx="258"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rd</a:t>
              </a:r>
            </a:p>
          </p:txBody>
        </p:sp>
        <p:sp>
          <p:nvSpPr>
            <p:cNvPr id="2731069" name="Text Box 61"/>
            <p:cNvSpPr txBox="1">
              <a:spLocks noChangeArrowheads="1"/>
            </p:cNvSpPr>
            <p:nvPr/>
          </p:nvSpPr>
          <p:spPr bwMode="auto">
            <a:xfrm rot="-5400000">
              <a:off x="2182" y="966"/>
              <a:ext cx="730"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registers</a:t>
              </a:r>
            </a:p>
          </p:txBody>
        </p:sp>
        <p:grpSp>
          <p:nvGrpSpPr>
            <p:cNvPr id="6" name="Group 62"/>
            <p:cNvGrpSpPr>
              <a:grpSpLocks/>
            </p:cNvGrpSpPr>
            <p:nvPr/>
          </p:nvGrpSpPr>
          <p:grpSpPr bwMode="auto">
            <a:xfrm>
              <a:off x="3312" y="806"/>
              <a:ext cx="768" cy="960"/>
              <a:chOff x="3648" y="1348"/>
              <a:chExt cx="768" cy="960"/>
            </a:xfrm>
          </p:grpSpPr>
          <p:sp>
            <p:nvSpPr>
              <p:cNvPr id="2731071" name="Text Box 63"/>
              <p:cNvSpPr txBox="1">
                <a:spLocks noChangeArrowheads="1"/>
              </p:cNvSpPr>
              <p:nvPr/>
            </p:nvSpPr>
            <p:spPr bwMode="auto">
              <a:xfrm>
                <a:off x="3722" y="1699"/>
                <a:ext cx="427" cy="250"/>
              </a:xfrm>
              <a:prstGeom prst="rect">
                <a:avLst/>
              </a:prstGeom>
              <a:noFill/>
              <a:ln w="12700">
                <a:noFill/>
                <a:miter lim="800000"/>
                <a:headEnd/>
                <a:tailEnd/>
              </a:ln>
              <a:effectLst/>
            </p:spPr>
            <p:txBody>
              <a:bodyPr wrap="none">
                <a:prstTxWarp prst="textNoShape">
                  <a:avLst/>
                </a:prstTxWarp>
                <a:spAutoFit/>
              </a:bodyPr>
              <a:lstStyle/>
              <a:p>
                <a:pPr algn="ctr"/>
                <a:r>
                  <a:rPr lang="en-US" sz="2000"/>
                  <a:t>ALU</a:t>
                </a:r>
                <a:endParaRPr lang="en-US" sz="2400">
                  <a:solidFill>
                    <a:schemeClr val="tx1"/>
                  </a:solidFill>
                  <a:latin typeface="Times" pitchFamily="-65" charset="0"/>
                </a:endParaRPr>
              </a:p>
            </p:txBody>
          </p:sp>
          <p:sp>
            <p:nvSpPr>
              <p:cNvPr id="2731072" name="Freeform 64"/>
              <p:cNvSpPr>
                <a:spLocks/>
              </p:cNvSpPr>
              <p:nvPr/>
            </p:nvSpPr>
            <p:spPr bwMode="auto">
              <a:xfrm>
                <a:off x="3648" y="1348"/>
                <a:ext cx="528" cy="960"/>
              </a:xfrm>
              <a:custGeom>
                <a:avLst/>
                <a:gdLst/>
                <a:ahLst/>
                <a:cxnLst>
                  <a:cxn ang="0">
                    <a:pos x="0" y="0"/>
                  </a:cxn>
                  <a:cxn ang="0">
                    <a:pos x="528" y="192"/>
                  </a:cxn>
                  <a:cxn ang="0">
                    <a:pos x="528" y="672"/>
                  </a:cxn>
                  <a:cxn ang="0">
                    <a:pos x="0" y="960"/>
                  </a:cxn>
                  <a:cxn ang="0">
                    <a:pos x="0" y="528"/>
                  </a:cxn>
                  <a:cxn ang="0">
                    <a:pos x="48" y="480"/>
                  </a:cxn>
                  <a:cxn ang="0">
                    <a:pos x="0" y="432"/>
                  </a:cxn>
                  <a:cxn ang="0">
                    <a:pos x="0" y="0"/>
                  </a:cxn>
                </a:cxnLst>
                <a:rect l="0" t="0" r="r" b="b"/>
                <a:pathLst>
                  <a:path w="528" h="960">
                    <a:moveTo>
                      <a:pt x="0" y="0"/>
                    </a:moveTo>
                    <a:lnTo>
                      <a:pt x="528" y="192"/>
                    </a:lnTo>
                    <a:lnTo>
                      <a:pt x="528" y="672"/>
                    </a:lnTo>
                    <a:lnTo>
                      <a:pt x="0" y="960"/>
                    </a:lnTo>
                    <a:lnTo>
                      <a:pt x="0" y="528"/>
                    </a:lnTo>
                    <a:lnTo>
                      <a:pt x="48" y="480"/>
                    </a:lnTo>
                    <a:lnTo>
                      <a:pt x="0" y="432"/>
                    </a:lnTo>
                    <a:lnTo>
                      <a:pt x="0" y="0"/>
                    </a:lnTo>
                    <a:close/>
                  </a:path>
                </a:pathLst>
              </a:custGeom>
              <a:noFill/>
              <a:ln w="38100"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2731073" name="Line 65"/>
              <p:cNvSpPr>
                <a:spLocks noChangeShapeType="1"/>
              </p:cNvSpPr>
              <p:nvPr/>
            </p:nvSpPr>
            <p:spPr bwMode="auto">
              <a:xfrm>
                <a:off x="4176" y="1780"/>
                <a:ext cx="24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grpSp>
        <p:sp>
          <p:nvSpPr>
            <p:cNvPr id="2731074" name="Line 66"/>
            <p:cNvSpPr>
              <a:spLocks noChangeShapeType="1"/>
            </p:cNvSpPr>
            <p:nvPr/>
          </p:nvSpPr>
          <p:spPr bwMode="auto">
            <a:xfrm>
              <a:off x="2880" y="1488"/>
              <a:ext cx="43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5" name="Line 67"/>
            <p:cNvSpPr>
              <a:spLocks noChangeShapeType="1"/>
            </p:cNvSpPr>
            <p:nvPr/>
          </p:nvSpPr>
          <p:spPr bwMode="auto">
            <a:xfrm>
              <a:off x="1901" y="1709"/>
              <a:ext cx="139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6" name="Line 68"/>
            <p:cNvSpPr>
              <a:spLocks noChangeShapeType="1"/>
            </p:cNvSpPr>
            <p:nvPr/>
          </p:nvSpPr>
          <p:spPr bwMode="auto">
            <a:xfrm>
              <a:off x="2880" y="975"/>
              <a:ext cx="413"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7" name="Rectangle 69"/>
            <p:cNvSpPr>
              <a:spLocks noChangeArrowheads="1"/>
            </p:cNvSpPr>
            <p:nvPr/>
          </p:nvSpPr>
          <p:spPr bwMode="auto">
            <a:xfrm rot="-5400000">
              <a:off x="3792" y="1056"/>
              <a:ext cx="1248" cy="672"/>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2000"/>
                <a:t>Data</a:t>
              </a:r>
            </a:p>
            <a:p>
              <a:pPr algn="ctr"/>
              <a:r>
                <a:rPr lang="en-US" sz="2000"/>
                <a:t>memory</a:t>
              </a:r>
            </a:p>
          </p:txBody>
        </p:sp>
        <p:sp>
          <p:nvSpPr>
            <p:cNvPr id="2731078" name="Line 70"/>
            <p:cNvSpPr>
              <a:spLocks noChangeShapeType="1"/>
            </p:cNvSpPr>
            <p:nvPr/>
          </p:nvSpPr>
          <p:spPr bwMode="auto">
            <a:xfrm>
              <a:off x="3024" y="1488"/>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79" name="Line 71"/>
            <p:cNvSpPr>
              <a:spLocks noChangeShapeType="1"/>
            </p:cNvSpPr>
            <p:nvPr/>
          </p:nvSpPr>
          <p:spPr bwMode="auto">
            <a:xfrm>
              <a:off x="3024" y="1728"/>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0" name="Line 72"/>
            <p:cNvSpPr>
              <a:spLocks noChangeShapeType="1"/>
            </p:cNvSpPr>
            <p:nvPr/>
          </p:nvSpPr>
          <p:spPr bwMode="auto">
            <a:xfrm>
              <a:off x="3024" y="1920"/>
              <a:ext cx="105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1" name="Line 73"/>
            <p:cNvSpPr>
              <a:spLocks noChangeShapeType="1"/>
            </p:cNvSpPr>
            <p:nvPr/>
          </p:nvSpPr>
          <p:spPr bwMode="auto">
            <a:xfrm>
              <a:off x="4752" y="1238"/>
              <a:ext cx="192"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2" name="Line 74"/>
            <p:cNvSpPr>
              <a:spLocks noChangeShapeType="1"/>
            </p:cNvSpPr>
            <p:nvPr/>
          </p:nvSpPr>
          <p:spPr bwMode="auto">
            <a:xfrm flipV="1">
              <a:off x="4944" y="432"/>
              <a:ext cx="0" cy="806"/>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3" name="Line 75"/>
            <p:cNvSpPr>
              <a:spLocks noChangeShapeType="1"/>
            </p:cNvSpPr>
            <p:nvPr/>
          </p:nvSpPr>
          <p:spPr bwMode="auto">
            <a:xfrm flipH="1">
              <a:off x="2422" y="432"/>
              <a:ext cx="2522"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4" name="Line 76"/>
            <p:cNvSpPr>
              <a:spLocks noChangeShapeType="1"/>
            </p:cNvSpPr>
            <p:nvPr/>
          </p:nvSpPr>
          <p:spPr bwMode="auto">
            <a:xfrm>
              <a:off x="2422" y="432"/>
              <a:ext cx="0" cy="336"/>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5" name="Text Box 77"/>
            <p:cNvSpPr txBox="1">
              <a:spLocks noChangeArrowheads="1"/>
            </p:cNvSpPr>
            <p:nvPr/>
          </p:nvSpPr>
          <p:spPr bwMode="auto">
            <a:xfrm>
              <a:off x="1892" y="1680"/>
              <a:ext cx="418"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imm</a:t>
              </a:r>
            </a:p>
          </p:txBody>
        </p:sp>
        <p:sp>
          <p:nvSpPr>
            <p:cNvPr id="2731086" name="Line 78"/>
            <p:cNvSpPr>
              <a:spLocks noChangeShapeType="1"/>
            </p:cNvSpPr>
            <p:nvPr/>
          </p:nvSpPr>
          <p:spPr bwMode="auto">
            <a:xfrm>
              <a:off x="1008" y="1152"/>
              <a:ext cx="0" cy="528"/>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7" name="AutoShape 79"/>
            <p:cNvSpPr>
              <a:spLocks noChangeArrowheads="1"/>
            </p:cNvSpPr>
            <p:nvPr/>
          </p:nvSpPr>
          <p:spPr bwMode="auto">
            <a:xfrm>
              <a:off x="528" y="1766"/>
              <a:ext cx="240" cy="510"/>
            </a:xfrm>
            <a:prstGeom prst="roundRect">
              <a:avLst>
                <a:gd name="adj" fmla="val 16667"/>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8" name="Line 80"/>
            <p:cNvSpPr>
              <a:spLocks noChangeShapeType="1"/>
            </p:cNvSpPr>
            <p:nvPr/>
          </p:nvSpPr>
          <p:spPr bwMode="auto">
            <a:xfrm flipH="1">
              <a:off x="768" y="1906"/>
              <a:ext cx="144"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9" name="Line 81"/>
            <p:cNvSpPr>
              <a:spLocks noChangeShapeType="1"/>
            </p:cNvSpPr>
            <p:nvPr/>
          </p:nvSpPr>
          <p:spPr bwMode="auto">
            <a:xfrm>
              <a:off x="2310" y="1709"/>
              <a:ext cx="0" cy="423"/>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0" name="Line 82"/>
            <p:cNvSpPr>
              <a:spLocks noChangeShapeType="1"/>
            </p:cNvSpPr>
            <p:nvPr/>
          </p:nvSpPr>
          <p:spPr bwMode="auto">
            <a:xfrm flipH="1">
              <a:off x="768" y="2132"/>
              <a:ext cx="154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91" name="Line 83"/>
            <p:cNvSpPr>
              <a:spLocks noChangeShapeType="1"/>
            </p:cNvSpPr>
            <p:nvPr/>
          </p:nvSpPr>
          <p:spPr bwMode="auto">
            <a:xfrm flipH="1">
              <a:off x="288" y="2016"/>
              <a:ext cx="24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2" name="Line 84"/>
            <p:cNvSpPr>
              <a:spLocks noChangeShapeType="1"/>
            </p:cNvSpPr>
            <p:nvPr/>
          </p:nvSpPr>
          <p:spPr bwMode="auto">
            <a:xfrm flipV="1">
              <a:off x="288" y="1152"/>
              <a:ext cx="0" cy="864"/>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3" name="Line 85"/>
            <p:cNvSpPr>
              <a:spLocks noChangeShapeType="1"/>
            </p:cNvSpPr>
            <p:nvPr/>
          </p:nvSpPr>
          <p:spPr bwMode="auto">
            <a:xfrm>
              <a:off x="288" y="1152"/>
              <a:ext cx="24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grpSp>
      <p:grpSp>
        <p:nvGrpSpPr>
          <p:cNvPr id="7" name="Group 86"/>
          <p:cNvGrpSpPr>
            <a:grpSpLocks/>
          </p:cNvGrpSpPr>
          <p:nvPr/>
        </p:nvGrpSpPr>
        <p:grpSpPr bwMode="auto">
          <a:xfrm>
            <a:off x="989013" y="3489325"/>
            <a:ext cx="7729537" cy="1006475"/>
            <a:chOff x="623" y="2323"/>
            <a:chExt cx="4869" cy="634"/>
          </a:xfrm>
        </p:grpSpPr>
        <p:grpSp>
          <p:nvGrpSpPr>
            <p:cNvPr id="8" name="Group 87"/>
            <p:cNvGrpSpPr>
              <a:grpSpLocks/>
            </p:cNvGrpSpPr>
            <p:nvPr/>
          </p:nvGrpSpPr>
          <p:grpSpPr bwMode="auto">
            <a:xfrm>
              <a:off x="623" y="2496"/>
              <a:ext cx="1241" cy="442"/>
              <a:chOff x="481" y="2832"/>
              <a:chExt cx="1603" cy="442"/>
            </a:xfrm>
          </p:grpSpPr>
          <p:sp>
            <p:nvSpPr>
              <p:cNvPr id="2731096" name="Text Box 88"/>
              <p:cNvSpPr txBox="1">
                <a:spLocks noChangeArrowheads="1"/>
              </p:cNvSpPr>
              <p:nvPr/>
            </p:nvSpPr>
            <p:spPr bwMode="auto">
              <a:xfrm>
                <a:off x="481" y="2832"/>
                <a:ext cx="1333" cy="442"/>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1. Instruction</a:t>
                </a:r>
              </a:p>
              <a:p>
                <a:pPr algn="ctr"/>
                <a:r>
                  <a:rPr lang="en-US" sz="2000">
                    <a:solidFill>
                      <a:schemeClr val="accent2"/>
                    </a:solidFill>
                  </a:rPr>
                  <a:t>Fetch</a:t>
                </a:r>
              </a:p>
            </p:txBody>
          </p:sp>
          <p:sp>
            <p:nvSpPr>
              <p:cNvPr id="2731097" name="Line 89"/>
              <p:cNvSpPr>
                <a:spLocks noChangeShapeType="1"/>
              </p:cNvSpPr>
              <p:nvPr/>
            </p:nvSpPr>
            <p:spPr bwMode="auto">
              <a:xfrm>
                <a:off x="729" y="2832"/>
                <a:ext cx="1355" cy="0"/>
              </a:xfrm>
              <a:prstGeom prst="line">
                <a:avLst/>
              </a:prstGeom>
              <a:noFill/>
              <a:ln w="28575">
                <a:solidFill>
                  <a:schemeClr val="accent2"/>
                </a:solidFill>
                <a:round/>
                <a:headEnd type="diamond" w="med" len="med"/>
                <a:tailEnd type="triangle" w="med" len="med"/>
              </a:ln>
              <a:effectLst/>
            </p:spPr>
            <p:txBody>
              <a:bodyPr wrap="none" anchor="ctr">
                <a:prstTxWarp prst="textNoShape">
                  <a:avLst/>
                </a:prstTxWarp>
              </a:bodyPr>
              <a:lstStyle/>
              <a:p>
                <a:endParaRPr lang="en-US"/>
              </a:p>
            </p:txBody>
          </p:sp>
        </p:grpSp>
        <p:sp>
          <p:nvSpPr>
            <p:cNvPr id="2731098" name="Text Box 90"/>
            <p:cNvSpPr txBox="1">
              <a:spLocks noChangeArrowheads="1"/>
            </p:cNvSpPr>
            <p:nvPr/>
          </p:nvSpPr>
          <p:spPr bwMode="auto">
            <a:xfrm>
              <a:off x="1680" y="2323"/>
              <a:ext cx="1440" cy="634"/>
            </a:xfrm>
            <a:prstGeom prst="rect">
              <a:avLst/>
            </a:prstGeom>
            <a:noFill/>
            <a:ln w="28575">
              <a:noFill/>
              <a:miter lim="800000"/>
              <a:headEnd/>
              <a:tailEnd/>
            </a:ln>
            <a:effectLst/>
          </p:spPr>
          <p:txBody>
            <a:bodyPr anchor="ctr">
              <a:prstTxWarp prst="textNoShape">
                <a:avLst/>
              </a:prstTxWarp>
              <a:spAutoFit/>
            </a:bodyPr>
            <a:lstStyle/>
            <a:p>
              <a:pPr algn="ctr"/>
              <a:endParaRPr lang="en-US" sz="2000">
                <a:solidFill>
                  <a:schemeClr val="accent2"/>
                </a:solidFill>
              </a:endParaRPr>
            </a:p>
            <a:p>
              <a:pPr algn="ctr"/>
              <a:r>
                <a:rPr lang="en-US" sz="2000">
                  <a:solidFill>
                    <a:schemeClr val="accent2"/>
                  </a:solidFill>
                </a:rPr>
                <a:t>2. Decode/</a:t>
              </a:r>
            </a:p>
            <a:p>
              <a:pPr algn="ctr"/>
              <a:r>
                <a:rPr lang="en-US" sz="2000">
                  <a:solidFill>
                    <a:schemeClr val="accent2"/>
                  </a:solidFill>
                </a:rPr>
                <a:t>    Register Read</a:t>
              </a:r>
            </a:p>
          </p:txBody>
        </p:sp>
        <p:sp>
          <p:nvSpPr>
            <p:cNvPr id="2731099" name="Line 91"/>
            <p:cNvSpPr>
              <a:spLocks noChangeShapeType="1"/>
            </p:cNvSpPr>
            <p:nvPr/>
          </p:nvSpPr>
          <p:spPr bwMode="auto">
            <a:xfrm>
              <a:off x="1968" y="2496"/>
              <a:ext cx="1110" cy="0"/>
            </a:xfrm>
            <a:prstGeom prst="line">
              <a:avLst/>
            </a:prstGeom>
            <a:noFill/>
            <a:ln w="28575">
              <a:solidFill>
                <a:schemeClr val="accent2"/>
              </a:solidFill>
              <a:round/>
              <a:headEnd type="diamond" w="med" len="med"/>
              <a:tailEnd type="triangle" w="med" len="med"/>
            </a:ln>
            <a:effectLst/>
          </p:spPr>
          <p:txBody>
            <a:bodyPr wrap="none" anchor="ctr">
              <a:prstTxWarp prst="textNoShape">
                <a:avLst/>
              </a:prstTxWarp>
            </a:bodyPr>
            <a:lstStyle/>
            <a:p>
              <a:endParaRPr lang="en-US"/>
            </a:p>
          </p:txBody>
        </p:sp>
        <p:grpSp>
          <p:nvGrpSpPr>
            <p:cNvPr id="9" name="Group 92"/>
            <p:cNvGrpSpPr>
              <a:grpSpLocks/>
            </p:cNvGrpSpPr>
            <p:nvPr/>
          </p:nvGrpSpPr>
          <p:grpSpPr bwMode="auto">
            <a:xfrm>
              <a:off x="3059" y="2488"/>
              <a:ext cx="1086" cy="346"/>
              <a:chOff x="527" y="2832"/>
              <a:chExt cx="1557" cy="346"/>
            </a:xfrm>
          </p:grpSpPr>
          <p:sp>
            <p:nvSpPr>
              <p:cNvPr id="2731101" name="Text Box 93"/>
              <p:cNvSpPr txBox="1">
                <a:spLocks noChangeArrowheads="1"/>
              </p:cNvSpPr>
              <p:nvPr/>
            </p:nvSpPr>
            <p:spPr bwMode="auto">
              <a:xfrm>
                <a:off x="527" y="2928"/>
                <a:ext cx="1250"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3. Execute</a:t>
                </a:r>
              </a:p>
            </p:txBody>
          </p:sp>
          <p:sp>
            <p:nvSpPr>
              <p:cNvPr id="2731102" name="Line 94"/>
              <p:cNvSpPr>
                <a:spLocks noChangeShapeType="1"/>
              </p:cNvSpPr>
              <p:nvPr/>
            </p:nvSpPr>
            <p:spPr bwMode="auto">
              <a:xfrm>
                <a:off x="729" y="2832"/>
                <a:ext cx="1355" cy="0"/>
              </a:xfrm>
              <a:prstGeom prst="line">
                <a:avLst/>
              </a:prstGeom>
              <a:noFill/>
              <a:ln w="28575">
                <a:solidFill>
                  <a:schemeClr val="accent2"/>
                </a:solidFill>
                <a:round/>
                <a:headEnd type="diamond" w="med" len="med"/>
                <a:tailEnd type="triangle" w="med" len="med"/>
              </a:ln>
              <a:effectLst/>
            </p:spPr>
            <p:txBody>
              <a:bodyPr wrap="none" anchor="ctr">
                <a:prstTxWarp prst="textNoShape">
                  <a:avLst/>
                </a:prstTxWarp>
              </a:bodyPr>
              <a:lstStyle/>
              <a:p>
                <a:endParaRPr lang="en-US"/>
              </a:p>
            </p:txBody>
          </p:sp>
        </p:grpSp>
        <p:grpSp>
          <p:nvGrpSpPr>
            <p:cNvPr id="10" name="Group 95"/>
            <p:cNvGrpSpPr>
              <a:grpSpLocks/>
            </p:cNvGrpSpPr>
            <p:nvPr/>
          </p:nvGrpSpPr>
          <p:grpSpPr bwMode="auto">
            <a:xfrm>
              <a:off x="3929" y="2488"/>
              <a:ext cx="872" cy="346"/>
              <a:chOff x="37" y="2832"/>
              <a:chExt cx="2235" cy="346"/>
            </a:xfrm>
          </p:grpSpPr>
          <p:sp>
            <p:nvSpPr>
              <p:cNvPr id="2731104" name="Text Box 96"/>
              <p:cNvSpPr txBox="1">
                <a:spLocks noChangeArrowheads="1"/>
              </p:cNvSpPr>
              <p:nvPr/>
            </p:nvSpPr>
            <p:spPr bwMode="auto">
              <a:xfrm>
                <a:off x="37" y="2928"/>
                <a:ext cx="2235"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4. Memory</a:t>
                </a:r>
              </a:p>
            </p:txBody>
          </p:sp>
          <p:sp>
            <p:nvSpPr>
              <p:cNvPr id="2731105" name="Line 97"/>
              <p:cNvSpPr>
                <a:spLocks noChangeShapeType="1"/>
              </p:cNvSpPr>
              <p:nvPr/>
            </p:nvSpPr>
            <p:spPr bwMode="auto">
              <a:xfrm>
                <a:off x="729" y="2832"/>
                <a:ext cx="1355" cy="0"/>
              </a:xfrm>
              <a:prstGeom prst="line">
                <a:avLst/>
              </a:prstGeom>
              <a:noFill/>
              <a:ln w="28575">
                <a:solidFill>
                  <a:schemeClr val="accent2"/>
                </a:solidFill>
                <a:round/>
                <a:headEnd type="diamond" w="med" len="med"/>
                <a:tailEnd type="triangle" w="med" len="med"/>
              </a:ln>
              <a:effectLst/>
            </p:spPr>
            <p:txBody>
              <a:bodyPr wrap="none" anchor="ctr">
                <a:prstTxWarp prst="textNoShape">
                  <a:avLst/>
                </a:prstTxWarp>
              </a:bodyPr>
              <a:lstStyle/>
              <a:p>
                <a:endParaRPr lang="en-US"/>
              </a:p>
            </p:txBody>
          </p:sp>
        </p:grpSp>
        <p:grpSp>
          <p:nvGrpSpPr>
            <p:cNvPr id="11" name="Group 98"/>
            <p:cNvGrpSpPr>
              <a:grpSpLocks/>
            </p:cNvGrpSpPr>
            <p:nvPr/>
          </p:nvGrpSpPr>
          <p:grpSpPr bwMode="auto">
            <a:xfrm>
              <a:off x="4705" y="2488"/>
              <a:ext cx="787" cy="442"/>
              <a:chOff x="471" y="2832"/>
              <a:chExt cx="1613" cy="442"/>
            </a:xfrm>
          </p:grpSpPr>
          <p:sp>
            <p:nvSpPr>
              <p:cNvPr id="2731107" name="Text Box 99"/>
              <p:cNvSpPr txBox="1">
                <a:spLocks noChangeArrowheads="1"/>
              </p:cNvSpPr>
              <p:nvPr/>
            </p:nvSpPr>
            <p:spPr bwMode="auto">
              <a:xfrm>
                <a:off x="471" y="2832"/>
                <a:ext cx="1367" cy="442"/>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5. Write</a:t>
                </a:r>
                <a:br>
                  <a:rPr lang="en-US" sz="2000">
                    <a:solidFill>
                      <a:schemeClr val="accent2"/>
                    </a:solidFill>
                  </a:rPr>
                </a:br>
                <a:r>
                  <a:rPr lang="en-US" sz="2000">
                    <a:solidFill>
                      <a:schemeClr val="accent2"/>
                    </a:solidFill>
                  </a:rPr>
                  <a:t>Back</a:t>
                </a:r>
              </a:p>
            </p:txBody>
          </p:sp>
          <p:sp>
            <p:nvSpPr>
              <p:cNvPr id="2731108" name="Line 100"/>
              <p:cNvSpPr>
                <a:spLocks noChangeShapeType="1"/>
              </p:cNvSpPr>
              <p:nvPr/>
            </p:nvSpPr>
            <p:spPr bwMode="auto">
              <a:xfrm>
                <a:off x="729" y="2832"/>
                <a:ext cx="1355" cy="0"/>
              </a:xfrm>
              <a:prstGeom prst="line">
                <a:avLst/>
              </a:prstGeom>
              <a:noFill/>
              <a:ln w="28575">
                <a:solidFill>
                  <a:schemeClr val="accent2"/>
                </a:solidFill>
                <a:round/>
                <a:headEnd type="diamond" w="med" len="med"/>
                <a:tailEnd type="triangle" w="med" len="med"/>
              </a:ln>
              <a:effectLst/>
            </p:spPr>
            <p:txBody>
              <a:bodyPr wrap="none" anchor="ctr">
                <a:prstTxWarp prst="textNoShape">
                  <a:avLst/>
                </a:prstTxWarp>
              </a:bodyPr>
              <a:lstStyle/>
              <a:p>
                <a:endParaRPr lang="en-US"/>
              </a:p>
            </p:txBody>
          </p:sp>
        </p:grpSp>
      </p:grpSp>
      <p:sp>
        <p:nvSpPr>
          <p:cNvPr id="101" name="Title 100"/>
          <p:cNvSpPr>
            <a:spLocks noGrp="1"/>
          </p:cNvSpPr>
          <p:nvPr>
            <p:ph type="title"/>
          </p:nvPr>
        </p:nvSpPr>
        <p:spPr/>
        <p:txBody>
          <a:bodyPr/>
          <a:lstStyle/>
          <a:p>
            <a:r>
              <a:rPr lang="en-US" dirty="0" smtClean="0"/>
              <a:t>Review: </a:t>
            </a:r>
            <a:r>
              <a:rPr lang="en-US" dirty="0" err="1" smtClean="0"/>
              <a:t>Datapath</a:t>
            </a:r>
            <a:r>
              <a:rPr lang="en-US" dirty="0" smtClean="0"/>
              <a:t> for MIPS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310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1011" grpId="0" build="p" autoUpdateAnimBg="0"/>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42900" y="2071688"/>
            <a:ext cx="576263" cy="4786312"/>
            <a:chOff x="216" y="876"/>
            <a:chExt cx="363" cy="3015"/>
          </a:xfrm>
        </p:grpSpPr>
        <p:sp>
          <p:nvSpPr>
            <p:cNvPr id="2733060" name="Rectangle 4"/>
            <p:cNvSpPr>
              <a:spLocks noChangeArrowheads="1"/>
            </p:cNvSpPr>
            <p:nvPr/>
          </p:nvSpPr>
          <p:spPr bwMode="auto">
            <a:xfrm>
              <a:off x="216" y="876"/>
              <a:ext cx="288" cy="301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a:solidFill>
                    <a:schemeClr val="tx1"/>
                  </a:solidFill>
                  <a:latin typeface="Arial" pitchFamily="-65" charset="0"/>
                </a:rPr>
                <a:t>I</a:t>
              </a:r>
            </a:p>
            <a:p>
              <a:pPr algn="ctr"/>
              <a:r>
                <a:rPr lang="en-US" sz="2800" b="1">
                  <a:solidFill>
                    <a:schemeClr val="tx1"/>
                  </a:solidFill>
                  <a:latin typeface="Arial" pitchFamily="-65" charset="0"/>
                </a:rPr>
                <a:t>n</a:t>
              </a:r>
            </a:p>
            <a:p>
              <a:pPr algn="ctr"/>
              <a:r>
                <a:rPr lang="en-US" sz="2800" b="1">
                  <a:solidFill>
                    <a:schemeClr val="tx1"/>
                  </a:solidFill>
                  <a:latin typeface="Arial" pitchFamily="-65" charset="0"/>
                </a:rPr>
                <a:t>s</a:t>
              </a:r>
            </a:p>
            <a:p>
              <a:pPr algn="ctr"/>
              <a:r>
                <a:rPr lang="en-US" sz="2800" b="1">
                  <a:solidFill>
                    <a:schemeClr val="tx1"/>
                  </a:solidFill>
                  <a:latin typeface="Arial" pitchFamily="-65" charset="0"/>
                </a:rPr>
                <a:t>t</a:t>
              </a:r>
            </a:p>
            <a:p>
              <a:pPr algn="ctr"/>
              <a:r>
                <a:rPr lang="en-US" sz="2800" b="1">
                  <a:solidFill>
                    <a:schemeClr val="tx1"/>
                  </a:solidFill>
                  <a:latin typeface="Arial" pitchFamily="-65" charset="0"/>
                </a:rPr>
                <a:t>r.</a:t>
              </a:r>
            </a:p>
            <a:p>
              <a:pPr algn="ctr"/>
              <a:endParaRPr lang="en-US" sz="2800" b="1">
                <a:solidFill>
                  <a:schemeClr val="tx1"/>
                </a:solidFill>
                <a:latin typeface="Arial" pitchFamily="-65" charset="0"/>
              </a:endParaRPr>
            </a:p>
            <a:p>
              <a:pPr algn="ctr"/>
              <a:r>
                <a:rPr lang="en-US" sz="2800" b="1">
                  <a:solidFill>
                    <a:schemeClr val="tx1"/>
                  </a:solidFill>
                  <a:latin typeface="Arial" pitchFamily="-65" charset="0"/>
                </a:rPr>
                <a:t>O</a:t>
              </a:r>
            </a:p>
            <a:p>
              <a:pPr algn="ctr"/>
              <a:r>
                <a:rPr lang="en-US" sz="2800" b="1">
                  <a:solidFill>
                    <a:schemeClr val="tx1"/>
                  </a:solidFill>
                  <a:latin typeface="Arial" pitchFamily="-65" charset="0"/>
                </a:rPr>
                <a:t>r</a:t>
              </a:r>
            </a:p>
            <a:p>
              <a:pPr algn="ctr"/>
              <a:r>
                <a:rPr lang="en-US" sz="2800" b="1">
                  <a:solidFill>
                    <a:schemeClr val="tx1"/>
                  </a:solidFill>
                  <a:latin typeface="Arial" pitchFamily="-65" charset="0"/>
                </a:rPr>
                <a:t>d</a:t>
              </a:r>
            </a:p>
            <a:p>
              <a:pPr algn="ctr"/>
              <a:r>
                <a:rPr lang="en-US" sz="2800" b="1">
                  <a:solidFill>
                    <a:schemeClr val="tx1"/>
                  </a:solidFill>
                  <a:latin typeface="Arial" pitchFamily="-65" charset="0"/>
                </a:rPr>
                <a:t>e</a:t>
              </a:r>
            </a:p>
            <a:p>
              <a:pPr algn="ctr"/>
              <a:r>
                <a:rPr lang="en-US" sz="2800" b="1">
                  <a:solidFill>
                    <a:schemeClr val="tx1"/>
                  </a:solidFill>
                  <a:latin typeface="Arial" pitchFamily="-65" charset="0"/>
                </a:rPr>
                <a:t>r</a:t>
              </a:r>
            </a:p>
          </p:txBody>
        </p:sp>
        <p:sp>
          <p:nvSpPr>
            <p:cNvPr id="2733061" name="Line 5"/>
            <p:cNvSpPr>
              <a:spLocks noChangeShapeType="1"/>
            </p:cNvSpPr>
            <p:nvPr/>
          </p:nvSpPr>
          <p:spPr bwMode="auto">
            <a:xfrm>
              <a:off x="579" y="920"/>
              <a:ext cx="0" cy="2816"/>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grpSp>
      <p:grpSp>
        <p:nvGrpSpPr>
          <p:cNvPr id="3" name="Group 6"/>
          <p:cNvGrpSpPr>
            <a:grpSpLocks/>
          </p:cNvGrpSpPr>
          <p:nvPr/>
        </p:nvGrpSpPr>
        <p:grpSpPr bwMode="auto">
          <a:xfrm>
            <a:off x="881063" y="2747963"/>
            <a:ext cx="1090612" cy="3317875"/>
            <a:chOff x="555" y="1302"/>
            <a:chExt cx="687" cy="2090"/>
          </a:xfrm>
        </p:grpSpPr>
        <p:sp>
          <p:nvSpPr>
            <p:cNvPr id="2733063" name="Rectangle 7"/>
            <p:cNvSpPr>
              <a:spLocks noChangeArrowheads="1"/>
            </p:cNvSpPr>
            <p:nvPr/>
          </p:nvSpPr>
          <p:spPr bwMode="auto">
            <a:xfrm>
              <a:off x="579" y="1302"/>
              <a:ext cx="649"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Load</a:t>
              </a:r>
            </a:p>
          </p:txBody>
        </p:sp>
        <p:sp>
          <p:nvSpPr>
            <p:cNvPr id="2733064" name="Rectangle 8"/>
            <p:cNvSpPr>
              <a:spLocks noChangeArrowheads="1"/>
            </p:cNvSpPr>
            <p:nvPr/>
          </p:nvSpPr>
          <p:spPr bwMode="auto">
            <a:xfrm>
              <a:off x="563" y="1718"/>
              <a:ext cx="549"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Add</a:t>
              </a:r>
            </a:p>
          </p:txBody>
        </p:sp>
        <p:sp>
          <p:nvSpPr>
            <p:cNvPr id="2733065" name="Rectangle 9"/>
            <p:cNvSpPr>
              <a:spLocks noChangeArrowheads="1"/>
            </p:cNvSpPr>
            <p:nvPr/>
          </p:nvSpPr>
          <p:spPr bwMode="auto">
            <a:xfrm>
              <a:off x="555" y="2182"/>
              <a:ext cx="687"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Store</a:t>
              </a:r>
            </a:p>
          </p:txBody>
        </p:sp>
        <p:sp>
          <p:nvSpPr>
            <p:cNvPr id="2733066" name="Rectangle 10"/>
            <p:cNvSpPr>
              <a:spLocks noChangeArrowheads="1"/>
            </p:cNvSpPr>
            <p:nvPr/>
          </p:nvSpPr>
          <p:spPr bwMode="auto">
            <a:xfrm>
              <a:off x="598" y="2612"/>
              <a:ext cx="537"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Sub</a:t>
              </a:r>
            </a:p>
          </p:txBody>
        </p:sp>
        <p:sp>
          <p:nvSpPr>
            <p:cNvPr id="2733067" name="Rectangle 11"/>
            <p:cNvSpPr>
              <a:spLocks noChangeArrowheads="1"/>
            </p:cNvSpPr>
            <p:nvPr/>
          </p:nvSpPr>
          <p:spPr bwMode="auto">
            <a:xfrm>
              <a:off x="587" y="3067"/>
              <a:ext cx="375"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Or</a:t>
              </a:r>
            </a:p>
          </p:txBody>
        </p:sp>
      </p:grpSp>
      <p:grpSp>
        <p:nvGrpSpPr>
          <p:cNvPr id="4" name="Group 12"/>
          <p:cNvGrpSpPr>
            <a:grpSpLocks/>
          </p:cNvGrpSpPr>
          <p:nvPr/>
        </p:nvGrpSpPr>
        <p:grpSpPr bwMode="auto">
          <a:xfrm>
            <a:off x="2743200" y="2141538"/>
            <a:ext cx="4800600" cy="4470400"/>
            <a:chOff x="1728" y="920"/>
            <a:chExt cx="3024" cy="2816"/>
          </a:xfrm>
        </p:grpSpPr>
        <p:sp>
          <p:nvSpPr>
            <p:cNvPr id="2733069" name="Line 13"/>
            <p:cNvSpPr>
              <a:spLocks noChangeShapeType="1"/>
            </p:cNvSpPr>
            <p:nvPr/>
          </p:nvSpPr>
          <p:spPr bwMode="auto">
            <a:xfrm>
              <a:off x="172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0" name="Line 14"/>
            <p:cNvSpPr>
              <a:spLocks noChangeShapeType="1"/>
            </p:cNvSpPr>
            <p:nvPr/>
          </p:nvSpPr>
          <p:spPr bwMode="auto">
            <a:xfrm>
              <a:off x="216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1" name="Line 15"/>
            <p:cNvSpPr>
              <a:spLocks noChangeShapeType="1"/>
            </p:cNvSpPr>
            <p:nvPr/>
          </p:nvSpPr>
          <p:spPr bwMode="auto">
            <a:xfrm>
              <a:off x="259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2" name="Line 16"/>
            <p:cNvSpPr>
              <a:spLocks noChangeShapeType="1"/>
            </p:cNvSpPr>
            <p:nvPr/>
          </p:nvSpPr>
          <p:spPr bwMode="auto">
            <a:xfrm>
              <a:off x="3024"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3" name="Line 17"/>
            <p:cNvSpPr>
              <a:spLocks noChangeShapeType="1"/>
            </p:cNvSpPr>
            <p:nvPr/>
          </p:nvSpPr>
          <p:spPr bwMode="auto">
            <a:xfrm>
              <a:off x="3456"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4" name="Line 18"/>
            <p:cNvSpPr>
              <a:spLocks noChangeShapeType="1"/>
            </p:cNvSpPr>
            <p:nvPr/>
          </p:nvSpPr>
          <p:spPr bwMode="auto">
            <a:xfrm>
              <a:off x="388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5" name="Line 19"/>
            <p:cNvSpPr>
              <a:spLocks noChangeShapeType="1"/>
            </p:cNvSpPr>
            <p:nvPr/>
          </p:nvSpPr>
          <p:spPr bwMode="auto">
            <a:xfrm>
              <a:off x="432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6" name="Line 20"/>
            <p:cNvSpPr>
              <a:spLocks noChangeShapeType="1"/>
            </p:cNvSpPr>
            <p:nvPr/>
          </p:nvSpPr>
          <p:spPr bwMode="auto">
            <a:xfrm>
              <a:off x="475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grpSp>
        <p:nvGrpSpPr>
          <p:cNvPr id="5" name="Group 21"/>
          <p:cNvGrpSpPr>
            <a:grpSpLocks/>
          </p:cNvGrpSpPr>
          <p:nvPr/>
        </p:nvGrpSpPr>
        <p:grpSpPr bwMode="auto">
          <a:xfrm>
            <a:off x="2101850" y="2662238"/>
            <a:ext cx="569913" cy="458787"/>
            <a:chOff x="1324" y="1248"/>
            <a:chExt cx="359" cy="289"/>
          </a:xfrm>
        </p:grpSpPr>
        <p:sp>
          <p:nvSpPr>
            <p:cNvPr id="2733078" name="Rectangle 22"/>
            <p:cNvSpPr>
              <a:spLocks noChangeArrowheads="1"/>
            </p:cNvSpPr>
            <p:nvPr/>
          </p:nvSpPr>
          <p:spPr bwMode="auto">
            <a:xfrm>
              <a:off x="1324" y="125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6" name="Group 23"/>
            <p:cNvGrpSpPr>
              <a:grpSpLocks/>
            </p:cNvGrpSpPr>
            <p:nvPr/>
          </p:nvGrpSpPr>
          <p:grpSpPr bwMode="auto">
            <a:xfrm>
              <a:off x="1343" y="1248"/>
              <a:ext cx="340" cy="289"/>
              <a:chOff x="1343" y="1248"/>
              <a:chExt cx="340" cy="289"/>
            </a:xfrm>
          </p:grpSpPr>
          <p:sp>
            <p:nvSpPr>
              <p:cNvPr id="2733080" name="Freeform 24"/>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081" name="Freeform 25"/>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grpSp>
        <p:nvGrpSpPr>
          <p:cNvPr id="7" name="Group 26"/>
          <p:cNvGrpSpPr>
            <a:grpSpLocks/>
          </p:cNvGrpSpPr>
          <p:nvPr/>
        </p:nvGrpSpPr>
        <p:grpSpPr bwMode="auto">
          <a:xfrm>
            <a:off x="1562100" y="1617662"/>
            <a:ext cx="6311900" cy="515938"/>
            <a:chOff x="984" y="551"/>
            <a:chExt cx="3976" cy="325"/>
          </a:xfrm>
        </p:grpSpPr>
        <p:sp>
          <p:nvSpPr>
            <p:cNvPr id="2733083" name="Line 27"/>
            <p:cNvSpPr>
              <a:spLocks noChangeShapeType="1"/>
            </p:cNvSpPr>
            <p:nvPr/>
          </p:nvSpPr>
          <p:spPr bwMode="auto">
            <a:xfrm>
              <a:off x="984" y="840"/>
              <a:ext cx="3976"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33084" name="Rectangle 28"/>
            <p:cNvSpPr>
              <a:spLocks noChangeArrowheads="1"/>
            </p:cNvSpPr>
            <p:nvPr/>
          </p:nvSpPr>
          <p:spPr bwMode="auto">
            <a:xfrm>
              <a:off x="1867" y="551"/>
              <a:ext cx="2168"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Time (clock cycles)</a:t>
              </a:r>
            </a:p>
          </p:txBody>
        </p:sp>
      </p:grpSp>
      <p:grpSp>
        <p:nvGrpSpPr>
          <p:cNvPr id="8" name="Group 29"/>
          <p:cNvGrpSpPr>
            <a:grpSpLocks/>
          </p:cNvGrpSpPr>
          <p:nvPr/>
        </p:nvGrpSpPr>
        <p:grpSpPr bwMode="auto">
          <a:xfrm>
            <a:off x="3340100" y="2509838"/>
            <a:ext cx="857250" cy="2033587"/>
            <a:chOff x="2104" y="1437"/>
            <a:chExt cx="540" cy="1281"/>
          </a:xfrm>
        </p:grpSpPr>
        <p:sp>
          <p:nvSpPr>
            <p:cNvPr id="2733086" name="Line 30"/>
            <p:cNvSpPr>
              <a:spLocks noChangeShapeType="1"/>
            </p:cNvSpPr>
            <p:nvPr/>
          </p:nvSpPr>
          <p:spPr bwMode="auto">
            <a:xfrm>
              <a:off x="2489" y="1677"/>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087" name="Freeform 31" descr="25%"/>
            <p:cNvSpPr>
              <a:spLocks/>
            </p:cNvSpPr>
            <p:nvPr/>
          </p:nvSpPr>
          <p:spPr bwMode="auto">
            <a:xfrm>
              <a:off x="2396" y="1965"/>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9" name="Group 32"/>
            <p:cNvGrpSpPr>
              <a:grpSpLocks/>
            </p:cNvGrpSpPr>
            <p:nvPr/>
          </p:nvGrpSpPr>
          <p:grpSpPr bwMode="auto">
            <a:xfrm>
              <a:off x="2178" y="2429"/>
              <a:ext cx="359" cy="289"/>
              <a:chOff x="2178" y="2144"/>
              <a:chExt cx="359" cy="289"/>
            </a:xfrm>
          </p:grpSpPr>
          <p:sp>
            <p:nvSpPr>
              <p:cNvPr id="2733089" name="Rectangle 33"/>
              <p:cNvSpPr>
                <a:spLocks noChangeArrowheads="1"/>
              </p:cNvSpPr>
              <p:nvPr/>
            </p:nvSpPr>
            <p:spPr bwMode="auto">
              <a:xfrm>
                <a:off x="2178" y="2146"/>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0" name="Group 34"/>
              <p:cNvGrpSpPr>
                <a:grpSpLocks/>
              </p:cNvGrpSpPr>
              <p:nvPr/>
            </p:nvGrpSpPr>
            <p:grpSpPr bwMode="auto">
              <a:xfrm>
                <a:off x="2197" y="2144"/>
                <a:ext cx="340" cy="289"/>
                <a:chOff x="2197" y="2144"/>
                <a:chExt cx="340" cy="289"/>
              </a:xfrm>
            </p:grpSpPr>
            <p:sp>
              <p:nvSpPr>
                <p:cNvPr id="2733091" name="Freeform 35"/>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092" name="Freeform 36"/>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grpSp>
          <p:nvGrpSpPr>
            <p:cNvPr id="11" name="Group 37"/>
            <p:cNvGrpSpPr>
              <a:grpSpLocks/>
            </p:cNvGrpSpPr>
            <p:nvPr/>
          </p:nvGrpSpPr>
          <p:grpSpPr bwMode="auto">
            <a:xfrm>
              <a:off x="2255" y="1437"/>
              <a:ext cx="227" cy="481"/>
              <a:chOff x="2255" y="1152"/>
              <a:chExt cx="227" cy="481"/>
            </a:xfrm>
          </p:grpSpPr>
          <p:sp>
            <p:nvSpPr>
              <p:cNvPr id="2733094" name="Freeform 38"/>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095" name="Rectangle 39"/>
              <p:cNvSpPr>
                <a:spLocks noChangeArrowheads="1"/>
              </p:cNvSpPr>
              <p:nvPr/>
            </p:nvSpPr>
            <p:spPr bwMode="auto">
              <a:xfrm rot="5400000">
                <a:off x="2168" y="1273"/>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33096" name="Line 40"/>
            <p:cNvSpPr>
              <a:spLocks noChangeShapeType="1"/>
            </p:cNvSpPr>
            <p:nvPr/>
          </p:nvSpPr>
          <p:spPr bwMode="auto">
            <a:xfrm>
              <a:off x="2104" y="1581"/>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097" name="Line 41"/>
            <p:cNvSpPr>
              <a:spLocks noChangeShapeType="1"/>
            </p:cNvSpPr>
            <p:nvPr/>
          </p:nvSpPr>
          <p:spPr bwMode="auto">
            <a:xfrm>
              <a:off x="2104" y="1773"/>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098" name="Freeform 42"/>
            <p:cNvSpPr>
              <a:spLocks/>
            </p:cNvSpPr>
            <p:nvPr/>
          </p:nvSpPr>
          <p:spPr bwMode="auto">
            <a:xfrm>
              <a:off x="2197" y="1672"/>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099" name="Rectangle 43"/>
            <p:cNvSpPr>
              <a:spLocks noChangeArrowheads="1"/>
            </p:cNvSpPr>
            <p:nvPr/>
          </p:nvSpPr>
          <p:spPr bwMode="auto">
            <a:xfrm>
              <a:off x="2211" y="198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2" name="Group 44"/>
            <p:cNvGrpSpPr>
              <a:grpSpLocks/>
            </p:cNvGrpSpPr>
            <p:nvPr/>
          </p:nvGrpSpPr>
          <p:grpSpPr bwMode="auto">
            <a:xfrm>
              <a:off x="2230" y="1981"/>
              <a:ext cx="296" cy="289"/>
              <a:chOff x="2230" y="1696"/>
              <a:chExt cx="296" cy="289"/>
            </a:xfrm>
          </p:grpSpPr>
          <p:sp>
            <p:nvSpPr>
              <p:cNvPr id="2733101" name="Freeform 45"/>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02" name="Freeform 46"/>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03" name="Line 47"/>
            <p:cNvSpPr>
              <a:spLocks noChangeShapeType="1"/>
            </p:cNvSpPr>
            <p:nvPr/>
          </p:nvSpPr>
          <p:spPr bwMode="auto">
            <a:xfrm>
              <a:off x="2115" y="2125"/>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04" name="Freeform 48"/>
            <p:cNvSpPr>
              <a:spLocks/>
            </p:cNvSpPr>
            <p:nvPr/>
          </p:nvSpPr>
          <p:spPr bwMode="auto">
            <a:xfrm>
              <a:off x="2177" y="2029"/>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3" name="Group 49"/>
          <p:cNvGrpSpPr>
            <a:grpSpLocks/>
          </p:cNvGrpSpPr>
          <p:nvPr/>
        </p:nvGrpSpPr>
        <p:grpSpPr bwMode="auto">
          <a:xfrm>
            <a:off x="4017963" y="2586038"/>
            <a:ext cx="857250" cy="2668587"/>
            <a:chOff x="2531" y="1485"/>
            <a:chExt cx="540" cy="1681"/>
          </a:xfrm>
        </p:grpSpPr>
        <p:sp>
          <p:nvSpPr>
            <p:cNvPr id="2733106" name="Line 50"/>
            <p:cNvSpPr>
              <a:spLocks noChangeShapeType="1"/>
            </p:cNvSpPr>
            <p:nvPr/>
          </p:nvSpPr>
          <p:spPr bwMode="auto">
            <a:xfrm>
              <a:off x="2916" y="2125"/>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07" name="Freeform 51"/>
            <p:cNvSpPr>
              <a:spLocks/>
            </p:cNvSpPr>
            <p:nvPr/>
          </p:nvSpPr>
          <p:spPr bwMode="auto">
            <a:xfrm>
              <a:off x="2610" y="1677"/>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08" name="Freeform 52" descr="25%"/>
            <p:cNvSpPr>
              <a:spLocks/>
            </p:cNvSpPr>
            <p:nvPr/>
          </p:nvSpPr>
          <p:spPr bwMode="auto">
            <a:xfrm>
              <a:off x="2806" y="243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4" name="Group 53"/>
            <p:cNvGrpSpPr>
              <a:grpSpLocks/>
            </p:cNvGrpSpPr>
            <p:nvPr/>
          </p:nvGrpSpPr>
          <p:grpSpPr bwMode="auto">
            <a:xfrm>
              <a:off x="2624" y="1485"/>
              <a:ext cx="340" cy="289"/>
              <a:chOff x="2624" y="1200"/>
              <a:chExt cx="340" cy="289"/>
            </a:xfrm>
          </p:grpSpPr>
          <p:sp>
            <p:nvSpPr>
              <p:cNvPr id="2733110" name="Freeform 54"/>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11" name="Freeform 55"/>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12" name="Rectangle 56"/>
            <p:cNvSpPr>
              <a:spLocks noChangeArrowheads="1"/>
            </p:cNvSpPr>
            <p:nvPr/>
          </p:nvSpPr>
          <p:spPr bwMode="auto">
            <a:xfrm>
              <a:off x="2638" y="243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5" name="Group 57"/>
            <p:cNvGrpSpPr>
              <a:grpSpLocks/>
            </p:cNvGrpSpPr>
            <p:nvPr/>
          </p:nvGrpSpPr>
          <p:grpSpPr bwMode="auto">
            <a:xfrm>
              <a:off x="2657" y="2429"/>
              <a:ext cx="296" cy="289"/>
              <a:chOff x="2657" y="2144"/>
              <a:chExt cx="296" cy="289"/>
            </a:xfrm>
          </p:grpSpPr>
          <p:sp>
            <p:nvSpPr>
              <p:cNvPr id="2733114" name="Freeform 58"/>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15" name="Freeform 59"/>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16" name="Line 60"/>
            <p:cNvSpPr>
              <a:spLocks noChangeShapeType="1"/>
            </p:cNvSpPr>
            <p:nvPr/>
          </p:nvSpPr>
          <p:spPr bwMode="auto">
            <a:xfrm>
              <a:off x="2542" y="2573"/>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17" name="Freeform 61"/>
            <p:cNvSpPr>
              <a:spLocks/>
            </p:cNvSpPr>
            <p:nvPr/>
          </p:nvSpPr>
          <p:spPr bwMode="auto">
            <a:xfrm>
              <a:off x="2604" y="2477"/>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6" name="Group 62"/>
            <p:cNvGrpSpPr>
              <a:grpSpLocks/>
            </p:cNvGrpSpPr>
            <p:nvPr/>
          </p:nvGrpSpPr>
          <p:grpSpPr bwMode="auto">
            <a:xfrm>
              <a:off x="2624" y="2877"/>
              <a:ext cx="340" cy="289"/>
              <a:chOff x="2624" y="2592"/>
              <a:chExt cx="340" cy="289"/>
            </a:xfrm>
          </p:grpSpPr>
          <p:sp>
            <p:nvSpPr>
              <p:cNvPr id="2733119" name="Freeform 63"/>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20" name="Freeform 64"/>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21" name="Rectangle 65"/>
            <p:cNvSpPr>
              <a:spLocks noChangeArrowheads="1"/>
            </p:cNvSpPr>
            <p:nvPr/>
          </p:nvSpPr>
          <p:spPr bwMode="auto">
            <a:xfrm>
              <a:off x="2605" y="2879"/>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33122" name="Rectangle 66"/>
            <p:cNvSpPr>
              <a:spLocks noChangeArrowheads="1"/>
            </p:cNvSpPr>
            <p:nvPr/>
          </p:nvSpPr>
          <p:spPr bwMode="auto">
            <a:xfrm>
              <a:off x="2601" y="1535"/>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7" name="Group 67"/>
            <p:cNvGrpSpPr>
              <a:grpSpLocks/>
            </p:cNvGrpSpPr>
            <p:nvPr/>
          </p:nvGrpSpPr>
          <p:grpSpPr bwMode="auto">
            <a:xfrm>
              <a:off x="2682" y="1885"/>
              <a:ext cx="227" cy="481"/>
              <a:chOff x="2682" y="1600"/>
              <a:chExt cx="227" cy="481"/>
            </a:xfrm>
          </p:grpSpPr>
          <p:sp>
            <p:nvSpPr>
              <p:cNvPr id="2733124" name="Freeform 68"/>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25" name="Rectangle 69"/>
              <p:cNvSpPr>
                <a:spLocks noChangeArrowheads="1"/>
              </p:cNvSpPr>
              <p:nvPr/>
            </p:nvSpPr>
            <p:spPr bwMode="auto">
              <a:xfrm rot="5400000">
                <a:off x="2595" y="1721"/>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33126" name="Line 70"/>
            <p:cNvSpPr>
              <a:spLocks noChangeShapeType="1"/>
            </p:cNvSpPr>
            <p:nvPr/>
          </p:nvSpPr>
          <p:spPr bwMode="auto">
            <a:xfrm>
              <a:off x="2531" y="2029"/>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27" name="Line 71"/>
            <p:cNvSpPr>
              <a:spLocks noChangeShapeType="1"/>
            </p:cNvSpPr>
            <p:nvPr/>
          </p:nvSpPr>
          <p:spPr bwMode="auto">
            <a:xfrm>
              <a:off x="2531" y="2221"/>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28" name="Freeform 72"/>
            <p:cNvSpPr>
              <a:spLocks/>
            </p:cNvSpPr>
            <p:nvPr/>
          </p:nvSpPr>
          <p:spPr bwMode="auto">
            <a:xfrm>
              <a:off x="2624" y="2120"/>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8" name="Group 73"/>
          <p:cNvGrpSpPr>
            <a:grpSpLocks/>
          </p:cNvGrpSpPr>
          <p:nvPr/>
        </p:nvGrpSpPr>
        <p:grpSpPr bwMode="auto">
          <a:xfrm>
            <a:off x="4695825" y="2662238"/>
            <a:ext cx="857250" cy="3303587"/>
            <a:chOff x="2958" y="1533"/>
            <a:chExt cx="540" cy="2081"/>
          </a:xfrm>
        </p:grpSpPr>
        <p:sp>
          <p:nvSpPr>
            <p:cNvPr id="2733130" name="Line 74"/>
            <p:cNvSpPr>
              <a:spLocks noChangeShapeType="1"/>
            </p:cNvSpPr>
            <p:nvPr/>
          </p:nvSpPr>
          <p:spPr bwMode="auto">
            <a:xfrm>
              <a:off x="3343" y="2573"/>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31" name="Freeform 75"/>
            <p:cNvSpPr>
              <a:spLocks/>
            </p:cNvSpPr>
            <p:nvPr/>
          </p:nvSpPr>
          <p:spPr bwMode="auto">
            <a:xfrm>
              <a:off x="3037" y="2125"/>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32" name="Freeform 76" descr="25%"/>
            <p:cNvSpPr>
              <a:spLocks/>
            </p:cNvSpPr>
            <p:nvPr/>
          </p:nvSpPr>
          <p:spPr bwMode="auto">
            <a:xfrm>
              <a:off x="3237" y="2871"/>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33" name="Freeform 77" descr="25%"/>
            <p:cNvSpPr>
              <a:spLocks/>
            </p:cNvSpPr>
            <p:nvPr/>
          </p:nvSpPr>
          <p:spPr bwMode="auto">
            <a:xfrm flipH="1">
              <a:off x="3123" y="15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9" name="Group 78"/>
            <p:cNvGrpSpPr>
              <a:grpSpLocks/>
            </p:cNvGrpSpPr>
            <p:nvPr/>
          </p:nvGrpSpPr>
          <p:grpSpPr bwMode="auto">
            <a:xfrm>
              <a:off x="3109" y="2333"/>
              <a:ext cx="227" cy="481"/>
              <a:chOff x="3109" y="2048"/>
              <a:chExt cx="227" cy="481"/>
            </a:xfrm>
          </p:grpSpPr>
          <p:sp>
            <p:nvSpPr>
              <p:cNvPr id="2733135" name="Freeform 79"/>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36" name="Rectangle 80"/>
              <p:cNvSpPr>
                <a:spLocks noChangeArrowheads="1"/>
              </p:cNvSpPr>
              <p:nvPr/>
            </p:nvSpPr>
            <p:spPr bwMode="auto">
              <a:xfrm rot="5400000">
                <a:off x="3022" y="2169"/>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33137" name="Line 81"/>
            <p:cNvSpPr>
              <a:spLocks noChangeShapeType="1"/>
            </p:cNvSpPr>
            <p:nvPr/>
          </p:nvSpPr>
          <p:spPr bwMode="auto">
            <a:xfrm>
              <a:off x="2958" y="2477"/>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38" name="Line 82"/>
            <p:cNvSpPr>
              <a:spLocks noChangeShapeType="1"/>
            </p:cNvSpPr>
            <p:nvPr/>
          </p:nvSpPr>
          <p:spPr bwMode="auto">
            <a:xfrm>
              <a:off x="2958" y="2669"/>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39" name="Freeform 83"/>
            <p:cNvSpPr>
              <a:spLocks/>
            </p:cNvSpPr>
            <p:nvPr/>
          </p:nvSpPr>
          <p:spPr bwMode="auto">
            <a:xfrm>
              <a:off x="3051" y="2568"/>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40" name="Rectangle 84"/>
            <p:cNvSpPr>
              <a:spLocks noChangeArrowheads="1"/>
            </p:cNvSpPr>
            <p:nvPr/>
          </p:nvSpPr>
          <p:spPr bwMode="auto">
            <a:xfrm>
              <a:off x="3093" y="153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0" name="Group 85"/>
            <p:cNvGrpSpPr>
              <a:grpSpLocks/>
            </p:cNvGrpSpPr>
            <p:nvPr/>
          </p:nvGrpSpPr>
          <p:grpSpPr bwMode="auto">
            <a:xfrm>
              <a:off x="3120" y="1533"/>
              <a:ext cx="284" cy="289"/>
              <a:chOff x="3120" y="1248"/>
              <a:chExt cx="284" cy="289"/>
            </a:xfrm>
          </p:grpSpPr>
          <p:sp>
            <p:nvSpPr>
              <p:cNvPr id="2733142" name="Freeform 86"/>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43" name="Freeform 87"/>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44" name="Line 88"/>
            <p:cNvSpPr>
              <a:spLocks noChangeShapeType="1"/>
            </p:cNvSpPr>
            <p:nvPr/>
          </p:nvSpPr>
          <p:spPr bwMode="auto">
            <a:xfrm>
              <a:off x="2973" y="1677"/>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45" name="Rectangle 89"/>
            <p:cNvSpPr>
              <a:spLocks noChangeArrowheads="1"/>
            </p:cNvSpPr>
            <p:nvPr/>
          </p:nvSpPr>
          <p:spPr bwMode="auto">
            <a:xfrm>
              <a:off x="3028" y="1983"/>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1" name="Group 90"/>
            <p:cNvGrpSpPr>
              <a:grpSpLocks/>
            </p:cNvGrpSpPr>
            <p:nvPr/>
          </p:nvGrpSpPr>
          <p:grpSpPr bwMode="auto">
            <a:xfrm>
              <a:off x="3079" y="1981"/>
              <a:ext cx="325" cy="289"/>
              <a:chOff x="3079" y="1696"/>
              <a:chExt cx="325" cy="289"/>
            </a:xfrm>
          </p:grpSpPr>
          <p:sp>
            <p:nvSpPr>
              <p:cNvPr id="2733147" name="Freeform 91"/>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48" name="Freeform 92"/>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49" name="Rectangle 93"/>
            <p:cNvSpPr>
              <a:spLocks noChangeArrowheads="1"/>
            </p:cNvSpPr>
            <p:nvPr/>
          </p:nvSpPr>
          <p:spPr bwMode="auto">
            <a:xfrm>
              <a:off x="3065" y="288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2" name="Group 94"/>
            <p:cNvGrpSpPr>
              <a:grpSpLocks/>
            </p:cNvGrpSpPr>
            <p:nvPr/>
          </p:nvGrpSpPr>
          <p:grpSpPr bwMode="auto">
            <a:xfrm>
              <a:off x="3084" y="2877"/>
              <a:ext cx="296" cy="289"/>
              <a:chOff x="3084" y="2592"/>
              <a:chExt cx="296" cy="289"/>
            </a:xfrm>
          </p:grpSpPr>
          <p:sp>
            <p:nvSpPr>
              <p:cNvPr id="2733151" name="Freeform 95"/>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52" name="Freeform 96"/>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53" name="Line 97"/>
            <p:cNvSpPr>
              <a:spLocks noChangeShapeType="1"/>
            </p:cNvSpPr>
            <p:nvPr/>
          </p:nvSpPr>
          <p:spPr bwMode="auto">
            <a:xfrm>
              <a:off x="2969" y="3021"/>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54" name="Freeform 98"/>
            <p:cNvSpPr>
              <a:spLocks/>
            </p:cNvSpPr>
            <p:nvPr/>
          </p:nvSpPr>
          <p:spPr bwMode="auto">
            <a:xfrm>
              <a:off x="3031" y="2925"/>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3" name="Group 99"/>
            <p:cNvGrpSpPr>
              <a:grpSpLocks/>
            </p:cNvGrpSpPr>
            <p:nvPr/>
          </p:nvGrpSpPr>
          <p:grpSpPr bwMode="auto">
            <a:xfrm>
              <a:off x="3032" y="3325"/>
              <a:ext cx="359" cy="289"/>
              <a:chOff x="3032" y="3040"/>
              <a:chExt cx="359" cy="289"/>
            </a:xfrm>
          </p:grpSpPr>
          <p:sp>
            <p:nvSpPr>
              <p:cNvPr id="2733156" name="Rectangle 100"/>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4" name="Group 101"/>
              <p:cNvGrpSpPr>
                <a:grpSpLocks/>
              </p:cNvGrpSpPr>
              <p:nvPr/>
            </p:nvGrpSpPr>
            <p:grpSpPr bwMode="auto">
              <a:xfrm>
                <a:off x="3051" y="3040"/>
                <a:ext cx="340" cy="289"/>
                <a:chOff x="3051" y="3040"/>
                <a:chExt cx="340" cy="289"/>
              </a:xfrm>
            </p:grpSpPr>
            <p:sp>
              <p:nvSpPr>
                <p:cNvPr id="2733158" name="Freeform 102"/>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59" name="Freeform 103"/>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grpSp>
      <p:grpSp>
        <p:nvGrpSpPr>
          <p:cNvPr id="25" name="Group 104"/>
          <p:cNvGrpSpPr>
            <a:grpSpLocks/>
          </p:cNvGrpSpPr>
          <p:nvPr/>
        </p:nvGrpSpPr>
        <p:grpSpPr bwMode="auto">
          <a:xfrm>
            <a:off x="5373688" y="3373438"/>
            <a:ext cx="809625" cy="2603500"/>
            <a:chOff x="3385" y="1981"/>
            <a:chExt cx="510" cy="1640"/>
          </a:xfrm>
        </p:grpSpPr>
        <p:sp>
          <p:nvSpPr>
            <p:cNvPr id="2733161" name="Freeform 105"/>
            <p:cNvSpPr>
              <a:spLocks/>
            </p:cNvSpPr>
            <p:nvPr/>
          </p:nvSpPr>
          <p:spPr bwMode="auto">
            <a:xfrm>
              <a:off x="3464" y="2573"/>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62" name="Freeform 106" descr="25%"/>
            <p:cNvSpPr>
              <a:spLocks/>
            </p:cNvSpPr>
            <p:nvPr/>
          </p:nvSpPr>
          <p:spPr bwMode="auto">
            <a:xfrm>
              <a:off x="3660" y="333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63" name="Freeform 107" descr="25%"/>
            <p:cNvSpPr>
              <a:spLocks/>
            </p:cNvSpPr>
            <p:nvPr/>
          </p:nvSpPr>
          <p:spPr bwMode="auto">
            <a:xfrm flipH="1">
              <a:off x="3547" y="198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64" name="Rectangle 108"/>
            <p:cNvSpPr>
              <a:spLocks noChangeArrowheads="1"/>
            </p:cNvSpPr>
            <p:nvPr/>
          </p:nvSpPr>
          <p:spPr bwMode="auto">
            <a:xfrm>
              <a:off x="3455" y="2431"/>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6" name="Group 109"/>
            <p:cNvGrpSpPr>
              <a:grpSpLocks/>
            </p:cNvGrpSpPr>
            <p:nvPr/>
          </p:nvGrpSpPr>
          <p:grpSpPr bwMode="auto">
            <a:xfrm>
              <a:off x="3506" y="2429"/>
              <a:ext cx="325" cy="289"/>
              <a:chOff x="3506" y="2144"/>
              <a:chExt cx="325" cy="289"/>
            </a:xfrm>
          </p:grpSpPr>
          <p:sp>
            <p:nvSpPr>
              <p:cNvPr id="2733166" name="Freeform 110"/>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67" name="Freeform 111"/>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68" name="Rectangle 112"/>
            <p:cNvSpPr>
              <a:spLocks noChangeArrowheads="1"/>
            </p:cNvSpPr>
            <p:nvPr/>
          </p:nvSpPr>
          <p:spPr bwMode="auto">
            <a:xfrm>
              <a:off x="3520" y="198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 name="Group 113"/>
            <p:cNvGrpSpPr>
              <a:grpSpLocks/>
            </p:cNvGrpSpPr>
            <p:nvPr/>
          </p:nvGrpSpPr>
          <p:grpSpPr bwMode="auto">
            <a:xfrm>
              <a:off x="3547" y="1981"/>
              <a:ext cx="284" cy="289"/>
              <a:chOff x="3547" y="1696"/>
              <a:chExt cx="284" cy="289"/>
            </a:xfrm>
          </p:grpSpPr>
          <p:sp>
            <p:nvSpPr>
              <p:cNvPr id="2733170" name="Freeform 114"/>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71" name="Freeform 115"/>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72" name="Line 116"/>
            <p:cNvSpPr>
              <a:spLocks noChangeShapeType="1"/>
            </p:cNvSpPr>
            <p:nvPr/>
          </p:nvSpPr>
          <p:spPr bwMode="auto">
            <a:xfrm>
              <a:off x="3400" y="2125"/>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nvGrpSpPr>
            <p:cNvPr id="28" name="Group 117"/>
            <p:cNvGrpSpPr>
              <a:grpSpLocks/>
            </p:cNvGrpSpPr>
            <p:nvPr/>
          </p:nvGrpSpPr>
          <p:grpSpPr bwMode="auto">
            <a:xfrm>
              <a:off x="3536" y="2781"/>
              <a:ext cx="227" cy="481"/>
              <a:chOff x="3536" y="2496"/>
              <a:chExt cx="227" cy="481"/>
            </a:xfrm>
          </p:grpSpPr>
          <p:sp>
            <p:nvSpPr>
              <p:cNvPr id="2733174" name="Freeform 118"/>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75" name="Rectangle 119"/>
              <p:cNvSpPr>
                <a:spLocks noChangeArrowheads="1"/>
              </p:cNvSpPr>
              <p:nvPr/>
            </p:nvSpPr>
            <p:spPr bwMode="auto">
              <a:xfrm rot="5400000">
                <a:off x="3449" y="2617"/>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33176" name="Line 120"/>
            <p:cNvSpPr>
              <a:spLocks noChangeShapeType="1"/>
            </p:cNvSpPr>
            <p:nvPr/>
          </p:nvSpPr>
          <p:spPr bwMode="auto">
            <a:xfrm>
              <a:off x="3385" y="2925"/>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77" name="Line 121"/>
            <p:cNvSpPr>
              <a:spLocks noChangeShapeType="1"/>
            </p:cNvSpPr>
            <p:nvPr/>
          </p:nvSpPr>
          <p:spPr bwMode="auto">
            <a:xfrm>
              <a:off x="3385" y="3117"/>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78" name="Freeform 122"/>
            <p:cNvSpPr>
              <a:spLocks/>
            </p:cNvSpPr>
            <p:nvPr/>
          </p:nvSpPr>
          <p:spPr bwMode="auto">
            <a:xfrm>
              <a:off x="3478" y="3016"/>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79" name="Rectangle 123"/>
            <p:cNvSpPr>
              <a:spLocks noChangeArrowheads="1"/>
            </p:cNvSpPr>
            <p:nvPr/>
          </p:nvSpPr>
          <p:spPr bwMode="auto">
            <a:xfrm>
              <a:off x="3492" y="333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9" name="Group 124"/>
            <p:cNvGrpSpPr>
              <a:grpSpLocks/>
            </p:cNvGrpSpPr>
            <p:nvPr/>
          </p:nvGrpSpPr>
          <p:grpSpPr bwMode="auto">
            <a:xfrm>
              <a:off x="3511" y="3325"/>
              <a:ext cx="296" cy="289"/>
              <a:chOff x="3511" y="3040"/>
              <a:chExt cx="296" cy="289"/>
            </a:xfrm>
          </p:grpSpPr>
          <p:sp>
            <p:nvSpPr>
              <p:cNvPr id="2733181" name="Freeform 125"/>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82" name="Freeform 126"/>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83" name="Line 127"/>
            <p:cNvSpPr>
              <a:spLocks noChangeShapeType="1"/>
            </p:cNvSpPr>
            <p:nvPr/>
          </p:nvSpPr>
          <p:spPr bwMode="auto">
            <a:xfrm>
              <a:off x="3396" y="3469"/>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84" name="Freeform 128"/>
            <p:cNvSpPr>
              <a:spLocks/>
            </p:cNvSpPr>
            <p:nvPr/>
          </p:nvSpPr>
          <p:spPr bwMode="auto">
            <a:xfrm>
              <a:off x="3458" y="3373"/>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30" name="Group 129"/>
          <p:cNvGrpSpPr>
            <a:grpSpLocks/>
          </p:cNvGrpSpPr>
          <p:nvPr/>
        </p:nvGrpSpPr>
        <p:grpSpPr bwMode="auto">
          <a:xfrm>
            <a:off x="7431088" y="5497513"/>
            <a:ext cx="709612" cy="468312"/>
            <a:chOff x="4681" y="3034"/>
            <a:chExt cx="447" cy="295"/>
          </a:xfrm>
        </p:grpSpPr>
        <p:sp>
          <p:nvSpPr>
            <p:cNvPr id="2733186" name="Freeform 130" descr="25%"/>
            <p:cNvSpPr>
              <a:spLocks/>
            </p:cNvSpPr>
            <p:nvPr/>
          </p:nvSpPr>
          <p:spPr bwMode="auto">
            <a:xfrm flipH="1">
              <a:off x="4828" y="303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87" name="Rectangle 131"/>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31" name="Group 132"/>
            <p:cNvGrpSpPr>
              <a:grpSpLocks/>
            </p:cNvGrpSpPr>
            <p:nvPr/>
          </p:nvGrpSpPr>
          <p:grpSpPr bwMode="auto">
            <a:xfrm>
              <a:off x="4828" y="3040"/>
              <a:ext cx="284" cy="289"/>
              <a:chOff x="4828" y="3040"/>
              <a:chExt cx="284" cy="289"/>
            </a:xfrm>
          </p:grpSpPr>
          <p:sp>
            <p:nvSpPr>
              <p:cNvPr id="2733189" name="Freeform 133"/>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90" name="Freeform 134"/>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91" name="Line 135"/>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grpSp>
        <p:nvGrpSpPr>
          <p:cNvPr id="2733056" name="Group 136"/>
          <p:cNvGrpSpPr>
            <a:grpSpLocks/>
          </p:cNvGrpSpPr>
          <p:nvPr/>
        </p:nvGrpSpPr>
        <p:grpSpPr bwMode="auto">
          <a:xfrm>
            <a:off x="6662738" y="4786313"/>
            <a:ext cx="876300" cy="1255712"/>
            <a:chOff x="4197" y="2586"/>
            <a:chExt cx="552" cy="791"/>
          </a:xfrm>
        </p:grpSpPr>
        <p:sp>
          <p:nvSpPr>
            <p:cNvPr id="2733193" name="Freeform 137" descr="25%"/>
            <p:cNvSpPr>
              <a:spLocks/>
            </p:cNvSpPr>
            <p:nvPr/>
          </p:nvSpPr>
          <p:spPr bwMode="auto">
            <a:xfrm flipH="1">
              <a:off x="4401" y="258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94" name="Rectangle 138"/>
            <p:cNvSpPr>
              <a:spLocks noChangeArrowheads="1"/>
            </p:cNvSpPr>
            <p:nvPr/>
          </p:nvSpPr>
          <p:spPr bwMode="auto">
            <a:xfrm>
              <a:off x="4374" y="259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33057" name="Group 139"/>
            <p:cNvGrpSpPr>
              <a:grpSpLocks/>
            </p:cNvGrpSpPr>
            <p:nvPr/>
          </p:nvGrpSpPr>
          <p:grpSpPr bwMode="auto">
            <a:xfrm>
              <a:off x="4401" y="2592"/>
              <a:ext cx="284" cy="289"/>
              <a:chOff x="4401" y="2592"/>
              <a:chExt cx="284" cy="289"/>
            </a:xfrm>
          </p:grpSpPr>
          <p:sp>
            <p:nvSpPr>
              <p:cNvPr id="2733196" name="Freeform 140"/>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97" name="Freeform 141"/>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98" name="Line 142"/>
            <p:cNvSpPr>
              <a:spLocks noChangeShapeType="1"/>
            </p:cNvSpPr>
            <p:nvPr/>
          </p:nvSpPr>
          <p:spPr bwMode="auto">
            <a:xfrm>
              <a:off x="4254" y="2736"/>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99" name="Rectangle 143"/>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33058" name="Group 144"/>
            <p:cNvGrpSpPr>
              <a:grpSpLocks/>
            </p:cNvGrpSpPr>
            <p:nvPr/>
          </p:nvGrpSpPr>
          <p:grpSpPr bwMode="auto">
            <a:xfrm>
              <a:off x="4360" y="3040"/>
              <a:ext cx="325" cy="289"/>
              <a:chOff x="4360" y="3040"/>
              <a:chExt cx="325" cy="289"/>
            </a:xfrm>
          </p:grpSpPr>
          <p:sp>
            <p:nvSpPr>
              <p:cNvPr id="2733201" name="Freeform 145"/>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02" name="Freeform 146"/>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203" name="Line 147"/>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04" name="Freeform 148"/>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733059" name="Group 149"/>
          <p:cNvGrpSpPr>
            <a:grpSpLocks/>
          </p:cNvGrpSpPr>
          <p:nvPr/>
        </p:nvGrpSpPr>
        <p:grpSpPr bwMode="auto">
          <a:xfrm>
            <a:off x="5984875" y="4084638"/>
            <a:ext cx="876300" cy="2084387"/>
            <a:chOff x="3770" y="2144"/>
            <a:chExt cx="552" cy="1313"/>
          </a:xfrm>
        </p:grpSpPr>
        <p:sp>
          <p:nvSpPr>
            <p:cNvPr id="2733206" name="Rectangle 150"/>
            <p:cNvSpPr>
              <a:spLocks noChangeArrowheads="1"/>
            </p:cNvSpPr>
            <p:nvPr/>
          </p:nvSpPr>
          <p:spPr bwMode="auto">
            <a:xfrm>
              <a:off x="3947" y="21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33062" name="Group 151"/>
            <p:cNvGrpSpPr>
              <a:grpSpLocks/>
            </p:cNvGrpSpPr>
            <p:nvPr/>
          </p:nvGrpSpPr>
          <p:grpSpPr bwMode="auto">
            <a:xfrm>
              <a:off x="3974" y="2144"/>
              <a:ext cx="284" cy="289"/>
              <a:chOff x="3974" y="2144"/>
              <a:chExt cx="284" cy="289"/>
            </a:xfrm>
          </p:grpSpPr>
          <p:sp>
            <p:nvSpPr>
              <p:cNvPr id="2733208" name="Freeform 152"/>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09" name="Freeform 153"/>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210" name="Line 154"/>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11" name="Rectangle 155"/>
            <p:cNvSpPr>
              <a:spLocks noChangeArrowheads="1"/>
            </p:cNvSpPr>
            <p:nvPr/>
          </p:nvSpPr>
          <p:spPr bwMode="auto">
            <a:xfrm>
              <a:off x="3882" y="2594"/>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33068" name="Group 156"/>
            <p:cNvGrpSpPr>
              <a:grpSpLocks/>
            </p:cNvGrpSpPr>
            <p:nvPr/>
          </p:nvGrpSpPr>
          <p:grpSpPr bwMode="auto">
            <a:xfrm>
              <a:off x="3933" y="2592"/>
              <a:ext cx="325" cy="289"/>
              <a:chOff x="3933" y="2592"/>
              <a:chExt cx="325" cy="289"/>
            </a:xfrm>
          </p:grpSpPr>
          <p:sp>
            <p:nvSpPr>
              <p:cNvPr id="2733213" name="Freeform 157"/>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14" name="Freeform 158"/>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215" name="Line 159"/>
            <p:cNvSpPr>
              <a:spLocks noChangeShapeType="1"/>
            </p:cNvSpPr>
            <p:nvPr/>
          </p:nvSpPr>
          <p:spPr bwMode="auto">
            <a:xfrm>
              <a:off x="3770" y="2736"/>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16" name="Freeform 160"/>
            <p:cNvSpPr>
              <a:spLocks/>
            </p:cNvSpPr>
            <p:nvPr/>
          </p:nvSpPr>
          <p:spPr bwMode="auto">
            <a:xfrm>
              <a:off x="3891" y="2736"/>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733077" name="Group 161"/>
            <p:cNvGrpSpPr>
              <a:grpSpLocks/>
            </p:cNvGrpSpPr>
            <p:nvPr/>
          </p:nvGrpSpPr>
          <p:grpSpPr bwMode="auto">
            <a:xfrm>
              <a:off x="3963" y="2944"/>
              <a:ext cx="227" cy="481"/>
              <a:chOff x="3963" y="2944"/>
              <a:chExt cx="227" cy="481"/>
            </a:xfrm>
          </p:grpSpPr>
          <p:sp>
            <p:nvSpPr>
              <p:cNvPr id="2733218" name="Freeform 162"/>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19" name="Rectangle 163"/>
              <p:cNvSpPr>
                <a:spLocks noChangeArrowheads="1"/>
              </p:cNvSpPr>
              <p:nvPr/>
            </p:nvSpPr>
            <p:spPr bwMode="auto">
              <a:xfrm rot="5400000">
                <a:off x="3876" y="3065"/>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33220" name="Line 164"/>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21" name="Line 165"/>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22" name="Freeform 166"/>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223" name="Rectangle 167"/>
          <p:cNvSpPr>
            <a:spLocks noChangeArrowheads="1"/>
          </p:cNvSpPr>
          <p:nvPr/>
        </p:nvSpPr>
        <p:spPr bwMode="auto">
          <a:xfrm>
            <a:off x="990600" y="1143000"/>
            <a:ext cx="6710570"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dirty="0">
                <a:solidFill>
                  <a:schemeClr val="tx1"/>
                </a:solidFill>
              </a:rPr>
              <a:t>(In </a:t>
            </a:r>
            <a:r>
              <a:rPr lang="en-US" sz="2800" b="1" dirty="0" err="1">
                <a:solidFill>
                  <a:schemeClr val="tx1"/>
                </a:solidFill>
              </a:rPr>
              <a:t>Reg</a:t>
            </a:r>
            <a:r>
              <a:rPr lang="en-US" sz="2800" b="1" dirty="0">
                <a:solidFill>
                  <a:schemeClr val="tx1"/>
                </a:solidFill>
              </a:rPr>
              <a:t>, right half highlight read, left half write)</a:t>
            </a:r>
            <a:endParaRPr lang="en-US" sz="1800" dirty="0">
              <a:solidFill>
                <a:schemeClr val="tx1"/>
              </a:solidFill>
            </a:endParaRPr>
          </a:p>
        </p:txBody>
      </p:sp>
      <p:grpSp>
        <p:nvGrpSpPr>
          <p:cNvPr id="2733079" name="Group 168"/>
          <p:cNvGrpSpPr>
            <a:grpSpLocks/>
          </p:cNvGrpSpPr>
          <p:nvPr/>
        </p:nvGrpSpPr>
        <p:grpSpPr bwMode="auto">
          <a:xfrm>
            <a:off x="2679700" y="2660650"/>
            <a:ext cx="673100" cy="1146175"/>
            <a:chOff x="1688" y="1247"/>
            <a:chExt cx="424" cy="722"/>
          </a:xfrm>
        </p:grpSpPr>
        <p:sp>
          <p:nvSpPr>
            <p:cNvPr id="2733225" name="Freeform 169" descr="25%"/>
            <p:cNvSpPr>
              <a:spLocks/>
            </p:cNvSpPr>
            <p:nvPr/>
          </p:nvSpPr>
          <p:spPr bwMode="auto">
            <a:xfrm>
              <a:off x="1939" y="1247"/>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26" name="Rectangle 170"/>
            <p:cNvSpPr>
              <a:spLocks noChangeArrowheads="1"/>
            </p:cNvSpPr>
            <p:nvPr/>
          </p:nvSpPr>
          <p:spPr bwMode="auto">
            <a:xfrm>
              <a:off x="1784" y="125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2733227" name="Rectangle 171"/>
            <p:cNvSpPr>
              <a:spLocks noChangeArrowheads="1"/>
            </p:cNvSpPr>
            <p:nvPr/>
          </p:nvSpPr>
          <p:spPr bwMode="auto">
            <a:xfrm>
              <a:off x="1751" y="1698"/>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733082" name="Group 172"/>
            <p:cNvGrpSpPr>
              <a:grpSpLocks/>
            </p:cNvGrpSpPr>
            <p:nvPr/>
          </p:nvGrpSpPr>
          <p:grpSpPr bwMode="auto">
            <a:xfrm>
              <a:off x="1803" y="1248"/>
              <a:ext cx="296" cy="289"/>
              <a:chOff x="1803" y="1248"/>
              <a:chExt cx="296" cy="289"/>
            </a:xfrm>
          </p:grpSpPr>
          <p:sp>
            <p:nvSpPr>
              <p:cNvPr id="2733229" name="Freeform 173"/>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30" name="Freeform 174"/>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231" name="Line 175"/>
            <p:cNvSpPr>
              <a:spLocks noChangeShapeType="1"/>
            </p:cNvSpPr>
            <p:nvPr/>
          </p:nvSpPr>
          <p:spPr bwMode="auto">
            <a:xfrm>
              <a:off x="1688" y="1392"/>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32" name="Freeform 176"/>
            <p:cNvSpPr>
              <a:spLocks/>
            </p:cNvSpPr>
            <p:nvPr/>
          </p:nvSpPr>
          <p:spPr bwMode="auto">
            <a:xfrm>
              <a:off x="1750"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733085" name="Group 177"/>
            <p:cNvGrpSpPr>
              <a:grpSpLocks/>
            </p:cNvGrpSpPr>
            <p:nvPr/>
          </p:nvGrpSpPr>
          <p:grpSpPr bwMode="auto">
            <a:xfrm>
              <a:off x="1753" y="1680"/>
              <a:ext cx="359" cy="289"/>
              <a:chOff x="1324" y="1248"/>
              <a:chExt cx="359" cy="289"/>
            </a:xfrm>
          </p:grpSpPr>
          <p:sp>
            <p:nvSpPr>
              <p:cNvPr id="2733234" name="Rectangle 178"/>
              <p:cNvSpPr>
                <a:spLocks noChangeArrowheads="1"/>
              </p:cNvSpPr>
              <p:nvPr/>
            </p:nvSpPr>
            <p:spPr bwMode="auto">
              <a:xfrm>
                <a:off x="1324" y="1250"/>
                <a:ext cx="146"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a:t>
                </a:r>
              </a:p>
            </p:txBody>
          </p:sp>
          <p:grpSp>
            <p:nvGrpSpPr>
              <p:cNvPr id="2733088" name="Group 179"/>
              <p:cNvGrpSpPr>
                <a:grpSpLocks/>
              </p:cNvGrpSpPr>
              <p:nvPr/>
            </p:nvGrpSpPr>
            <p:grpSpPr bwMode="auto">
              <a:xfrm>
                <a:off x="1343" y="1248"/>
                <a:ext cx="340" cy="289"/>
                <a:chOff x="1343" y="1248"/>
                <a:chExt cx="340" cy="289"/>
              </a:xfrm>
            </p:grpSpPr>
            <p:sp>
              <p:nvSpPr>
                <p:cNvPr id="2733236" name="Freeform 180"/>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37" name="Freeform 181"/>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grpSp>
      <p:sp>
        <p:nvSpPr>
          <p:cNvPr id="182" name="Title 181"/>
          <p:cNvSpPr>
            <a:spLocks noGrp="1"/>
          </p:cNvSpPr>
          <p:nvPr>
            <p:ph type="title"/>
          </p:nvPr>
        </p:nvSpPr>
        <p:spPr/>
        <p:txBody>
          <a:bodyPr/>
          <a:lstStyle/>
          <a:p>
            <a:r>
              <a:rPr lang="en-US" dirty="0" smtClean="0"/>
              <a:t>Graphical Pipeline Representation</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332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733079"/>
                                        </p:tgtEl>
                                        <p:attrNameLst>
                                          <p:attrName>style.visibility</p:attrName>
                                        </p:attrNameLst>
                                      </p:cBhvr>
                                      <p:to>
                                        <p:strVal val="visible"/>
                                      </p:to>
                                    </p:set>
                                    <p:animEffect transition="in" filter="wipe(left)">
                                      <p:cBhvr>
                                        <p:cTn id="36" dur="500"/>
                                        <p:tgtEl>
                                          <p:spTgt spid="273307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left)">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733059"/>
                                        </p:tgtEl>
                                        <p:attrNameLst>
                                          <p:attrName>style.visibility</p:attrName>
                                        </p:attrNameLst>
                                      </p:cBhvr>
                                      <p:to>
                                        <p:strVal val="visible"/>
                                      </p:to>
                                    </p:set>
                                    <p:animEffect transition="in" filter="wipe(left)">
                                      <p:cBhvr>
                                        <p:cTn id="61" dur="500"/>
                                        <p:tgtEl>
                                          <p:spTgt spid="273305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2733056"/>
                                        </p:tgtEl>
                                        <p:attrNameLst>
                                          <p:attrName>style.visibility</p:attrName>
                                        </p:attrNameLst>
                                      </p:cBhvr>
                                      <p:to>
                                        <p:strVal val="visible"/>
                                      </p:to>
                                    </p:set>
                                    <p:animEffect transition="in" filter="wipe(left)">
                                      <p:cBhvr>
                                        <p:cTn id="66" dur="500"/>
                                        <p:tgtEl>
                                          <p:spTgt spid="273305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left)">
                                      <p:cBhvr>
                                        <p:cTn id="7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3223" grpId="0" autoUpdateAnimBg="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5107" name="Rectangle 3"/>
          <p:cNvSpPr>
            <a:spLocks noGrp="1" noChangeArrowheads="1"/>
          </p:cNvSpPr>
          <p:nvPr>
            <p:ph type="body" idx="1"/>
          </p:nvPr>
        </p:nvSpPr>
        <p:spPr>
          <a:xfrm>
            <a:off x="457200" y="1143000"/>
            <a:ext cx="8153400" cy="5518150"/>
          </a:xfrm>
        </p:spPr>
        <p:txBody>
          <a:bodyPr>
            <a:normAutofit fontScale="92500"/>
          </a:bodyPr>
          <a:lstStyle/>
          <a:p>
            <a:r>
              <a:rPr lang="en-US" dirty="0"/>
              <a:t>Suppose 2 ns for memory access, 2 ns for ALU operation, and 1 ns for register file read or write; compute </a:t>
            </a:r>
            <a:r>
              <a:rPr lang="en-US" dirty="0" smtClean="0"/>
              <a:t>instruction </a:t>
            </a:r>
            <a:r>
              <a:rPr lang="en-US" dirty="0"/>
              <a:t>rate</a:t>
            </a:r>
          </a:p>
          <a:p>
            <a:r>
              <a:rPr lang="en-US" dirty="0" err="1"/>
              <a:t>Nonpipelined</a:t>
            </a:r>
            <a:r>
              <a:rPr lang="en-US" dirty="0"/>
              <a:t> Execution:</a:t>
            </a:r>
          </a:p>
          <a:p>
            <a:pPr marL="508000" lvl="1"/>
            <a:r>
              <a:rPr lang="en-US" dirty="0" err="1">
                <a:solidFill>
                  <a:schemeClr val="accent1"/>
                </a:solidFill>
                <a:latin typeface="Courier New" pitchFamily="-65" charset="0"/>
              </a:rPr>
              <a:t>lw</a:t>
            </a:r>
            <a:r>
              <a:rPr lang="en-US" dirty="0">
                <a:solidFill>
                  <a:schemeClr val="accent1"/>
                </a:solidFill>
              </a:rPr>
              <a:t> </a:t>
            </a:r>
            <a:r>
              <a:rPr lang="en-US" dirty="0"/>
              <a:t>: IF + Read </a:t>
            </a:r>
            <a:r>
              <a:rPr lang="en-US" dirty="0" err="1"/>
              <a:t>Reg</a:t>
            </a:r>
            <a:r>
              <a:rPr lang="en-US" dirty="0"/>
              <a:t> + ALU + Memory + Write </a:t>
            </a:r>
            <a:r>
              <a:rPr lang="en-US" dirty="0" err="1"/>
              <a:t>Reg</a:t>
            </a:r>
            <a:r>
              <a:rPr lang="en-US" dirty="0"/>
              <a:t> = 2 + 1 + 2 + 2 + 1 = </a:t>
            </a:r>
            <a:r>
              <a:rPr lang="en-US" dirty="0">
                <a:solidFill>
                  <a:schemeClr val="accent1"/>
                </a:solidFill>
              </a:rPr>
              <a:t>8 ns</a:t>
            </a:r>
          </a:p>
          <a:p>
            <a:pPr marL="508000" lvl="1"/>
            <a:r>
              <a:rPr lang="en-US" dirty="0">
                <a:solidFill>
                  <a:schemeClr val="accent1"/>
                </a:solidFill>
                <a:latin typeface="Courier New" pitchFamily="-65" charset="0"/>
              </a:rPr>
              <a:t>add</a:t>
            </a:r>
            <a:r>
              <a:rPr lang="en-US" dirty="0"/>
              <a:t>: IF + Read </a:t>
            </a:r>
            <a:r>
              <a:rPr lang="en-US" dirty="0" err="1"/>
              <a:t>Reg</a:t>
            </a:r>
            <a:r>
              <a:rPr lang="en-US" dirty="0"/>
              <a:t> + ALU + Write </a:t>
            </a:r>
            <a:r>
              <a:rPr lang="en-US" dirty="0" err="1"/>
              <a:t>Reg</a:t>
            </a:r>
            <a:r>
              <a:rPr lang="en-US" dirty="0"/>
              <a:t> </a:t>
            </a:r>
            <a:br>
              <a:rPr lang="en-US" dirty="0"/>
            </a:br>
            <a:r>
              <a:rPr lang="en-US" dirty="0"/>
              <a:t>= 2 + 1 + 2 + 1 = </a:t>
            </a:r>
            <a:r>
              <a:rPr lang="en-US" dirty="0">
                <a:solidFill>
                  <a:schemeClr val="accent1"/>
                </a:solidFill>
              </a:rPr>
              <a:t>6 ns </a:t>
            </a:r>
            <a:r>
              <a:rPr lang="en-US" dirty="0">
                <a:solidFill>
                  <a:srgbClr val="800080"/>
                </a:solidFill>
              </a:rPr>
              <a:t/>
            </a:r>
            <a:br>
              <a:rPr lang="en-US" dirty="0">
                <a:solidFill>
                  <a:srgbClr val="800080"/>
                </a:solidFill>
              </a:rPr>
            </a:br>
            <a:r>
              <a:rPr lang="en-US" sz="2400" i="1" dirty="0"/>
              <a:t>(recall </a:t>
            </a:r>
            <a:r>
              <a:rPr lang="en-US" sz="2400" i="1" dirty="0">
                <a:solidFill>
                  <a:schemeClr val="accent2"/>
                </a:solidFill>
              </a:rPr>
              <a:t>8ns</a:t>
            </a:r>
            <a:r>
              <a:rPr lang="en-US" sz="2400" i="1" dirty="0"/>
              <a:t> for single-cycle processor)</a:t>
            </a:r>
          </a:p>
          <a:p>
            <a:r>
              <a:rPr lang="en-US" dirty="0"/>
              <a:t>Pipelined Execution:</a:t>
            </a:r>
          </a:p>
          <a:p>
            <a:pPr marL="508000" lvl="1"/>
            <a:r>
              <a:rPr lang="en-US" dirty="0" err="1"/>
              <a:t>Max(IF,Read</a:t>
            </a:r>
            <a:r>
              <a:rPr lang="en-US" dirty="0"/>
              <a:t> </a:t>
            </a:r>
            <a:r>
              <a:rPr lang="en-US" dirty="0" err="1"/>
              <a:t>Reg,ALU,Memory,Write</a:t>
            </a:r>
            <a:r>
              <a:rPr lang="en-US" dirty="0"/>
              <a:t> </a:t>
            </a:r>
            <a:r>
              <a:rPr lang="en-US" dirty="0" err="1"/>
              <a:t>Reg</a:t>
            </a:r>
            <a:r>
              <a:rPr lang="en-US" dirty="0"/>
              <a:t>)</a:t>
            </a:r>
            <a:r>
              <a:rPr lang="en-US" dirty="0" smtClean="0"/>
              <a:t> = </a:t>
            </a:r>
            <a:r>
              <a:rPr lang="en-US" dirty="0"/>
              <a:t>2 ns  </a:t>
            </a:r>
          </a:p>
        </p:txBody>
      </p:sp>
      <p:sp>
        <p:nvSpPr>
          <p:cNvPr id="4" name="Title 3"/>
          <p:cNvSpPr>
            <a:spLocks noGrp="1"/>
          </p:cNvSpPr>
          <p:nvPr>
            <p:ph type="title"/>
          </p:nvPr>
        </p:nvSpPr>
        <p:spPr/>
        <p:txBody>
          <a:bodyPr/>
          <a:lstStyle/>
          <a:p>
            <a:r>
              <a:rPr lang="en-US" dirty="0" smtClean="0"/>
              <a:t>Example</a:t>
            </a:r>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7154" name="Rectangle 2"/>
          <p:cNvSpPr>
            <a:spLocks noGrp="1" noChangeArrowheads="1"/>
          </p:cNvSpPr>
          <p:nvPr>
            <p:ph type="title"/>
          </p:nvPr>
        </p:nvSpPr>
        <p:spPr/>
        <p:txBody>
          <a:bodyPr/>
          <a:lstStyle/>
          <a:p>
            <a:r>
              <a:rPr lang="en-US" sz="3200" dirty="0" smtClean="0"/>
              <a:t>Pipeline </a:t>
            </a:r>
            <a:r>
              <a:rPr lang="en-US" sz="3200" dirty="0" smtClean="0">
                <a:solidFill>
                  <a:schemeClr val="accent1"/>
                </a:solidFill>
              </a:rPr>
              <a:t>Hazard</a:t>
            </a:r>
            <a:r>
              <a:rPr lang="en-US" sz="3200" dirty="0" smtClean="0"/>
              <a:t>: Matching socks in later load</a:t>
            </a:r>
            <a:endParaRPr lang="en-US" sz="3200" dirty="0"/>
          </a:p>
        </p:txBody>
      </p:sp>
      <p:sp>
        <p:nvSpPr>
          <p:cNvPr id="2737155" name="Rectangle 3"/>
          <p:cNvSpPr>
            <a:spLocks noGrp="1" noChangeArrowheads="1"/>
          </p:cNvSpPr>
          <p:nvPr>
            <p:ph type="body" idx="1"/>
          </p:nvPr>
        </p:nvSpPr>
        <p:spPr>
          <a:xfrm>
            <a:off x="457200" y="1143000"/>
            <a:ext cx="8229600" cy="521335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A depends on D; </a:t>
            </a:r>
            <a:r>
              <a:rPr lang="en-US" dirty="0" smtClean="0">
                <a:solidFill>
                  <a:schemeClr val="accent1"/>
                </a:solidFill>
              </a:rPr>
              <a:t>stall </a:t>
            </a:r>
            <a:r>
              <a:rPr lang="en-US" dirty="0" smtClean="0"/>
              <a:t>since folder tied up</a:t>
            </a:r>
            <a:endParaRPr lang="en-US" dirty="0"/>
          </a:p>
        </p:txBody>
      </p:sp>
      <p:grpSp>
        <p:nvGrpSpPr>
          <p:cNvPr id="2" name="Group 4"/>
          <p:cNvGrpSpPr>
            <a:grpSpLocks/>
          </p:cNvGrpSpPr>
          <p:nvPr/>
        </p:nvGrpSpPr>
        <p:grpSpPr bwMode="auto">
          <a:xfrm>
            <a:off x="931863" y="2127250"/>
            <a:ext cx="930275" cy="3740150"/>
            <a:chOff x="587" y="1175"/>
            <a:chExt cx="586" cy="2356"/>
          </a:xfrm>
        </p:grpSpPr>
        <p:sp>
          <p:nvSpPr>
            <p:cNvPr id="2737157" name="Rectangle 5"/>
            <p:cNvSpPr>
              <a:spLocks noChangeArrowheads="1"/>
            </p:cNvSpPr>
            <p:nvPr/>
          </p:nvSpPr>
          <p:spPr bwMode="auto">
            <a:xfrm>
              <a:off x="587" y="1175"/>
              <a:ext cx="263" cy="235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i="1">
                  <a:solidFill>
                    <a:schemeClr val="tx1"/>
                  </a:solidFill>
                  <a:latin typeface="FranklinGothic" charset="0"/>
                </a:rPr>
                <a:t>T</a:t>
              </a:r>
            </a:p>
            <a:p>
              <a:pPr algn="ctr"/>
              <a:r>
                <a:rPr lang="en-US" sz="2400" i="1">
                  <a:solidFill>
                    <a:schemeClr val="tx1"/>
                  </a:solidFill>
                  <a:latin typeface="FranklinGothic" charset="0"/>
                </a:rPr>
                <a:t>a</a:t>
              </a:r>
            </a:p>
            <a:p>
              <a:pPr algn="ctr"/>
              <a:r>
                <a:rPr lang="en-US" sz="2400" i="1">
                  <a:solidFill>
                    <a:schemeClr val="tx1"/>
                  </a:solidFill>
                  <a:latin typeface="FranklinGothic" charset="0"/>
                </a:rPr>
                <a:t>s</a:t>
              </a:r>
            </a:p>
            <a:p>
              <a:pPr algn="ctr"/>
              <a:r>
                <a:rPr lang="en-US" sz="2400" i="1">
                  <a:solidFill>
                    <a:schemeClr val="tx1"/>
                  </a:solidFill>
                  <a:latin typeface="FranklinGothic" charset="0"/>
                </a:rPr>
                <a:t>k</a:t>
              </a:r>
            </a:p>
            <a:p>
              <a:pPr algn="ctr"/>
              <a:endParaRPr lang="en-US" sz="2400" i="1">
                <a:solidFill>
                  <a:schemeClr val="tx1"/>
                </a:solidFill>
                <a:latin typeface="FranklinGothic" charset="0"/>
              </a:endParaRPr>
            </a:p>
            <a:p>
              <a:pPr algn="ctr"/>
              <a:r>
                <a:rPr lang="en-US" sz="2400" i="1">
                  <a:solidFill>
                    <a:schemeClr val="tx1"/>
                  </a:solidFill>
                  <a:latin typeface="FranklinGothic" charset="0"/>
                </a:rPr>
                <a:t>O</a:t>
              </a:r>
            </a:p>
            <a:p>
              <a:pPr algn="ctr"/>
              <a:r>
                <a:rPr lang="en-US" sz="2400" i="1">
                  <a:solidFill>
                    <a:schemeClr val="tx1"/>
                  </a:solidFill>
                  <a:latin typeface="FranklinGothic" charset="0"/>
                </a:rPr>
                <a:t>r</a:t>
              </a:r>
            </a:p>
            <a:p>
              <a:pPr algn="ctr"/>
              <a:r>
                <a:rPr lang="en-US" sz="2400" i="1">
                  <a:solidFill>
                    <a:schemeClr val="tx1"/>
                  </a:solidFill>
                  <a:latin typeface="FranklinGothic" charset="0"/>
                </a:rPr>
                <a:t>d</a:t>
              </a:r>
            </a:p>
            <a:p>
              <a:pPr algn="ctr"/>
              <a:r>
                <a:rPr lang="en-US" sz="2400" i="1">
                  <a:solidFill>
                    <a:schemeClr val="tx1"/>
                  </a:solidFill>
                  <a:latin typeface="FranklinGothic" charset="0"/>
                </a:rPr>
                <a:t>e</a:t>
              </a:r>
            </a:p>
            <a:p>
              <a:pPr algn="ctr"/>
              <a:r>
                <a:rPr lang="en-US" sz="2400" i="1">
                  <a:solidFill>
                    <a:schemeClr val="tx1"/>
                  </a:solidFill>
                  <a:latin typeface="FranklinGothic" charset="0"/>
                </a:rPr>
                <a:t>r</a:t>
              </a:r>
            </a:p>
          </p:txBody>
        </p:sp>
        <p:sp>
          <p:nvSpPr>
            <p:cNvPr id="2737158" name="Line 6"/>
            <p:cNvSpPr>
              <a:spLocks noChangeShapeType="1"/>
            </p:cNvSpPr>
            <p:nvPr/>
          </p:nvSpPr>
          <p:spPr bwMode="auto">
            <a:xfrm flipH="1">
              <a:off x="827" y="1366"/>
              <a:ext cx="24" cy="2069"/>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37159" name="Freeform 7"/>
            <p:cNvSpPr>
              <a:spLocks/>
            </p:cNvSpPr>
            <p:nvPr/>
          </p:nvSpPr>
          <p:spPr bwMode="auto">
            <a:xfrm>
              <a:off x="926" y="1854"/>
              <a:ext cx="211"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37160" name="Rectangle 8"/>
            <p:cNvSpPr>
              <a:spLocks noChangeArrowheads="1"/>
            </p:cNvSpPr>
            <p:nvPr/>
          </p:nvSpPr>
          <p:spPr bwMode="auto">
            <a:xfrm>
              <a:off x="915" y="1811"/>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B</a:t>
              </a:r>
            </a:p>
          </p:txBody>
        </p:sp>
        <p:sp>
          <p:nvSpPr>
            <p:cNvPr id="2737161" name="Freeform 9"/>
            <p:cNvSpPr>
              <a:spLocks/>
            </p:cNvSpPr>
            <p:nvPr/>
          </p:nvSpPr>
          <p:spPr bwMode="auto">
            <a:xfrm>
              <a:off x="932" y="2165"/>
              <a:ext cx="210"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37162" name="Rectangle 10"/>
            <p:cNvSpPr>
              <a:spLocks noChangeArrowheads="1"/>
            </p:cNvSpPr>
            <p:nvPr/>
          </p:nvSpPr>
          <p:spPr bwMode="auto">
            <a:xfrm>
              <a:off x="919" y="2121"/>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C</a:t>
              </a:r>
            </a:p>
          </p:txBody>
        </p:sp>
        <p:grpSp>
          <p:nvGrpSpPr>
            <p:cNvPr id="3" name="Group 11"/>
            <p:cNvGrpSpPr>
              <a:grpSpLocks/>
            </p:cNvGrpSpPr>
            <p:nvPr/>
          </p:nvGrpSpPr>
          <p:grpSpPr bwMode="auto">
            <a:xfrm>
              <a:off x="920" y="2445"/>
              <a:ext cx="253" cy="286"/>
              <a:chOff x="1034" y="2602"/>
              <a:chExt cx="286" cy="286"/>
            </a:xfrm>
          </p:grpSpPr>
          <p:sp>
            <p:nvSpPr>
              <p:cNvPr id="2737164" name="Freeform 12"/>
              <p:cNvSpPr>
                <a:spLocks/>
              </p:cNvSpPr>
              <p:nvPr/>
            </p:nvSpPr>
            <p:spPr bwMode="auto">
              <a:xfrm>
                <a:off x="1048" y="2646"/>
                <a:ext cx="237"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37165" name="Rectangle 13"/>
              <p:cNvSpPr>
                <a:spLocks noChangeArrowheads="1"/>
              </p:cNvSpPr>
              <p:nvPr/>
            </p:nvSpPr>
            <p:spPr bwMode="auto">
              <a:xfrm>
                <a:off x="1034" y="2602"/>
                <a:ext cx="286"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D</a:t>
                </a:r>
              </a:p>
            </p:txBody>
          </p:sp>
        </p:grpSp>
        <p:sp>
          <p:nvSpPr>
            <p:cNvPr id="2737166" name="Freeform 14"/>
            <p:cNvSpPr>
              <a:spLocks/>
            </p:cNvSpPr>
            <p:nvPr/>
          </p:nvSpPr>
          <p:spPr bwMode="auto">
            <a:xfrm>
              <a:off x="926" y="1460"/>
              <a:ext cx="211"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37167" name="Rectangle 15"/>
            <p:cNvSpPr>
              <a:spLocks noChangeArrowheads="1"/>
            </p:cNvSpPr>
            <p:nvPr/>
          </p:nvSpPr>
          <p:spPr bwMode="auto">
            <a:xfrm>
              <a:off x="914" y="1416"/>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A</a:t>
              </a:r>
            </a:p>
          </p:txBody>
        </p:sp>
        <p:sp>
          <p:nvSpPr>
            <p:cNvPr id="2737168" name="Freeform 16"/>
            <p:cNvSpPr>
              <a:spLocks/>
            </p:cNvSpPr>
            <p:nvPr/>
          </p:nvSpPr>
          <p:spPr bwMode="auto">
            <a:xfrm>
              <a:off x="932" y="2849"/>
              <a:ext cx="210"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37169" name="Rectangle 17"/>
            <p:cNvSpPr>
              <a:spLocks noChangeArrowheads="1"/>
            </p:cNvSpPr>
            <p:nvPr/>
          </p:nvSpPr>
          <p:spPr bwMode="auto">
            <a:xfrm>
              <a:off x="926" y="2805"/>
              <a:ext cx="242"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E</a:t>
              </a:r>
            </a:p>
          </p:txBody>
        </p:sp>
        <p:sp>
          <p:nvSpPr>
            <p:cNvPr id="2737170" name="Freeform 18"/>
            <p:cNvSpPr>
              <a:spLocks/>
            </p:cNvSpPr>
            <p:nvPr/>
          </p:nvSpPr>
          <p:spPr bwMode="auto">
            <a:xfrm>
              <a:off x="932" y="3209"/>
              <a:ext cx="210"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37171" name="Rectangle 19"/>
            <p:cNvSpPr>
              <a:spLocks noChangeArrowheads="1"/>
            </p:cNvSpPr>
            <p:nvPr/>
          </p:nvSpPr>
          <p:spPr bwMode="auto">
            <a:xfrm>
              <a:off x="930" y="3165"/>
              <a:ext cx="231"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F</a:t>
              </a:r>
            </a:p>
          </p:txBody>
        </p:sp>
      </p:grpSp>
      <p:grpSp>
        <p:nvGrpSpPr>
          <p:cNvPr id="4" name="Group 20"/>
          <p:cNvGrpSpPr>
            <a:grpSpLocks/>
          </p:cNvGrpSpPr>
          <p:nvPr/>
        </p:nvGrpSpPr>
        <p:grpSpPr bwMode="auto">
          <a:xfrm>
            <a:off x="1954213" y="2451100"/>
            <a:ext cx="4584700" cy="3095625"/>
            <a:chOff x="1231" y="1379"/>
            <a:chExt cx="2888" cy="1950"/>
          </a:xfrm>
        </p:grpSpPr>
        <p:sp>
          <p:nvSpPr>
            <p:cNvPr id="2737173" name="AutoShape 21"/>
            <p:cNvSpPr>
              <a:spLocks noChangeArrowheads="1"/>
            </p:cNvSpPr>
            <p:nvPr/>
          </p:nvSpPr>
          <p:spPr bwMode="auto">
            <a:xfrm>
              <a:off x="1482" y="1798"/>
              <a:ext cx="185"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37174" name="AutoShape 22"/>
            <p:cNvSpPr>
              <a:spLocks noChangeArrowheads="1"/>
            </p:cNvSpPr>
            <p:nvPr/>
          </p:nvSpPr>
          <p:spPr bwMode="auto">
            <a:xfrm>
              <a:off x="1527" y="1746"/>
              <a:ext cx="140"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37175" name="AutoShape 23"/>
            <p:cNvSpPr>
              <a:spLocks noChangeArrowheads="1"/>
            </p:cNvSpPr>
            <p:nvPr/>
          </p:nvSpPr>
          <p:spPr bwMode="auto">
            <a:xfrm>
              <a:off x="1519" y="1818"/>
              <a:ext cx="95" cy="15"/>
            </a:xfrm>
            <a:prstGeom prst="parallelogram">
              <a:avLst>
                <a:gd name="adj" fmla="val 15830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5" name="Group 24"/>
            <p:cNvGrpSpPr>
              <a:grpSpLocks/>
            </p:cNvGrpSpPr>
            <p:nvPr/>
          </p:nvGrpSpPr>
          <p:grpSpPr bwMode="auto">
            <a:xfrm>
              <a:off x="2751" y="1781"/>
              <a:ext cx="179" cy="257"/>
              <a:chOff x="3095" y="1938"/>
              <a:chExt cx="201" cy="257"/>
            </a:xfrm>
          </p:grpSpPr>
          <p:sp>
            <p:nvSpPr>
              <p:cNvPr id="2737177" name="Freeform 25"/>
              <p:cNvSpPr>
                <a:spLocks/>
              </p:cNvSpPr>
              <p:nvPr/>
            </p:nvSpPr>
            <p:spPr bwMode="auto">
              <a:xfrm>
                <a:off x="3224" y="2057"/>
                <a:ext cx="60" cy="138"/>
              </a:xfrm>
              <a:custGeom>
                <a:avLst/>
                <a:gdLst/>
                <a:ahLst/>
                <a:cxnLst>
                  <a:cxn ang="0">
                    <a:pos x="43" y="0"/>
                  </a:cxn>
                  <a:cxn ang="0">
                    <a:pos x="59" y="0"/>
                  </a:cxn>
                  <a:cxn ang="0">
                    <a:pos x="16" y="137"/>
                  </a:cxn>
                  <a:cxn ang="0">
                    <a:pos x="0" y="137"/>
                  </a:cxn>
                  <a:cxn ang="0">
                    <a:pos x="43" y="0"/>
                  </a:cxn>
                </a:cxnLst>
                <a:rect l="0" t="0" r="r" b="b"/>
                <a:pathLst>
                  <a:path w="60" h="138">
                    <a:moveTo>
                      <a:pt x="43" y="0"/>
                    </a:moveTo>
                    <a:lnTo>
                      <a:pt x="59" y="0"/>
                    </a:lnTo>
                    <a:lnTo>
                      <a:pt x="16" y="137"/>
                    </a:lnTo>
                    <a:lnTo>
                      <a:pt x="0" y="137"/>
                    </a:lnTo>
                    <a:lnTo>
                      <a:pt x="43"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37178" name="Rectangle 26"/>
              <p:cNvSpPr>
                <a:spLocks noChangeArrowheads="1"/>
              </p:cNvSpPr>
              <p:nvPr/>
            </p:nvSpPr>
            <p:spPr bwMode="auto">
              <a:xfrm>
                <a:off x="3220" y="2057"/>
                <a:ext cx="76"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179" name="Rectangle 27"/>
              <p:cNvSpPr>
                <a:spLocks noChangeArrowheads="1"/>
              </p:cNvSpPr>
              <p:nvPr/>
            </p:nvSpPr>
            <p:spPr bwMode="auto">
              <a:xfrm>
                <a:off x="3226" y="2115"/>
                <a:ext cx="57" cy="11"/>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180" name="Rectangle 28"/>
              <p:cNvSpPr>
                <a:spLocks noChangeArrowheads="1"/>
              </p:cNvSpPr>
              <p:nvPr/>
            </p:nvSpPr>
            <p:spPr bwMode="auto">
              <a:xfrm>
                <a:off x="3095" y="2115"/>
                <a:ext cx="75"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181" name="Oval 29"/>
              <p:cNvSpPr>
                <a:spLocks noChangeArrowheads="1"/>
              </p:cNvSpPr>
              <p:nvPr/>
            </p:nvSpPr>
            <p:spPr bwMode="auto">
              <a:xfrm>
                <a:off x="3154" y="1938"/>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37182" name="Freeform 30"/>
              <p:cNvSpPr>
                <a:spLocks/>
              </p:cNvSpPr>
              <p:nvPr/>
            </p:nvSpPr>
            <p:spPr bwMode="auto">
              <a:xfrm>
                <a:off x="3095" y="1983"/>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37183" name="Freeform 31"/>
            <p:cNvSpPr>
              <a:spLocks/>
            </p:cNvSpPr>
            <p:nvPr/>
          </p:nvSpPr>
          <p:spPr bwMode="auto">
            <a:xfrm>
              <a:off x="2984" y="1756"/>
              <a:ext cx="178" cy="292"/>
            </a:xfrm>
            <a:custGeom>
              <a:avLst/>
              <a:gdLst/>
              <a:ahLst/>
              <a:cxnLst>
                <a:cxn ang="0">
                  <a:pos x="199" y="263"/>
                </a:cxn>
                <a:cxn ang="0">
                  <a:pos x="184" y="263"/>
                </a:cxn>
                <a:cxn ang="0">
                  <a:pos x="158" y="230"/>
                </a:cxn>
                <a:cxn ang="0">
                  <a:pos x="121" y="169"/>
                </a:cxn>
                <a:cxn ang="0">
                  <a:pos x="111" y="142"/>
                </a:cxn>
                <a:cxn ang="0">
                  <a:pos x="114" y="123"/>
                </a:cxn>
                <a:cxn ang="0">
                  <a:pos x="123" y="119"/>
                </a:cxn>
                <a:cxn ang="0">
                  <a:pos x="136" y="129"/>
                </a:cxn>
                <a:cxn ang="0">
                  <a:pos x="155" y="140"/>
                </a:cxn>
                <a:cxn ang="0">
                  <a:pos x="164" y="140"/>
                </a:cxn>
                <a:cxn ang="0">
                  <a:pos x="165" y="134"/>
                </a:cxn>
                <a:cxn ang="0">
                  <a:pos x="156" y="123"/>
                </a:cxn>
                <a:cxn ang="0">
                  <a:pos x="135" y="108"/>
                </a:cxn>
                <a:cxn ang="0">
                  <a:pos x="126" y="87"/>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2"/>
                </a:cxn>
                <a:cxn ang="0">
                  <a:pos x="40" y="146"/>
                </a:cxn>
                <a:cxn ang="0">
                  <a:pos x="41" y="158"/>
                </a:cxn>
                <a:cxn ang="0">
                  <a:pos x="49" y="162"/>
                </a:cxn>
                <a:cxn ang="0">
                  <a:pos x="53" y="158"/>
                </a:cxn>
                <a:cxn ang="0">
                  <a:pos x="53" y="133"/>
                </a:cxn>
                <a:cxn ang="0">
                  <a:pos x="55" y="117"/>
                </a:cxn>
                <a:cxn ang="0">
                  <a:pos x="64" y="109"/>
                </a:cxn>
                <a:cxn ang="0">
                  <a:pos x="70" y="114"/>
                </a:cxn>
                <a:cxn ang="0">
                  <a:pos x="68" y="140"/>
                </a:cxn>
                <a:cxn ang="0">
                  <a:pos x="61" y="167"/>
                </a:cxn>
                <a:cxn ang="0">
                  <a:pos x="53" y="197"/>
                </a:cxn>
                <a:cxn ang="0">
                  <a:pos x="33" y="226"/>
                </a:cxn>
                <a:cxn ang="0">
                  <a:pos x="8" y="256"/>
                </a:cxn>
                <a:cxn ang="0">
                  <a:pos x="0" y="272"/>
                </a:cxn>
                <a:cxn ang="0">
                  <a:pos x="19" y="291"/>
                </a:cxn>
                <a:cxn ang="0">
                  <a:pos x="33" y="288"/>
                </a:cxn>
                <a:cxn ang="0">
                  <a:pos x="23" y="276"/>
                </a:cxn>
                <a:cxn ang="0">
                  <a:pos x="30" y="260"/>
                </a:cxn>
                <a:cxn ang="0">
                  <a:pos x="61" y="223"/>
                </a:cxn>
                <a:cxn ang="0">
                  <a:pos x="84" y="197"/>
                </a:cxn>
                <a:cxn ang="0">
                  <a:pos x="95" y="191"/>
                </a:cxn>
                <a:cxn ang="0">
                  <a:pos x="109" y="199"/>
                </a:cxn>
                <a:cxn ang="0">
                  <a:pos x="141" y="243"/>
                </a:cxn>
                <a:cxn ang="0">
                  <a:pos x="168" y="281"/>
                </a:cxn>
                <a:cxn ang="0">
                  <a:pos x="178" y="283"/>
                </a:cxn>
                <a:cxn ang="0">
                  <a:pos x="191" y="273"/>
                </a:cxn>
              </a:cxnLst>
              <a:rect l="0" t="0" r="r" b="b"/>
              <a:pathLst>
                <a:path w="200" h="292">
                  <a:moveTo>
                    <a:pt x="198" y="268"/>
                  </a:moveTo>
                  <a:lnTo>
                    <a:pt x="199" y="263"/>
                  </a:lnTo>
                  <a:lnTo>
                    <a:pt x="191" y="265"/>
                  </a:lnTo>
                  <a:lnTo>
                    <a:pt x="184" y="263"/>
                  </a:lnTo>
                  <a:lnTo>
                    <a:pt x="174" y="256"/>
                  </a:lnTo>
                  <a:lnTo>
                    <a:pt x="158" y="230"/>
                  </a:lnTo>
                  <a:lnTo>
                    <a:pt x="134" y="191"/>
                  </a:lnTo>
                  <a:lnTo>
                    <a:pt x="121" y="169"/>
                  </a:lnTo>
                  <a:lnTo>
                    <a:pt x="113" y="152"/>
                  </a:lnTo>
                  <a:lnTo>
                    <a:pt x="111" y="142"/>
                  </a:lnTo>
                  <a:lnTo>
                    <a:pt x="111" y="130"/>
                  </a:lnTo>
                  <a:lnTo>
                    <a:pt x="114" y="123"/>
                  </a:lnTo>
                  <a:lnTo>
                    <a:pt x="119" y="119"/>
                  </a:lnTo>
                  <a:lnTo>
                    <a:pt x="123" y="119"/>
                  </a:lnTo>
                  <a:lnTo>
                    <a:pt x="128" y="122"/>
                  </a:lnTo>
                  <a:lnTo>
                    <a:pt x="136" y="129"/>
                  </a:lnTo>
                  <a:lnTo>
                    <a:pt x="148" y="137"/>
                  </a:lnTo>
                  <a:lnTo>
                    <a:pt x="155" y="140"/>
                  </a:lnTo>
                  <a:lnTo>
                    <a:pt x="160" y="142"/>
                  </a:lnTo>
                  <a:lnTo>
                    <a:pt x="164" y="140"/>
                  </a:lnTo>
                  <a:lnTo>
                    <a:pt x="166" y="137"/>
                  </a:lnTo>
                  <a:lnTo>
                    <a:pt x="165" y="134"/>
                  </a:lnTo>
                  <a:lnTo>
                    <a:pt x="164" y="130"/>
                  </a:lnTo>
                  <a:lnTo>
                    <a:pt x="156" y="123"/>
                  </a:lnTo>
                  <a:lnTo>
                    <a:pt x="143" y="114"/>
                  </a:lnTo>
                  <a:lnTo>
                    <a:pt x="135" y="108"/>
                  </a:lnTo>
                  <a:lnTo>
                    <a:pt x="130" y="99"/>
                  </a:lnTo>
                  <a:lnTo>
                    <a:pt x="126" y="87"/>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7"/>
                  </a:lnTo>
                  <a:lnTo>
                    <a:pt x="46" y="99"/>
                  </a:lnTo>
                  <a:lnTo>
                    <a:pt x="43" y="109"/>
                  </a:lnTo>
                  <a:lnTo>
                    <a:pt x="41" y="122"/>
                  </a:lnTo>
                  <a:lnTo>
                    <a:pt x="40" y="137"/>
                  </a:lnTo>
                  <a:lnTo>
                    <a:pt x="40" y="146"/>
                  </a:lnTo>
                  <a:lnTo>
                    <a:pt x="40" y="153"/>
                  </a:lnTo>
                  <a:lnTo>
                    <a:pt x="41" y="158"/>
                  </a:lnTo>
                  <a:lnTo>
                    <a:pt x="44" y="161"/>
                  </a:lnTo>
                  <a:lnTo>
                    <a:pt x="49" y="162"/>
                  </a:lnTo>
                  <a:lnTo>
                    <a:pt x="51" y="161"/>
                  </a:lnTo>
                  <a:lnTo>
                    <a:pt x="53" y="158"/>
                  </a:lnTo>
                  <a:lnTo>
                    <a:pt x="53" y="148"/>
                  </a:lnTo>
                  <a:lnTo>
                    <a:pt x="53" y="133"/>
                  </a:lnTo>
                  <a:lnTo>
                    <a:pt x="54" y="123"/>
                  </a:lnTo>
                  <a:lnTo>
                    <a:pt x="55" y="117"/>
                  </a:lnTo>
                  <a:lnTo>
                    <a:pt x="59" y="110"/>
                  </a:lnTo>
                  <a:lnTo>
                    <a:pt x="64" y="109"/>
                  </a:lnTo>
                  <a:lnTo>
                    <a:pt x="69" y="110"/>
                  </a:lnTo>
                  <a:lnTo>
                    <a:pt x="70" y="114"/>
                  </a:lnTo>
                  <a:lnTo>
                    <a:pt x="69" y="125"/>
                  </a:lnTo>
                  <a:lnTo>
                    <a:pt x="68" y="140"/>
                  </a:lnTo>
                  <a:lnTo>
                    <a:pt x="65" y="154"/>
                  </a:lnTo>
                  <a:lnTo>
                    <a:pt x="61" y="167"/>
                  </a:lnTo>
                  <a:lnTo>
                    <a:pt x="58" y="183"/>
                  </a:lnTo>
                  <a:lnTo>
                    <a:pt x="53" y="197"/>
                  </a:lnTo>
                  <a:lnTo>
                    <a:pt x="41" y="214"/>
                  </a:lnTo>
                  <a:lnTo>
                    <a:pt x="33" y="226"/>
                  </a:lnTo>
                  <a:lnTo>
                    <a:pt x="18" y="243"/>
                  </a:lnTo>
                  <a:lnTo>
                    <a:pt x="8" y="256"/>
                  </a:lnTo>
                  <a:lnTo>
                    <a:pt x="0" y="267"/>
                  </a:lnTo>
                  <a:lnTo>
                    <a:pt x="0" y="272"/>
                  </a:lnTo>
                  <a:lnTo>
                    <a:pt x="8" y="281"/>
                  </a:lnTo>
                  <a:lnTo>
                    <a:pt x="19" y="291"/>
                  </a:lnTo>
                  <a:lnTo>
                    <a:pt x="30" y="291"/>
                  </a:lnTo>
                  <a:lnTo>
                    <a:pt x="33" y="288"/>
                  </a:lnTo>
                  <a:lnTo>
                    <a:pt x="28" y="282"/>
                  </a:lnTo>
                  <a:lnTo>
                    <a:pt x="23" y="276"/>
                  </a:lnTo>
                  <a:lnTo>
                    <a:pt x="23" y="271"/>
                  </a:lnTo>
                  <a:lnTo>
                    <a:pt x="30" y="260"/>
                  </a:lnTo>
                  <a:lnTo>
                    <a:pt x="43" y="247"/>
                  </a:lnTo>
                  <a:lnTo>
                    <a:pt x="61" y="223"/>
                  </a:lnTo>
                  <a:lnTo>
                    <a:pt x="78" y="203"/>
                  </a:lnTo>
                  <a:lnTo>
                    <a:pt x="84" y="197"/>
                  </a:lnTo>
                  <a:lnTo>
                    <a:pt x="88" y="192"/>
                  </a:lnTo>
                  <a:lnTo>
                    <a:pt x="95" y="191"/>
                  </a:lnTo>
                  <a:lnTo>
                    <a:pt x="101" y="194"/>
                  </a:lnTo>
                  <a:lnTo>
                    <a:pt x="109" y="199"/>
                  </a:lnTo>
                  <a:lnTo>
                    <a:pt x="124" y="220"/>
                  </a:lnTo>
                  <a:lnTo>
                    <a:pt x="141" y="243"/>
                  </a:lnTo>
                  <a:lnTo>
                    <a:pt x="158" y="267"/>
                  </a:lnTo>
                  <a:lnTo>
                    <a:pt x="168" y="281"/>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6" name="Group 32"/>
            <p:cNvGrpSpPr>
              <a:grpSpLocks/>
            </p:cNvGrpSpPr>
            <p:nvPr/>
          </p:nvGrpSpPr>
          <p:grpSpPr bwMode="auto">
            <a:xfrm>
              <a:off x="1672" y="1746"/>
              <a:ext cx="231" cy="311"/>
              <a:chOff x="1881" y="1903"/>
              <a:chExt cx="260" cy="311"/>
            </a:xfrm>
          </p:grpSpPr>
          <p:grpSp>
            <p:nvGrpSpPr>
              <p:cNvPr id="7" name="Group 33"/>
              <p:cNvGrpSpPr>
                <a:grpSpLocks/>
              </p:cNvGrpSpPr>
              <p:nvPr/>
            </p:nvGrpSpPr>
            <p:grpSpPr bwMode="auto">
              <a:xfrm>
                <a:off x="1881" y="1903"/>
                <a:ext cx="260" cy="311"/>
                <a:chOff x="1881" y="1903"/>
                <a:chExt cx="260" cy="311"/>
              </a:xfrm>
            </p:grpSpPr>
            <p:sp>
              <p:nvSpPr>
                <p:cNvPr id="2737186" name="AutoShape 34"/>
                <p:cNvSpPr>
                  <a:spLocks noChangeArrowheads="1"/>
                </p:cNvSpPr>
                <p:nvPr/>
              </p:nvSpPr>
              <p:spPr bwMode="auto">
                <a:xfrm>
                  <a:off x="1881" y="1955"/>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37187" name="AutoShape 35"/>
                <p:cNvSpPr>
                  <a:spLocks noChangeArrowheads="1"/>
                </p:cNvSpPr>
                <p:nvPr/>
              </p:nvSpPr>
              <p:spPr bwMode="auto">
                <a:xfrm>
                  <a:off x="1944" y="1903"/>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37188" name="Oval 36"/>
              <p:cNvSpPr>
                <a:spLocks noChangeArrowheads="1"/>
              </p:cNvSpPr>
              <p:nvPr/>
            </p:nvSpPr>
            <p:spPr bwMode="auto">
              <a:xfrm>
                <a:off x="1964" y="1930"/>
                <a:ext cx="25"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189" name="AutoShape 37"/>
              <p:cNvSpPr>
                <a:spLocks noChangeArrowheads="1"/>
              </p:cNvSpPr>
              <p:nvPr/>
            </p:nvSpPr>
            <p:spPr bwMode="auto">
              <a:xfrm>
                <a:off x="1912" y="2077"/>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37190" name="AutoShape 38"/>
            <p:cNvSpPr>
              <a:spLocks noChangeArrowheads="1"/>
            </p:cNvSpPr>
            <p:nvPr/>
          </p:nvSpPr>
          <p:spPr bwMode="auto">
            <a:xfrm>
              <a:off x="1735" y="2131"/>
              <a:ext cx="183"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37191" name="AutoShape 39"/>
            <p:cNvSpPr>
              <a:spLocks noChangeArrowheads="1"/>
            </p:cNvSpPr>
            <p:nvPr/>
          </p:nvSpPr>
          <p:spPr bwMode="auto">
            <a:xfrm>
              <a:off x="1780" y="2080"/>
              <a:ext cx="138" cy="45"/>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37192" name="AutoShape 40"/>
            <p:cNvSpPr>
              <a:spLocks noChangeArrowheads="1"/>
            </p:cNvSpPr>
            <p:nvPr/>
          </p:nvSpPr>
          <p:spPr bwMode="auto">
            <a:xfrm>
              <a:off x="1772" y="2151"/>
              <a:ext cx="94" cy="15"/>
            </a:xfrm>
            <a:prstGeom prst="parallelogram">
              <a:avLst>
                <a:gd name="adj" fmla="val 156638"/>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8" name="Group 41"/>
            <p:cNvGrpSpPr>
              <a:grpSpLocks/>
            </p:cNvGrpSpPr>
            <p:nvPr/>
          </p:nvGrpSpPr>
          <p:grpSpPr bwMode="auto">
            <a:xfrm>
              <a:off x="3034" y="2120"/>
              <a:ext cx="179" cy="257"/>
              <a:chOff x="3413" y="2277"/>
              <a:chExt cx="202" cy="257"/>
            </a:xfrm>
          </p:grpSpPr>
          <p:sp>
            <p:nvSpPr>
              <p:cNvPr id="2737194" name="Freeform 42"/>
              <p:cNvSpPr>
                <a:spLocks/>
              </p:cNvSpPr>
              <p:nvPr/>
            </p:nvSpPr>
            <p:spPr bwMode="auto">
              <a:xfrm>
                <a:off x="3543" y="2396"/>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37195" name="Rectangle 43"/>
              <p:cNvSpPr>
                <a:spLocks noChangeArrowheads="1"/>
              </p:cNvSpPr>
              <p:nvPr/>
            </p:nvSpPr>
            <p:spPr bwMode="auto">
              <a:xfrm>
                <a:off x="3538" y="2396"/>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196" name="Rectangle 44"/>
              <p:cNvSpPr>
                <a:spLocks noChangeArrowheads="1"/>
              </p:cNvSpPr>
              <p:nvPr/>
            </p:nvSpPr>
            <p:spPr bwMode="auto">
              <a:xfrm>
                <a:off x="3546" y="2453"/>
                <a:ext cx="5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197" name="Rectangle 45"/>
              <p:cNvSpPr>
                <a:spLocks noChangeArrowheads="1"/>
              </p:cNvSpPr>
              <p:nvPr/>
            </p:nvSpPr>
            <p:spPr bwMode="auto">
              <a:xfrm>
                <a:off x="3415" y="2453"/>
                <a:ext cx="73" cy="8"/>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198" name="Oval 46"/>
              <p:cNvSpPr>
                <a:spLocks noChangeArrowheads="1"/>
              </p:cNvSpPr>
              <p:nvPr/>
            </p:nvSpPr>
            <p:spPr bwMode="auto">
              <a:xfrm>
                <a:off x="3473" y="2277"/>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37199" name="Freeform 47"/>
              <p:cNvSpPr>
                <a:spLocks/>
              </p:cNvSpPr>
              <p:nvPr/>
            </p:nvSpPr>
            <p:spPr bwMode="auto">
              <a:xfrm>
                <a:off x="3413" y="2322"/>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37200" name="Freeform 48"/>
            <p:cNvSpPr>
              <a:spLocks/>
            </p:cNvSpPr>
            <p:nvPr/>
          </p:nvSpPr>
          <p:spPr bwMode="auto">
            <a:xfrm>
              <a:off x="3257" y="2090"/>
              <a:ext cx="179" cy="291"/>
            </a:xfrm>
            <a:custGeom>
              <a:avLst/>
              <a:gdLst/>
              <a:ahLst/>
              <a:cxnLst>
                <a:cxn ang="0">
                  <a:pos x="200" y="263"/>
                </a:cxn>
                <a:cxn ang="0">
                  <a:pos x="185" y="263"/>
                </a:cxn>
                <a:cxn ang="0">
                  <a:pos x="158" y="229"/>
                </a:cxn>
                <a:cxn ang="0">
                  <a:pos x="122" y="169"/>
                </a:cxn>
                <a:cxn ang="0">
                  <a:pos x="112" y="141"/>
                </a:cxn>
                <a:cxn ang="0">
                  <a:pos x="114" y="123"/>
                </a:cxn>
                <a:cxn ang="0">
                  <a:pos x="123" y="119"/>
                </a:cxn>
                <a:cxn ang="0">
                  <a:pos x="137" y="129"/>
                </a:cxn>
                <a:cxn ang="0">
                  <a:pos x="156" y="140"/>
                </a:cxn>
                <a:cxn ang="0">
                  <a:pos x="165" y="140"/>
                </a:cxn>
                <a:cxn ang="0">
                  <a:pos x="166" y="134"/>
                </a:cxn>
                <a:cxn ang="0">
                  <a:pos x="157" y="123"/>
                </a:cxn>
                <a:cxn ang="0">
                  <a:pos x="136" y="108"/>
                </a:cxn>
                <a:cxn ang="0">
                  <a:pos x="127" y="86"/>
                </a:cxn>
                <a:cxn ang="0">
                  <a:pos x="123" y="69"/>
                </a:cxn>
                <a:cxn ang="0">
                  <a:pos x="113" y="56"/>
                </a:cxn>
                <a:cxn ang="0">
                  <a:pos x="109" y="48"/>
                </a:cxn>
                <a:cxn ang="0">
                  <a:pos x="114" y="36"/>
                </a:cxn>
                <a:cxn ang="0">
                  <a:pos x="119" y="24"/>
                </a:cxn>
                <a:cxn ang="0">
                  <a:pos x="116" y="9"/>
                </a:cxn>
                <a:cxn ang="0">
                  <a:pos x="106" y="1"/>
                </a:cxn>
                <a:cxn ang="0">
                  <a:pos x="91" y="3"/>
                </a:cxn>
                <a:cxn ang="0">
                  <a:pos x="84" y="13"/>
                </a:cxn>
                <a:cxn ang="0">
                  <a:pos x="84" y="23"/>
                </a:cxn>
                <a:cxn ang="0">
                  <a:pos x="88" y="35"/>
                </a:cxn>
                <a:cxn ang="0">
                  <a:pos x="88" y="46"/>
                </a:cxn>
                <a:cxn ang="0">
                  <a:pos x="78" y="56"/>
                </a:cxn>
                <a:cxn ang="0">
                  <a:pos x="65" y="64"/>
                </a:cxn>
                <a:cxn ang="0">
                  <a:pos x="55" y="75"/>
                </a:cxn>
                <a:cxn ang="0">
                  <a:pos x="47" y="99"/>
                </a:cxn>
                <a:cxn ang="0">
                  <a:pos x="42" y="121"/>
                </a:cxn>
                <a:cxn ang="0">
                  <a:pos x="40" y="145"/>
                </a:cxn>
                <a:cxn ang="0">
                  <a:pos x="42" y="158"/>
                </a:cxn>
                <a:cxn ang="0">
                  <a:pos x="49" y="161"/>
                </a:cxn>
                <a:cxn ang="0">
                  <a:pos x="53" y="158"/>
                </a:cxn>
                <a:cxn ang="0">
                  <a:pos x="53" y="133"/>
                </a:cxn>
                <a:cxn ang="0">
                  <a:pos x="55" y="116"/>
                </a:cxn>
                <a:cxn ang="0">
                  <a:pos x="64" y="109"/>
                </a:cxn>
                <a:cxn ang="0">
                  <a:pos x="70" y="114"/>
                </a:cxn>
                <a:cxn ang="0">
                  <a:pos x="68" y="140"/>
                </a:cxn>
                <a:cxn ang="0">
                  <a:pos x="62" y="166"/>
                </a:cxn>
                <a:cxn ang="0">
                  <a:pos x="53" y="196"/>
                </a:cxn>
                <a:cxn ang="0">
                  <a:pos x="33" y="225"/>
                </a:cxn>
                <a:cxn ang="0">
                  <a:pos x="8" y="255"/>
                </a:cxn>
                <a:cxn ang="0">
                  <a:pos x="0" y="271"/>
                </a:cxn>
                <a:cxn ang="0">
                  <a:pos x="19" y="290"/>
                </a:cxn>
                <a:cxn ang="0">
                  <a:pos x="33" y="288"/>
                </a:cxn>
                <a:cxn ang="0">
                  <a:pos x="23" y="275"/>
                </a:cxn>
                <a:cxn ang="0">
                  <a:pos x="30" y="259"/>
                </a:cxn>
                <a:cxn ang="0">
                  <a:pos x="62" y="223"/>
                </a:cxn>
                <a:cxn ang="0">
                  <a:pos x="84" y="196"/>
                </a:cxn>
                <a:cxn ang="0">
                  <a:pos x="96" y="190"/>
                </a:cxn>
                <a:cxn ang="0">
                  <a:pos x="109" y="199"/>
                </a:cxn>
                <a:cxn ang="0">
                  <a:pos x="142" y="243"/>
                </a:cxn>
                <a:cxn ang="0">
                  <a:pos x="169" y="280"/>
                </a:cxn>
                <a:cxn ang="0">
                  <a:pos x="179" y="283"/>
                </a:cxn>
                <a:cxn ang="0">
                  <a:pos x="192" y="273"/>
                </a:cxn>
              </a:cxnLst>
              <a:rect l="0" t="0" r="r" b="b"/>
              <a:pathLst>
                <a:path w="201" h="291">
                  <a:moveTo>
                    <a:pt x="199" y="268"/>
                  </a:moveTo>
                  <a:lnTo>
                    <a:pt x="200" y="263"/>
                  </a:lnTo>
                  <a:lnTo>
                    <a:pt x="192" y="264"/>
                  </a:lnTo>
                  <a:lnTo>
                    <a:pt x="185" y="263"/>
                  </a:lnTo>
                  <a:lnTo>
                    <a:pt x="175" y="255"/>
                  </a:lnTo>
                  <a:lnTo>
                    <a:pt x="158" y="229"/>
                  </a:lnTo>
                  <a:lnTo>
                    <a:pt x="135" y="190"/>
                  </a:lnTo>
                  <a:lnTo>
                    <a:pt x="122" y="169"/>
                  </a:lnTo>
                  <a:lnTo>
                    <a:pt x="113" y="151"/>
                  </a:lnTo>
                  <a:lnTo>
                    <a:pt x="112" y="141"/>
                  </a:lnTo>
                  <a:lnTo>
                    <a:pt x="112" y="130"/>
                  </a:lnTo>
                  <a:lnTo>
                    <a:pt x="114" y="123"/>
                  </a:lnTo>
                  <a:lnTo>
                    <a:pt x="119" y="119"/>
                  </a:lnTo>
                  <a:lnTo>
                    <a:pt x="123" y="119"/>
                  </a:lnTo>
                  <a:lnTo>
                    <a:pt x="128" y="121"/>
                  </a:lnTo>
                  <a:lnTo>
                    <a:pt x="137" y="129"/>
                  </a:lnTo>
                  <a:lnTo>
                    <a:pt x="148" y="136"/>
                  </a:lnTo>
                  <a:lnTo>
                    <a:pt x="156" y="140"/>
                  </a:lnTo>
                  <a:lnTo>
                    <a:pt x="161" y="141"/>
                  </a:lnTo>
                  <a:lnTo>
                    <a:pt x="165" y="140"/>
                  </a:lnTo>
                  <a:lnTo>
                    <a:pt x="167" y="136"/>
                  </a:lnTo>
                  <a:lnTo>
                    <a:pt x="166" y="134"/>
                  </a:lnTo>
                  <a:lnTo>
                    <a:pt x="165" y="130"/>
                  </a:lnTo>
                  <a:lnTo>
                    <a:pt x="157" y="123"/>
                  </a:lnTo>
                  <a:lnTo>
                    <a:pt x="143" y="114"/>
                  </a:lnTo>
                  <a:lnTo>
                    <a:pt x="136" y="108"/>
                  </a:lnTo>
                  <a:lnTo>
                    <a:pt x="131" y="99"/>
                  </a:lnTo>
                  <a:lnTo>
                    <a:pt x="127" y="86"/>
                  </a:lnTo>
                  <a:lnTo>
                    <a:pt x="126" y="74"/>
                  </a:lnTo>
                  <a:lnTo>
                    <a:pt x="123" y="69"/>
                  </a:lnTo>
                  <a:lnTo>
                    <a:pt x="119" y="63"/>
                  </a:lnTo>
                  <a:lnTo>
                    <a:pt x="113" y="56"/>
                  </a:lnTo>
                  <a:lnTo>
                    <a:pt x="109" y="53"/>
                  </a:lnTo>
                  <a:lnTo>
                    <a:pt x="109" y="48"/>
                  </a:lnTo>
                  <a:lnTo>
                    <a:pt x="112" y="40"/>
                  </a:lnTo>
                  <a:lnTo>
                    <a:pt x="114" y="36"/>
                  </a:lnTo>
                  <a:lnTo>
                    <a:pt x="117" y="31"/>
                  </a:lnTo>
                  <a:lnTo>
                    <a:pt x="119" y="24"/>
                  </a:lnTo>
                  <a:lnTo>
                    <a:pt x="117" y="15"/>
                  </a:lnTo>
                  <a:lnTo>
                    <a:pt x="116" y="9"/>
                  </a:lnTo>
                  <a:lnTo>
                    <a:pt x="112" y="4"/>
                  </a:lnTo>
                  <a:lnTo>
                    <a:pt x="106" y="1"/>
                  </a:lnTo>
                  <a:lnTo>
                    <a:pt x="97" y="0"/>
                  </a:lnTo>
                  <a:lnTo>
                    <a:pt x="91" y="3"/>
                  </a:lnTo>
                  <a:lnTo>
                    <a:pt x="87" y="6"/>
                  </a:lnTo>
                  <a:lnTo>
                    <a:pt x="84" y="13"/>
                  </a:lnTo>
                  <a:lnTo>
                    <a:pt x="83" y="18"/>
                  </a:lnTo>
                  <a:lnTo>
                    <a:pt x="84" y="23"/>
                  </a:lnTo>
                  <a:lnTo>
                    <a:pt x="87" y="30"/>
                  </a:lnTo>
                  <a:lnTo>
                    <a:pt x="88" y="35"/>
                  </a:lnTo>
                  <a:lnTo>
                    <a:pt x="89" y="40"/>
                  </a:lnTo>
                  <a:lnTo>
                    <a:pt x="88" y="46"/>
                  </a:lnTo>
                  <a:lnTo>
                    <a:pt x="84" y="51"/>
                  </a:lnTo>
                  <a:lnTo>
                    <a:pt x="78" y="56"/>
                  </a:lnTo>
                  <a:lnTo>
                    <a:pt x="70" y="60"/>
                  </a:lnTo>
                  <a:lnTo>
                    <a:pt x="65" y="64"/>
                  </a:lnTo>
                  <a:lnTo>
                    <a:pt x="60" y="69"/>
                  </a:lnTo>
                  <a:lnTo>
                    <a:pt x="55" y="75"/>
                  </a:lnTo>
                  <a:lnTo>
                    <a:pt x="50" y="86"/>
                  </a:lnTo>
                  <a:lnTo>
                    <a:pt x="47" y="99"/>
                  </a:lnTo>
                  <a:lnTo>
                    <a:pt x="43" y="109"/>
                  </a:lnTo>
                  <a:lnTo>
                    <a:pt x="42" y="121"/>
                  </a:lnTo>
                  <a:lnTo>
                    <a:pt x="40" y="136"/>
                  </a:lnTo>
                  <a:lnTo>
                    <a:pt x="40" y="145"/>
                  </a:lnTo>
                  <a:lnTo>
                    <a:pt x="40" y="153"/>
                  </a:lnTo>
                  <a:lnTo>
                    <a:pt x="42" y="158"/>
                  </a:lnTo>
                  <a:lnTo>
                    <a:pt x="44" y="160"/>
                  </a:lnTo>
                  <a:lnTo>
                    <a:pt x="49" y="161"/>
                  </a:lnTo>
                  <a:lnTo>
                    <a:pt x="52"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2" y="166"/>
                  </a:lnTo>
                  <a:lnTo>
                    <a:pt x="58" y="183"/>
                  </a:lnTo>
                  <a:lnTo>
                    <a:pt x="53" y="196"/>
                  </a:lnTo>
                  <a:lnTo>
                    <a:pt x="42"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2" y="223"/>
                  </a:lnTo>
                  <a:lnTo>
                    <a:pt x="78" y="203"/>
                  </a:lnTo>
                  <a:lnTo>
                    <a:pt x="84" y="196"/>
                  </a:lnTo>
                  <a:lnTo>
                    <a:pt x="88" y="191"/>
                  </a:lnTo>
                  <a:lnTo>
                    <a:pt x="96" y="190"/>
                  </a:lnTo>
                  <a:lnTo>
                    <a:pt x="102" y="194"/>
                  </a:lnTo>
                  <a:lnTo>
                    <a:pt x="109" y="199"/>
                  </a:lnTo>
                  <a:lnTo>
                    <a:pt x="125" y="219"/>
                  </a:lnTo>
                  <a:lnTo>
                    <a:pt x="142" y="243"/>
                  </a:lnTo>
                  <a:lnTo>
                    <a:pt x="158" y="266"/>
                  </a:lnTo>
                  <a:lnTo>
                    <a:pt x="169" y="280"/>
                  </a:lnTo>
                  <a:lnTo>
                    <a:pt x="172" y="283"/>
                  </a:lnTo>
                  <a:lnTo>
                    <a:pt x="179" y="283"/>
                  </a:lnTo>
                  <a:lnTo>
                    <a:pt x="185" y="278"/>
                  </a:lnTo>
                  <a:lnTo>
                    <a:pt x="192" y="273"/>
                  </a:lnTo>
                  <a:lnTo>
                    <a:pt x="199"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9" name="Group 49"/>
            <p:cNvGrpSpPr>
              <a:grpSpLocks/>
            </p:cNvGrpSpPr>
            <p:nvPr/>
          </p:nvGrpSpPr>
          <p:grpSpPr bwMode="auto">
            <a:xfrm>
              <a:off x="1924" y="2080"/>
              <a:ext cx="232" cy="310"/>
              <a:chOff x="2165" y="2237"/>
              <a:chExt cx="260" cy="310"/>
            </a:xfrm>
          </p:grpSpPr>
          <p:grpSp>
            <p:nvGrpSpPr>
              <p:cNvPr id="10" name="Group 50"/>
              <p:cNvGrpSpPr>
                <a:grpSpLocks/>
              </p:cNvGrpSpPr>
              <p:nvPr/>
            </p:nvGrpSpPr>
            <p:grpSpPr bwMode="auto">
              <a:xfrm>
                <a:off x="2165" y="2237"/>
                <a:ext cx="260" cy="310"/>
                <a:chOff x="2165" y="2237"/>
                <a:chExt cx="260" cy="310"/>
              </a:xfrm>
            </p:grpSpPr>
            <p:sp>
              <p:nvSpPr>
                <p:cNvPr id="2737203" name="AutoShape 51"/>
                <p:cNvSpPr>
                  <a:spLocks noChangeArrowheads="1"/>
                </p:cNvSpPr>
                <p:nvPr/>
              </p:nvSpPr>
              <p:spPr bwMode="auto">
                <a:xfrm>
                  <a:off x="2165" y="2288"/>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37204" name="AutoShape 52"/>
                <p:cNvSpPr>
                  <a:spLocks noChangeArrowheads="1"/>
                </p:cNvSpPr>
                <p:nvPr/>
              </p:nvSpPr>
              <p:spPr bwMode="auto">
                <a:xfrm>
                  <a:off x="2227" y="2237"/>
                  <a:ext cx="198" cy="45"/>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37205" name="Oval 53"/>
              <p:cNvSpPr>
                <a:spLocks noChangeArrowheads="1"/>
              </p:cNvSpPr>
              <p:nvPr/>
            </p:nvSpPr>
            <p:spPr bwMode="auto">
              <a:xfrm>
                <a:off x="2246" y="2263"/>
                <a:ext cx="27"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206" name="AutoShape 54"/>
              <p:cNvSpPr>
                <a:spLocks noChangeArrowheads="1"/>
              </p:cNvSpPr>
              <p:nvPr/>
            </p:nvSpPr>
            <p:spPr bwMode="auto">
              <a:xfrm>
                <a:off x="2196" y="2410"/>
                <a:ext cx="138"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37207" name="AutoShape 55"/>
            <p:cNvSpPr>
              <a:spLocks noChangeArrowheads="1"/>
            </p:cNvSpPr>
            <p:nvPr/>
          </p:nvSpPr>
          <p:spPr bwMode="auto">
            <a:xfrm>
              <a:off x="2036" y="2418"/>
              <a:ext cx="141"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37208" name="AutoShape 56"/>
            <p:cNvSpPr>
              <a:spLocks noChangeArrowheads="1"/>
            </p:cNvSpPr>
            <p:nvPr/>
          </p:nvSpPr>
          <p:spPr bwMode="auto">
            <a:xfrm>
              <a:off x="2029" y="2490"/>
              <a:ext cx="95" cy="15"/>
            </a:xfrm>
            <a:prstGeom prst="parallelogram">
              <a:avLst>
                <a:gd name="adj" fmla="val 15830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37209" name="AutoShape 57"/>
            <p:cNvSpPr>
              <a:spLocks noChangeArrowheads="1"/>
            </p:cNvSpPr>
            <p:nvPr/>
          </p:nvSpPr>
          <p:spPr bwMode="auto">
            <a:xfrm>
              <a:off x="1993" y="2469"/>
              <a:ext cx="184"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1" name="Group 58"/>
            <p:cNvGrpSpPr>
              <a:grpSpLocks/>
            </p:cNvGrpSpPr>
            <p:nvPr/>
          </p:nvGrpSpPr>
          <p:grpSpPr bwMode="auto">
            <a:xfrm>
              <a:off x="3310" y="2459"/>
              <a:ext cx="180" cy="257"/>
              <a:chOff x="3724" y="2616"/>
              <a:chExt cx="202" cy="257"/>
            </a:xfrm>
          </p:grpSpPr>
          <p:sp>
            <p:nvSpPr>
              <p:cNvPr id="2737211" name="Freeform 59"/>
              <p:cNvSpPr>
                <a:spLocks/>
              </p:cNvSpPr>
              <p:nvPr/>
            </p:nvSpPr>
            <p:spPr bwMode="auto">
              <a:xfrm>
                <a:off x="3854" y="2735"/>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37212" name="Rectangle 60"/>
              <p:cNvSpPr>
                <a:spLocks noChangeArrowheads="1"/>
              </p:cNvSpPr>
              <p:nvPr/>
            </p:nvSpPr>
            <p:spPr bwMode="auto">
              <a:xfrm>
                <a:off x="3849" y="2735"/>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213" name="Rectangle 61"/>
              <p:cNvSpPr>
                <a:spLocks noChangeArrowheads="1"/>
              </p:cNvSpPr>
              <p:nvPr/>
            </p:nvSpPr>
            <p:spPr bwMode="auto">
              <a:xfrm>
                <a:off x="3857" y="2791"/>
                <a:ext cx="57"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214" name="Rectangle 62"/>
              <p:cNvSpPr>
                <a:spLocks noChangeArrowheads="1"/>
              </p:cNvSpPr>
              <p:nvPr/>
            </p:nvSpPr>
            <p:spPr bwMode="auto">
              <a:xfrm>
                <a:off x="3726" y="2791"/>
                <a:ext cx="73"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215" name="Oval 63"/>
              <p:cNvSpPr>
                <a:spLocks noChangeArrowheads="1"/>
              </p:cNvSpPr>
              <p:nvPr/>
            </p:nvSpPr>
            <p:spPr bwMode="auto">
              <a:xfrm>
                <a:off x="3784" y="2616"/>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37216" name="Freeform 64"/>
              <p:cNvSpPr>
                <a:spLocks/>
              </p:cNvSpPr>
              <p:nvPr/>
            </p:nvSpPr>
            <p:spPr bwMode="auto">
              <a:xfrm>
                <a:off x="3724" y="2660"/>
                <a:ext cx="140"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1" y="212"/>
                  </a:cxn>
                  <a:cxn ang="0">
                    <a:pos x="115" y="102"/>
                  </a:cxn>
                  <a:cxn ang="0">
                    <a:pos x="114" y="99"/>
                  </a:cxn>
                  <a:cxn ang="0">
                    <a:pos x="113" y="98"/>
                  </a:cxn>
                  <a:cxn ang="0">
                    <a:pos x="111" y="96"/>
                  </a:cxn>
                  <a:cxn ang="0">
                    <a:pos x="109" y="94"/>
                  </a:cxn>
                  <a:cxn ang="0">
                    <a:pos x="107" y="93"/>
                  </a:cxn>
                  <a:cxn ang="0">
                    <a:pos x="104" y="93"/>
                  </a:cxn>
                  <a:cxn ang="0">
                    <a:pos x="101" y="93"/>
                  </a:cxn>
                  <a:cxn ang="0">
                    <a:pos x="99" y="93"/>
                  </a:cxn>
                  <a:cxn ang="0">
                    <a:pos x="67" y="54"/>
                  </a:cxn>
                  <a:cxn ang="0">
                    <a:pos x="129" y="67"/>
                  </a:cxn>
                  <a:cxn ang="0">
                    <a:pos x="132" y="66"/>
                  </a:cxn>
                  <a:cxn ang="0">
                    <a:pos x="133" y="66"/>
                  </a:cxn>
                  <a:cxn ang="0">
                    <a:pos x="136" y="64"/>
                  </a:cxn>
                  <a:cxn ang="0">
                    <a:pos x="138" y="62"/>
                  </a:cxn>
                  <a:cxn ang="0">
                    <a:pos x="138" y="59"/>
                  </a:cxn>
                  <a:cxn ang="0">
                    <a:pos x="139" y="56"/>
                  </a:cxn>
                  <a:cxn ang="0">
                    <a:pos x="138" y="53"/>
                  </a:cxn>
                  <a:cxn ang="0">
                    <a:pos x="137" y="51"/>
                  </a:cxn>
                  <a:cxn ang="0">
                    <a:pos x="135" y="49"/>
                  </a:cxn>
                  <a:cxn ang="0">
                    <a:pos x="133" y="47"/>
                  </a:cxn>
                  <a:cxn ang="0">
                    <a:pos x="130" y="46"/>
                  </a:cxn>
                  <a:cxn ang="0">
                    <a:pos x="88" y="46"/>
                  </a:cxn>
                  <a:cxn ang="0">
                    <a:pos x="81" y="30"/>
                  </a:cxn>
                  <a:cxn ang="0">
                    <a:pos x="81" y="26"/>
                  </a:cxn>
                  <a:cxn ang="0">
                    <a:pos x="82" y="22"/>
                  </a:cxn>
                  <a:cxn ang="0">
                    <a:pos x="82" y="18"/>
                  </a:cxn>
                  <a:cxn ang="0">
                    <a:pos x="81" y="14"/>
                  </a:cxn>
                  <a:cxn ang="0">
                    <a:pos x="79" y="11"/>
                  </a:cxn>
                  <a:cxn ang="0">
                    <a:pos x="77" y="8"/>
                  </a:cxn>
                  <a:cxn ang="0">
                    <a:pos x="74" y="5"/>
                  </a:cxn>
                  <a:cxn ang="0">
                    <a:pos x="71" y="3"/>
                  </a:cxn>
                  <a:cxn ang="0">
                    <a:pos x="67" y="1"/>
                  </a:cxn>
                  <a:cxn ang="0">
                    <a:pos x="63" y="0"/>
                  </a:cxn>
                  <a:cxn ang="0">
                    <a:pos x="58" y="0"/>
                  </a:cxn>
                  <a:cxn ang="0">
                    <a:pos x="54" y="1"/>
                  </a:cxn>
                  <a:cxn ang="0">
                    <a:pos x="50" y="2"/>
                  </a:cxn>
                  <a:cxn ang="0">
                    <a:pos x="45" y="4"/>
                  </a:cxn>
                  <a:cxn ang="0">
                    <a:pos x="42" y="8"/>
                  </a:cxn>
                  <a:cxn ang="0">
                    <a:pos x="40" y="12"/>
                  </a:cxn>
                  <a:cxn ang="0">
                    <a:pos x="38" y="16"/>
                  </a:cxn>
                </a:cxnLst>
                <a:rect l="0" t="0" r="r" b="b"/>
                <a:pathLst>
                  <a:path w="140"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1" y="119"/>
                    </a:lnTo>
                    <a:lnTo>
                      <a:pt x="91" y="212"/>
                    </a:lnTo>
                    <a:lnTo>
                      <a:pt x="115" y="212"/>
                    </a:lnTo>
                    <a:lnTo>
                      <a:pt x="115" y="102"/>
                    </a:lnTo>
                    <a:lnTo>
                      <a:pt x="115" y="101"/>
                    </a:lnTo>
                    <a:lnTo>
                      <a:pt x="114" y="99"/>
                    </a:lnTo>
                    <a:lnTo>
                      <a:pt x="114" y="98"/>
                    </a:lnTo>
                    <a:lnTo>
                      <a:pt x="113" y="98"/>
                    </a:lnTo>
                    <a:lnTo>
                      <a:pt x="112" y="97"/>
                    </a:lnTo>
                    <a:lnTo>
                      <a:pt x="111" y="96"/>
                    </a:lnTo>
                    <a:lnTo>
                      <a:pt x="110" y="95"/>
                    </a:lnTo>
                    <a:lnTo>
                      <a:pt x="109" y="94"/>
                    </a:lnTo>
                    <a:lnTo>
                      <a:pt x="108" y="94"/>
                    </a:lnTo>
                    <a:lnTo>
                      <a:pt x="107" y="93"/>
                    </a:lnTo>
                    <a:lnTo>
                      <a:pt x="105" y="93"/>
                    </a:lnTo>
                    <a:lnTo>
                      <a:pt x="104" y="93"/>
                    </a:lnTo>
                    <a:lnTo>
                      <a:pt x="102" y="93"/>
                    </a:lnTo>
                    <a:lnTo>
                      <a:pt x="101" y="93"/>
                    </a:lnTo>
                    <a:lnTo>
                      <a:pt x="100" y="93"/>
                    </a:lnTo>
                    <a:lnTo>
                      <a:pt x="99" y="93"/>
                    </a:lnTo>
                    <a:lnTo>
                      <a:pt x="55" y="90"/>
                    </a:lnTo>
                    <a:lnTo>
                      <a:pt x="67" y="54"/>
                    </a:lnTo>
                    <a:lnTo>
                      <a:pt x="76" y="67"/>
                    </a:lnTo>
                    <a:lnTo>
                      <a:pt x="129" y="67"/>
                    </a:lnTo>
                    <a:lnTo>
                      <a:pt x="130" y="66"/>
                    </a:lnTo>
                    <a:lnTo>
                      <a:pt x="132" y="66"/>
                    </a:lnTo>
                    <a:lnTo>
                      <a:pt x="133" y="66"/>
                    </a:lnTo>
                    <a:lnTo>
                      <a:pt x="133" y="66"/>
                    </a:lnTo>
                    <a:lnTo>
                      <a:pt x="135" y="64"/>
                    </a:lnTo>
                    <a:lnTo>
                      <a:pt x="136" y="64"/>
                    </a:lnTo>
                    <a:lnTo>
                      <a:pt x="137" y="63"/>
                    </a:lnTo>
                    <a:lnTo>
                      <a:pt x="138" y="62"/>
                    </a:lnTo>
                    <a:lnTo>
                      <a:pt x="138" y="61"/>
                    </a:lnTo>
                    <a:lnTo>
                      <a:pt x="138" y="59"/>
                    </a:lnTo>
                    <a:lnTo>
                      <a:pt x="139" y="58"/>
                    </a:lnTo>
                    <a:lnTo>
                      <a:pt x="139" y="56"/>
                    </a:lnTo>
                    <a:lnTo>
                      <a:pt x="139" y="54"/>
                    </a:lnTo>
                    <a:lnTo>
                      <a:pt x="138" y="53"/>
                    </a:lnTo>
                    <a:lnTo>
                      <a:pt x="138" y="52"/>
                    </a:lnTo>
                    <a:lnTo>
                      <a:pt x="137" y="51"/>
                    </a:lnTo>
                    <a:lnTo>
                      <a:pt x="136" y="49"/>
                    </a:lnTo>
                    <a:lnTo>
                      <a:pt x="135" y="49"/>
                    </a:lnTo>
                    <a:lnTo>
                      <a:pt x="134" y="48"/>
                    </a:lnTo>
                    <a:lnTo>
                      <a:pt x="133" y="47"/>
                    </a:lnTo>
                    <a:lnTo>
                      <a:pt x="132" y="46"/>
                    </a:lnTo>
                    <a:lnTo>
                      <a:pt x="130" y="46"/>
                    </a:lnTo>
                    <a:lnTo>
                      <a:pt x="129" y="46"/>
                    </a:lnTo>
                    <a:lnTo>
                      <a:pt x="88" y="46"/>
                    </a:lnTo>
                    <a:lnTo>
                      <a:pt x="79" y="31"/>
                    </a:lnTo>
                    <a:lnTo>
                      <a:pt x="81" y="30"/>
                    </a:lnTo>
                    <a:lnTo>
                      <a:pt x="81" y="28"/>
                    </a:lnTo>
                    <a:lnTo>
                      <a:pt x="81" y="26"/>
                    </a:lnTo>
                    <a:lnTo>
                      <a:pt x="82" y="24"/>
                    </a:lnTo>
                    <a:lnTo>
                      <a:pt x="82" y="22"/>
                    </a:lnTo>
                    <a:lnTo>
                      <a:pt x="82" y="20"/>
                    </a:lnTo>
                    <a:lnTo>
                      <a:pt x="82" y="18"/>
                    </a:lnTo>
                    <a:lnTo>
                      <a:pt x="81" y="16"/>
                    </a:lnTo>
                    <a:lnTo>
                      <a:pt x="81" y="14"/>
                    </a:lnTo>
                    <a:lnTo>
                      <a:pt x="80" y="13"/>
                    </a:lnTo>
                    <a:lnTo>
                      <a:pt x="79" y="11"/>
                    </a:lnTo>
                    <a:lnTo>
                      <a:pt x="78" y="9"/>
                    </a:lnTo>
                    <a:lnTo>
                      <a:pt x="77" y="8"/>
                    </a:lnTo>
                    <a:lnTo>
                      <a:pt x="76" y="6"/>
                    </a:lnTo>
                    <a:lnTo>
                      <a:pt x="74" y="5"/>
                    </a:lnTo>
                    <a:lnTo>
                      <a:pt x="73" y="4"/>
                    </a:lnTo>
                    <a:lnTo>
                      <a:pt x="71" y="3"/>
                    </a:lnTo>
                    <a:lnTo>
                      <a:pt x="69" y="2"/>
                    </a:lnTo>
                    <a:lnTo>
                      <a:pt x="67" y="1"/>
                    </a:lnTo>
                    <a:lnTo>
                      <a:pt x="65" y="1"/>
                    </a:lnTo>
                    <a:lnTo>
                      <a:pt x="63" y="0"/>
                    </a:lnTo>
                    <a:lnTo>
                      <a:pt x="61" y="0"/>
                    </a:lnTo>
                    <a:lnTo>
                      <a:pt x="58" y="0"/>
                    </a:lnTo>
                    <a:lnTo>
                      <a:pt x="56" y="0"/>
                    </a:lnTo>
                    <a:lnTo>
                      <a:pt x="54" y="1"/>
                    </a:lnTo>
                    <a:lnTo>
                      <a:pt x="52" y="1"/>
                    </a:lnTo>
                    <a:lnTo>
                      <a:pt x="50" y="2"/>
                    </a:lnTo>
                    <a:lnTo>
                      <a:pt x="48" y="3"/>
                    </a:lnTo>
                    <a:lnTo>
                      <a:pt x="45" y="4"/>
                    </a:lnTo>
                    <a:lnTo>
                      <a:pt x="44" y="6"/>
                    </a:lnTo>
                    <a:lnTo>
                      <a:pt x="42" y="8"/>
                    </a:lnTo>
                    <a:lnTo>
                      <a:pt x="41" y="9"/>
                    </a:lnTo>
                    <a:lnTo>
                      <a:pt x="40"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37217" name="Freeform 65"/>
            <p:cNvSpPr>
              <a:spLocks/>
            </p:cNvSpPr>
            <p:nvPr/>
          </p:nvSpPr>
          <p:spPr bwMode="auto">
            <a:xfrm>
              <a:off x="3524" y="2417"/>
              <a:ext cx="179" cy="293"/>
            </a:xfrm>
            <a:custGeom>
              <a:avLst/>
              <a:gdLst/>
              <a:ahLst/>
              <a:cxnLst>
                <a:cxn ang="0">
                  <a:pos x="201" y="264"/>
                </a:cxn>
                <a:cxn ang="0">
                  <a:pos x="186" y="264"/>
                </a:cxn>
                <a:cxn ang="0">
                  <a:pos x="159" y="230"/>
                </a:cxn>
                <a:cxn ang="0">
                  <a:pos x="123" y="170"/>
                </a:cxn>
                <a:cxn ang="0">
                  <a:pos x="113" y="142"/>
                </a:cxn>
                <a:cxn ang="0">
                  <a:pos x="115" y="123"/>
                </a:cxn>
                <a:cxn ang="0">
                  <a:pos x="124" y="120"/>
                </a:cxn>
                <a:cxn ang="0">
                  <a:pos x="138" y="130"/>
                </a:cxn>
                <a:cxn ang="0">
                  <a:pos x="157" y="141"/>
                </a:cxn>
                <a:cxn ang="0">
                  <a:pos x="166" y="141"/>
                </a:cxn>
                <a:cxn ang="0">
                  <a:pos x="167" y="135"/>
                </a:cxn>
                <a:cxn ang="0">
                  <a:pos x="158" y="123"/>
                </a:cxn>
                <a:cxn ang="0">
                  <a:pos x="137" y="108"/>
                </a:cxn>
                <a:cxn ang="0">
                  <a:pos x="128" y="87"/>
                </a:cxn>
                <a:cxn ang="0">
                  <a:pos x="124" y="69"/>
                </a:cxn>
                <a:cxn ang="0">
                  <a:pos x="114" y="57"/>
                </a:cxn>
                <a:cxn ang="0">
                  <a:pos x="110" y="48"/>
                </a:cxn>
                <a:cxn ang="0">
                  <a:pos x="115" y="37"/>
                </a:cxn>
                <a:cxn ang="0">
                  <a:pos x="120" y="24"/>
                </a:cxn>
                <a:cxn ang="0">
                  <a:pos x="116" y="9"/>
                </a:cxn>
                <a:cxn ang="0">
                  <a:pos x="106" y="1"/>
                </a:cxn>
                <a:cxn ang="0">
                  <a:pos x="91" y="3"/>
                </a:cxn>
                <a:cxn ang="0">
                  <a:pos x="85" y="13"/>
                </a:cxn>
                <a:cxn ang="0">
                  <a:pos x="85" y="23"/>
                </a:cxn>
                <a:cxn ang="0">
                  <a:pos x="88" y="35"/>
                </a:cxn>
                <a:cxn ang="0">
                  <a:pos x="88" y="47"/>
                </a:cxn>
                <a:cxn ang="0">
                  <a:pos x="78" y="57"/>
                </a:cxn>
                <a:cxn ang="0">
                  <a:pos x="66" y="64"/>
                </a:cxn>
                <a:cxn ang="0">
                  <a:pos x="56" y="76"/>
                </a:cxn>
                <a:cxn ang="0">
                  <a:pos x="47" y="99"/>
                </a:cxn>
                <a:cxn ang="0">
                  <a:pos x="42" y="122"/>
                </a:cxn>
                <a:cxn ang="0">
                  <a:pos x="40" y="146"/>
                </a:cxn>
                <a:cxn ang="0">
                  <a:pos x="42" y="159"/>
                </a:cxn>
                <a:cxn ang="0">
                  <a:pos x="49" y="162"/>
                </a:cxn>
                <a:cxn ang="0">
                  <a:pos x="53" y="159"/>
                </a:cxn>
                <a:cxn ang="0">
                  <a:pos x="53" y="133"/>
                </a:cxn>
                <a:cxn ang="0">
                  <a:pos x="56" y="117"/>
                </a:cxn>
                <a:cxn ang="0">
                  <a:pos x="64" y="110"/>
                </a:cxn>
                <a:cxn ang="0">
                  <a:pos x="71" y="115"/>
                </a:cxn>
                <a:cxn ang="0">
                  <a:pos x="68" y="141"/>
                </a:cxn>
                <a:cxn ang="0">
                  <a:pos x="62" y="167"/>
                </a:cxn>
                <a:cxn ang="0">
                  <a:pos x="53" y="198"/>
                </a:cxn>
                <a:cxn ang="0">
                  <a:pos x="33" y="227"/>
                </a:cxn>
                <a:cxn ang="0">
                  <a:pos x="8" y="257"/>
                </a:cxn>
                <a:cxn ang="0">
                  <a:pos x="0" y="273"/>
                </a:cxn>
                <a:cxn ang="0">
                  <a:pos x="19" y="292"/>
                </a:cxn>
                <a:cxn ang="0">
                  <a:pos x="33" y="289"/>
                </a:cxn>
                <a:cxn ang="0">
                  <a:pos x="23" y="277"/>
                </a:cxn>
                <a:cxn ang="0">
                  <a:pos x="30" y="261"/>
                </a:cxn>
                <a:cxn ang="0">
                  <a:pos x="62" y="224"/>
                </a:cxn>
                <a:cxn ang="0">
                  <a:pos x="85" y="198"/>
                </a:cxn>
                <a:cxn ang="0">
                  <a:pos x="96" y="191"/>
                </a:cxn>
                <a:cxn ang="0">
                  <a:pos x="110" y="200"/>
                </a:cxn>
                <a:cxn ang="0">
                  <a:pos x="143" y="244"/>
                </a:cxn>
                <a:cxn ang="0">
                  <a:pos x="169" y="282"/>
                </a:cxn>
                <a:cxn ang="0">
                  <a:pos x="180" y="284"/>
                </a:cxn>
                <a:cxn ang="0">
                  <a:pos x="193" y="274"/>
                </a:cxn>
              </a:cxnLst>
              <a:rect l="0" t="0" r="r" b="b"/>
              <a:pathLst>
                <a:path w="202" h="293">
                  <a:moveTo>
                    <a:pt x="200" y="269"/>
                  </a:moveTo>
                  <a:lnTo>
                    <a:pt x="201" y="264"/>
                  </a:lnTo>
                  <a:lnTo>
                    <a:pt x="193" y="266"/>
                  </a:lnTo>
                  <a:lnTo>
                    <a:pt x="186" y="264"/>
                  </a:lnTo>
                  <a:lnTo>
                    <a:pt x="176" y="257"/>
                  </a:lnTo>
                  <a:lnTo>
                    <a:pt x="159" y="230"/>
                  </a:lnTo>
                  <a:lnTo>
                    <a:pt x="135" y="191"/>
                  </a:lnTo>
                  <a:lnTo>
                    <a:pt x="123" y="170"/>
                  </a:lnTo>
                  <a:lnTo>
                    <a:pt x="114" y="152"/>
                  </a:lnTo>
                  <a:lnTo>
                    <a:pt x="113" y="142"/>
                  </a:lnTo>
                  <a:lnTo>
                    <a:pt x="113" y="131"/>
                  </a:lnTo>
                  <a:lnTo>
                    <a:pt x="115" y="123"/>
                  </a:lnTo>
                  <a:lnTo>
                    <a:pt x="120" y="120"/>
                  </a:lnTo>
                  <a:lnTo>
                    <a:pt x="124" y="120"/>
                  </a:lnTo>
                  <a:lnTo>
                    <a:pt x="129" y="122"/>
                  </a:lnTo>
                  <a:lnTo>
                    <a:pt x="138" y="130"/>
                  </a:lnTo>
                  <a:lnTo>
                    <a:pt x="149" y="137"/>
                  </a:lnTo>
                  <a:lnTo>
                    <a:pt x="157" y="141"/>
                  </a:lnTo>
                  <a:lnTo>
                    <a:pt x="162" y="142"/>
                  </a:lnTo>
                  <a:lnTo>
                    <a:pt x="166" y="141"/>
                  </a:lnTo>
                  <a:lnTo>
                    <a:pt x="168" y="137"/>
                  </a:lnTo>
                  <a:lnTo>
                    <a:pt x="167" y="135"/>
                  </a:lnTo>
                  <a:lnTo>
                    <a:pt x="166" y="131"/>
                  </a:lnTo>
                  <a:lnTo>
                    <a:pt x="158" y="123"/>
                  </a:lnTo>
                  <a:lnTo>
                    <a:pt x="144" y="115"/>
                  </a:lnTo>
                  <a:lnTo>
                    <a:pt x="137" y="108"/>
                  </a:lnTo>
                  <a:lnTo>
                    <a:pt x="131" y="99"/>
                  </a:lnTo>
                  <a:lnTo>
                    <a:pt x="128" y="87"/>
                  </a:lnTo>
                  <a:lnTo>
                    <a:pt x="126" y="74"/>
                  </a:lnTo>
                  <a:lnTo>
                    <a:pt x="124" y="69"/>
                  </a:lnTo>
                  <a:lnTo>
                    <a:pt x="120" y="63"/>
                  </a:lnTo>
                  <a:lnTo>
                    <a:pt x="114" y="57"/>
                  </a:lnTo>
                  <a:lnTo>
                    <a:pt x="110" y="53"/>
                  </a:lnTo>
                  <a:lnTo>
                    <a:pt x="110" y="48"/>
                  </a:lnTo>
                  <a:lnTo>
                    <a:pt x="113" y="40"/>
                  </a:lnTo>
                  <a:lnTo>
                    <a:pt x="115" y="37"/>
                  </a:lnTo>
                  <a:lnTo>
                    <a:pt x="118" y="31"/>
                  </a:lnTo>
                  <a:lnTo>
                    <a:pt x="120" y="24"/>
                  </a:lnTo>
                  <a:lnTo>
                    <a:pt x="118" y="15"/>
                  </a:lnTo>
                  <a:lnTo>
                    <a:pt x="116" y="9"/>
                  </a:lnTo>
                  <a:lnTo>
                    <a:pt x="113" y="4"/>
                  </a:lnTo>
                  <a:lnTo>
                    <a:pt x="106" y="1"/>
                  </a:lnTo>
                  <a:lnTo>
                    <a:pt x="97" y="0"/>
                  </a:lnTo>
                  <a:lnTo>
                    <a:pt x="91" y="3"/>
                  </a:lnTo>
                  <a:lnTo>
                    <a:pt x="87" y="6"/>
                  </a:lnTo>
                  <a:lnTo>
                    <a:pt x="85" y="13"/>
                  </a:lnTo>
                  <a:lnTo>
                    <a:pt x="83" y="18"/>
                  </a:lnTo>
                  <a:lnTo>
                    <a:pt x="85" y="23"/>
                  </a:lnTo>
                  <a:lnTo>
                    <a:pt x="87" y="30"/>
                  </a:lnTo>
                  <a:lnTo>
                    <a:pt x="88" y="35"/>
                  </a:lnTo>
                  <a:lnTo>
                    <a:pt x="90" y="40"/>
                  </a:lnTo>
                  <a:lnTo>
                    <a:pt x="88" y="47"/>
                  </a:lnTo>
                  <a:lnTo>
                    <a:pt x="85" y="52"/>
                  </a:lnTo>
                  <a:lnTo>
                    <a:pt x="78" y="57"/>
                  </a:lnTo>
                  <a:lnTo>
                    <a:pt x="71" y="60"/>
                  </a:lnTo>
                  <a:lnTo>
                    <a:pt x="66" y="64"/>
                  </a:lnTo>
                  <a:lnTo>
                    <a:pt x="61" y="69"/>
                  </a:lnTo>
                  <a:lnTo>
                    <a:pt x="56" y="76"/>
                  </a:lnTo>
                  <a:lnTo>
                    <a:pt x="51" y="87"/>
                  </a:lnTo>
                  <a:lnTo>
                    <a:pt x="47" y="99"/>
                  </a:lnTo>
                  <a:lnTo>
                    <a:pt x="43" y="110"/>
                  </a:lnTo>
                  <a:lnTo>
                    <a:pt x="42" y="122"/>
                  </a:lnTo>
                  <a:lnTo>
                    <a:pt x="40" y="137"/>
                  </a:lnTo>
                  <a:lnTo>
                    <a:pt x="40" y="146"/>
                  </a:lnTo>
                  <a:lnTo>
                    <a:pt x="40" y="154"/>
                  </a:lnTo>
                  <a:lnTo>
                    <a:pt x="42" y="159"/>
                  </a:lnTo>
                  <a:lnTo>
                    <a:pt x="44" y="161"/>
                  </a:lnTo>
                  <a:lnTo>
                    <a:pt x="49" y="162"/>
                  </a:lnTo>
                  <a:lnTo>
                    <a:pt x="52" y="161"/>
                  </a:lnTo>
                  <a:lnTo>
                    <a:pt x="53" y="159"/>
                  </a:lnTo>
                  <a:lnTo>
                    <a:pt x="53" y="149"/>
                  </a:lnTo>
                  <a:lnTo>
                    <a:pt x="53" y="133"/>
                  </a:lnTo>
                  <a:lnTo>
                    <a:pt x="54" y="123"/>
                  </a:lnTo>
                  <a:lnTo>
                    <a:pt x="56" y="117"/>
                  </a:lnTo>
                  <a:lnTo>
                    <a:pt x="59" y="111"/>
                  </a:lnTo>
                  <a:lnTo>
                    <a:pt x="64" y="110"/>
                  </a:lnTo>
                  <a:lnTo>
                    <a:pt x="70" y="111"/>
                  </a:lnTo>
                  <a:lnTo>
                    <a:pt x="71" y="115"/>
                  </a:lnTo>
                  <a:lnTo>
                    <a:pt x="70" y="126"/>
                  </a:lnTo>
                  <a:lnTo>
                    <a:pt x="68" y="141"/>
                  </a:lnTo>
                  <a:lnTo>
                    <a:pt x="66" y="155"/>
                  </a:lnTo>
                  <a:lnTo>
                    <a:pt x="62" y="167"/>
                  </a:lnTo>
                  <a:lnTo>
                    <a:pt x="58" y="184"/>
                  </a:lnTo>
                  <a:lnTo>
                    <a:pt x="53" y="198"/>
                  </a:lnTo>
                  <a:lnTo>
                    <a:pt x="42" y="215"/>
                  </a:lnTo>
                  <a:lnTo>
                    <a:pt x="33" y="227"/>
                  </a:lnTo>
                  <a:lnTo>
                    <a:pt x="18" y="244"/>
                  </a:lnTo>
                  <a:lnTo>
                    <a:pt x="8" y="257"/>
                  </a:lnTo>
                  <a:lnTo>
                    <a:pt x="0" y="268"/>
                  </a:lnTo>
                  <a:lnTo>
                    <a:pt x="0" y="273"/>
                  </a:lnTo>
                  <a:lnTo>
                    <a:pt x="8" y="282"/>
                  </a:lnTo>
                  <a:lnTo>
                    <a:pt x="19" y="292"/>
                  </a:lnTo>
                  <a:lnTo>
                    <a:pt x="30" y="292"/>
                  </a:lnTo>
                  <a:lnTo>
                    <a:pt x="33" y="289"/>
                  </a:lnTo>
                  <a:lnTo>
                    <a:pt x="28" y="283"/>
                  </a:lnTo>
                  <a:lnTo>
                    <a:pt x="23" y="277"/>
                  </a:lnTo>
                  <a:lnTo>
                    <a:pt x="23" y="272"/>
                  </a:lnTo>
                  <a:lnTo>
                    <a:pt x="30" y="261"/>
                  </a:lnTo>
                  <a:lnTo>
                    <a:pt x="43" y="248"/>
                  </a:lnTo>
                  <a:lnTo>
                    <a:pt x="62" y="224"/>
                  </a:lnTo>
                  <a:lnTo>
                    <a:pt x="78" y="204"/>
                  </a:lnTo>
                  <a:lnTo>
                    <a:pt x="85" y="198"/>
                  </a:lnTo>
                  <a:lnTo>
                    <a:pt x="88" y="193"/>
                  </a:lnTo>
                  <a:lnTo>
                    <a:pt x="96" y="191"/>
                  </a:lnTo>
                  <a:lnTo>
                    <a:pt x="102" y="195"/>
                  </a:lnTo>
                  <a:lnTo>
                    <a:pt x="110" y="200"/>
                  </a:lnTo>
                  <a:lnTo>
                    <a:pt x="125" y="220"/>
                  </a:lnTo>
                  <a:lnTo>
                    <a:pt x="143" y="244"/>
                  </a:lnTo>
                  <a:lnTo>
                    <a:pt x="159" y="268"/>
                  </a:lnTo>
                  <a:lnTo>
                    <a:pt x="169" y="282"/>
                  </a:lnTo>
                  <a:lnTo>
                    <a:pt x="173" y="284"/>
                  </a:lnTo>
                  <a:lnTo>
                    <a:pt x="180" y="284"/>
                  </a:lnTo>
                  <a:lnTo>
                    <a:pt x="186" y="279"/>
                  </a:lnTo>
                  <a:lnTo>
                    <a:pt x="193" y="274"/>
                  </a:lnTo>
                  <a:lnTo>
                    <a:pt x="200" y="269"/>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2" name="Group 66"/>
            <p:cNvGrpSpPr>
              <a:grpSpLocks/>
            </p:cNvGrpSpPr>
            <p:nvPr/>
          </p:nvGrpSpPr>
          <p:grpSpPr bwMode="auto">
            <a:xfrm>
              <a:off x="2181" y="2418"/>
              <a:ext cx="232" cy="311"/>
              <a:chOff x="2454" y="2575"/>
              <a:chExt cx="261" cy="311"/>
            </a:xfrm>
          </p:grpSpPr>
          <p:grpSp>
            <p:nvGrpSpPr>
              <p:cNvPr id="13" name="Group 67"/>
              <p:cNvGrpSpPr>
                <a:grpSpLocks/>
              </p:cNvGrpSpPr>
              <p:nvPr/>
            </p:nvGrpSpPr>
            <p:grpSpPr bwMode="auto">
              <a:xfrm>
                <a:off x="2454" y="2575"/>
                <a:ext cx="261" cy="311"/>
                <a:chOff x="2454" y="2575"/>
                <a:chExt cx="261" cy="311"/>
              </a:xfrm>
            </p:grpSpPr>
            <p:sp>
              <p:nvSpPr>
                <p:cNvPr id="2737220" name="AutoShape 68"/>
                <p:cNvSpPr>
                  <a:spLocks noChangeArrowheads="1"/>
                </p:cNvSpPr>
                <p:nvPr/>
              </p:nvSpPr>
              <p:spPr bwMode="auto">
                <a:xfrm>
                  <a:off x="2454" y="2626"/>
                  <a:ext cx="261"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37221" name="AutoShape 69"/>
                <p:cNvSpPr>
                  <a:spLocks noChangeArrowheads="1"/>
                </p:cNvSpPr>
                <p:nvPr/>
              </p:nvSpPr>
              <p:spPr bwMode="auto">
                <a:xfrm>
                  <a:off x="2518" y="2575"/>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37222" name="Oval 70"/>
              <p:cNvSpPr>
                <a:spLocks noChangeArrowheads="1"/>
              </p:cNvSpPr>
              <p:nvPr/>
            </p:nvSpPr>
            <p:spPr bwMode="auto">
              <a:xfrm>
                <a:off x="2537" y="2601"/>
                <a:ext cx="26"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223" name="AutoShape 71"/>
              <p:cNvSpPr>
                <a:spLocks noChangeArrowheads="1"/>
              </p:cNvSpPr>
              <p:nvPr/>
            </p:nvSpPr>
            <p:spPr bwMode="auto">
              <a:xfrm>
                <a:off x="2487" y="2749"/>
                <a:ext cx="137" cy="54"/>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4" name="Group 72"/>
            <p:cNvGrpSpPr>
              <a:grpSpLocks/>
            </p:cNvGrpSpPr>
            <p:nvPr/>
          </p:nvGrpSpPr>
          <p:grpSpPr bwMode="auto">
            <a:xfrm>
              <a:off x="1231" y="1419"/>
              <a:ext cx="183" cy="310"/>
              <a:chOff x="1385" y="1576"/>
              <a:chExt cx="206" cy="310"/>
            </a:xfrm>
          </p:grpSpPr>
          <p:sp>
            <p:nvSpPr>
              <p:cNvPr id="2737225" name="AutoShape 73"/>
              <p:cNvSpPr>
                <a:spLocks noChangeArrowheads="1"/>
              </p:cNvSpPr>
              <p:nvPr/>
            </p:nvSpPr>
            <p:spPr bwMode="auto">
              <a:xfrm>
                <a:off x="1385" y="1626"/>
                <a:ext cx="206"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37226" name="AutoShape 74"/>
              <p:cNvSpPr>
                <a:spLocks noChangeArrowheads="1"/>
              </p:cNvSpPr>
              <p:nvPr/>
            </p:nvSpPr>
            <p:spPr bwMode="auto">
              <a:xfrm>
                <a:off x="1433" y="1576"/>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37227" name="AutoShape 75"/>
              <p:cNvSpPr>
                <a:spLocks noChangeArrowheads="1"/>
              </p:cNvSpPr>
              <p:nvPr/>
            </p:nvSpPr>
            <p:spPr bwMode="auto">
              <a:xfrm>
                <a:off x="1424" y="1647"/>
                <a:ext cx="108" cy="15"/>
              </a:xfrm>
              <a:prstGeom prst="parallelogram">
                <a:avLst>
                  <a:gd name="adj" fmla="val 179967"/>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5" name="Group 76"/>
            <p:cNvGrpSpPr>
              <a:grpSpLocks/>
            </p:cNvGrpSpPr>
            <p:nvPr/>
          </p:nvGrpSpPr>
          <p:grpSpPr bwMode="auto">
            <a:xfrm>
              <a:off x="2492" y="1460"/>
              <a:ext cx="180" cy="257"/>
              <a:chOff x="2803" y="1617"/>
              <a:chExt cx="203" cy="257"/>
            </a:xfrm>
          </p:grpSpPr>
          <p:sp>
            <p:nvSpPr>
              <p:cNvPr id="2737229" name="Freeform 77"/>
              <p:cNvSpPr>
                <a:spLocks/>
              </p:cNvSpPr>
              <p:nvPr/>
            </p:nvSpPr>
            <p:spPr bwMode="auto">
              <a:xfrm>
                <a:off x="2932" y="1734"/>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37230" name="Rectangle 78"/>
              <p:cNvSpPr>
                <a:spLocks noChangeArrowheads="1"/>
              </p:cNvSpPr>
              <p:nvPr/>
            </p:nvSpPr>
            <p:spPr bwMode="auto">
              <a:xfrm>
                <a:off x="2929" y="1734"/>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231" name="Rectangle 79"/>
              <p:cNvSpPr>
                <a:spLocks noChangeArrowheads="1"/>
              </p:cNvSpPr>
              <p:nvPr/>
            </p:nvSpPr>
            <p:spPr bwMode="auto">
              <a:xfrm>
                <a:off x="2935" y="1792"/>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232" name="Rectangle 80"/>
              <p:cNvSpPr>
                <a:spLocks noChangeArrowheads="1"/>
              </p:cNvSpPr>
              <p:nvPr/>
            </p:nvSpPr>
            <p:spPr bwMode="auto">
              <a:xfrm>
                <a:off x="2804" y="1792"/>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233" name="Oval 81"/>
              <p:cNvSpPr>
                <a:spLocks noChangeArrowheads="1"/>
              </p:cNvSpPr>
              <p:nvPr/>
            </p:nvSpPr>
            <p:spPr bwMode="auto">
              <a:xfrm>
                <a:off x="2864" y="1617"/>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37234" name="Freeform 82"/>
              <p:cNvSpPr>
                <a:spLocks/>
              </p:cNvSpPr>
              <p:nvPr/>
            </p:nvSpPr>
            <p:spPr bwMode="auto">
              <a:xfrm>
                <a:off x="2803" y="1661"/>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37235" name="Freeform 83"/>
            <p:cNvSpPr>
              <a:spLocks/>
            </p:cNvSpPr>
            <p:nvPr/>
          </p:nvSpPr>
          <p:spPr bwMode="auto">
            <a:xfrm>
              <a:off x="2720" y="1429"/>
              <a:ext cx="178" cy="291"/>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6" name="Group 84"/>
            <p:cNvGrpSpPr>
              <a:grpSpLocks/>
            </p:cNvGrpSpPr>
            <p:nvPr/>
          </p:nvGrpSpPr>
          <p:grpSpPr bwMode="auto">
            <a:xfrm>
              <a:off x="1420" y="1419"/>
              <a:ext cx="230" cy="310"/>
              <a:chOff x="1597" y="1576"/>
              <a:chExt cx="259" cy="310"/>
            </a:xfrm>
          </p:grpSpPr>
          <p:grpSp>
            <p:nvGrpSpPr>
              <p:cNvPr id="17" name="Group 85"/>
              <p:cNvGrpSpPr>
                <a:grpSpLocks/>
              </p:cNvGrpSpPr>
              <p:nvPr/>
            </p:nvGrpSpPr>
            <p:grpSpPr bwMode="auto">
              <a:xfrm>
                <a:off x="1597" y="1576"/>
                <a:ext cx="259" cy="310"/>
                <a:chOff x="1597" y="1576"/>
                <a:chExt cx="259" cy="310"/>
              </a:xfrm>
            </p:grpSpPr>
            <p:sp>
              <p:nvSpPr>
                <p:cNvPr id="2737238" name="AutoShape 86"/>
                <p:cNvSpPr>
                  <a:spLocks noChangeArrowheads="1"/>
                </p:cNvSpPr>
                <p:nvPr/>
              </p:nvSpPr>
              <p:spPr bwMode="auto">
                <a:xfrm>
                  <a:off x="1597" y="1626"/>
                  <a:ext cx="259"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37239" name="AutoShape 87"/>
                <p:cNvSpPr>
                  <a:spLocks noChangeArrowheads="1"/>
                </p:cNvSpPr>
                <p:nvPr/>
              </p:nvSpPr>
              <p:spPr bwMode="auto">
                <a:xfrm>
                  <a:off x="1660" y="1576"/>
                  <a:ext cx="196"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37240" name="Oval 88"/>
              <p:cNvSpPr>
                <a:spLocks noChangeArrowheads="1"/>
              </p:cNvSpPr>
              <p:nvPr/>
            </p:nvSpPr>
            <p:spPr bwMode="auto">
              <a:xfrm>
                <a:off x="1679" y="1602"/>
                <a:ext cx="27" cy="8"/>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241" name="AutoShape 89"/>
              <p:cNvSpPr>
                <a:spLocks noChangeArrowheads="1"/>
              </p:cNvSpPr>
              <p:nvPr/>
            </p:nvSpPr>
            <p:spPr bwMode="auto">
              <a:xfrm>
                <a:off x="1628" y="1750"/>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8" name="Group 90"/>
            <p:cNvGrpSpPr>
              <a:grpSpLocks/>
            </p:cNvGrpSpPr>
            <p:nvPr/>
          </p:nvGrpSpPr>
          <p:grpSpPr bwMode="auto">
            <a:xfrm>
              <a:off x="3049" y="2717"/>
              <a:ext cx="878" cy="312"/>
              <a:chOff x="3430" y="2874"/>
              <a:chExt cx="988" cy="312"/>
            </a:xfrm>
          </p:grpSpPr>
          <p:sp>
            <p:nvSpPr>
              <p:cNvPr id="2737243" name="AutoShape 91"/>
              <p:cNvSpPr>
                <a:spLocks noChangeArrowheads="1"/>
              </p:cNvSpPr>
              <p:nvPr/>
            </p:nvSpPr>
            <p:spPr bwMode="auto">
              <a:xfrm>
                <a:off x="3430" y="2926"/>
                <a:ext cx="207"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9" name="Group 92"/>
              <p:cNvGrpSpPr>
                <a:grpSpLocks/>
              </p:cNvGrpSpPr>
              <p:nvPr/>
            </p:nvGrpSpPr>
            <p:grpSpPr bwMode="auto">
              <a:xfrm>
                <a:off x="3976" y="2916"/>
                <a:ext cx="202" cy="257"/>
                <a:chOff x="3976" y="2916"/>
                <a:chExt cx="202" cy="257"/>
              </a:xfrm>
            </p:grpSpPr>
            <p:sp>
              <p:nvSpPr>
                <p:cNvPr id="2737245" name="Freeform 93"/>
                <p:cNvSpPr>
                  <a:spLocks/>
                </p:cNvSpPr>
                <p:nvPr/>
              </p:nvSpPr>
              <p:spPr bwMode="auto">
                <a:xfrm>
                  <a:off x="4106" y="3035"/>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37246" name="Rectangle 94"/>
                <p:cNvSpPr>
                  <a:spLocks noChangeArrowheads="1"/>
                </p:cNvSpPr>
                <p:nvPr/>
              </p:nvSpPr>
              <p:spPr bwMode="auto">
                <a:xfrm>
                  <a:off x="4101" y="3035"/>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247" name="Rectangle 95"/>
                <p:cNvSpPr>
                  <a:spLocks noChangeArrowheads="1"/>
                </p:cNvSpPr>
                <p:nvPr/>
              </p:nvSpPr>
              <p:spPr bwMode="auto">
                <a:xfrm>
                  <a:off x="4109" y="3091"/>
                  <a:ext cx="57"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248" name="Rectangle 96"/>
                <p:cNvSpPr>
                  <a:spLocks noChangeArrowheads="1"/>
                </p:cNvSpPr>
                <p:nvPr/>
              </p:nvSpPr>
              <p:spPr bwMode="auto">
                <a:xfrm>
                  <a:off x="3978" y="3091"/>
                  <a:ext cx="73"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249" name="Oval 97"/>
                <p:cNvSpPr>
                  <a:spLocks noChangeArrowheads="1"/>
                </p:cNvSpPr>
                <p:nvPr/>
              </p:nvSpPr>
              <p:spPr bwMode="auto">
                <a:xfrm>
                  <a:off x="4036" y="2916"/>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37250" name="Freeform 98"/>
                <p:cNvSpPr>
                  <a:spLocks/>
                </p:cNvSpPr>
                <p:nvPr/>
              </p:nvSpPr>
              <p:spPr bwMode="auto">
                <a:xfrm>
                  <a:off x="3976" y="2960"/>
                  <a:ext cx="140"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1" y="212"/>
                    </a:cxn>
                    <a:cxn ang="0">
                      <a:pos x="115" y="102"/>
                    </a:cxn>
                    <a:cxn ang="0">
                      <a:pos x="114" y="99"/>
                    </a:cxn>
                    <a:cxn ang="0">
                      <a:pos x="113" y="98"/>
                    </a:cxn>
                    <a:cxn ang="0">
                      <a:pos x="111" y="96"/>
                    </a:cxn>
                    <a:cxn ang="0">
                      <a:pos x="109" y="94"/>
                    </a:cxn>
                    <a:cxn ang="0">
                      <a:pos x="107" y="93"/>
                    </a:cxn>
                    <a:cxn ang="0">
                      <a:pos x="104" y="93"/>
                    </a:cxn>
                    <a:cxn ang="0">
                      <a:pos x="101" y="93"/>
                    </a:cxn>
                    <a:cxn ang="0">
                      <a:pos x="99" y="93"/>
                    </a:cxn>
                    <a:cxn ang="0">
                      <a:pos x="67" y="54"/>
                    </a:cxn>
                    <a:cxn ang="0">
                      <a:pos x="129" y="67"/>
                    </a:cxn>
                    <a:cxn ang="0">
                      <a:pos x="132" y="66"/>
                    </a:cxn>
                    <a:cxn ang="0">
                      <a:pos x="133" y="66"/>
                    </a:cxn>
                    <a:cxn ang="0">
                      <a:pos x="136" y="64"/>
                    </a:cxn>
                    <a:cxn ang="0">
                      <a:pos x="138" y="62"/>
                    </a:cxn>
                    <a:cxn ang="0">
                      <a:pos x="138" y="59"/>
                    </a:cxn>
                    <a:cxn ang="0">
                      <a:pos x="139" y="56"/>
                    </a:cxn>
                    <a:cxn ang="0">
                      <a:pos x="138" y="53"/>
                    </a:cxn>
                    <a:cxn ang="0">
                      <a:pos x="137" y="51"/>
                    </a:cxn>
                    <a:cxn ang="0">
                      <a:pos x="135" y="49"/>
                    </a:cxn>
                    <a:cxn ang="0">
                      <a:pos x="133" y="47"/>
                    </a:cxn>
                    <a:cxn ang="0">
                      <a:pos x="130" y="46"/>
                    </a:cxn>
                    <a:cxn ang="0">
                      <a:pos x="88" y="46"/>
                    </a:cxn>
                    <a:cxn ang="0">
                      <a:pos x="81" y="30"/>
                    </a:cxn>
                    <a:cxn ang="0">
                      <a:pos x="81" y="26"/>
                    </a:cxn>
                    <a:cxn ang="0">
                      <a:pos x="82" y="22"/>
                    </a:cxn>
                    <a:cxn ang="0">
                      <a:pos x="82" y="18"/>
                    </a:cxn>
                    <a:cxn ang="0">
                      <a:pos x="81" y="14"/>
                    </a:cxn>
                    <a:cxn ang="0">
                      <a:pos x="79" y="11"/>
                    </a:cxn>
                    <a:cxn ang="0">
                      <a:pos x="77" y="8"/>
                    </a:cxn>
                    <a:cxn ang="0">
                      <a:pos x="74" y="5"/>
                    </a:cxn>
                    <a:cxn ang="0">
                      <a:pos x="71" y="3"/>
                    </a:cxn>
                    <a:cxn ang="0">
                      <a:pos x="67" y="1"/>
                    </a:cxn>
                    <a:cxn ang="0">
                      <a:pos x="63" y="0"/>
                    </a:cxn>
                    <a:cxn ang="0">
                      <a:pos x="58" y="0"/>
                    </a:cxn>
                    <a:cxn ang="0">
                      <a:pos x="54" y="1"/>
                    </a:cxn>
                    <a:cxn ang="0">
                      <a:pos x="50" y="2"/>
                    </a:cxn>
                    <a:cxn ang="0">
                      <a:pos x="45" y="4"/>
                    </a:cxn>
                    <a:cxn ang="0">
                      <a:pos x="42" y="8"/>
                    </a:cxn>
                    <a:cxn ang="0">
                      <a:pos x="40" y="12"/>
                    </a:cxn>
                    <a:cxn ang="0">
                      <a:pos x="38" y="16"/>
                    </a:cxn>
                  </a:cxnLst>
                  <a:rect l="0" t="0" r="r" b="b"/>
                  <a:pathLst>
                    <a:path w="140"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1" y="119"/>
                      </a:lnTo>
                      <a:lnTo>
                        <a:pt x="91" y="212"/>
                      </a:lnTo>
                      <a:lnTo>
                        <a:pt x="115" y="212"/>
                      </a:lnTo>
                      <a:lnTo>
                        <a:pt x="115" y="102"/>
                      </a:lnTo>
                      <a:lnTo>
                        <a:pt x="115" y="101"/>
                      </a:lnTo>
                      <a:lnTo>
                        <a:pt x="114" y="99"/>
                      </a:lnTo>
                      <a:lnTo>
                        <a:pt x="114" y="98"/>
                      </a:lnTo>
                      <a:lnTo>
                        <a:pt x="113" y="98"/>
                      </a:lnTo>
                      <a:lnTo>
                        <a:pt x="112" y="97"/>
                      </a:lnTo>
                      <a:lnTo>
                        <a:pt x="111" y="96"/>
                      </a:lnTo>
                      <a:lnTo>
                        <a:pt x="110" y="95"/>
                      </a:lnTo>
                      <a:lnTo>
                        <a:pt x="109" y="94"/>
                      </a:lnTo>
                      <a:lnTo>
                        <a:pt x="108" y="94"/>
                      </a:lnTo>
                      <a:lnTo>
                        <a:pt x="107" y="93"/>
                      </a:lnTo>
                      <a:lnTo>
                        <a:pt x="105" y="93"/>
                      </a:lnTo>
                      <a:lnTo>
                        <a:pt x="104" y="93"/>
                      </a:lnTo>
                      <a:lnTo>
                        <a:pt x="102" y="93"/>
                      </a:lnTo>
                      <a:lnTo>
                        <a:pt x="101" y="93"/>
                      </a:lnTo>
                      <a:lnTo>
                        <a:pt x="100" y="93"/>
                      </a:lnTo>
                      <a:lnTo>
                        <a:pt x="99" y="93"/>
                      </a:lnTo>
                      <a:lnTo>
                        <a:pt x="55" y="90"/>
                      </a:lnTo>
                      <a:lnTo>
                        <a:pt x="67" y="54"/>
                      </a:lnTo>
                      <a:lnTo>
                        <a:pt x="76" y="67"/>
                      </a:lnTo>
                      <a:lnTo>
                        <a:pt x="129" y="67"/>
                      </a:lnTo>
                      <a:lnTo>
                        <a:pt x="130" y="66"/>
                      </a:lnTo>
                      <a:lnTo>
                        <a:pt x="132" y="66"/>
                      </a:lnTo>
                      <a:lnTo>
                        <a:pt x="133" y="66"/>
                      </a:lnTo>
                      <a:lnTo>
                        <a:pt x="133" y="66"/>
                      </a:lnTo>
                      <a:lnTo>
                        <a:pt x="135" y="64"/>
                      </a:lnTo>
                      <a:lnTo>
                        <a:pt x="136" y="64"/>
                      </a:lnTo>
                      <a:lnTo>
                        <a:pt x="137" y="63"/>
                      </a:lnTo>
                      <a:lnTo>
                        <a:pt x="138" y="62"/>
                      </a:lnTo>
                      <a:lnTo>
                        <a:pt x="138" y="61"/>
                      </a:lnTo>
                      <a:lnTo>
                        <a:pt x="138" y="59"/>
                      </a:lnTo>
                      <a:lnTo>
                        <a:pt x="139" y="58"/>
                      </a:lnTo>
                      <a:lnTo>
                        <a:pt x="139" y="56"/>
                      </a:lnTo>
                      <a:lnTo>
                        <a:pt x="139" y="54"/>
                      </a:lnTo>
                      <a:lnTo>
                        <a:pt x="138" y="53"/>
                      </a:lnTo>
                      <a:lnTo>
                        <a:pt x="138" y="52"/>
                      </a:lnTo>
                      <a:lnTo>
                        <a:pt x="137" y="51"/>
                      </a:lnTo>
                      <a:lnTo>
                        <a:pt x="136" y="49"/>
                      </a:lnTo>
                      <a:lnTo>
                        <a:pt x="135" y="49"/>
                      </a:lnTo>
                      <a:lnTo>
                        <a:pt x="134" y="48"/>
                      </a:lnTo>
                      <a:lnTo>
                        <a:pt x="133" y="47"/>
                      </a:lnTo>
                      <a:lnTo>
                        <a:pt x="132" y="46"/>
                      </a:lnTo>
                      <a:lnTo>
                        <a:pt x="130" y="46"/>
                      </a:lnTo>
                      <a:lnTo>
                        <a:pt x="129" y="46"/>
                      </a:lnTo>
                      <a:lnTo>
                        <a:pt x="88" y="46"/>
                      </a:lnTo>
                      <a:lnTo>
                        <a:pt x="79" y="31"/>
                      </a:lnTo>
                      <a:lnTo>
                        <a:pt x="81" y="30"/>
                      </a:lnTo>
                      <a:lnTo>
                        <a:pt x="81" y="28"/>
                      </a:lnTo>
                      <a:lnTo>
                        <a:pt x="81" y="26"/>
                      </a:lnTo>
                      <a:lnTo>
                        <a:pt x="82" y="24"/>
                      </a:lnTo>
                      <a:lnTo>
                        <a:pt x="82" y="22"/>
                      </a:lnTo>
                      <a:lnTo>
                        <a:pt x="82" y="20"/>
                      </a:lnTo>
                      <a:lnTo>
                        <a:pt x="82" y="18"/>
                      </a:lnTo>
                      <a:lnTo>
                        <a:pt x="81" y="16"/>
                      </a:lnTo>
                      <a:lnTo>
                        <a:pt x="81" y="14"/>
                      </a:lnTo>
                      <a:lnTo>
                        <a:pt x="80" y="13"/>
                      </a:lnTo>
                      <a:lnTo>
                        <a:pt x="79" y="11"/>
                      </a:lnTo>
                      <a:lnTo>
                        <a:pt x="78" y="9"/>
                      </a:lnTo>
                      <a:lnTo>
                        <a:pt x="77" y="8"/>
                      </a:lnTo>
                      <a:lnTo>
                        <a:pt x="76" y="6"/>
                      </a:lnTo>
                      <a:lnTo>
                        <a:pt x="74" y="5"/>
                      </a:lnTo>
                      <a:lnTo>
                        <a:pt x="73" y="4"/>
                      </a:lnTo>
                      <a:lnTo>
                        <a:pt x="71" y="3"/>
                      </a:lnTo>
                      <a:lnTo>
                        <a:pt x="69" y="2"/>
                      </a:lnTo>
                      <a:lnTo>
                        <a:pt x="67" y="1"/>
                      </a:lnTo>
                      <a:lnTo>
                        <a:pt x="65" y="1"/>
                      </a:lnTo>
                      <a:lnTo>
                        <a:pt x="63" y="0"/>
                      </a:lnTo>
                      <a:lnTo>
                        <a:pt x="61" y="0"/>
                      </a:lnTo>
                      <a:lnTo>
                        <a:pt x="58" y="0"/>
                      </a:lnTo>
                      <a:lnTo>
                        <a:pt x="56" y="0"/>
                      </a:lnTo>
                      <a:lnTo>
                        <a:pt x="54" y="1"/>
                      </a:lnTo>
                      <a:lnTo>
                        <a:pt x="52" y="1"/>
                      </a:lnTo>
                      <a:lnTo>
                        <a:pt x="50" y="2"/>
                      </a:lnTo>
                      <a:lnTo>
                        <a:pt x="48" y="3"/>
                      </a:lnTo>
                      <a:lnTo>
                        <a:pt x="45" y="4"/>
                      </a:lnTo>
                      <a:lnTo>
                        <a:pt x="44" y="6"/>
                      </a:lnTo>
                      <a:lnTo>
                        <a:pt x="42" y="8"/>
                      </a:lnTo>
                      <a:lnTo>
                        <a:pt x="41" y="9"/>
                      </a:lnTo>
                      <a:lnTo>
                        <a:pt x="40"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37251" name="Freeform 99"/>
              <p:cNvSpPr>
                <a:spLocks/>
              </p:cNvSpPr>
              <p:nvPr/>
            </p:nvSpPr>
            <p:spPr bwMode="auto">
              <a:xfrm>
                <a:off x="4216" y="2874"/>
                <a:ext cx="202" cy="293"/>
              </a:xfrm>
              <a:custGeom>
                <a:avLst/>
                <a:gdLst/>
                <a:ahLst/>
                <a:cxnLst>
                  <a:cxn ang="0">
                    <a:pos x="201" y="264"/>
                  </a:cxn>
                  <a:cxn ang="0">
                    <a:pos x="186" y="264"/>
                  </a:cxn>
                  <a:cxn ang="0">
                    <a:pos x="159" y="230"/>
                  </a:cxn>
                  <a:cxn ang="0">
                    <a:pos x="123" y="170"/>
                  </a:cxn>
                  <a:cxn ang="0">
                    <a:pos x="113" y="142"/>
                  </a:cxn>
                  <a:cxn ang="0">
                    <a:pos x="115" y="123"/>
                  </a:cxn>
                  <a:cxn ang="0">
                    <a:pos x="124" y="120"/>
                  </a:cxn>
                  <a:cxn ang="0">
                    <a:pos x="138" y="130"/>
                  </a:cxn>
                  <a:cxn ang="0">
                    <a:pos x="157" y="141"/>
                  </a:cxn>
                  <a:cxn ang="0">
                    <a:pos x="166" y="141"/>
                  </a:cxn>
                  <a:cxn ang="0">
                    <a:pos x="167" y="135"/>
                  </a:cxn>
                  <a:cxn ang="0">
                    <a:pos x="158" y="123"/>
                  </a:cxn>
                  <a:cxn ang="0">
                    <a:pos x="137" y="108"/>
                  </a:cxn>
                  <a:cxn ang="0">
                    <a:pos x="128" y="87"/>
                  </a:cxn>
                  <a:cxn ang="0">
                    <a:pos x="124" y="69"/>
                  </a:cxn>
                  <a:cxn ang="0">
                    <a:pos x="114" y="57"/>
                  </a:cxn>
                  <a:cxn ang="0">
                    <a:pos x="110" y="48"/>
                  </a:cxn>
                  <a:cxn ang="0">
                    <a:pos x="115" y="37"/>
                  </a:cxn>
                  <a:cxn ang="0">
                    <a:pos x="120" y="24"/>
                  </a:cxn>
                  <a:cxn ang="0">
                    <a:pos x="116" y="9"/>
                  </a:cxn>
                  <a:cxn ang="0">
                    <a:pos x="106" y="1"/>
                  </a:cxn>
                  <a:cxn ang="0">
                    <a:pos x="91" y="3"/>
                  </a:cxn>
                  <a:cxn ang="0">
                    <a:pos x="85" y="13"/>
                  </a:cxn>
                  <a:cxn ang="0">
                    <a:pos x="85" y="23"/>
                  </a:cxn>
                  <a:cxn ang="0">
                    <a:pos x="88" y="35"/>
                  </a:cxn>
                  <a:cxn ang="0">
                    <a:pos x="88" y="47"/>
                  </a:cxn>
                  <a:cxn ang="0">
                    <a:pos x="78" y="57"/>
                  </a:cxn>
                  <a:cxn ang="0">
                    <a:pos x="66" y="64"/>
                  </a:cxn>
                  <a:cxn ang="0">
                    <a:pos x="56" y="76"/>
                  </a:cxn>
                  <a:cxn ang="0">
                    <a:pos x="47" y="99"/>
                  </a:cxn>
                  <a:cxn ang="0">
                    <a:pos x="42" y="122"/>
                  </a:cxn>
                  <a:cxn ang="0">
                    <a:pos x="40" y="146"/>
                  </a:cxn>
                  <a:cxn ang="0">
                    <a:pos x="42" y="159"/>
                  </a:cxn>
                  <a:cxn ang="0">
                    <a:pos x="49" y="162"/>
                  </a:cxn>
                  <a:cxn ang="0">
                    <a:pos x="53" y="159"/>
                  </a:cxn>
                  <a:cxn ang="0">
                    <a:pos x="53" y="133"/>
                  </a:cxn>
                  <a:cxn ang="0">
                    <a:pos x="56" y="117"/>
                  </a:cxn>
                  <a:cxn ang="0">
                    <a:pos x="64" y="110"/>
                  </a:cxn>
                  <a:cxn ang="0">
                    <a:pos x="71" y="115"/>
                  </a:cxn>
                  <a:cxn ang="0">
                    <a:pos x="68" y="141"/>
                  </a:cxn>
                  <a:cxn ang="0">
                    <a:pos x="62" y="167"/>
                  </a:cxn>
                  <a:cxn ang="0">
                    <a:pos x="53" y="198"/>
                  </a:cxn>
                  <a:cxn ang="0">
                    <a:pos x="33" y="227"/>
                  </a:cxn>
                  <a:cxn ang="0">
                    <a:pos x="8" y="257"/>
                  </a:cxn>
                  <a:cxn ang="0">
                    <a:pos x="0" y="273"/>
                  </a:cxn>
                  <a:cxn ang="0">
                    <a:pos x="19" y="292"/>
                  </a:cxn>
                  <a:cxn ang="0">
                    <a:pos x="33" y="289"/>
                  </a:cxn>
                  <a:cxn ang="0">
                    <a:pos x="23" y="277"/>
                  </a:cxn>
                  <a:cxn ang="0">
                    <a:pos x="30" y="261"/>
                  </a:cxn>
                  <a:cxn ang="0">
                    <a:pos x="62" y="224"/>
                  </a:cxn>
                  <a:cxn ang="0">
                    <a:pos x="85" y="198"/>
                  </a:cxn>
                  <a:cxn ang="0">
                    <a:pos x="96" y="191"/>
                  </a:cxn>
                  <a:cxn ang="0">
                    <a:pos x="110" y="200"/>
                  </a:cxn>
                  <a:cxn ang="0">
                    <a:pos x="143" y="244"/>
                  </a:cxn>
                  <a:cxn ang="0">
                    <a:pos x="169" y="282"/>
                  </a:cxn>
                  <a:cxn ang="0">
                    <a:pos x="180" y="284"/>
                  </a:cxn>
                  <a:cxn ang="0">
                    <a:pos x="193" y="274"/>
                  </a:cxn>
                </a:cxnLst>
                <a:rect l="0" t="0" r="r" b="b"/>
                <a:pathLst>
                  <a:path w="202" h="293">
                    <a:moveTo>
                      <a:pt x="200" y="269"/>
                    </a:moveTo>
                    <a:lnTo>
                      <a:pt x="201" y="264"/>
                    </a:lnTo>
                    <a:lnTo>
                      <a:pt x="193" y="266"/>
                    </a:lnTo>
                    <a:lnTo>
                      <a:pt x="186" y="264"/>
                    </a:lnTo>
                    <a:lnTo>
                      <a:pt x="176" y="257"/>
                    </a:lnTo>
                    <a:lnTo>
                      <a:pt x="159" y="230"/>
                    </a:lnTo>
                    <a:lnTo>
                      <a:pt x="135" y="191"/>
                    </a:lnTo>
                    <a:lnTo>
                      <a:pt x="123" y="170"/>
                    </a:lnTo>
                    <a:lnTo>
                      <a:pt x="114" y="152"/>
                    </a:lnTo>
                    <a:lnTo>
                      <a:pt x="113" y="142"/>
                    </a:lnTo>
                    <a:lnTo>
                      <a:pt x="113" y="131"/>
                    </a:lnTo>
                    <a:lnTo>
                      <a:pt x="115" y="123"/>
                    </a:lnTo>
                    <a:lnTo>
                      <a:pt x="120" y="120"/>
                    </a:lnTo>
                    <a:lnTo>
                      <a:pt x="124" y="120"/>
                    </a:lnTo>
                    <a:lnTo>
                      <a:pt x="129" y="122"/>
                    </a:lnTo>
                    <a:lnTo>
                      <a:pt x="138" y="130"/>
                    </a:lnTo>
                    <a:lnTo>
                      <a:pt x="149" y="137"/>
                    </a:lnTo>
                    <a:lnTo>
                      <a:pt x="157" y="141"/>
                    </a:lnTo>
                    <a:lnTo>
                      <a:pt x="162" y="142"/>
                    </a:lnTo>
                    <a:lnTo>
                      <a:pt x="166" y="141"/>
                    </a:lnTo>
                    <a:lnTo>
                      <a:pt x="168" y="137"/>
                    </a:lnTo>
                    <a:lnTo>
                      <a:pt x="167" y="135"/>
                    </a:lnTo>
                    <a:lnTo>
                      <a:pt x="166" y="131"/>
                    </a:lnTo>
                    <a:lnTo>
                      <a:pt x="158" y="123"/>
                    </a:lnTo>
                    <a:lnTo>
                      <a:pt x="144" y="115"/>
                    </a:lnTo>
                    <a:lnTo>
                      <a:pt x="137" y="108"/>
                    </a:lnTo>
                    <a:lnTo>
                      <a:pt x="131" y="99"/>
                    </a:lnTo>
                    <a:lnTo>
                      <a:pt x="128" y="87"/>
                    </a:lnTo>
                    <a:lnTo>
                      <a:pt x="126" y="74"/>
                    </a:lnTo>
                    <a:lnTo>
                      <a:pt x="124" y="69"/>
                    </a:lnTo>
                    <a:lnTo>
                      <a:pt x="120" y="63"/>
                    </a:lnTo>
                    <a:lnTo>
                      <a:pt x="114" y="57"/>
                    </a:lnTo>
                    <a:lnTo>
                      <a:pt x="110" y="53"/>
                    </a:lnTo>
                    <a:lnTo>
                      <a:pt x="110" y="48"/>
                    </a:lnTo>
                    <a:lnTo>
                      <a:pt x="113" y="40"/>
                    </a:lnTo>
                    <a:lnTo>
                      <a:pt x="115" y="37"/>
                    </a:lnTo>
                    <a:lnTo>
                      <a:pt x="118" y="31"/>
                    </a:lnTo>
                    <a:lnTo>
                      <a:pt x="120" y="24"/>
                    </a:lnTo>
                    <a:lnTo>
                      <a:pt x="118" y="15"/>
                    </a:lnTo>
                    <a:lnTo>
                      <a:pt x="116" y="9"/>
                    </a:lnTo>
                    <a:lnTo>
                      <a:pt x="113" y="4"/>
                    </a:lnTo>
                    <a:lnTo>
                      <a:pt x="106" y="1"/>
                    </a:lnTo>
                    <a:lnTo>
                      <a:pt x="97" y="0"/>
                    </a:lnTo>
                    <a:lnTo>
                      <a:pt x="91" y="3"/>
                    </a:lnTo>
                    <a:lnTo>
                      <a:pt x="87" y="6"/>
                    </a:lnTo>
                    <a:lnTo>
                      <a:pt x="85" y="13"/>
                    </a:lnTo>
                    <a:lnTo>
                      <a:pt x="83" y="18"/>
                    </a:lnTo>
                    <a:lnTo>
                      <a:pt x="85" y="23"/>
                    </a:lnTo>
                    <a:lnTo>
                      <a:pt x="87" y="30"/>
                    </a:lnTo>
                    <a:lnTo>
                      <a:pt x="88" y="35"/>
                    </a:lnTo>
                    <a:lnTo>
                      <a:pt x="90" y="40"/>
                    </a:lnTo>
                    <a:lnTo>
                      <a:pt x="88" y="47"/>
                    </a:lnTo>
                    <a:lnTo>
                      <a:pt x="85" y="52"/>
                    </a:lnTo>
                    <a:lnTo>
                      <a:pt x="78" y="57"/>
                    </a:lnTo>
                    <a:lnTo>
                      <a:pt x="71" y="60"/>
                    </a:lnTo>
                    <a:lnTo>
                      <a:pt x="66" y="64"/>
                    </a:lnTo>
                    <a:lnTo>
                      <a:pt x="61" y="69"/>
                    </a:lnTo>
                    <a:lnTo>
                      <a:pt x="56" y="76"/>
                    </a:lnTo>
                    <a:lnTo>
                      <a:pt x="51" y="87"/>
                    </a:lnTo>
                    <a:lnTo>
                      <a:pt x="47" y="99"/>
                    </a:lnTo>
                    <a:lnTo>
                      <a:pt x="43" y="110"/>
                    </a:lnTo>
                    <a:lnTo>
                      <a:pt x="42" y="122"/>
                    </a:lnTo>
                    <a:lnTo>
                      <a:pt x="40" y="137"/>
                    </a:lnTo>
                    <a:lnTo>
                      <a:pt x="40" y="146"/>
                    </a:lnTo>
                    <a:lnTo>
                      <a:pt x="40" y="154"/>
                    </a:lnTo>
                    <a:lnTo>
                      <a:pt x="42" y="159"/>
                    </a:lnTo>
                    <a:lnTo>
                      <a:pt x="44" y="161"/>
                    </a:lnTo>
                    <a:lnTo>
                      <a:pt x="49" y="162"/>
                    </a:lnTo>
                    <a:lnTo>
                      <a:pt x="52" y="161"/>
                    </a:lnTo>
                    <a:lnTo>
                      <a:pt x="53" y="159"/>
                    </a:lnTo>
                    <a:lnTo>
                      <a:pt x="53" y="149"/>
                    </a:lnTo>
                    <a:lnTo>
                      <a:pt x="53" y="133"/>
                    </a:lnTo>
                    <a:lnTo>
                      <a:pt x="54" y="123"/>
                    </a:lnTo>
                    <a:lnTo>
                      <a:pt x="56" y="117"/>
                    </a:lnTo>
                    <a:lnTo>
                      <a:pt x="59" y="111"/>
                    </a:lnTo>
                    <a:lnTo>
                      <a:pt x="64" y="110"/>
                    </a:lnTo>
                    <a:lnTo>
                      <a:pt x="70" y="111"/>
                    </a:lnTo>
                    <a:lnTo>
                      <a:pt x="71" y="115"/>
                    </a:lnTo>
                    <a:lnTo>
                      <a:pt x="70" y="126"/>
                    </a:lnTo>
                    <a:lnTo>
                      <a:pt x="68" y="141"/>
                    </a:lnTo>
                    <a:lnTo>
                      <a:pt x="66" y="155"/>
                    </a:lnTo>
                    <a:lnTo>
                      <a:pt x="62" y="167"/>
                    </a:lnTo>
                    <a:lnTo>
                      <a:pt x="58" y="184"/>
                    </a:lnTo>
                    <a:lnTo>
                      <a:pt x="53" y="198"/>
                    </a:lnTo>
                    <a:lnTo>
                      <a:pt x="42" y="215"/>
                    </a:lnTo>
                    <a:lnTo>
                      <a:pt x="33" y="227"/>
                    </a:lnTo>
                    <a:lnTo>
                      <a:pt x="18" y="244"/>
                    </a:lnTo>
                    <a:lnTo>
                      <a:pt x="8" y="257"/>
                    </a:lnTo>
                    <a:lnTo>
                      <a:pt x="0" y="268"/>
                    </a:lnTo>
                    <a:lnTo>
                      <a:pt x="0" y="273"/>
                    </a:lnTo>
                    <a:lnTo>
                      <a:pt x="8" y="282"/>
                    </a:lnTo>
                    <a:lnTo>
                      <a:pt x="19" y="292"/>
                    </a:lnTo>
                    <a:lnTo>
                      <a:pt x="30" y="292"/>
                    </a:lnTo>
                    <a:lnTo>
                      <a:pt x="33" y="289"/>
                    </a:lnTo>
                    <a:lnTo>
                      <a:pt x="28" y="283"/>
                    </a:lnTo>
                    <a:lnTo>
                      <a:pt x="23" y="277"/>
                    </a:lnTo>
                    <a:lnTo>
                      <a:pt x="23" y="272"/>
                    </a:lnTo>
                    <a:lnTo>
                      <a:pt x="30" y="261"/>
                    </a:lnTo>
                    <a:lnTo>
                      <a:pt x="43" y="248"/>
                    </a:lnTo>
                    <a:lnTo>
                      <a:pt x="62" y="224"/>
                    </a:lnTo>
                    <a:lnTo>
                      <a:pt x="78" y="204"/>
                    </a:lnTo>
                    <a:lnTo>
                      <a:pt x="85" y="198"/>
                    </a:lnTo>
                    <a:lnTo>
                      <a:pt x="88" y="193"/>
                    </a:lnTo>
                    <a:lnTo>
                      <a:pt x="96" y="191"/>
                    </a:lnTo>
                    <a:lnTo>
                      <a:pt x="102" y="195"/>
                    </a:lnTo>
                    <a:lnTo>
                      <a:pt x="110" y="200"/>
                    </a:lnTo>
                    <a:lnTo>
                      <a:pt x="125" y="220"/>
                    </a:lnTo>
                    <a:lnTo>
                      <a:pt x="143" y="244"/>
                    </a:lnTo>
                    <a:lnTo>
                      <a:pt x="159" y="268"/>
                    </a:lnTo>
                    <a:lnTo>
                      <a:pt x="169" y="282"/>
                    </a:lnTo>
                    <a:lnTo>
                      <a:pt x="173" y="284"/>
                    </a:lnTo>
                    <a:lnTo>
                      <a:pt x="180" y="284"/>
                    </a:lnTo>
                    <a:lnTo>
                      <a:pt x="186" y="279"/>
                    </a:lnTo>
                    <a:lnTo>
                      <a:pt x="193" y="274"/>
                    </a:lnTo>
                    <a:lnTo>
                      <a:pt x="200" y="269"/>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20" name="Group 100"/>
              <p:cNvGrpSpPr>
                <a:grpSpLocks/>
              </p:cNvGrpSpPr>
              <p:nvPr/>
            </p:nvGrpSpPr>
            <p:grpSpPr bwMode="auto">
              <a:xfrm>
                <a:off x="3642" y="2875"/>
                <a:ext cx="261" cy="311"/>
                <a:chOff x="3642" y="2875"/>
                <a:chExt cx="261" cy="311"/>
              </a:xfrm>
            </p:grpSpPr>
            <p:grpSp>
              <p:nvGrpSpPr>
                <p:cNvPr id="21" name="Group 101"/>
                <p:cNvGrpSpPr>
                  <a:grpSpLocks/>
                </p:cNvGrpSpPr>
                <p:nvPr/>
              </p:nvGrpSpPr>
              <p:grpSpPr bwMode="auto">
                <a:xfrm>
                  <a:off x="3642" y="2875"/>
                  <a:ext cx="261" cy="311"/>
                  <a:chOff x="3642" y="2875"/>
                  <a:chExt cx="261" cy="311"/>
                </a:xfrm>
              </p:grpSpPr>
              <p:sp>
                <p:nvSpPr>
                  <p:cNvPr id="2737254" name="AutoShape 102"/>
                  <p:cNvSpPr>
                    <a:spLocks noChangeArrowheads="1"/>
                  </p:cNvSpPr>
                  <p:nvPr/>
                </p:nvSpPr>
                <p:spPr bwMode="auto">
                  <a:xfrm>
                    <a:off x="3642" y="2926"/>
                    <a:ext cx="261"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37255" name="AutoShape 103"/>
                  <p:cNvSpPr>
                    <a:spLocks noChangeArrowheads="1"/>
                  </p:cNvSpPr>
                  <p:nvPr/>
                </p:nvSpPr>
                <p:spPr bwMode="auto">
                  <a:xfrm>
                    <a:off x="3706" y="2875"/>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37256" name="Oval 104"/>
                <p:cNvSpPr>
                  <a:spLocks noChangeArrowheads="1"/>
                </p:cNvSpPr>
                <p:nvPr/>
              </p:nvSpPr>
              <p:spPr bwMode="auto">
                <a:xfrm>
                  <a:off x="3725" y="2901"/>
                  <a:ext cx="26"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257" name="AutoShape 105"/>
                <p:cNvSpPr>
                  <a:spLocks noChangeArrowheads="1"/>
                </p:cNvSpPr>
                <p:nvPr/>
              </p:nvSpPr>
              <p:spPr bwMode="auto">
                <a:xfrm>
                  <a:off x="3675" y="3049"/>
                  <a:ext cx="137" cy="54"/>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22" name="Group 106"/>
            <p:cNvGrpSpPr>
              <a:grpSpLocks/>
            </p:cNvGrpSpPr>
            <p:nvPr/>
          </p:nvGrpSpPr>
          <p:grpSpPr bwMode="auto">
            <a:xfrm>
              <a:off x="3241" y="3017"/>
              <a:ext cx="878" cy="312"/>
              <a:chOff x="3646" y="3174"/>
              <a:chExt cx="988" cy="312"/>
            </a:xfrm>
          </p:grpSpPr>
          <p:sp>
            <p:nvSpPr>
              <p:cNvPr id="2737259" name="AutoShape 107"/>
              <p:cNvSpPr>
                <a:spLocks noChangeArrowheads="1"/>
              </p:cNvSpPr>
              <p:nvPr/>
            </p:nvSpPr>
            <p:spPr bwMode="auto">
              <a:xfrm>
                <a:off x="3646" y="3226"/>
                <a:ext cx="207"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23" name="Group 108"/>
              <p:cNvGrpSpPr>
                <a:grpSpLocks/>
              </p:cNvGrpSpPr>
              <p:nvPr/>
            </p:nvGrpSpPr>
            <p:grpSpPr bwMode="auto">
              <a:xfrm>
                <a:off x="4192" y="3216"/>
                <a:ext cx="202" cy="257"/>
                <a:chOff x="4192" y="3216"/>
                <a:chExt cx="202" cy="257"/>
              </a:xfrm>
            </p:grpSpPr>
            <p:sp>
              <p:nvSpPr>
                <p:cNvPr id="2737261" name="Freeform 109"/>
                <p:cNvSpPr>
                  <a:spLocks/>
                </p:cNvSpPr>
                <p:nvPr/>
              </p:nvSpPr>
              <p:spPr bwMode="auto">
                <a:xfrm>
                  <a:off x="4322" y="3335"/>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37262" name="Rectangle 110"/>
                <p:cNvSpPr>
                  <a:spLocks noChangeArrowheads="1"/>
                </p:cNvSpPr>
                <p:nvPr/>
              </p:nvSpPr>
              <p:spPr bwMode="auto">
                <a:xfrm>
                  <a:off x="4317" y="3335"/>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263" name="Rectangle 111"/>
                <p:cNvSpPr>
                  <a:spLocks noChangeArrowheads="1"/>
                </p:cNvSpPr>
                <p:nvPr/>
              </p:nvSpPr>
              <p:spPr bwMode="auto">
                <a:xfrm>
                  <a:off x="4325" y="3391"/>
                  <a:ext cx="57"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264" name="Rectangle 112"/>
                <p:cNvSpPr>
                  <a:spLocks noChangeArrowheads="1"/>
                </p:cNvSpPr>
                <p:nvPr/>
              </p:nvSpPr>
              <p:spPr bwMode="auto">
                <a:xfrm>
                  <a:off x="4194" y="3391"/>
                  <a:ext cx="73"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265" name="Oval 113"/>
                <p:cNvSpPr>
                  <a:spLocks noChangeArrowheads="1"/>
                </p:cNvSpPr>
                <p:nvPr/>
              </p:nvSpPr>
              <p:spPr bwMode="auto">
                <a:xfrm>
                  <a:off x="4252" y="3216"/>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37266" name="Freeform 114"/>
                <p:cNvSpPr>
                  <a:spLocks/>
                </p:cNvSpPr>
                <p:nvPr/>
              </p:nvSpPr>
              <p:spPr bwMode="auto">
                <a:xfrm>
                  <a:off x="4192" y="3260"/>
                  <a:ext cx="140"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1" y="212"/>
                    </a:cxn>
                    <a:cxn ang="0">
                      <a:pos x="115" y="102"/>
                    </a:cxn>
                    <a:cxn ang="0">
                      <a:pos x="114" y="99"/>
                    </a:cxn>
                    <a:cxn ang="0">
                      <a:pos x="113" y="98"/>
                    </a:cxn>
                    <a:cxn ang="0">
                      <a:pos x="111" y="96"/>
                    </a:cxn>
                    <a:cxn ang="0">
                      <a:pos x="109" y="94"/>
                    </a:cxn>
                    <a:cxn ang="0">
                      <a:pos x="107" y="93"/>
                    </a:cxn>
                    <a:cxn ang="0">
                      <a:pos x="104" y="93"/>
                    </a:cxn>
                    <a:cxn ang="0">
                      <a:pos x="101" y="93"/>
                    </a:cxn>
                    <a:cxn ang="0">
                      <a:pos x="99" y="93"/>
                    </a:cxn>
                    <a:cxn ang="0">
                      <a:pos x="67" y="54"/>
                    </a:cxn>
                    <a:cxn ang="0">
                      <a:pos x="129" y="67"/>
                    </a:cxn>
                    <a:cxn ang="0">
                      <a:pos x="132" y="66"/>
                    </a:cxn>
                    <a:cxn ang="0">
                      <a:pos x="133" y="66"/>
                    </a:cxn>
                    <a:cxn ang="0">
                      <a:pos x="136" y="64"/>
                    </a:cxn>
                    <a:cxn ang="0">
                      <a:pos x="138" y="62"/>
                    </a:cxn>
                    <a:cxn ang="0">
                      <a:pos x="138" y="59"/>
                    </a:cxn>
                    <a:cxn ang="0">
                      <a:pos x="139" y="56"/>
                    </a:cxn>
                    <a:cxn ang="0">
                      <a:pos x="138" y="53"/>
                    </a:cxn>
                    <a:cxn ang="0">
                      <a:pos x="137" y="51"/>
                    </a:cxn>
                    <a:cxn ang="0">
                      <a:pos x="135" y="49"/>
                    </a:cxn>
                    <a:cxn ang="0">
                      <a:pos x="133" y="47"/>
                    </a:cxn>
                    <a:cxn ang="0">
                      <a:pos x="130" y="46"/>
                    </a:cxn>
                    <a:cxn ang="0">
                      <a:pos x="88" y="46"/>
                    </a:cxn>
                    <a:cxn ang="0">
                      <a:pos x="81" y="30"/>
                    </a:cxn>
                    <a:cxn ang="0">
                      <a:pos x="81" y="26"/>
                    </a:cxn>
                    <a:cxn ang="0">
                      <a:pos x="82" y="22"/>
                    </a:cxn>
                    <a:cxn ang="0">
                      <a:pos x="82" y="18"/>
                    </a:cxn>
                    <a:cxn ang="0">
                      <a:pos x="81" y="14"/>
                    </a:cxn>
                    <a:cxn ang="0">
                      <a:pos x="79" y="11"/>
                    </a:cxn>
                    <a:cxn ang="0">
                      <a:pos x="77" y="8"/>
                    </a:cxn>
                    <a:cxn ang="0">
                      <a:pos x="74" y="5"/>
                    </a:cxn>
                    <a:cxn ang="0">
                      <a:pos x="71" y="3"/>
                    </a:cxn>
                    <a:cxn ang="0">
                      <a:pos x="67" y="1"/>
                    </a:cxn>
                    <a:cxn ang="0">
                      <a:pos x="63" y="0"/>
                    </a:cxn>
                    <a:cxn ang="0">
                      <a:pos x="58" y="0"/>
                    </a:cxn>
                    <a:cxn ang="0">
                      <a:pos x="54" y="1"/>
                    </a:cxn>
                    <a:cxn ang="0">
                      <a:pos x="50" y="2"/>
                    </a:cxn>
                    <a:cxn ang="0">
                      <a:pos x="45" y="4"/>
                    </a:cxn>
                    <a:cxn ang="0">
                      <a:pos x="42" y="8"/>
                    </a:cxn>
                    <a:cxn ang="0">
                      <a:pos x="40" y="12"/>
                    </a:cxn>
                    <a:cxn ang="0">
                      <a:pos x="38" y="16"/>
                    </a:cxn>
                  </a:cxnLst>
                  <a:rect l="0" t="0" r="r" b="b"/>
                  <a:pathLst>
                    <a:path w="140"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1" y="119"/>
                      </a:lnTo>
                      <a:lnTo>
                        <a:pt x="91" y="212"/>
                      </a:lnTo>
                      <a:lnTo>
                        <a:pt x="115" y="212"/>
                      </a:lnTo>
                      <a:lnTo>
                        <a:pt x="115" y="102"/>
                      </a:lnTo>
                      <a:lnTo>
                        <a:pt x="115" y="101"/>
                      </a:lnTo>
                      <a:lnTo>
                        <a:pt x="114" y="99"/>
                      </a:lnTo>
                      <a:lnTo>
                        <a:pt x="114" y="98"/>
                      </a:lnTo>
                      <a:lnTo>
                        <a:pt x="113" y="98"/>
                      </a:lnTo>
                      <a:lnTo>
                        <a:pt x="112" y="97"/>
                      </a:lnTo>
                      <a:lnTo>
                        <a:pt x="111" y="96"/>
                      </a:lnTo>
                      <a:lnTo>
                        <a:pt x="110" y="95"/>
                      </a:lnTo>
                      <a:lnTo>
                        <a:pt x="109" y="94"/>
                      </a:lnTo>
                      <a:lnTo>
                        <a:pt x="108" y="94"/>
                      </a:lnTo>
                      <a:lnTo>
                        <a:pt x="107" y="93"/>
                      </a:lnTo>
                      <a:lnTo>
                        <a:pt x="105" y="93"/>
                      </a:lnTo>
                      <a:lnTo>
                        <a:pt x="104" y="93"/>
                      </a:lnTo>
                      <a:lnTo>
                        <a:pt x="102" y="93"/>
                      </a:lnTo>
                      <a:lnTo>
                        <a:pt x="101" y="93"/>
                      </a:lnTo>
                      <a:lnTo>
                        <a:pt x="100" y="93"/>
                      </a:lnTo>
                      <a:lnTo>
                        <a:pt x="99" y="93"/>
                      </a:lnTo>
                      <a:lnTo>
                        <a:pt x="55" y="90"/>
                      </a:lnTo>
                      <a:lnTo>
                        <a:pt x="67" y="54"/>
                      </a:lnTo>
                      <a:lnTo>
                        <a:pt x="76" y="67"/>
                      </a:lnTo>
                      <a:lnTo>
                        <a:pt x="129" y="67"/>
                      </a:lnTo>
                      <a:lnTo>
                        <a:pt x="130" y="66"/>
                      </a:lnTo>
                      <a:lnTo>
                        <a:pt x="132" y="66"/>
                      </a:lnTo>
                      <a:lnTo>
                        <a:pt x="133" y="66"/>
                      </a:lnTo>
                      <a:lnTo>
                        <a:pt x="133" y="66"/>
                      </a:lnTo>
                      <a:lnTo>
                        <a:pt x="135" y="64"/>
                      </a:lnTo>
                      <a:lnTo>
                        <a:pt x="136" y="64"/>
                      </a:lnTo>
                      <a:lnTo>
                        <a:pt x="137" y="63"/>
                      </a:lnTo>
                      <a:lnTo>
                        <a:pt x="138" y="62"/>
                      </a:lnTo>
                      <a:lnTo>
                        <a:pt x="138" y="61"/>
                      </a:lnTo>
                      <a:lnTo>
                        <a:pt x="138" y="59"/>
                      </a:lnTo>
                      <a:lnTo>
                        <a:pt x="139" y="58"/>
                      </a:lnTo>
                      <a:lnTo>
                        <a:pt x="139" y="56"/>
                      </a:lnTo>
                      <a:lnTo>
                        <a:pt x="139" y="54"/>
                      </a:lnTo>
                      <a:lnTo>
                        <a:pt x="138" y="53"/>
                      </a:lnTo>
                      <a:lnTo>
                        <a:pt x="138" y="52"/>
                      </a:lnTo>
                      <a:lnTo>
                        <a:pt x="137" y="51"/>
                      </a:lnTo>
                      <a:lnTo>
                        <a:pt x="136" y="49"/>
                      </a:lnTo>
                      <a:lnTo>
                        <a:pt x="135" y="49"/>
                      </a:lnTo>
                      <a:lnTo>
                        <a:pt x="134" y="48"/>
                      </a:lnTo>
                      <a:lnTo>
                        <a:pt x="133" y="47"/>
                      </a:lnTo>
                      <a:lnTo>
                        <a:pt x="132" y="46"/>
                      </a:lnTo>
                      <a:lnTo>
                        <a:pt x="130" y="46"/>
                      </a:lnTo>
                      <a:lnTo>
                        <a:pt x="129" y="46"/>
                      </a:lnTo>
                      <a:lnTo>
                        <a:pt x="88" y="46"/>
                      </a:lnTo>
                      <a:lnTo>
                        <a:pt x="79" y="31"/>
                      </a:lnTo>
                      <a:lnTo>
                        <a:pt x="81" y="30"/>
                      </a:lnTo>
                      <a:lnTo>
                        <a:pt x="81" y="28"/>
                      </a:lnTo>
                      <a:lnTo>
                        <a:pt x="81" y="26"/>
                      </a:lnTo>
                      <a:lnTo>
                        <a:pt x="82" y="24"/>
                      </a:lnTo>
                      <a:lnTo>
                        <a:pt x="82" y="22"/>
                      </a:lnTo>
                      <a:lnTo>
                        <a:pt x="82" y="20"/>
                      </a:lnTo>
                      <a:lnTo>
                        <a:pt x="82" y="18"/>
                      </a:lnTo>
                      <a:lnTo>
                        <a:pt x="81" y="16"/>
                      </a:lnTo>
                      <a:lnTo>
                        <a:pt x="81" y="14"/>
                      </a:lnTo>
                      <a:lnTo>
                        <a:pt x="80" y="13"/>
                      </a:lnTo>
                      <a:lnTo>
                        <a:pt x="79" y="11"/>
                      </a:lnTo>
                      <a:lnTo>
                        <a:pt x="78" y="9"/>
                      </a:lnTo>
                      <a:lnTo>
                        <a:pt x="77" y="8"/>
                      </a:lnTo>
                      <a:lnTo>
                        <a:pt x="76" y="6"/>
                      </a:lnTo>
                      <a:lnTo>
                        <a:pt x="74" y="5"/>
                      </a:lnTo>
                      <a:lnTo>
                        <a:pt x="73" y="4"/>
                      </a:lnTo>
                      <a:lnTo>
                        <a:pt x="71" y="3"/>
                      </a:lnTo>
                      <a:lnTo>
                        <a:pt x="69" y="2"/>
                      </a:lnTo>
                      <a:lnTo>
                        <a:pt x="67" y="1"/>
                      </a:lnTo>
                      <a:lnTo>
                        <a:pt x="65" y="1"/>
                      </a:lnTo>
                      <a:lnTo>
                        <a:pt x="63" y="0"/>
                      </a:lnTo>
                      <a:lnTo>
                        <a:pt x="61" y="0"/>
                      </a:lnTo>
                      <a:lnTo>
                        <a:pt x="58" y="0"/>
                      </a:lnTo>
                      <a:lnTo>
                        <a:pt x="56" y="0"/>
                      </a:lnTo>
                      <a:lnTo>
                        <a:pt x="54" y="1"/>
                      </a:lnTo>
                      <a:lnTo>
                        <a:pt x="52" y="1"/>
                      </a:lnTo>
                      <a:lnTo>
                        <a:pt x="50" y="2"/>
                      </a:lnTo>
                      <a:lnTo>
                        <a:pt x="48" y="3"/>
                      </a:lnTo>
                      <a:lnTo>
                        <a:pt x="45" y="4"/>
                      </a:lnTo>
                      <a:lnTo>
                        <a:pt x="44" y="6"/>
                      </a:lnTo>
                      <a:lnTo>
                        <a:pt x="42" y="8"/>
                      </a:lnTo>
                      <a:lnTo>
                        <a:pt x="41" y="9"/>
                      </a:lnTo>
                      <a:lnTo>
                        <a:pt x="40"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37267" name="Freeform 115"/>
              <p:cNvSpPr>
                <a:spLocks/>
              </p:cNvSpPr>
              <p:nvPr/>
            </p:nvSpPr>
            <p:spPr bwMode="auto">
              <a:xfrm>
                <a:off x="4432" y="3174"/>
                <a:ext cx="202" cy="293"/>
              </a:xfrm>
              <a:custGeom>
                <a:avLst/>
                <a:gdLst/>
                <a:ahLst/>
                <a:cxnLst>
                  <a:cxn ang="0">
                    <a:pos x="201" y="264"/>
                  </a:cxn>
                  <a:cxn ang="0">
                    <a:pos x="186" y="264"/>
                  </a:cxn>
                  <a:cxn ang="0">
                    <a:pos x="159" y="230"/>
                  </a:cxn>
                  <a:cxn ang="0">
                    <a:pos x="123" y="170"/>
                  </a:cxn>
                  <a:cxn ang="0">
                    <a:pos x="113" y="142"/>
                  </a:cxn>
                  <a:cxn ang="0">
                    <a:pos x="115" y="123"/>
                  </a:cxn>
                  <a:cxn ang="0">
                    <a:pos x="124" y="120"/>
                  </a:cxn>
                  <a:cxn ang="0">
                    <a:pos x="138" y="130"/>
                  </a:cxn>
                  <a:cxn ang="0">
                    <a:pos x="157" y="141"/>
                  </a:cxn>
                  <a:cxn ang="0">
                    <a:pos x="166" y="141"/>
                  </a:cxn>
                  <a:cxn ang="0">
                    <a:pos x="167" y="135"/>
                  </a:cxn>
                  <a:cxn ang="0">
                    <a:pos x="158" y="123"/>
                  </a:cxn>
                  <a:cxn ang="0">
                    <a:pos x="137" y="108"/>
                  </a:cxn>
                  <a:cxn ang="0">
                    <a:pos x="128" y="87"/>
                  </a:cxn>
                  <a:cxn ang="0">
                    <a:pos x="124" y="69"/>
                  </a:cxn>
                  <a:cxn ang="0">
                    <a:pos x="114" y="57"/>
                  </a:cxn>
                  <a:cxn ang="0">
                    <a:pos x="110" y="48"/>
                  </a:cxn>
                  <a:cxn ang="0">
                    <a:pos x="115" y="37"/>
                  </a:cxn>
                  <a:cxn ang="0">
                    <a:pos x="120" y="24"/>
                  </a:cxn>
                  <a:cxn ang="0">
                    <a:pos x="116" y="9"/>
                  </a:cxn>
                  <a:cxn ang="0">
                    <a:pos x="106" y="1"/>
                  </a:cxn>
                  <a:cxn ang="0">
                    <a:pos x="91" y="3"/>
                  </a:cxn>
                  <a:cxn ang="0">
                    <a:pos x="85" y="13"/>
                  </a:cxn>
                  <a:cxn ang="0">
                    <a:pos x="85" y="23"/>
                  </a:cxn>
                  <a:cxn ang="0">
                    <a:pos x="88" y="35"/>
                  </a:cxn>
                  <a:cxn ang="0">
                    <a:pos x="88" y="47"/>
                  </a:cxn>
                  <a:cxn ang="0">
                    <a:pos x="78" y="57"/>
                  </a:cxn>
                  <a:cxn ang="0">
                    <a:pos x="66" y="64"/>
                  </a:cxn>
                  <a:cxn ang="0">
                    <a:pos x="56" y="76"/>
                  </a:cxn>
                  <a:cxn ang="0">
                    <a:pos x="47" y="99"/>
                  </a:cxn>
                  <a:cxn ang="0">
                    <a:pos x="42" y="122"/>
                  </a:cxn>
                  <a:cxn ang="0">
                    <a:pos x="40" y="146"/>
                  </a:cxn>
                  <a:cxn ang="0">
                    <a:pos x="42" y="159"/>
                  </a:cxn>
                  <a:cxn ang="0">
                    <a:pos x="49" y="162"/>
                  </a:cxn>
                  <a:cxn ang="0">
                    <a:pos x="53" y="159"/>
                  </a:cxn>
                  <a:cxn ang="0">
                    <a:pos x="53" y="133"/>
                  </a:cxn>
                  <a:cxn ang="0">
                    <a:pos x="56" y="117"/>
                  </a:cxn>
                  <a:cxn ang="0">
                    <a:pos x="64" y="110"/>
                  </a:cxn>
                  <a:cxn ang="0">
                    <a:pos x="71" y="115"/>
                  </a:cxn>
                  <a:cxn ang="0">
                    <a:pos x="68" y="141"/>
                  </a:cxn>
                  <a:cxn ang="0">
                    <a:pos x="62" y="167"/>
                  </a:cxn>
                  <a:cxn ang="0">
                    <a:pos x="53" y="198"/>
                  </a:cxn>
                  <a:cxn ang="0">
                    <a:pos x="33" y="227"/>
                  </a:cxn>
                  <a:cxn ang="0">
                    <a:pos x="8" y="257"/>
                  </a:cxn>
                  <a:cxn ang="0">
                    <a:pos x="0" y="273"/>
                  </a:cxn>
                  <a:cxn ang="0">
                    <a:pos x="19" y="292"/>
                  </a:cxn>
                  <a:cxn ang="0">
                    <a:pos x="33" y="289"/>
                  </a:cxn>
                  <a:cxn ang="0">
                    <a:pos x="23" y="277"/>
                  </a:cxn>
                  <a:cxn ang="0">
                    <a:pos x="30" y="261"/>
                  </a:cxn>
                  <a:cxn ang="0">
                    <a:pos x="62" y="224"/>
                  </a:cxn>
                  <a:cxn ang="0">
                    <a:pos x="85" y="198"/>
                  </a:cxn>
                  <a:cxn ang="0">
                    <a:pos x="96" y="191"/>
                  </a:cxn>
                  <a:cxn ang="0">
                    <a:pos x="110" y="200"/>
                  </a:cxn>
                  <a:cxn ang="0">
                    <a:pos x="143" y="244"/>
                  </a:cxn>
                  <a:cxn ang="0">
                    <a:pos x="169" y="282"/>
                  </a:cxn>
                  <a:cxn ang="0">
                    <a:pos x="180" y="284"/>
                  </a:cxn>
                  <a:cxn ang="0">
                    <a:pos x="193" y="274"/>
                  </a:cxn>
                </a:cxnLst>
                <a:rect l="0" t="0" r="r" b="b"/>
                <a:pathLst>
                  <a:path w="202" h="293">
                    <a:moveTo>
                      <a:pt x="200" y="269"/>
                    </a:moveTo>
                    <a:lnTo>
                      <a:pt x="201" y="264"/>
                    </a:lnTo>
                    <a:lnTo>
                      <a:pt x="193" y="266"/>
                    </a:lnTo>
                    <a:lnTo>
                      <a:pt x="186" y="264"/>
                    </a:lnTo>
                    <a:lnTo>
                      <a:pt x="176" y="257"/>
                    </a:lnTo>
                    <a:lnTo>
                      <a:pt x="159" y="230"/>
                    </a:lnTo>
                    <a:lnTo>
                      <a:pt x="135" y="191"/>
                    </a:lnTo>
                    <a:lnTo>
                      <a:pt x="123" y="170"/>
                    </a:lnTo>
                    <a:lnTo>
                      <a:pt x="114" y="152"/>
                    </a:lnTo>
                    <a:lnTo>
                      <a:pt x="113" y="142"/>
                    </a:lnTo>
                    <a:lnTo>
                      <a:pt x="113" y="131"/>
                    </a:lnTo>
                    <a:lnTo>
                      <a:pt x="115" y="123"/>
                    </a:lnTo>
                    <a:lnTo>
                      <a:pt x="120" y="120"/>
                    </a:lnTo>
                    <a:lnTo>
                      <a:pt x="124" y="120"/>
                    </a:lnTo>
                    <a:lnTo>
                      <a:pt x="129" y="122"/>
                    </a:lnTo>
                    <a:lnTo>
                      <a:pt x="138" y="130"/>
                    </a:lnTo>
                    <a:lnTo>
                      <a:pt x="149" y="137"/>
                    </a:lnTo>
                    <a:lnTo>
                      <a:pt x="157" y="141"/>
                    </a:lnTo>
                    <a:lnTo>
                      <a:pt x="162" y="142"/>
                    </a:lnTo>
                    <a:lnTo>
                      <a:pt x="166" y="141"/>
                    </a:lnTo>
                    <a:lnTo>
                      <a:pt x="168" y="137"/>
                    </a:lnTo>
                    <a:lnTo>
                      <a:pt x="167" y="135"/>
                    </a:lnTo>
                    <a:lnTo>
                      <a:pt x="166" y="131"/>
                    </a:lnTo>
                    <a:lnTo>
                      <a:pt x="158" y="123"/>
                    </a:lnTo>
                    <a:lnTo>
                      <a:pt x="144" y="115"/>
                    </a:lnTo>
                    <a:lnTo>
                      <a:pt x="137" y="108"/>
                    </a:lnTo>
                    <a:lnTo>
                      <a:pt x="131" y="99"/>
                    </a:lnTo>
                    <a:lnTo>
                      <a:pt x="128" y="87"/>
                    </a:lnTo>
                    <a:lnTo>
                      <a:pt x="126" y="74"/>
                    </a:lnTo>
                    <a:lnTo>
                      <a:pt x="124" y="69"/>
                    </a:lnTo>
                    <a:lnTo>
                      <a:pt x="120" y="63"/>
                    </a:lnTo>
                    <a:lnTo>
                      <a:pt x="114" y="57"/>
                    </a:lnTo>
                    <a:lnTo>
                      <a:pt x="110" y="53"/>
                    </a:lnTo>
                    <a:lnTo>
                      <a:pt x="110" y="48"/>
                    </a:lnTo>
                    <a:lnTo>
                      <a:pt x="113" y="40"/>
                    </a:lnTo>
                    <a:lnTo>
                      <a:pt x="115" y="37"/>
                    </a:lnTo>
                    <a:lnTo>
                      <a:pt x="118" y="31"/>
                    </a:lnTo>
                    <a:lnTo>
                      <a:pt x="120" y="24"/>
                    </a:lnTo>
                    <a:lnTo>
                      <a:pt x="118" y="15"/>
                    </a:lnTo>
                    <a:lnTo>
                      <a:pt x="116" y="9"/>
                    </a:lnTo>
                    <a:lnTo>
                      <a:pt x="113" y="4"/>
                    </a:lnTo>
                    <a:lnTo>
                      <a:pt x="106" y="1"/>
                    </a:lnTo>
                    <a:lnTo>
                      <a:pt x="97" y="0"/>
                    </a:lnTo>
                    <a:lnTo>
                      <a:pt x="91" y="3"/>
                    </a:lnTo>
                    <a:lnTo>
                      <a:pt x="87" y="6"/>
                    </a:lnTo>
                    <a:lnTo>
                      <a:pt x="85" y="13"/>
                    </a:lnTo>
                    <a:lnTo>
                      <a:pt x="83" y="18"/>
                    </a:lnTo>
                    <a:lnTo>
                      <a:pt x="85" y="23"/>
                    </a:lnTo>
                    <a:lnTo>
                      <a:pt x="87" y="30"/>
                    </a:lnTo>
                    <a:lnTo>
                      <a:pt x="88" y="35"/>
                    </a:lnTo>
                    <a:lnTo>
                      <a:pt x="90" y="40"/>
                    </a:lnTo>
                    <a:lnTo>
                      <a:pt x="88" y="47"/>
                    </a:lnTo>
                    <a:lnTo>
                      <a:pt x="85" y="52"/>
                    </a:lnTo>
                    <a:lnTo>
                      <a:pt x="78" y="57"/>
                    </a:lnTo>
                    <a:lnTo>
                      <a:pt x="71" y="60"/>
                    </a:lnTo>
                    <a:lnTo>
                      <a:pt x="66" y="64"/>
                    </a:lnTo>
                    <a:lnTo>
                      <a:pt x="61" y="69"/>
                    </a:lnTo>
                    <a:lnTo>
                      <a:pt x="56" y="76"/>
                    </a:lnTo>
                    <a:lnTo>
                      <a:pt x="51" y="87"/>
                    </a:lnTo>
                    <a:lnTo>
                      <a:pt x="47" y="99"/>
                    </a:lnTo>
                    <a:lnTo>
                      <a:pt x="43" y="110"/>
                    </a:lnTo>
                    <a:lnTo>
                      <a:pt x="42" y="122"/>
                    </a:lnTo>
                    <a:lnTo>
                      <a:pt x="40" y="137"/>
                    </a:lnTo>
                    <a:lnTo>
                      <a:pt x="40" y="146"/>
                    </a:lnTo>
                    <a:lnTo>
                      <a:pt x="40" y="154"/>
                    </a:lnTo>
                    <a:lnTo>
                      <a:pt x="42" y="159"/>
                    </a:lnTo>
                    <a:lnTo>
                      <a:pt x="44" y="161"/>
                    </a:lnTo>
                    <a:lnTo>
                      <a:pt x="49" y="162"/>
                    </a:lnTo>
                    <a:lnTo>
                      <a:pt x="52" y="161"/>
                    </a:lnTo>
                    <a:lnTo>
                      <a:pt x="53" y="159"/>
                    </a:lnTo>
                    <a:lnTo>
                      <a:pt x="53" y="149"/>
                    </a:lnTo>
                    <a:lnTo>
                      <a:pt x="53" y="133"/>
                    </a:lnTo>
                    <a:lnTo>
                      <a:pt x="54" y="123"/>
                    </a:lnTo>
                    <a:lnTo>
                      <a:pt x="56" y="117"/>
                    </a:lnTo>
                    <a:lnTo>
                      <a:pt x="59" y="111"/>
                    </a:lnTo>
                    <a:lnTo>
                      <a:pt x="64" y="110"/>
                    </a:lnTo>
                    <a:lnTo>
                      <a:pt x="70" y="111"/>
                    </a:lnTo>
                    <a:lnTo>
                      <a:pt x="71" y="115"/>
                    </a:lnTo>
                    <a:lnTo>
                      <a:pt x="70" y="126"/>
                    </a:lnTo>
                    <a:lnTo>
                      <a:pt x="68" y="141"/>
                    </a:lnTo>
                    <a:lnTo>
                      <a:pt x="66" y="155"/>
                    </a:lnTo>
                    <a:lnTo>
                      <a:pt x="62" y="167"/>
                    </a:lnTo>
                    <a:lnTo>
                      <a:pt x="58" y="184"/>
                    </a:lnTo>
                    <a:lnTo>
                      <a:pt x="53" y="198"/>
                    </a:lnTo>
                    <a:lnTo>
                      <a:pt x="42" y="215"/>
                    </a:lnTo>
                    <a:lnTo>
                      <a:pt x="33" y="227"/>
                    </a:lnTo>
                    <a:lnTo>
                      <a:pt x="18" y="244"/>
                    </a:lnTo>
                    <a:lnTo>
                      <a:pt x="8" y="257"/>
                    </a:lnTo>
                    <a:lnTo>
                      <a:pt x="0" y="268"/>
                    </a:lnTo>
                    <a:lnTo>
                      <a:pt x="0" y="273"/>
                    </a:lnTo>
                    <a:lnTo>
                      <a:pt x="8" y="282"/>
                    </a:lnTo>
                    <a:lnTo>
                      <a:pt x="19" y="292"/>
                    </a:lnTo>
                    <a:lnTo>
                      <a:pt x="30" y="292"/>
                    </a:lnTo>
                    <a:lnTo>
                      <a:pt x="33" y="289"/>
                    </a:lnTo>
                    <a:lnTo>
                      <a:pt x="28" y="283"/>
                    </a:lnTo>
                    <a:lnTo>
                      <a:pt x="23" y="277"/>
                    </a:lnTo>
                    <a:lnTo>
                      <a:pt x="23" y="272"/>
                    </a:lnTo>
                    <a:lnTo>
                      <a:pt x="30" y="261"/>
                    </a:lnTo>
                    <a:lnTo>
                      <a:pt x="43" y="248"/>
                    </a:lnTo>
                    <a:lnTo>
                      <a:pt x="62" y="224"/>
                    </a:lnTo>
                    <a:lnTo>
                      <a:pt x="78" y="204"/>
                    </a:lnTo>
                    <a:lnTo>
                      <a:pt x="85" y="198"/>
                    </a:lnTo>
                    <a:lnTo>
                      <a:pt x="88" y="193"/>
                    </a:lnTo>
                    <a:lnTo>
                      <a:pt x="96" y="191"/>
                    </a:lnTo>
                    <a:lnTo>
                      <a:pt x="102" y="195"/>
                    </a:lnTo>
                    <a:lnTo>
                      <a:pt x="110" y="200"/>
                    </a:lnTo>
                    <a:lnTo>
                      <a:pt x="125" y="220"/>
                    </a:lnTo>
                    <a:lnTo>
                      <a:pt x="143" y="244"/>
                    </a:lnTo>
                    <a:lnTo>
                      <a:pt x="159" y="268"/>
                    </a:lnTo>
                    <a:lnTo>
                      <a:pt x="169" y="282"/>
                    </a:lnTo>
                    <a:lnTo>
                      <a:pt x="173" y="284"/>
                    </a:lnTo>
                    <a:lnTo>
                      <a:pt x="180" y="284"/>
                    </a:lnTo>
                    <a:lnTo>
                      <a:pt x="186" y="279"/>
                    </a:lnTo>
                    <a:lnTo>
                      <a:pt x="193" y="274"/>
                    </a:lnTo>
                    <a:lnTo>
                      <a:pt x="200" y="269"/>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24" name="Group 116"/>
              <p:cNvGrpSpPr>
                <a:grpSpLocks/>
              </p:cNvGrpSpPr>
              <p:nvPr/>
            </p:nvGrpSpPr>
            <p:grpSpPr bwMode="auto">
              <a:xfrm>
                <a:off x="3858" y="3175"/>
                <a:ext cx="261" cy="311"/>
                <a:chOff x="3858" y="3175"/>
                <a:chExt cx="261" cy="311"/>
              </a:xfrm>
            </p:grpSpPr>
            <p:grpSp>
              <p:nvGrpSpPr>
                <p:cNvPr id="25" name="Group 117"/>
                <p:cNvGrpSpPr>
                  <a:grpSpLocks/>
                </p:cNvGrpSpPr>
                <p:nvPr/>
              </p:nvGrpSpPr>
              <p:grpSpPr bwMode="auto">
                <a:xfrm>
                  <a:off x="3858" y="3175"/>
                  <a:ext cx="261" cy="311"/>
                  <a:chOff x="3858" y="3175"/>
                  <a:chExt cx="261" cy="311"/>
                </a:xfrm>
              </p:grpSpPr>
              <p:sp>
                <p:nvSpPr>
                  <p:cNvPr id="2737270" name="AutoShape 118"/>
                  <p:cNvSpPr>
                    <a:spLocks noChangeArrowheads="1"/>
                  </p:cNvSpPr>
                  <p:nvPr/>
                </p:nvSpPr>
                <p:spPr bwMode="auto">
                  <a:xfrm>
                    <a:off x="3858" y="3226"/>
                    <a:ext cx="261"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37271" name="AutoShape 119"/>
                  <p:cNvSpPr>
                    <a:spLocks noChangeArrowheads="1"/>
                  </p:cNvSpPr>
                  <p:nvPr/>
                </p:nvSpPr>
                <p:spPr bwMode="auto">
                  <a:xfrm>
                    <a:off x="3922" y="3175"/>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37272" name="Oval 120"/>
                <p:cNvSpPr>
                  <a:spLocks noChangeArrowheads="1"/>
                </p:cNvSpPr>
                <p:nvPr/>
              </p:nvSpPr>
              <p:spPr bwMode="auto">
                <a:xfrm>
                  <a:off x="3941" y="3201"/>
                  <a:ext cx="26"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273" name="AutoShape 121"/>
                <p:cNvSpPr>
                  <a:spLocks noChangeArrowheads="1"/>
                </p:cNvSpPr>
                <p:nvPr/>
              </p:nvSpPr>
              <p:spPr bwMode="auto">
                <a:xfrm>
                  <a:off x="3891" y="3349"/>
                  <a:ext cx="137" cy="54"/>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sp>
          <p:nvSpPr>
            <p:cNvPr id="2737274" name="Arc 122"/>
            <p:cNvSpPr>
              <a:spLocks/>
            </p:cNvSpPr>
            <p:nvPr/>
          </p:nvSpPr>
          <p:spPr bwMode="auto">
            <a:xfrm>
              <a:off x="2485" y="1727"/>
              <a:ext cx="57" cy="784"/>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38100" cap="rnd">
              <a:solidFill>
                <a:srgbClr val="00DFCA"/>
              </a:solidFill>
              <a:round/>
              <a:headEnd type="triangle" w="med" len="med"/>
              <a:tailEnd type="triangle" w="med" len="med"/>
            </a:ln>
            <a:effectLst/>
          </p:spPr>
          <p:txBody>
            <a:bodyPr wrap="none" anchor="ctr">
              <a:prstTxWarp prst="textNoShape">
                <a:avLst/>
              </a:prstTxWarp>
            </a:bodyPr>
            <a:lstStyle/>
            <a:p>
              <a:endParaRPr lang="en-US"/>
            </a:p>
          </p:txBody>
        </p:sp>
        <p:sp>
          <p:nvSpPr>
            <p:cNvPr id="2737275" name="Line 123"/>
            <p:cNvSpPr>
              <a:spLocks noChangeShapeType="1"/>
            </p:cNvSpPr>
            <p:nvPr/>
          </p:nvSpPr>
          <p:spPr bwMode="auto">
            <a:xfrm>
              <a:off x="2492" y="2603"/>
              <a:ext cx="776" cy="0"/>
            </a:xfrm>
            <a:prstGeom prst="line">
              <a:avLst/>
            </a:prstGeom>
            <a:noFill/>
            <a:ln w="38100">
              <a:solidFill>
                <a:srgbClr val="00DFCA"/>
              </a:solidFill>
              <a:round/>
              <a:headEnd/>
              <a:tailEnd type="triangle" w="med" len="med"/>
            </a:ln>
            <a:effectLst/>
          </p:spPr>
          <p:txBody>
            <a:bodyPr wrap="none" anchor="ctr">
              <a:prstTxWarp prst="textNoShape">
                <a:avLst/>
              </a:prstTxWarp>
            </a:bodyPr>
            <a:lstStyle/>
            <a:p>
              <a:endParaRPr lang="en-US"/>
            </a:p>
          </p:txBody>
        </p:sp>
        <p:grpSp>
          <p:nvGrpSpPr>
            <p:cNvPr id="26" name="Group 124"/>
            <p:cNvGrpSpPr>
              <a:grpSpLocks/>
            </p:cNvGrpSpPr>
            <p:nvPr/>
          </p:nvGrpSpPr>
          <p:grpSpPr bwMode="auto">
            <a:xfrm>
              <a:off x="1707" y="1379"/>
              <a:ext cx="839" cy="288"/>
              <a:chOff x="1920" y="1536"/>
              <a:chExt cx="864" cy="288"/>
            </a:xfrm>
          </p:grpSpPr>
          <p:sp>
            <p:nvSpPr>
              <p:cNvPr id="2737277" name="AutoShape 125"/>
              <p:cNvSpPr>
                <a:spLocks noChangeArrowheads="1"/>
              </p:cNvSpPr>
              <p:nvPr/>
            </p:nvSpPr>
            <p:spPr bwMode="auto">
              <a:xfrm>
                <a:off x="1920" y="1536"/>
                <a:ext cx="864" cy="288"/>
              </a:xfrm>
              <a:prstGeom prst="cloudCallout">
                <a:avLst>
                  <a:gd name="adj1" fmla="val -28472"/>
                  <a:gd name="adj2" fmla="val 83333"/>
                </a:avLst>
              </a:prstGeom>
              <a:noFill/>
              <a:ln w="12700">
                <a:solidFill>
                  <a:schemeClr val="tx1"/>
                </a:solidFill>
                <a:round/>
                <a:headEnd/>
                <a:tailEnd/>
              </a:ln>
              <a:effectLst/>
            </p:spPr>
            <p:txBody>
              <a:bodyPr wrap="none" anchor="ctr">
                <a:prstTxWarp prst="textNoShape">
                  <a:avLst/>
                </a:prstTxWarp>
              </a:bodyPr>
              <a:lstStyle/>
              <a:p>
                <a:pPr algn="ctr"/>
                <a:endParaRPr lang="en-US" sz="3200">
                  <a:solidFill>
                    <a:schemeClr val="tx1"/>
                  </a:solidFill>
                  <a:latin typeface="Arial" pitchFamily="-65" charset="0"/>
                </a:endParaRPr>
              </a:p>
            </p:txBody>
          </p:sp>
          <p:sp>
            <p:nvSpPr>
              <p:cNvPr id="2737278" name="Text Box 126"/>
              <p:cNvSpPr txBox="1">
                <a:spLocks noChangeArrowheads="1"/>
              </p:cNvSpPr>
              <p:nvPr/>
            </p:nvSpPr>
            <p:spPr bwMode="auto">
              <a:xfrm>
                <a:off x="2064" y="1584"/>
                <a:ext cx="624" cy="231"/>
              </a:xfrm>
              <a:prstGeom prst="rect">
                <a:avLst/>
              </a:prstGeom>
              <a:noFill/>
              <a:ln w="12700">
                <a:noFill/>
                <a:miter lim="800000"/>
                <a:headEnd/>
                <a:tailEnd/>
              </a:ln>
              <a:effectLst/>
            </p:spPr>
            <p:txBody>
              <a:bodyPr>
                <a:prstTxWarp prst="textNoShape">
                  <a:avLst/>
                </a:prstTxWarp>
                <a:spAutoFit/>
              </a:bodyPr>
              <a:lstStyle/>
              <a:p>
                <a:r>
                  <a:rPr lang="en-US" sz="1800" b="1">
                    <a:solidFill>
                      <a:schemeClr val="tx1"/>
                    </a:solidFill>
                    <a:latin typeface="Arial" pitchFamily="-65" charset="0"/>
                  </a:rPr>
                  <a:t>bubble</a:t>
                </a:r>
              </a:p>
            </p:txBody>
          </p:sp>
        </p:grpSp>
      </p:grpSp>
      <p:grpSp>
        <p:nvGrpSpPr>
          <p:cNvPr id="27" name="Group 127"/>
          <p:cNvGrpSpPr>
            <a:grpSpLocks/>
          </p:cNvGrpSpPr>
          <p:nvPr/>
        </p:nvGrpSpPr>
        <p:grpSpPr bwMode="auto">
          <a:xfrm>
            <a:off x="1581150" y="1252537"/>
            <a:ext cx="7113588" cy="1268413"/>
            <a:chOff x="996" y="624"/>
            <a:chExt cx="4481" cy="799"/>
          </a:xfrm>
        </p:grpSpPr>
        <p:sp>
          <p:nvSpPr>
            <p:cNvPr id="2737280" name="Rectangle 128"/>
            <p:cNvSpPr>
              <a:spLocks noChangeArrowheads="1"/>
            </p:cNvSpPr>
            <p:nvPr/>
          </p:nvSpPr>
          <p:spPr bwMode="auto">
            <a:xfrm>
              <a:off x="4026" y="630"/>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12</a:t>
              </a:r>
            </a:p>
          </p:txBody>
        </p:sp>
        <p:sp>
          <p:nvSpPr>
            <p:cNvPr id="2737281" name="Rectangle 129"/>
            <p:cNvSpPr>
              <a:spLocks noChangeArrowheads="1"/>
            </p:cNvSpPr>
            <p:nvPr/>
          </p:nvSpPr>
          <p:spPr bwMode="auto">
            <a:xfrm>
              <a:off x="4904" y="624"/>
              <a:ext cx="57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2 AM</a:t>
              </a:r>
            </a:p>
          </p:txBody>
        </p:sp>
        <p:sp>
          <p:nvSpPr>
            <p:cNvPr id="2737282" name="Rectangle 130"/>
            <p:cNvSpPr>
              <a:spLocks noChangeArrowheads="1"/>
            </p:cNvSpPr>
            <p:nvPr/>
          </p:nvSpPr>
          <p:spPr bwMode="auto">
            <a:xfrm>
              <a:off x="996" y="634"/>
              <a:ext cx="562"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6 PM</a:t>
              </a:r>
            </a:p>
          </p:txBody>
        </p:sp>
        <p:sp>
          <p:nvSpPr>
            <p:cNvPr id="2737283" name="Line 131"/>
            <p:cNvSpPr>
              <a:spLocks noChangeShapeType="1"/>
            </p:cNvSpPr>
            <p:nvPr/>
          </p:nvSpPr>
          <p:spPr bwMode="auto">
            <a:xfrm>
              <a:off x="1181" y="858"/>
              <a:ext cx="0" cy="159"/>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284" name="Rectangle 132"/>
            <p:cNvSpPr>
              <a:spLocks noChangeArrowheads="1"/>
            </p:cNvSpPr>
            <p:nvPr/>
          </p:nvSpPr>
          <p:spPr bwMode="auto">
            <a:xfrm>
              <a:off x="1604" y="647"/>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7</a:t>
              </a:r>
            </a:p>
          </p:txBody>
        </p:sp>
        <p:sp>
          <p:nvSpPr>
            <p:cNvPr id="2737285" name="Rectangle 133"/>
            <p:cNvSpPr>
              <a:spLocks noChangeArrowheads="1"/>
            </p:cNvSpPr>
            <p:nvPr/>
          </p:nvSpPr>
          <p:spPr bwMode="auto">
            <a:xfrm>
              <a:off x="2092" y="641"/>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8</a:t>
              </a:r>
            </a:p>
          </p:txBody>
        </p:sp>
        <p:sp>
          <p:nvSpPr>
            <p:cNvPr id="2737286" name="Rectangle 134"/>
            <p:cNvSpPr>
              <a:spLocks noChangeArrowheads="1"/>
            </p:cNvSpPr>
            <p:nvPr/>
          </p:nvSpPr>
          <p:spPr bwMode="auto">
            <a:xfrm>
              <a:off x="2604" y="658"/>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9</a:t>
              </a:r>
            </a:p>
          </p:txBody>
        </p:sp>
        <p:sp>
          <p:nvSpPr>
            <p:cNvPr id="2737287" name="Rectangle 135"/>
            <p:cNvSpPr>
              <a:spLocks noChangeArrowheads="1"/>
            </p:cNvSpPr>
            <p:nvPr/>
          </p:nvSpPr>
          <p:spPr bwMode="auto">
            <a:xfrm>
              <a:off x="3065" y="649"/>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10</a:t>
              </a:r>
            </a:p>
          </p:txBody>
        </p:sp>
        <p:sp>
          <p:nvSpPr>
            <p:cNvPr id="2737288" name="Rectangle 136"/>
            <p:cNvSpPr>
              <a:spLocks noChangeArrowheads="1"/>
            </p:cNvSpPr>
            <p:nvPr/>
          </p:nvSpPr>
          <p:spPr bwMode="auto">
            <a:xfrm>
              <a:off x="3570" y="647"/>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11</a:t>
              </a:r>
            </a:p>
          </p:txBody>
        </p:sp>
        <p:sp>
          <p:nvSpPr>
            <p:cNvPr id="2737289" name="Rectangle 137"/>
            <p:cNvSpPr>
              <a:spLocks noChangeArrowheads="1"/>
            </p:cNvSpPr>
            <p:nvPr/>
          </p:nvSpPr>
          <p:spPr bwMode="auto">
            <a:xfrm>
              <a:off x="4592" y="640"/>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a:t>
              </a:r>
            </a:p>
          </p:txBody>
        </p:sp>
        <p:sp>
          <p:nvSpPr>
            <p:cNvPr id="2737290" name="Line 138"/>
            <p:cNvSpPr>
              <a:spLocks noChangeShapeType="1"/>
            </p:cNvSpPr>
            <p:nvPr/>
          </p:nvSpPr>
          <p:spPr bwMode="auto">
            <a:xfrm>
              <a:off x="1188" y="951"/>
              <a:ext cx="4013"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37291" name="Rectangle 139"/>
            <p:cNvSpPr>
              <a:spLocks noChangeArrowheads="1"/>
            </p:cNvSpPr>
            <p:nvPr/>
          </p:nvSpPr>
          <p:spPr bwMode="auto">
            <a:xfrm>
              <a:off x="3512" y="1045"/>
              <a:ext cx="54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i="1">
                  <a:solidFill>
                    <a:schemeClr val="tx1"/>
                  </a:solidFill>
                  <a:latin typeface="FranklinGothic" charset="0"/>
                </a:rPr>
                <a:t>Time</a:t>
              </a:r>
            </a:p>
          </p:txBody>
        </p:sp>
        <p:grpSp>
          <p:nvGrpSpPr>
            <p:cNvPr id="28" name="Group 140"/>
            <p:cNvGrpSpPr>
              <a:grpSpLocks/>
            </p:cNvGrpSpPr>
            <p:nvPr/>
          </p:nvGrpSpPr>
          <p:grpSpPr bwMode="auto">
            <a:xfrm>
              <a:off x="1160" y="1024"/>
              <a:ext cx="1823" cy="399"/>
              <a:chOff x="1305" y="1181"/>
              <a:chExt cx="2050" cy="399"/>
            </a:xfrm>
          </p:grpSpPr>
          <p:sp>
            <p:nvSpPr>
              <p:cNvPr id="2737293" name="Line 141"/>
              <p:cNvSpPr>
                <a:spLocks noChangeShapeType="1"/>
              </p:cNvSpPr>
              <p:nvPr/>
            </p:nvSpPr>
            <p:spPr bwMode="auto">
              <a:xfrm flipH="1">
                <a:off x="1884"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294" name="Line 142"/>
              <p:cNvSpPr>
                <a:spLocks noChangeShapeType="1"/>
              </p:cNvSpPr>
              <p:nvPr/>
            </p:nvSpPr>
            <p:spPr bwMode="auto">
              <a:xfrm flipH="1">
                <a:off x="2169"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295" name="Line 143"/>
              <p:cNvSpPr>
                <a:spLocks noChangeShapeType="1"/>
              </p:cNvSpPr>
              <p:nvPr/>
            </p:nvSpPr>
            <p:spPr bwMode="auto">
              <a:xfrm flipH="1">
                <a:off x="2453"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296" name="Line 144"/>
              <p:cNvSpPr>
                <a:spLocks noChangeShapeType="1"/>
              </p:cNvSpPr>
              <p:nvPr/>
            </p:nvSpPr>
            <p:spPr bwMode="auto">
              <a:xfrm>
                <a:off x="1902" y="1253"/>
                <a:ext cx="2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297" name="Line 145"/>
              <p:cNvSpPr>
                <a:spLocks noChangeShapeType="1"/>
              </p:cNvSpPr>
              <p:nvPr/>
            </p:nvSpPr>
            <p:spPr bwMode="auto">
              <a:xfrm flipH="1">
                <a:off x="2169"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298" name="Line 146"/>
              <p:cNvSpPr>
                <a:spLocks noChangeShapeType="1"/>
              </p:cNvSpPr>
              <p:nvPr/>
            </p:nvSpPr>
            <p:spPr bwMode="auto">
              <a:xfrm flipH="1">
                <a:off x="2453"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299" name="Rectangle 147"/>
              <p:cNvSpPr>
                <a:spLocks noChangeArrowheads="1"/>
              </p:cNvSpPr>
              <p:nvPr/>
            </p:nvSpPr>
            <p:spPr bwMode="auto">
              <a:xfrm>
                <a:off x="2428" y="1288"/>
                <a:ext cx="369"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37300" name="Line 148"/>
              <p:cNvSpPr>
                <a:spLocks noChangeShapeType="1"/>
              </p:cNvSpPr>
              <p:nvPr/>
            </p:nvSpPr>
            <p:spPr bwMode="auto">
              <a:xfrm flipH="1">
                <a:off x="2736"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301" name="Line 149"/>
              <p:cNvSpPr>
                <a:spLocks noChangeShapeType="1"/>
              </p:cNvSpPr>
              <p:nvPr/>
            </p:nvSpPr>
            <p:spPr bwMode="auto">
              <a:xfrm>
                <a:off x="2185" y="1253"/>
                <a:ext cx="26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302" name="Line 150"/>
              <p:cNvSpPr>
                <a:spLocks noChangeShapeType="1"/>
              </p:cNvSpPr>
              <p:nvPr/>
            </p:nvSpPr>
            <p:spPr bwMode="auto">
              <a:xfrm flipH="1">
                <a:off x="2453"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303" name="Line 151"/>
              <p:cNvSpPr>
                <a:spLocks noChangeShapeType="1"/>
              </p:cNvSpPr>
              <p:nvPr/>
            </p:nvSpPr>
            <p:spPr bwMode="auto">
              <a:xfrm flipH="1">
                <a:off x="2736"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304" name="Line 152"/>
              <p:cNvSpPr>
                <a:spLocks noChangeShapeType="1"/>
              </p:cNvSpPr>
              <p:nvPr/>
            </p:nvSpPr>
            <p:spPr bwMode="auto">
              <a:xfrm>
                <a:off x="2469" y="1253"/>
                <a:ext cx="2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305" name="Line 153"/>
              <p:cNvSpPr>
                <a:spLocks noChangeShapeType="1"/>
              </p:cNvSpPr>
              <p:nvPr/>
            </p:nvSpPr>
            <p:spPr bwMode="auto">
              <a:xfrm>
                <a:off x="1906" y="1208"/>
                <a:ext cx="252"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37306" name="Line 154"/>
              <p:cNvSpPr>
                <a:spLocks noChangeShapeType="1"/>
              </p:cNvSpPr>
              <p:nvPr/>
            </p:nvSpPr>
            <p:spPr bwMode="auto">
              <a:xfrm>
                <a:off x="2191" y="1208"/>
                <a:ext cx="252"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37307" name="Line 155"/>
              <p:cNvSpPr>
                <a:spLocks noChangeShapeType="1"/>
              </p:cNvSpPr>
              <p:nvPr/>
            </p:nvSpPr>
            <p:spPr bwMode="auto">
              <a:xfrm>
                <a:off x="1337" y="1208"/>
                <a:ext cx="254"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37308" name="Rectangle 156"/>
              <p:cNvSpPr>
                <a:spLocks noChangeArrowheads="1"/>
              </p:cNvSpPr>
              <p:nvPr/>
            </p:nvSpPr>
            <p:spPr bwMode="auto">
              <a:xfrm>
                <a:off x="1305" y="1288"/>
                <a:ext cx="369"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37309" name="Rectangle 157"/>
              <p:cNvSpPr>
                <a:spLocks noChangeArrowheads="1"/>
              </p:cNvSpPr>
              <p:nvPr/>
            </p:nvSpPr>
            <p:spPr bwMode="auto">
              <a:xfrm>
                <a:off x="1561" y="1288"/>
                <a:ext cx="369"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37310" name="Line 158"/>
              <p:cNvSpPr>
                <a:spLocks noChangeShapeType="1"/>
              </p:cNvSpPr>
              <p:nvPr/>
            </p:nvSpPr>
            <p:spPr bwMode="auto">
              <a:xfrm>
                <a:off x="1617" y="1253"/>
                <a:ext cx="2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311" name="Rectangle 159"/>
              <p:cNvSpPr>
                <a:spLocks noChangeArrowheads="1"/>
              </p:cNvSpPr>
              <p:nvPr/>
            </p:nvSpPr>
            <p:spPr bwMode="auto">
              <a:xfrm>
                <a:off x="2146" y="1288"/>
                <a:ext cx="369"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37312" name="Rectangle 160"/>
              <p:cNvSpPr>
                <a:spLocks noChangeArrowheads="1"/>
              </p:cNvSpPr>
              <p:nvPr/>
            </p:nvSpPr>
            <p:spPr bwMode="auto">
              <a:xfrm>
                <a:off x="1856" y="1288"/>
                <a:ext cx="369"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37313" name="Line 161"/>
              <p:cNvSpPr>
                <a:spLocks noChangeShapeType="1"/>
              </p:cNvSpPr>
              <p:nvPr/>
            </p:nvSpPr>
            <p:spPr bwMode="auto">
              <a:xfrm>
                <a:off x="1909" y="1303"/>
                <a:ext cx="248"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37314" name="Line 162"/>
              <p:cNvSpPr>
                <a:spLocks noChangeShapeType="1"/>
              </p:cNvSpPr>
              <p:nvPr/>
            </p:nvSpPr>
            <p:spPr bwMode="auto">
              <a:xfrm>
                <a:off x="2191" y="1347"/>
                <a:ext cx="250"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37315" name="Line 163"/>
              <p:cNvSpPr>
                <a:spLocks noChangeShapeType="1"/>
              </p:cNvSpPr>
              <p:nvPr/>
            </p:nvSpPr>
            <p:spPr bwMode="auto">
              <a:xfrm>
                <a:off x="2191" y="1304"/>
                <a:ext cx="25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37316" name="Line 164"/>
              <p:cNvSpPr>
                <a:spLocks noChangeShapeType="1"/>
              </p:cNvSpPr>
              <p:nvPr/>
            </p:nvSpPr>
            <p:spPr bwMode="auto">
              <a:xfrm>
                <a:off x="2476" y="1303"/>
                <a:ext cx="25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37317" name="Line 165"/>
              <p:cNvSpPr>
                <a:spLocks noChangeShapeType="1"/>
              </p:cNvSpPr>
              <p:nvPr/>
            </p:nvSpPr>
            <p:spPr bwMode="auto">
              <a:xfrm>
                <a:off x="2475" y="1347"/>
                <a:ext cx="251"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37318" name="Line 166"/>
              <p:cNvSpPr>
                <a:spLocks noChangeShapeType="1"/>
              </p:cNvSpPr>
              <p:nvPr/>
            </p:nvSpPr>
            <p:spPr bwMode="auto">
              <a:xfrm>
                <a:off x="2761" y="1303"/>
                <a:ext cx="249"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37319" name="Line 167"/>
              <p:cNvSpPr>
                <a:spLocks noChangeShapeType="1"/>
              </p:cNvSpPr>
              <p:nvPr/>
            </p:nvSpPr>
            <p:spPr bwMode="auto">
              <a:xfrm>
                <a:off x="2759" y="1347"/>
                <a:ext cx="251"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37320" name="Line 168"/>
              <p:cNvSpPr>
                <a:spLocks noChangeShapeType="1"/>
              </p:cNvSpPr>
              <p:nvPr/>
            </p:nvSpPr>
            <p:spPr bwMode="auto">
              <a:xfrm>
                <a:off x="3044" y="1347"/>
                <a:ext cx="250"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37321" name="Line 169"/>
              <p:cNvSpPr>
                <a:spLocks noChangeShapeType="1"/>
              </p:cNvSpPr>
              <p:nvPr/>
            </p:nvSpPr>
            <p:spPr bwMode="auto">
              <a:xfrm>
                <a:off x="1622" y="1208"/>
                <a:ext cx="253"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37322" name="Rectangle 170"/>
              <p:cNvSpPr>
                <a:spLocks noChangeArrowheads="1"/>
              </p:cNvSpPr>
              <p:nvPr/>
            </p:nvSpPr>
            <p:spPr bwMode="auto">
              <a:xfrm>
                <a:off x="2703" y="1294"/>
                <a:ext cx="369"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37323" name="Rectangle 171"/>
              <p:cNvSpPr>
                <a:spLocks noChangeArrowheads="1"/>
              </p:cNvSpPr>
              <p:nvPr/>
            </p:nvSpPr>
            <p:spPr bwMode="auto">
              <a:xfrm>
                <a:off x="2986" y="1294"/>
                <a:ext cx="369"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37324" name="Line 172"/>
              <p:cNvSpPr>
                <a:spLocks noChangeShapeType="1"/>
              </p:cNvSpPr>
              <p:nvPr/>
            </p:nvSpPr>
            <p:spPr bwMode="auto">
              <a:xfrm flipH="1">
                <a:off x="2736"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325" name="Line 173"/>
              <p:cNvSpPr>
                <a:spLocks noChangeShapeType="1"/>
              </p:cNvSpPr>
              <p:nvPr/>
            </p:nvSpPr>
            <p:spPr bwMode="auto">
              <a:xfrm>
                <a:off x="1609"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326" name="Line 174"/>
              <p:cNvSpPr>
                <a:spLocks noChangeShapeType="1"/>
              </p:cNvSpPr>
              <p:nvPr/>
            </p:nvSpPr>
            <p:spPr bwMode="auto">
              <a:xfrm>
                <a:off x="1894"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327" name="Line 175"/>
              <p:cNvSpPr>
                <a:spLocks noChangeShapeType="1"/>
              </p:cNvSpPr>
              <p:nvPr/>
            </p:nvSpPr>
            <p:spPr bwMode="auto">
              <a:xfrm>
                <a:off x="2178"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328" name="Line 176"/>
              <p:cNvSpPr>
                <a:spLocks noChangeShapeType="1"/>
              </p:cNvSpPr>
              <p:nvPr/>
            </p:nvSpPr>
            <p:spPr bwMode="auto">
              <a:xfrm>
                <a:off x="2462"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329" name="Line 177"/>
              <p:cNvSpPr>
                <a:spLocks noChangeShapeType="1"/>
              </p:cNvSpPr>
              <p:nvPr/>
            </p:nvSpPr>
            <p:spPr bwMode="auto">
              <a:xfrm flipH="1">
                <a:off x="3020"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330" name="Line 178"/>
              <p:cNvSpPr>
                <a:spLocks noChangeShapeType="1"/>
              </p:cNvSpPr>
              <p:nvPr/>
            </p:nvSpPr>
            <p:spPr bwMode="auto">
              <a:xfrm flipH="1">
                <a:off x="3305"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273715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7155" grpId="0" build="p" autoUpdateAnimBg="0"/>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9202" name="Rectangle 2"/>
          <p:cNvSpPr>
            <a:spLocks noGrp="1" noChangeArrowheads="1"/>
          </p:cNvSpPr>
          <p:nvPr>
            <p:ph type="title"/>
          </p:nvPr>
        </p:nvSpPr>
        <p:spPr/>
        <p:txBody>
          <a:bodyPr/>
          <a:lstStyle/>
          <a:p>
            <a:r>
              <a:rPr lang="en-US" dirty="0" err="1" smtClean="0"/>
              <a:t>Administrivia</a:t>
            </a:r>
            <a:endParaRPr lang="en-US" dirty="0"/>
          </a:p>
        </p:txBody>
      </p:sp>
      <p:sp>
        <p:nvSpPr>
          <p:cNvPr id="2739203" name="Rectangle 3"/>
          <p:cNvSpPr>
            <a:spLocks noGrp="1" noChangeArrowheads="1"/>
          </p:cNvSpPr>
          <p:nvPr>
            <p:ph type="body" idx="1"/>
          </p:nvPr>
        </p:nvSpPr>
        <p:spPr>
          <a:xfrm>
            <a:off x="685800" y="1143000"/>
            <a:ext cx="7848600" cy="5029200"/>
          </a:xfrm>
        </p:spPr>
        <p:txBody>
          <a:bodyPr>
            <a:normAutofit/>
          </a:bodyPr>
          <a:lstStyle/>
          <a:p>
            <a:r>
              <a:rPr lang="en-US" sz="2800" dirty="0" smtClean="0"/>
              <a:t>Midterm Solutions</a:t>
            </a:r>
          </a:p>
          <a:p>
            <a:r>
              <a:rPr lang="en-US" sz="2800" dirty="0" err="1" smtClean="0"/>
              <a:t>Regrade</a:t>
            </a:r>
            <a:r>
              <a:rPr lang="en-US" sz="2800" dirty="0" smtClean="0"/>
              <a:t> Requests</a:t>
            </a:r>
          </a:p>
          <a:p>
            <a:r>
              <a:rPr lang="en-US" sz="2400" dirty="0" smtClean="0"/>
              <a:t>HW7 (Design Document)</a:t>
            </a:r>
            <a:endParaRPr lang="en-US"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39203">
                                            <p:txEl>
                                              <p:pRg st="0" end="0"/>
                                            </p:txEl>
                                          </p:spTgt>
                                        </p:tgtEl>
                                        <p:attrNameLst>
                                          <p:attrName>style.visibility</p:attrName>
                                        </p:attrNameLst>
                                      </p:cBhvr>
                                      <p:to>
                                        <p:strVal val="visible"/>
                                      </p:to>
                                    </p:set>
                                    <p:animEffect transition="in" filter="fade">
                                      <p:cBhvr>
                                        <p:cTn id="7" dur="2000"/>
                                        <p:tgtEl>
                                          <p:spTgt spid="2739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39203">
                                            <p:txEl>
                                              <p:pRg st="1" end="1"/>
                                            </p:txEl>
                                          </p:spTgt>
                                        </p:tgtEl>
                                        <p:attrNameLst>
                                          <p:attrName>style.visibility</p:attrName>
                                        </p:attrNameLst>
                                      </p:cBhvr>
                                      <p:to>
                                        <p:strVal val="visible"/>
                                      </p:to>
                                    </p:set>
                                    <p:animEffect transition="in" filter="fade">
                                      <p:cBhvr>
                                        <p:cTn id="12" dur="2000"/>
                                        <p:tgtEl>
                                          <p:spTgt spid="27392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39203">
                                            <p:txEl>
                                              <p:pRg st="2" end="2"/>
                                            </p:txEl>
                                          </p:spTgt>
                                        </p:tgtEl>
                                        <p:attrNameLst>
                                          <p:attrName>style.visibility</p:attrName>
                                        </p:attrNameLst>
                                      </p:cBhvr>
                                      <p:to>
                                        <p:strVal val="visible"/>
                                      </p:to>
                                    </p:set>
                                    <p:animEffect transition="in" filter="fade">
                                      <p:cBhvr>
                                        <p:cTn id="17" dur="2000"/>
                                        <p:tgtEl>
                                          <p:spTgt spid="27392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9203" grpId="0" build="p"/>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1250" name="Rectangle 2"/>
          <p:cNvSpPr>
            <a:spLocks noGrp="1" noChangeArrowheads="1"/>
          </p:cNvSpPr>
          <p:nvPr>
            <p:ph type="title"/>
          </p:nvPr>
        </p:nvSpPr>
        <p:spPr>
          <a:xfrm>
            <a:off x="609600" y="211138"/>
            <a:ext cx="7620000" cy="474662"/>
          </a:xfrm>
          <a:noFill/>
          <a:ln/>
        </p:spPr>
        <p:txBody>
          <a:bodyPr wrap="square" lIns="90487" tIns="44450" rIns="90487" bIns="44450" anchor="ctr"/>
          <a:lstStyle/>
          <a:p>
            <a:r>
              <a:rPr lang="en-US"/>
              <a:t>Problems for Pipelining CPUs</a:t>
            </a:r>
          </a:p>
        </p:txBody>
      </p:sp>
      <p:sp>
        <p:nvSpPr>
          <p:cNvPr id="2741251" name="Rectangle 3"/>
          <p:cNvSpPr>
            <a:spLocks noGrp="1" noChangeArrowheads="1"/>
          </p:cNvSpPr>
          <p:nvPr>
            <p:ph type="body" idx="1"/>
          </p:nvPr>
        </p:nvSpPr>
        <p:spPr>
          <a:xfrm>
            <a:off x="457200" y="990600"/>
            <a:ext cx="8039100" cy="5257800"/>
          </a:xfrm>
          <a:noFill/>
          <a:ln/>
        </p:spPr>
        <p:txBody>
          <a:bodyPr lIns="90487" tIns="44450" rIns="90487" bIns="44450"/>
          <a:lstStyle/>
          <a:p>
            <a:r>
              <a:rPr lang="en-US" sz="2800" dirty="0"/>
              <a:t>Limits to pipelining:</a:t>
            </a:r>
            <a:r>
              <a:rPr lang="en-US" sz="2800" dirty="0">
                <a:solidFill>
                  <a:schemeClr val="hlink"/>
                </a:solidFill>
              </a:rPr>
              <a:t> </a:t>
            </a:r>
            <a:r>
              <a:rPr lang="en-US" sz="2800" u="sng" dirty="0">
                <a:solidFill>
                  <a:schemeClr val="accent1"/>
                </a:solidFill>
              </a:rPr>
              <a:t>Hazards</a:t>
            </a:r>
            <a:r>
              <a:rPr lang="en-US" sz="2800" dirty="0"/>
              <a:t> prevent next instruction from executing during its designated clock cycle</a:t>
            </a:r>
          </a:p>
          <a:p>
            <a:pPr lvl="1"/>
            <a:r>
              <a:rPr lang="en-US" sz="2400" u="sng" dirty="0">
                <a:solidFill>
                  <a:schemeClr val="accent1"/>
                </a:solidFill>
              </a:rPr>
              <a:t>Structural hazards</a:t>
            </a:r>
            <a:r>
              <a:rPr lang="en-US" sz="2400" dirty="0"/>
              <a:t>: HW cannot support some combination of instructions (single person to fold and put clothes away)</a:t>
            </a:r>
          </a:p>
          <a:p>
            <a:pPr lvl="1"/>
            <a:r>
              <a:rPr lang="en-US" sz="2400" u="sng" dirty="0">
                <a:solidFill>
                  <a:schemeClr val="accent1"/>
                </a:solidFill>
              </a:rPr>
              <a:t>Control hazards</a:t>
            </a:r>
            <a:r>
              <a:rPr lang="en-US" sz="2400" dirty="0"/>
              <a:t>: Pipelining of branches causes later instruction fetches to wait for the result of the branch</a:t>
            </a:r>
          </a:p>
          <a:p>
            <a:pPr lvl="1"/>
            <a:r>
              <a:rPr lang="en-US" sz="2400" u="sng" dirty="0">
                <a:solidFill>
                  <a:schemeClr val="accent1"/>
                </a:solidFill>
              </a:rPr>
              <a:t>Data hazards</a:t>
            </a:r>
            <a:r>
              <a:rPr lang="en-US" sz="2400" dirty="0"/>
              <a:t>: Instruction depends on result of prior instruction still in the pipeline (missing sock)</a:t>
            </a:r>
          </a:p>
          <a:p>
            <a:r>
              <a:rPr lang="en-US" sz="2800" dirty="0"/>
              <a:t>These might result in pipeline </a:t>
            </a:r>
            <a:r>
              <a:rPr lang="en-US" sz="2800" dirty="0">
                <a:solidFill>
                  <a:schemeClr val="accent1"/>
                </a:solidFill>
              </a:rPr>
              <a:t>stalls</a:t>
            </a:r>
            <a:r>
              <a:rPr lang="en-US" sz="2800" dirty="0"/>
              <a:t> or </a:t>
            </a:r>
            <a:r>
              <a:rPr lang="en-US" sz="2800" dirty="0">
                <a:solidFill>
                  <a:schemeClr val="accent1"/>
                </a:solidFill>
              </a:rPr>
              <a:t>“bubbles”</a:t>
            </a:r>
            <a:r>
              <a:rPr lang="en-US" sz="2800" dirty="0"/>
              <a:t> in the pipeline.</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3299" name="Rectangle 3"/>
          <p:cNvSpPr>
            <a:spLocks noChangeArrowheads="1"/>
          </p:cNvSpPr>
          <p:nvPr/>
        </p:nvSpPr>
        <p:spPr bwMode="auto">
          <a:xfrm>
            <a:off x="1380599" y="6108745"/>
            <a:ext cx="6620401"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dirty="0"/>
              <a:t>Read same memory twice in same clock cycle</a:t>
            </a:r>
          </a:p>
        </p:txBody>
      </p:sp>
      <p:grpSp>
        <p:nvGrpSpPr>
          <p:cNvPr id="2" name="Group 4"/>
          <p:cNvGrpSpPr>
            <a:grpSpLocks/>
          </p:cNvGrpSpPr>
          <p:nvPr/>
        </p:nvGrpSpPr>
        <p:grpSpPr bwMode="auto">
          <a:xfrm>
            <a:off x="4086225" y="1941512"/>
            <a:ext cx="1019175" cy="3089275"/>
            <a:chOff x="2470" y="1034"/>
            <a:chExt cx="642" cy="1946"/>
          </a:xfrm>
        </p:grpSpPr>
        <p:sp>
          <p:nvSpPr>
            <p:cNvPr id="2743301" name="Oval 5"/>
            <p:cNvSpPr>
              <a:spLocks noChangeArrowheads="1"/>
            </p:cNvSpPr>
            <p:nvPr/>
          </p:nvSpPr>
          <p:spPr bwMode="auto">
            <a:xfrm>
              <a:off x="2470" y="2481"/>
              <a:ext cx="623" cy="499"/>
            </a:xfrm>
            <a:prstGeom prst="ellipse">
              <a:avLst/>
            </a:prstGeom>
            <a:noFill/>
            <a:ln w="57150">
              <a:solidFill>
                <a:schemeClr val="accent1"/>
              </a:solidFill>
              <a:round/>
              <a:headEnd/>
              <a:tailEnd/>
            </a:ln>
            <a:effectLst/>
          </p:spPr>
          <p:txBody>
            <a:bodyPr wrap="none" anchor="ctr">
              <a:prstTxWarp prst="textNoShape">
                <a:avLst/>
              </a:prstTxWarp>
            </a:bodyPr>
            <a:lstStyle/>
            <a:p>
              <a:endParaRPr lang="en-US"/>
            </a:p>
          </p:txBody>
        </p:sp>
        <p:sp>
          <p:nvSpPr>
            <p:cNvPr id="2743302" name="Oval 6"/>
            <p:cNvSpPr>
              <a:spLocks noChangeArrowheads="1"/>
            </p:cNvSpPr>
            <p:nvPr/>
          </p:nvSpPr>
          <p:spPr bwMode="auto">
            <a:xfrm>
              <a:off x="2489" y="1034"/>
              <a:ext cx="623" cy="566"/>
            </a:xfrm>
            <a:prstGeom prst="ellipse">
              <a:avLst/>
            </a:prstGeom>
            <a:noFill/>
            <a:ln w="57150">
              <a:solidFill>
                <a:schemeClr val="accent1"/>
              </a:solidFill>
              <a:round/>
              <a:headEnd/>
              <a:tailEnd/>
            </a:ln>
            <a:effectLst/>
          </p:spPr>
          <p:txBody>
            <a:bodyPr wrap="none" anchor="ctr">
              <a:prstTxWarp prst="textNoShape">
                <a:avLst/>
              </a:prstTxWarp>
            </a:bodyPr>
            <a:lstStyle/>
            <a:p>
              <a:endParaRPr lang="en-US"/>
            </a:p>
          </p:txBody>
        </p:sp>
      </p:grpSp>
      <p:grpSp>
        <p:nvGrpSpPr>
          <p:cNvPr id="3" name="Group 7"/>
          <p:cNvGrpSpPr>
            <a:grpSpLocks/>
          </p:cNvGrpSpPr>
          <p:nvPr/>
        </p:nvGrpSpPr>
        <p:grpSpPr bwMode="auto">
          <a:xfrm>
            <a:off x="508000" y="1174750"/>
            <a:ext cx="7797800" cy="5302250"/>
            <a:chOff x="216" y="551"/>
            <a:chExt cx="4912" cy="3340"/>
          </a:xfrm>
        </p:grpSpPr>
        <p:grpSp>
          <p:nvGrpSpPr>
            <p:cNvPr id="4" name="Group 8"/>
            <p:cNvGrpSpPr>
              <a:grpSpLocks/>
            </p:cNvGrpSpPr>
            <p:nvPr/>
          </p:nvGrpSpPr>
          <p:grpSpPr bwMode="auto">
            <a:xfrm>
              <a:off x="2624" y="1200"/>
              <a:ext cx="340" cy="289"/>
              <a:chOff x="2624" y="1200"/>
              <a:chExt cx="340" cy="289"/>
            </a:xfrm>
          </p:grpSpPr>
          <p:sp>
            <p:nvSpPr>
              <p:cNvPr id="2743305" name="Freeform 9"/>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06" name="Freeform 10"/>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5" name="Group 11"/>
            <p:cNvGrpSpPr>
              <a:grpSpLocks/>
            </p:cNvGrpSpPr>
            <p:nvPr/>
          </p:nvGrpSpPr>
          <p:grpSpPr bwMode="auto">
            <a:xfrm>
              <a:off x="2624" y="2592"/>
              <a:ext cx="340" cy="289"/>
              <a:chOff x="2624" y="2592"/>
              <a:chExt cx="340" cy="289"/>
            </a:xfrm>
          </p:grpSpPr>
          <p:sp>
            <p:nvSpPr>
              <p:cNvPr id="2743308" name="Freeform 12"/>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09" name="Freeform 13"/>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10" name="Rectangle 14"/>
            <p:cNvSpPr>
              <a:spLocks noChangeArrowheads="1"/>
            </p:cNvSpPr>
            <p:nvPr/>
          </p:nvSpPr>
          <p:spPr bwMode="auto">
            <a:xfrm>
              <a:off x="2605" y="2594"/>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43311" name="Line 15"/>
            <p:cNvSpPr>
              <a:spLocks noChangeShapeType="1"/>
            </p:cNvSpPr>
            <p:nvPr/>
          </p:nvSpPr>
          <p:spPr bwMode="auto">
            <a:xfrm>
              <a:off x="584" y="1224"/>
              <a:ext cx="0" cy="2032"/>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43312" name="Line 16"/>
            <p:cNvSpPr>
              <a:spLocks noChangeShapeType="1"/>
            </p:cNvSpPr>
            <p:nvPr/>
          </p:nvSpPr>
          <p:spPr bwMode="auto">
            <a:xfrm>
              <a:off x="984" y="840"/>
              <a:ext cx="397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43313" name="Rectangle 17"/>
            <p:cNvSpPr>
              <a:spLocks noChangeArrowheads="1"/>
            </p:cNvSpPr>
            <p:nvPr/>
          </p:nvSpPr>
          <p:spPr bwMode="auto">
            <a:xfrm>
              <a:off x="579" y="1302"/>
              <a:ext cx="649"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Load</a:t>
              </a:r>
            </a:p>
          </p:txBody>
        </p:sp>
        <p:sp>
          <p:nvSpPr>
            <p:cNvPr id="2743314" name="Rectangle 18"/>
            <p:cNvSpPr>
              <a:spLocks noChangeArrowheads="1"/>
            </p:cNvSpPr>
            <p:nvPr/>
          </p:nvSpPr>
          <p:spPr bwMode="auto">
            <a:xfrm>
              <a:off x="563" y="1718"/>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1</a:t>
              </a:r>
            </a:p>
          </p:txBody>
        </p:sp>
        <p:sp>
          <p:nvSpPr>
            <p:cNvPr id="2743315" name="Rectangle 19"/>
            <p:cNvSpPr>
              <a:spLocks noChangeArrowheads="1"/>
            </p:cNvSpPr>
            <p:nvPr/>
          </p:nvSpPr>
          <p:spPr bwMode="auto">
            <a:xfrm>
              <a:off x="555" y="218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2</a:t>
              </a:r>
            </a:p>
          </p:txBody>
        </p:sp>
        <p:sp>
          <p:nvSpPr>
            <p:cNvPr id="2743316" name="Rectangle 20"/>
            <p:cNvSpPr>
              <a:spLocks noChangeArrowheads="1"/>
            </p:cNvSpPr>
            <p:nvPr/>
          </p:nvSpPr>
          <p:spPr bwMode="auto">
            <a:xfrm>
              <a:off x="598" y="261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3</a:t>
              </a:r>
            </a:p>
          </p:txBody>
        </p:sp>
        <p:sp>
          <p:nvSpPr>
            <p:cNvPr id="2743317" name="Rectangle 21"/>
            <p:cNvSpPr>
              <a:spLocks noChangeArrowheads="1"/>
            </p:cNvSpPr>
            <p:nvPr/>
          </p:nvSpPr>
          <p:spPr bwMode="auto">
            <a:xfrm>
              <a:off x="587" y="3067"/>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4</a:t>
              </a:r>
            </a:p>
          </p:txBody>
        </p:sp>
        <p:sp>
          <p:nvSpPr>
            <p:cNvPr id="2743318" name="Line 22"/>
            <p:cNvSpPr>
              <a:spLocks noChangeShapeType="1"/>
            </p:cNvSpPr>
            <p:nvPr/>
          </p:nvSpPr>
          <p:spPr bwMode="auto">
            <a:xfrm>
              <a:off x="172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19" name="Line 23"/>
            <p:cNvSpPr>
              <a:spLocks noChangeShapeType="1"/>
            </p:cNvSpPr>
            <p:nvPr/>
          </p:nvSpPr>
          <p:spPr bwMode="auto">
            <a:xfrm>
              <a:off x="216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0" name="Line 24"/>
            <p:cNvSpPr>
              <a:spLocks noChangeShapeType="1"/>
            </p:cNvSpPr>
            <p:nvPr/>
          </p:nvSpPr>
          <p:spPr bwMode="auto">
            <a:xfrm>
              <a:off x="259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1" name="Line 25"/>
            <p:cNvSpPr>
              <a:spLocks noChangeShapeType="1"/>
            </p:cNvSpPr>
            <p:nvPr/>
          </p:nvSpPr>
          <p:spPr bwMode="auto">
            <a:xfrm>
              <a:off x="3024"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2" name="Line 26"/>
            <p:cNvSpPr>
              <a:spLocks noChangeShapeType="1"/>
            </p:cNvSpPr>
            <p:nvPr/>
          </p:nvSpPr>
          <p:spPr bwMode="auto">
            <a:xfrm>
              <a:off x="3456"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3" name="Line 27"/>
            <p:cNvSpPr>
              <a:spLocks noChangeShapeType="1"/>
            </p:cNvSpPr>
            <p:nvPr/>
          </p:nvSpPr>
          <p:spPr bwMode="auto">
            <a:xfrm>
              <a:off x="388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4" name="Line 28"/>
            <p:cNvSpPr>
              <a:spLocks noChangeShapeType="1"/>
            </p:cNvSpPr>
            <p:nvPr/>
          </p:nvSpPr>
          <p:spPr bwMode="auto">
            <a:xfrm>
              <a:off x="432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5" name="Line 29"/>
            <p:cNvSpPr>
              <a:spLocks noChangeShapeType="1"/>
            </p:cNvSpPr>
            <p:nvPr/>
          </p:nvSpPr>
          <p:spPr bwMode="auto">
            <a:xfrm>
              <a:off x="475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nvGrpSpPr>
            <p:cNvPr id="6" name="Group 30"/>
            <p:cNvGrpSpPr>
              <a:grpSpLocks/>
            </p:cNvGrpSpPr>
            <p:nvPr/>
          </p:nvGrpSpPr>
          <p:grpSpPr bwMode="auto">
            <a:xfrm>
              <a:off x="2257" y="1152"/>
              <a:ext cx="225" cy="481"/>
              <a:chOff x="2257" y="1152"/>
              <a:chExt cx="225" cy="481"/>
            </a:xfrm>
          </p:grpSpPr>
          <p:sp>
            <p:nvSpPr>
              <p:cNvPr id="2743327" name="Freeform 31"/>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28" name="Rectangle 32"/>
              <p:cNvSpPr>
                <a:spLocks noChangeArrowheads="1"/>
              </p:cNvSpPr>
              <p:nvPr/>
            </p:nvSpPr>
            <p:spPr bwMode="auto">
              <a:xfrm rot="5400000">
                <a:off x="2170" y="1274"/>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7" name="Group 33"/>
            <p:cNvGrpSpPr>
              <a:grpSpLocks/>
            </p:cNvGrpSpPr>
            <p:nvPr/>
          </p:nvGrpSpPr>
          <p:grpSpPr bwMode="auto">
            <a:xfrm>
              <a:off x="1324" y="1248"/>
              <a:ext cx="359" cy="289"/>
              <a:chOff x="1324" y="1248"/>
              <a:chExt cx="359" cy="289"/>
            </a:xfrm>
          </p:grpSpPr>
          <p:sp>
            <p:nvSpPr>
              <p:cNvPr id="2743330" name="Rectangle 34"/>
              <p:cNvSpPr>
                <a:spLocks noChangeArrowheads="1"/>
              </p:cNvSpPr>
              <p:nvPr/>
            </p:nvSpPr>
            <p:spPr bwMode="auto">
              <a:xfrm>
                <a:off x="1324" y="125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8" name="Group 35"/>
              <p:cNvGrpSpPr>
                <a:grpSpLocks/>
              </p:cNvGrpSpPr>
              <p:nvPr/>
            </p:nvGrpSpPr>
            <p:grpSpPr bwMode="auto">
              <a:xfrm>
                <a:off x="1343" y="1248"/>
                <a:ext cx="340" cy="289"/>
                <a:chOff x="1343" y="1248"/>
                <a:chExt cx="340" cy="289"/>
              </a:xfrm>
            </p:grpSpPr>
            <p:sp>
              <p:nvSpPr>
                <p:cNvPr id="2743332" name="Freeform 36"/>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33" name="Freeform 37"/>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3334" name="Rectangle 38"/>
            <p:cNvSpPr>
              <a:spLocks noChangeArrowheads="1"/>
            </p:cNvSpPr>
            <p:nvPr/>
          </p:nvSpPr>
          <p:spPr bwMode="auto">
            <a:xfrm>
              <a:off x="1784" y="125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9" name="Group 39"/>
            <p:cNvGrpSpPr>
              <a:grpSpLocks/>
            </p:cNvGrpSpPr>
            <p:nvPr/>
          </p:nvGrpSpPr>
          <p:grpSpPr bwMode="auto">
            <a:xfrm>
              <a:off x="1803" y="1248"/>
              <a:ext cx="296" cy="289"/>
              <a:chOff x="1803" y="1248"/>
              <a:chExt cx="296" cy="289"/>
            </a:xfrm>
          </p:grpSpPr>
          <p:sp>
            <p:nvSpPr>
              <p:cNvPr id="2743336" name="Freeform 40"/>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37" name="Freeform 41"/>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38" name="Line 42"/>
            <p:cNvSpPr>
              <a:spLocks noChangeShapeType="1"/>
            </p:cNvSpPr>
            <p:nvPr/>
          </p:nvSpPr>
          <p:spPr bwMode="auto">
            <a:xfrm>
              <a:off x="1688" y="1392"/>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39" name="Freeform 43"/>
            <p:cNvSpPr>
              <a:spLocks/>
            </p:cNvSpPr>
            <p:nvPr/>
          </p:nvSpPr>
          <p:spPr bwMode="auto">
            <a:xfrm>
              <a:off x="1750"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40" name="Line 44"/>
            <p:cNvSpPr>
              <a:spLocks noChangeShapeType="1"/>
            </p:cNvSpPr>
            <p:nvPr/>
          </p:nvSpPr>
          <p:spPr bwMode="auto">
            <a:xfrm>
              <a:off x="2104" y="129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41" name="Rectangle 45"/>
            <p:cNvSpPr>
              <a:spLocks noChangeArrowheads="1"/>
            </p:cNvSpPr>
            <p:nvPr/>
          </p:nvSpPr>
          <p:spPr bwMode="auto">
            <a:xfrm>
              <a:off x="2601" y="1250"/>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43342" name="Rectangle 46"/>
            <p:cNvSpPr>
              <a:spLocks noChangeArrowheads="1"/>
            </p:cNvSpPr>
            <p:nvPr/>
          </p:nvSpPr>
          <p:spPr bwMode="auto">
            <a:xfrm>
              <a:off x="3093" y="1250"/>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0" name="Group 47"/>
            <p:cNvGrpSpPr>
              <a:grpSpLocks/>
            </p:cNvGrpSpPr>
            <p:nvPr/>
          </p:nvGrpSpPr>
          <p:grpSpPr bwMode="auto">
            <a:xfrm>
              <a:off x="3120" y="1248"/>
              <a:ext cx="284" cy="289"/>
              <a:chOff x="3120" y="1248"/>
              <a:chExt cx="284" cy="289"/>
            </a:xfrm>
          </p:grpSpPr>
          <p:sp>
            <p:nvSpPr>
              <p:cNvPr id="2743344" name="Freeform 48"/>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45" name="Freeform 49"/>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46" name="Line 50"/>
            <p:cNvSpPr>
              <a:spLocks noChangeShapeType="1"/>
            </p:cNvSpPr>
            <p:nvPr/>
          </p:nvSpPr>
          <p:spPr bwMode="auto">
            <a:xfrm>
              <a:off x="2973" y="1392"/>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47" name="Line 51"/>
            <p:cNvSpPr>
              <a:spLocks noChangeShapeType="1"/>
            </p:cNvSpPr>
            <p:nvPr/>
          </p:nvSpPr>
          <p:spPr bwMode="auto">
            <a:xfrm>
              <a:off x="2489" y="1392"/>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48" name="Freeform 52"/>
            <p:cNvSpPr>
              <a:spLocks/>
            </p:cNvSpPr>
            <p:nvPr/>
          </p:nvSpPr>
          <p:spPr bwMode="auto">
            <a:xfrm>
              <a:off x="2610" y="1392"/>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49" name="Line 53"/>
            <p:cNvSpPr>
              <a:spLocks noChangeShapeType="1"/>
            </p:cNvSpPr>
            <p:nvPr/>
          </p:nvSpPr>
          <p:spPr bwMode="auto">
            <a:xfrm>
              <a:off x="2104" y="14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50" name="Freeform 54"/>
            <p:cNvSpPr>
              <a:spLocks/>
            </p:cNvSpPr>
            <p:nvPr/>
          </p:nvSpPr>
          <p:spPr bwMode="auto">
            <a:xfrm>
              <a:off x="2197" y="1387"/>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1" name="Group 55"/>
            <p:cNvGrpSpPr>
              <a:grpSpLocks/>
            </p:cNvGrpSpPr>
            <p:nvPr/>
          </p:nvGrpSpPr>
          <p:grpSpPr bwMode="auto">
            <a:xfrm>
              <a:off x="1751" y="1600"/>
              <a:ext cx="2096" cy="513"/>
              <a:chOff x="1751" y="1600"/>
              <a:chExt cx="2096" cy="513"/>
            </a:xfrm>
          </p:grpSpPr>
          <p:grpSp>
            <p:nvGrpSpPr>
              <p:cNvPr id="12" name="Group 56"/>
              <p:cNvGrpSpPr>
                <a:grpSpLocks/>
              </p:cNvGrpSpPr>
              <p:nvPr/>
            </p:nvGrpSpPr>
            <p:grpSpPr bwMode="auto">
              <a:xfrm>
                <a:off x="2684" y="1600"/>
                <a:ext cx="225" cy="481"/>
                <a:chOff x="2684" y="1600"/>
                <a:chExt cx="225" cy="481"/>
              </a:xfrm>
            </p:grpSpPr>
            <p:sp>
              <p:nvSpPr>
                <p:cNvPr id="2743353" name="Freeform 57"/>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54" name="Rectangle 58"/>
                <p:cNvSpPr>
                  <a:spLocks noChangeArrowheads="1"/>
                </p:cNvSpPr>
                <p:nvPr/>
              </p:nvSpPr>
              <p:spPr bwMode="auto">
                <a:xfrm rot="5400000">
                  <a:off x="2597" y="1722"/>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3" name="Group 59"/>
              <p:cNvGrpSpPr>
                <a:grpSpLocks/>
              </p:cNvGrpSpPr>
              <p:nvPr/>
            </p:nvGrpSpPr>
            <p:grpSpPr bwMode="auto">
              <a:xfrm>
                <a:off x="1751" y="1696"/>
                <a:ext cx="359" cy="289"/>
                <a:chOff x="1751" y="1696"/>
                <a:chExt cx="359" cy="289"/>
              </a:xfrm>
            </p:grpSpPr>
            <p:sp>
              <p:nvSpPr>
                <p:cNvPr id="2743356" name="Rectangle 60"/>
                <p:cNvSpPr>
                  <a:spLocks noChangeArrowheads="1"/>
                </p:cNvSpPr>
                <p:nvPr/>
              </p:nvSpPr>
              <p:spPr bwMode="auto">
                <a:xfrm>
                  <a:off x="1751" y="1698"/>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4" name="Group 61"/>
                <p:cNvGrpSpPr>
                  <a:grpSpLocks/>
                </p:cNvGrpSpPr>
                <p:nvPr/>
              </p:nvGrpSpPr>
              <p:grpSpPr bwMode="auto">
                <a:xfrm>
                  <a:off x="1770" y="1696"/>
                  <a:ext cx="340" cy="289"/>
                  <a:chOff x="1770" y="1696"/>
                  <a:chExt cx="340" cy="289"/>
                </a:xfrm>
              </p:grpSpPr>
              <p:sp>
                <p:nvSpPr>
                  <p:cNvPr id="2743358" name="Freeform 62"/>
                  <p:cNvSpPr>
                    <a:spLocks/>
                  </p:cNvSpPr>
                  <p:nvPr/>
                </p:nvSpPr>
                <p:spPr bwMode="auto">
                  <a:xfrm>
                    <a:off x="1770" y="1696"/>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59" name="Freeform 63"/>
                  <p:cNvSpPr>
                    <a:spLocks/>
                  </p:cNvSpPr>
                  <p:nvPr/>
                </p:nvSpPr>
                <p:spPr bwMode="auto">
                  <a:xfrm>
                    <a:off x="1939" y="1696"/>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3360" name="Rectangle 64"/>
              <p:cNvSpPr>
                <a:spLocks noChangeArrowheads="1"/>
              </p:cNvSpPr>
              <p:nvPr/>
            </p:nvSpPr>
            <p:spPr bwMode="auto">
              <a:xfrm>
                <a:off x="2211" y="170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5" name="Group 65"/>
              <p:cNvGrpSpPr>
                <a:grpSpLocks/>
              </p:cNvGrpSpPr>
              <p:nvPr/>
            </p:nvGrpSpPr>
            <p:grpSpPr bwMode="auto">
              <a:xfrm>
                <a:off x="2230" y="1696"/>
                <a:ext cx="296" cy="289"/>
                <a:chOff x="2230" y="1696"/>
                <a:chExt cx="296" cy="289"/>
              </a:xfrm>
            </p:grpSpPr>
            <p:sp>
              <p:nvSpPr>
                <p:cNvPr id="2743362" name="Freeform 66"/>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63" name="Freeform 67"/>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64" name="Line 68"/>
              <p:cNvSpPr>
                <a:spLocks noChangeShapeType="1"/>
              </p:cNvSpPr>
              <p:nvPr/>
            </p:nvSpPr>
            <p:spPr bwMode="auto">
              <a:xfrm>
                <a:off x="2115" y="1840"/>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65" name="Freeform 69"/>
              <p:cNvSpPr>
                <a:spLocks/>
              </p:cNvSpPr>
              <p:nvPr/>
            </p:nvSpPr>
            <p:spPr bwMode="auto">
              <a:xfrm>
                <a:off x="2177" y="1744"/>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66" name="Line 70"/>
              <p:cNvSpPr>
                <a:spLocks noChangeShapeType="1"/>
              </p:cNvSpPr>
              <p:nvPr/>
            </p:nvSpPr>
            <p:spPr bwMode="auto">
              <a:xfrm>
                <a:off x="2531" y="174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67" name="Rectangle 71"/>
              <p:cNvSpPr>
                <a:spLocks noChangeArrowheads="1"/>
              </p:cNvSpPr>
              <p:nvPr/>
            </p:nvSpPr>
            <p:spPr bwMode="auto">
              <a:xfrm>
                <a:off x="3028" y="1698"/>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6" name="Group 72"/>
              <p:cNvGrpSpPr>
                <a:grpSpLocks/>
              </p:cNvGrpSpPr>
              <p:nvPr/>
            </p:nvGrpSpPr>
            <p:grpSpPr bwMode="auto">
              <a:xfrm>
                <a:off x="3079" y="1696"/>
                <a:ext cx="325" cy="289"/>
                <a:chOff x="3079" y="1696"/>
                <a:chExt cx="325" cy="289"/>
              </a:xfrm>
            </p:grpSpPr>
            <p:sp>
              <p:nvSpPr>
                <p:cNvPr id="2743369" name="Freeform 73"/>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70" name="Freeform 74"/>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71" name="Rectangle 75"/>
              <p:cNvSpPr>
                <a:spLocks noChangeArrowheads="1"/>
              </p:cNvSpPr>
              <p:nvPr/>
            </p:nvSpPr>
            <p:spPr bwMode="auto">
              <a:xfrm>
                <a:off x="3520" y="169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7" name="Group 76"/>
              <p:cNvGrpSpPr>
                <a:grpSpLocks/>
              </p:cNvGrpSpPr>
              <p:nvPr/>
            </p:nvGrpSpPr>
            <p:grpSpPr bwMode="auto">
              <a:xfrm>
                <a:off x="3547" y="1696"/>
                <a:ext cx="284" cy="289"/>
                <a:chOff x="3547" y="1696"/>
                <a:chExt cx="284" cy="289"/>
              </a:xfrm>
            </p:grpSpPr>
            <p:sp>
              <p:nvSpPr>
                <p:cNvPr id="2743373" name="Freeform 77"/>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74" name="Freeform 78"/>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75" name="Line 79"/>
              <p:cNvSpPr>
                <a:spLocks noChangeShapeType="1"/>
              </p:cNvSpPr>
              <p:nvPr/>
            </p:nvSpPr>
            <p:spPr bwMode="auto">
              <a:xfrm>
                <a:off x="3400" y="1840"/>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76" name="Line 80"/>
              <p:cNvSpPr>
                <a:spLocks noChangeShapeType="1"/>
              </p:cNvSpPr>
              <p:nvPr/>
            </p:nvSpPr>
            <p:spPr bwMode="auto">
              <a:xfrm>
                <a:off x="2916" y="1840"/>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77" name="Freeform 81"/>
              <p:cNvSpPr>
                <a:spLocks/>
              </p:cNvSpPr>
              <p:nvPr/>
            </p:nvSpPr>
            <p:spPr bwMode="auto">
              <a:xfrm>
                <a:off x="3037" y="1840"/>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78" name="Line 82"/>
              <p:cNvSpPr>
                <a:spLocks noChangeShapeType="1"/>
              </p:cNvSpPr>
              <p:nvPr/>
            </p:nvSpPr>
            <p:spPr bwMode="auto">
              <a:xfrm>
                <a:off x="2531" y="193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79" name="Freeform 83"/>
              <p:cNvSpPr>
                <a:spLocks/>
              </p:cNvSpPr>
              <p:nvPr/>
            </p:nvSpPr>
            <p:spPr bwMode="auto">
              <a:xfrm>
                <a:off x="2624" y="1835"/>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8" name="Group 84"/>
            <p:cNvGrpSpPr>
              <a:grpSpLocks/>
            </p:cNvGrpSpPr>
            <p:nvPr/>
          </p:nvGrpSpPr>
          <p:grpSpPr bwMode="auto">
            <a:xfrm>
              <a:off x="2178" y="2048"/>
              <a:ext cx="2096" cy="513"/>
              <a:chOff x="2178" y="2048"/>
              <a:chExt cx="2096" cy="513"/>
            </a:xfrm>
          </p:grpSpPr>
          <p:grpSp>
            <p:nvGrpSpPr>
              <p:cNvPr id="19" name="Group 85"/>
              <p:cNvGrpSpPr>
                <a:grpSpLocks/>
              </p:cNvGrpSpPr>
              <p:nvPr/>
            </p:nvGrpSpPr>
            <p:grpSpPr bwMode="auto">
              <a:xfrm>
                <a:off x="3111" y="2048"/>
                <a:ext cx="225" cy="481"/>
                <a:chOff x="3111" y="2048"/>
                <a:chExt cx="225" cy="481"/>
              </a:xfrm>
            </p:grpSpPr>
            <p:sp>
              <p:nvSpPr>
                <p:cNvPr id="2743382" name="Freeform 86"/>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83" name="Rectangle 87"/>
                <p:cNvSpPr>
                  <a:spLocks noChangeArrowheads="1"/>
                </p:cNvSpPr>
                <p:nvPr/>
              </p:nvSpPr>
              <p:spPr bwMode="auto">
                <a:xfrm rot="5400000">
                  <a:off x="3024" y="2170"/>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20" name="Group 88"/>
              <p:cNvGrpSpPr>
                <a:grpSpLocks/>
              </p:cNvGrpSpPr>
              <p:nvPr/>
            </p:nvGrpSpPr>
            <p:grpSpPr bwMode="auto">
              <a:xfrm>
                <a:off x="2178" y="2144"/>
                <a:ext cx="359" cy="289"/>
                <a:chOff x="2178" y="2144"/>
                <a:chExt cx="359" cy="289"/>
              </a:xfrm>
            </p:grpSpPr>
            <p:sp>
              <p:nvSpPr>
                <p:cNvPr id="2743385" name="Rectangle 89"/>
                <p:cNvSpPr>
                  <a:spLocks noChangeArrowheads="1"/>
                </p:cNvSpPr>
                <p:nvPr/>
              </p:nvSpPr>
              <p:spPr bwMode="auto">
                <a:xfrm>
                  <a:off x="2178" y="2146"/>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1" name="Group 90"/>
                <p:cNvGrpSpPr>
                  <a:grpSpLocks/>
                </p:cNvGrpSpPr>
                <p:nvPr/>
              </p:nvGrpSpPr>
              <p:grpSpPr bwMode="auto">
                <a:xfrm>
                  <a:off x="2197" y="2144"/>
                  <a:ext cx="340" cy="289"/>
                  <a:chOff x="2197" y="2144"/>
                  <a:chExt cx="340" cy="289"/>
                </a:xfrm>
              </p:grpSpPr>
              <p:sp>
                <p:nvSpPr>
                  <p:cNvPr id="2743387" name="Freeform 91"/>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88" name="Freeform 92"/>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3389" name="Rectangle 93"/>
              <p:cNvSpPr>
                <a:spLocks noChangeArrowheads="1"/>
              </p:cNvSpPr>
              <p:nvPr/>
            </p:nvSpPr>
            <p:spPr bwMode="auto">
              <a:xfrm>
                <a:off x="2638" y="2151"/>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2" name="Group 94"/>
              <p:cNvGrpSpPr>
                <a:grpSpLocks/>
              </p:cNvGrpSpPr>
              <p:nvPr/>
            </p:nvGrpSpPr>
            <p:grpSpPr bwMode="auto">
              <a:xfrm>
                <a:off x="2657" y="2144"/>
                <a:ext cx="296" cy="289"/>
                <a:chOff x="2657" y="2144"/>
                <a:chExt cx="296" cy="289"/>
              </a:xfrm>
            </p:grpSpPr>
            <p:sp>
              <p:nvSpPr>
                <p:cNvPr id="2743391" name="Freeform 95"/>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92" name="Freeform 96"/>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93" name="Line 97"/>
              <p:cNvSpPr>
                <a:spLocks noChangeShapeType="1"/>
              </p:cNvSpPr>
              <p:nvPr/>
            </p:nvSpPr>
            <p:spPr bwMode="auto">
              <a:xfrm>
                <a:off x="2542" y="2288"/>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94" name="Freeform 98"/>
              <p:cNvSpPr>
                <a:spLocks/>
              </p:cNvSpPr>
              <p:nvPr/>
            </p:nvSpPr>
            <p:spPr bwMode="auto">
              <a:xfrm>
                <a:off x="2604" y="2192"/>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95" name="Line 99"/>
              <p:cNvSpPr>
                <a:spLocks noChangeShapeType="1"/>
              </p:cNvSpPr>
              <p:nvPr/>
            </p:nvSpPr>
            <p:spPr bwMode="auto">
              <a:xfrm>
                <a:off x="2958" y="219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96" name="Rectangle 100"/>
              <p:cNvSpPr>
                <a:spLocks noChangeArrowheads="1"/>
              </p:cNvSpPr>
              <p:nvPr/>
            </p:nvSpPr>
            <p:spPr bwMode="auto">
              <a:xfrm>
                <a:off x="3455" y="2146"/>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3" name="Group 101"/>
              <p:cNvGrpSpPr>
                <a:grpSpLocks/>
              </p:cNvGrpSpPr>
              <p:nvPr/>
            </p:nvGrpSpPr>
            <p:grpSpPr bwMode="auto">
              <a:xfrm>
                <a:off x="3506" y="2144"/>
                <a:ext cx="325" cy="289"/>
                <a:chOff x="3506" y="2144"/>
                <a:chExt cx="325" cy="289"/>
              </a:xfrm>
            </p:grpSpPr>
            <p:sp>
              <p:nvSpPr>
                <p:cNvPr id="2743398" name="Freeform 102"/>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99" name="Freeform 103"/>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00" name="Rectangle 104"/>
              <p:cNvSpPr>
                <a:spLocks noChangeArrowheads="1"/>
              </p:cNvSpPr>
              <p:nvPr/>
            </p:nvSpPr>
            <p:spPr bwMode="auto">
              <a:xfrm>
                <a:off x="3947" y="21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4" name="Group 105"/>
              <p:cNvGrpSpPr>
                <a:grpSpLocks/>
              </p:cNvGrpSpPr>
              <p:nvPr/>
            </p:nvGrpSpPr>
            <p:grpSpPr bwMode="auto">
              <a:xfrm>
                <a:off x="3974" y="2144"/>
                <a:ext cx="284" cy="289"/>
                <a:chOff x="3974" y="2144"/>
                <a:chExt cx="284" cy="289"/>
              </a:xfrm>
            </p:grpSpPr>
            <p:sp>
              <p:nvSpPr>
                <p:cNvPr id="2743402" name="Freeform 106"/>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03" name="Freeform 107"/>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04" name="Line 108"/>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05" name="Line 109"/>
              <p:cNvSpPr>
                <a:spLocks noChangeShapeType="1"/>
              </p:cNvSpPr>
              <p:nvPr/>
            </p:nvSpPr>
            <p:spPr bwMode="auto">
              <a:xfrm>
                <a:off x="3343" y="2288"/>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06" name="Freeform 110"/>
              <p:cNvSpPr>
                <a:spLocks/>
              </p:cNvSpPr>
              <p:nvPr/>
            </p:nvSpPr>
            <p:spPr bwMode="auto">
              <a:xfrm>
                <a:off x="3464" y="2288"/>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07" name="Line 111"/>
              <p:cNvSpPr>
                <a:spLocks noChangeShapeType="1"/>
              </p:cNvSpPr>
              <p:nvPr/>
            </p:nvSpPr>
            <p:spPr bwMode="auto">
              <a:xfrm>
                <a:off x="2958" y="238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08" name="Freeform 112"/>
              <p:cNvSpPr>
                <a:spLocks/>
              </p:cNvSpPr>
              <p:nvPr/>
            </p:nvSpPr>
            <p:spPr bwMode="auto">
              <a:xfrm>
                <a:off x="3051" y="2283"/>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5" name="Group 113"/>
            <p:cNvGrpSpPr>
              <a:grpSpLocks/>
            </p:cNvGrpSpPr>
            <p:nvPr/>
          </p:nvGrpSpPr>
          <p:grpSpPr bwMode="auto">
            <a:xfrm>
              <a:off x="3538" y="2496"/>
              <a:ext cx="225" cy="481"/>
              <a:chOff x="3538" y="2496"/>
              <a:chExt cx="225" cy="481"/>
            </a:xfrm>
          </p:grpSpPr>
          <p:sp>
            <p:nvSpPr>
              <p:cNvPr id="2743410" name="Freeform 114"/>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11" name="Rectangle 115"/>
              <p:cNvSpPr>
                <a:spLocks noChangeArrowheads="1"/>
              </p:cNvSpPr>
              <p:nvPr/>
            </p:nvSpPr>
            <p:spPr bwMode="auto">
              <a:xfrm rot="5400000">
                <a:off x="3451" y="2618"/>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43412" name="Rectangle 116"/>
            <p:cNvSpPr>
              <a:spLocks noChangeArrowheads="1"/>
            </p:cNvSpPr>
            <p:nvPr/>
          </p:nvSpPr>
          <p:spPr bwMode="auto">
            <a:xfrm>
              <a:off x="3065" y="2599"/>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6" name="Group 117"/>
            <p:cNvGrpSpPr>
              <a:grpSpLocks/>
            </p:cNvGrpSpPr>
            <p:nvPr/>
          </p:nvGrpSpPr>
          <p:grpSpPr bwMode="auto">
            <a:xfrm>
              <a:off x="3084" y="2592"/>
              <a:ext cx="296" cy="289"/>
              <a:chOff x="3084" y="2592"/>
              <a:chExt cx="296" cy="289"/>
            </a:xfrm>
          </p:grpSpPr>
          <p:sp>
            <p:nvSpPr>
              <p:cNvPr id="2743414" name="Freeform 118"/>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15" name="Freeform 119"/>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16" name="Line 120"/>
            <p:cNvSpPr>
              <a:spLocks noChangeShapeType="1"/>
            </p:cNvSpPr>
            <p:nvPr/>
          </p:nvSpPr>
          <p:spPr bwMode="auto">
            <a:xfrm>
              <a:off x="2969" y="2736"/>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17" name="Freeform 121"/>
            <p:cNvSpPr>
              <a:spLocks/>
            </p:cNvSpPr>
            <p:nvPr/>
          </p:nvSpPr>
          <p:spPr bwMode="auto">
            <a:xfrm>
              <a:off x="3031" y="2640"/>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18" name="Line 122"/>
            <p:cNvSpPr>
              <a:spLocks noChangeShapeType="1"/>
            </p:cNvSpPr>
            <p:nvPr/>
          </p:nvSpPr>
          <p:spPr bwMode="auto">
            <a:xfrm>
              <a:off x="3385" y="264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19" name="Rectangle 123"/>
            <p:cNvSpPr>
              <a:spLocks noChangeArrowheads="1"/>
            </p:cNvSpPr>
            <p:nvPr/>
          </p:nvSpPr>
          <p:spPr bwMode="auto">
            <a:xfrm>
              <a:off x="3882" y="2594"/>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 name="Group 124"/>
            <p:cNvGrpSpPr>
              <a:grpSpLocks/>
            </p:cNvGrpSpPr>
            <p:nvPr/>
          </p:nvGrpSpPr>
          <p:grpSpPr bwMode="auto">
            <a:xfrm>
              <a:off x="3933" y="2592"/>
              <a:ext cx="325" cy="289"/>
              <a:chOff x="3933" y="2592"/>
              <a:chExt cx="325" cy="289"/>
            </a:xfrm>
          </p:grpSpPr>
          <p:sp>
            <p:nvSpPr>
              <p:cNvPr id="2743421" name="Freeform 125"/>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22" name="Freeform 126"/>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23" name="Rectangle 127"/>
            <p:cNvSpPr>
              <a:spLocks noChangeArrowheads="1"/>
            </p:cNvSpPr>
            <p:nvPr/>
          </p:nvSpPr>
          <p:spPr bwMode="auto">
            <a:xfrm>
              <a:off x="4374" y="259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8" name="Group 128"/>
            <p:cNvGrpSpPr>
              <a:grpSpLocks/>
            </p:cNvGrpSpPr>
            <p:nvPr/>
          </p:nvGrpSpPr>
          <p:grpSpPr bwMode="auto">
            <a:xfrm>
              <a:off x="4401" y="2592"/>
              <a:ext cx="284" cy="289"/>
              <a:chOff x="4401" y="2592"/>
              <a:chExt cx="284" cy="289"/>
            </a:xfrm>
          </p:grpSpPr>
          <p:sp>
            <p:nvSpPr>
              <p:cNvPr id="2743425" name="Freeform 129"/>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26" name="Freeform 130"/>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27" name="Line 131"/>
            <p:cNvSpPr>
              <a:spLocks noChangeShapeType="1"/>
            </p:cNvSpPr>
            <p:nvPr/>
          </p:nvSpPr>
          <p:spPr bwMode="auto">
            <a:xfrm>
              <a:off x="4254" y="2736"/>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28" name="Line 132"/>
            <p:cNvSpPr>
              <a:spLocks noChangeShapeType="1"/>
            </p:cNvSpPr>
            <p:nvPr/>
          </p:nvSpPr>
          <p:spPr bwMode="auto">
            <a:xfrm>
              <a:off x="3770" y="2736"/>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29" name="Freeform 133"/>
            <p:cNvSpPr>
              <a:spLocks/>
            </p:cNvSpPr>
            <p:nvPr/>
          </p:nvSpPr>
          <p:spPr bwMode="auto">
            <a:xfrm>
              <a:off x="3891" y="2736"/>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30" name="Line 134"/>
            <p:cNvSpPr>
              <a:spLocks noChangeShapeType="1"/>
            </p:cNvSpPr>
            <p:nvPr/>
          </p:nvSpPr>
          <p:spPr bwMode="auto">
            <a:xfrm>
              <a:off x="3385" y="283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31" name="Freeform 135"/>
            <p:cNvSpPr>
              <a:spLocks/>
            </p:cNvSpPr>
            <p:nvPr/>
          </p:nvSpPr>
          <p:spPr bwMode="auto">
            <a:xfrm>
              <a:off x="3478" y="2731"/>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9" name="Group 136"/>
            <p:cNvGrpSpPr>
              <a:grpSpLocks/>
            </p:cNvGrpSpPr>
            <p:nvPr/>
          </p:nvGrpSpPr>
          <p:grpSpPr bwMode="auto">
            <a:xfrm>
              <a:off x="3032" y="2944"/>
              <a:ext cx="2096" cy="513"/>
              <a:chOff x="3032" y="2944"/>
              <a:chExt cx="2096" cy="513"/>
            </a:xfrm>
          </p:grpSpPr>
          <p:grpSp>
            <p:nvGrpSpPr>
              <p:cNvPr id="30" name="Group 137"/>
              <p:cNvGrpSpPr>
                <a:grpSpLocks/>
              </p:cNvGrpSpPr>
              <p:nvPr/>
            </p:nvGrpSpPr>
            <p:grpSpPr bwMode="auto">
              <a:xfrm>
                <a:off x="3965" y="2944"/>
                <a:ext cx="225" cy="481"/>
                <a:chOff x="3965" y="2944"/>
                <a:chExt cx="225" cy="481"/>
              </a:xfrm>
            </p:grpSpPr>
            <p:sp>
              <p:nvSpPr>
                <p:cNvPr id="2743434" name="Freeform 138"/>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35" name="Rectangle 139"/>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31" name="Group 140"/>
              <p:cNvGrpSpPr>
                <a:grpSpLocks/>
              </p:cNvGrpSpPr>
              <p:nvPr/>
            </p:nvGrpSpPr>
            <p:grpSpPr bwMode="auto">
              <a:xfrm>
                <a:off x="3032" y="3040"/>
                <a:ext cx="359" cy="289"/>
                <a:chOff x="3032" y="3040"/>
                <a:chExt cx="359" cy="289"/>
              </a:xfrm>
            </p:grpSpPr>
            <p:sp>
              <p:nvSpPr>
                <p:cNvPr id="2743437" name="Rectangle 141"/>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743329" name="Group 142"/>
                <p:cNvGrpSpPr>
                  <a:grpSpLocks/>
                </p:cNvGrpSpPr>
                <p:nvPr/>
              </p:nvGrpSpPr>
              <p:grpSpPr bwMode="auto">
                <a:xfrm>
                  <a:off x="3051" y="3040"/>
                  <a:ext cx="340" cy="289"/>
                  <a:chOff x="3051" y="3040"/>
                  <a:chExt cx="340" cy="289"/>
                </a:xfrm>
              </p:grpSpPr>
              <p:sp>
                <p:nvSpPr>
                  <p:cNvPr id="2743439" name="Freeform 143"/>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40" name="Freeform 144"/>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3441" name="Rectangle 145"/>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43331" name="Group 146"/>
              <p:cNvGrpSpPr>
                <a:grpSpLocks/>
              </p:cNvGrpSpPr>
              <p:nvPr/>
            </p:nvGrpSpPr>
            <p:grpSpPr bwMode="auto">
              <a:xfrm>
                <a:off x="3511" y="3040"/>
                <a:ext cx="296" cy="289"/>
                <a:chOff x="3511" y="3040"/>
                <a:chExt cx="296" cy="289"/>
              </a:xfrm>
            </p:grpSpPr>
            <p:sp>
              <p:nvSpPr>
                <p:cNvPr id="2743443" name="Freeform 147"/>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44" name="Freeform 148"/>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45" name="Line 149"/>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46" name="Freeform 150"/>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47" name="Line 151"/>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48" name="Rectangle 152"/>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43335" name="Group 153"/>
              <p:cNvGrpSpPr>
                <a:grpSpLocks/>
              </p:cNvGrpSpPr>
              <p:nvPr/>
            </p:nvGrpSpPr>
            <p:grpSpPr bwMode="auto">
              <a:xfrm>
                <a:off x="4360" y="3040"/>
                <a:ext cx="325" cy="289"/>
                <a:chOff x="4360" y="3040"/>
                <a:chExt cx="325" cy="289"/>
              </a:xfrm>
            </p:grpSpPr>
            <p:sp>
              <p:nvSpPr>
                <p:cNvPr id="2743450" name="Freeform 154"/>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51" name="Freeform 155"/>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52" name="Rectangle 156"/>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43343" name="Group 157"/>
              <p:cNvGrpSpPr>
                <a:grpSpLocks/>
              </p:cNvGrpSpPr>
              <p:nvPr/>
            </p:nvGrpSpPr>
            <p:grpSpPr bwMode="auto">
              <a:xfrm>
                <a:off x="4828" y="3040"/>
                <a:ext cx="284" cy="289"/>
                <a:chOff x="4828" y="3040"/>
                <a:chExt cx="284" cy="289"/>
              </a:xfrm>
            </p:grpSpPr>
            <p:sp>
              <p:nvSpPr>
                <p:cNvPr id="2743454" name="Freeform 158"/>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55" name="Freeform 159"/>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56" name="Line 160"/>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57" name="Line 161"/>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58" name="Freeform 162"/>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59" name="Line 163"/>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60" name="Freeform 164"/>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61" name="Rectangle 165"/>
            <p:cNvSpPr>
              <a:spLocks noChangeArrowheads="1"/>
            </p:cNvSpPr>
            <p:nvPr/>
          </p:nvSpPr>
          <p:spPr bwMode="auto">
            <a:xfrm>
              <a:off x="216" y="876"/>
              <a:ext cx="288" cy="301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a:solidFill>
                    <a:schemeClr val="tx1"/>
                  </a:solidFill>
                  <a:latin typeface="Arial" pitchFamily="-65" charset="0"/>
                </a:rPr>
                <a:t>I</a:t>
              </a:r>
            </a:p>
            <a:p>
              <a:pPr algn="ctr"/>
              <a:r>
                <a:rPr lang="en-US" sz="2800" b="1">
                  <a:solidFill>
                    <a:schemeClr val="tx1"/>
                  </a:solidFill>
                  <a:latin typeface="Arial" pitchFamily="-65" charset="0"/>
                </a:rPr>
                <a:t>n</a:t>
              </a:r>
            </a:p>
            <a:p>
              <a:pPr algn="ctr"/>
              <a:r>
                <a:rPr lang="en-US" sz="2800" b="1">
                  <a:solidFill>
                    <a:schemeClr val="tx1"/>
                  </a:solidFill>
                  <a:latin typeface="Arial" pitchFamily="-65" charset="0"/>
                </a:rPr>
                <a:t>s</a:t>
              </a:r>
            </a:p>
            <a:p>
              <a:pPr algn="ctr"/>
              <a:r>
                <a:rPr lang="en-US" sz="2800" b="1">
                  <a:solidFill>
                    <a:schemeClr val="tx1"/>
                  </a:solidFill>
                  <a:latin typeface="Arial" pitchFamily="-65" charset="0"/>
                </a:rPr>
                <a:t>t</a:t>
              </a:r>
            </a:p>
            <a:p>
              <a:pPr algn="ctr"/>
              <a:r>
                <a:rPr lang="en-US" sz="2800" b="1">
                  <a:solidFill>
                    <a:schemeClr val="tx1"/>
                  </a:solidFill>
                  <a:latin typeface="Arial" pitchFamily="-65" charset="0"/>
                </a:rPr>
                <a:t>r.</a:t>
              </a:r>
            </a:p>
            <a:p>
              <a:pPr algn="ctr"/>
              <a:endParaRPr lang="en-US" sz="2800" b="1">
                <a:solidFill>
                  <a:schemeClr val="tx1"/>
                </a:solidFill>
                <a:latin typeface="Arial" pitchFamily="-65" charset="0"/>
              </a:endParaRPr>
            </a:p>
            <a:p>
              <a:pPr algn="ctr"/>
              <a:r>
                <a:rPr lang="en-US" sz="2800" b="1">
                  <a:solidFill>
                    <a:schemeClr val="tx1"/>
                  </a:solidFill>
                  <a:latin typeface="Arial" pitchFamily="-65" charset="0"/>
                </a:rPr>
                <a:t>O</a:t>
              </a:r>
            </a:p>
            <a:p>
              <a:pPr algn="ctr"/>
              <a:r>
                <a:rPr lang="en-US" sz="2800" b="1">
                  <a:solidFill>
                    <a:schemeClr val="tx1"/>
                  </a:solidFill>
                  <a:latin typeface="Arial" pitchFamily="-65" charset="0"/>
                </a:rPr>
                <a:t>r</a:t>
              </a:r>
            </a:p>
            <a:p>
              <a:pPr algn="ctr"/>
              <a:r>
                <a:rPr lang="en-US" sz="2800" b="1">
                  <a:solidFill>
                    <a:schemeClr val="tx1"/>
                  </a:solidFill>
                  <a:latin typeface="Arial" pitchFamily="-65" charset="0"/>
                </a:rPr>
                <a:t>d</a:t>
              </a:r>
            </a:p>
            <a:p>
              <a:pPr algn="ctr"/>
              <a:r>
                <a:rPr lang="en-US" sz="2800" b="1">
                  <a:solidFill>
                    <a:schemeClr val="tx1"/>
                  </a:solidFill>
                  <a:latin typeface="Arial" pitchFamily="-65" charset="0"/>
                </a:rPr>
                <a:t>e</a:t>
              </a:r>
            </a:p>
            <a:p>
              <a:pPr algn="ctr"/>
              <a:r>
                <a:rPr lang="en-US" sz="2800" b="1">
                  <a:solidFill>
                    <a:schemeClr val="tx1"/>
                  </a:solidFill>
                  <a:latin typeface="Arial" pitchFamily="-65" charset="0"/>
                </a:rPr>
                <a:t>r</a:t>
              </a:r>
            </a:p>
          </p:txBody>
        </p:sp>
        <p:sp>
          <p:nvSpPr>
            <p:cNvPr id="2743462" name="Rectangle 166"/>
            <p:cNvSpPr>
              <a:spLocks noChangeArrowheads="1"/>
            </p:cNvSpPr>
            <p:nvPr/>
          </p:nvSpPr>
          <p:spPr bwMode="auto">
            <a:xfrm>
              <a:off x="1867" y="551"/>
              <a:ext cx="2168"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a:solidFill>
                    <a:schemeClr val="tx1"/>
                  </a:solidFill>
                  <a:latin typeface="Arial" pitchFamily="-65" charset="0"/>
                </a:rPr>
                <a:t>Time (clock cycles)</a:t>
              </a:r>
            </a:p>
          </p:txBody>
        </p:sp>
      </p:grpSp>
      <p:sp>
        <p:nvSpPr>
          <p:cNvPr id="167" name="Title 166"/>
          <p:cNvSpPr>
            <a:spLocks noGrp="1"/>
          </p:cNvSpPr>
          <p:nvPr>
            <p:ph type="title"/>
          </p:nvPr>
        </p:nvSpPr>
        <p:spPr>
          <a:xfrm>
            <a:off x="762000" y="152400"/>
            <a:ext cx="8246649" cy="490391"/>
          </a:xfrm>
        </p:spPr>
        <p:txBody>
          <a:bodyPr/>
          <a:lstStyle/>
          <a:p>
            <a:r>
              <a:rPr lang="en-US" dirty="0" smtClean="0"/>
              <a:t>Structural Hazard #1: Single Memory (1/2)</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743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3299" grpId="0" autoUpdateAnimBg="0"/>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5346" name="Rectangle 2"/>
          <p:cNvSpPr>
            <a:spLocks noGrp="1" noChangeArrowheads="1"/>
          </p:cNvSpPr>
          <p:nvPr>
            <p:ph type="title"/>
          </p:nvPr>
        </p:nvSpPr>
        <p:spPr>
          <a:xfrm>
            <a:off x="762000" y="152400"/>
            <a:ext cx="8246649" cy="490391"/>
          </a:xfrm>
        </p:spPr>
        <p:txBody>
          <a:bodyPr/>
          <a:lstStyle/>
          <a:p>
            <a:r>
              <a:rPr lang="en-US" dirty="0" smtClean="0"/>
              <a:t>Structural Hazard #1: Single Memory (2/2)</a:t>
            </a:r>
            <a:endParaRPr lang="en-US" dirty="0"/>
          </a:p>
        </p:txBody>
      </p:sp>
      <p:sp>
        <p:nvSpPr>
          <p:cNvPr id="2745347" name="Rectangle 3"/>
          <p:cNvSpPr>
            <a:spLocks noGrp="1" noChangeArrowheads="1"/>
          </p:cNvSpPr>
          <p:nvPr>
            <p:ph type="body" idx="1"/>
          </p:nvPr>
        </p:nvSpPr>
        <p:spPr>
          <a:xfrm>
            <a:off x="685800" y="1143000"/>
            <a:ext cx="7848600" cy="5181600"/>
          </a:xfrm>
        </p:spPr>
        <p:txBody>
          <a:bodyPr/>
          <a:lstStyle/>
          <a:p>
            <a:r>
              <a:rPr lang="en-US" dirty="0" smtClean="0"/>
              <a:t>Solution:</a:t>
            </a:r>
          </a:p>
          <a:p>
            <a:pPr lvl="1"/>
            <a:r>
              <a:rPr lang="en-US" dirty="0" smtClean="0"/>
              <a:t>infeasible and inefficient to create second memory</a:t>
            </a:r>
          </a:p>
          <a:p>
            <a:pPr lvl="1"/>
            <a:r>
              <a:rPr lang="en-US" dirty="0" smtClean="0">
                <a:solidFill>
                  <a:schemeClr val="bg2"/>
                </a:solidFill>
              </a:rPr>
              <a:t>(We’ll learn about this more next week)</a:t>
            </a:r>
          </a:p>
          <a:p>
            <a:pPr lvl="1"/>
            <a:r>
              <a:rPr lang="en-US" dirty="0" smtClean="0"/>
              <a:t>so simulate this by having </a:t>
            </a:r>
            <a:r>
              <a:rPr lang="en-US" dirty="0" smtClean="0">
                <a:solidFill>
                  <a:schemeClr val="accent2"/>
                </a:solidFill>
              </a:rPr>
              <a:t>two Level 1 Caches </a:t>
            </a:r>
            <a:r>
              <a:rPr lang="en-US" dirty="0" smtClean="0">
                <a:solidFill>
                  <a:schemeClr val="bg2"/>
                </a:solidFill>
              </a:rPr>
              <a:t>(a temporary smaller [of usually most recently used] copy of memory)</a:t>
            </a:r>
          </a:p>
          <a:p>
            <a:pPr lvl="1"/>
            <a:r>
              <a:rPr lang="en-US" dirty="0" smtClean="0"/>
              <a:t>have both an </a:t>
            </a:r>
            <a:r>
              <a:rPr lang="en-US" dirty="0" smtClean="0">
                <a:solidFill>
                  <a:schemeClr val="accent2"/>
                </a:solidFill>
              </a:rPr>
              <a:t>L1 Instruction Cache </a:t>
            </a:r>
            <a:r>
              <a:rPr lang="en-US" dirty="0" smtClean="0"/>
              <a:t>and </a:t>
            </a:r>
            <a:br>
              <a:rPr lang="en-US" dirty="0" smtClean="0"/>
            </a:br>
            <a:r>
              <a:rPr lang="en-US" dirty="0" smtClean="0"/>
              <a:t>an </a:t>
            </a:r>
            <a:r>
              <a:rPr lang="en-US" dirty="0" smtClean="0">
                <a:solidFill>
                  <a:schemeClr val="accent2"/>
                </a:solidFill>
              </a:rPr>
              <a:t>L1 Data Cache</a:t>
            </a:r>
          </a:p>
          <a:p>
            <a:pPr lvl="1"/>
            <a:r>
              <a:rPr lang="en-US" dirty="0" smtClean="0"/>
              <a:t>need more complex hardware to control when both caches miss</a:t>
            </a:r>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7394" name="Rectangle 2"/>
          <p:cNvSpPr>
            <a:spLocks noGrp="1" noChangeArrowheads="1"/>
          </p:cNvSpPr>
          <p:nvPr>
            <p:ph type="title"/>
          </p:nvPr>
        </p:nvSpPr>
        <p:spPr>
          <a:xfrm>
            <a:off x="609600" y="211138"/>
            <a:ext cx="7848600" cy="474662"/>
          </a:xfrm>
        </p:spPr>
        <p:txBody>
          <a:bodyPr/>
          <a:lstStyle/>
          <a:p>
            <a:r>
              <a:rPr lang="en-US" dirty="0"/>
              <a:t>Structural Hazard #2: Registers (1/2)</a:t>
            </a:r>
          </a:p>
        </p:txBody>
      </p:sp>
      <p:sp>
        <p:nvSpPr>
          <p:cNvPr id="2747395" name="Rectangle 3"/>
          <p:cNvSpPr>
            <a:spLocks noChangeArrowheads="1"/>
          </p:cNvSpPr>
          <p:nvPr/>
        </p:nvSpPr>
        <p:spPr bwMode="auto">
          <a:xfrm>
            <a:off x="1075246" y="5803945"/>
            <a:ext cx="7382954"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dirty="0"/>
              <a:t>Can we read and write to registers simultaneously?</a:t>
            </a:r>
          </a:p>
        </p:txBody>
      </p:sp>
      <p:grpSp>
        <p:nvGrpSpPr>
          <p:cNvPr id="2" name="Group 4"/>
          <p:cNvGrpSpPr>
            <a:grpSpLocks/>
          </p:cNvGrpSpPr>
          <p:nvPr/>
        </p:nvGrpSpPr>
        <p:grpSpPr bwMode="auto">
          <a:xfrm>
            <a:off x="4598988" y="1973263"/>
            <a:ext cx="1090612" cy="2986087"/>
            <a:chOff x="2897" y="1099"/>
            <a:chExt cx="687" cy="1881"/>
          </a:xfrm>
        </p:grpSpPr>
        <p:sp>
          <p:nvSpPr>
            <p:cNvPr id="2747397" name="Oval 5"/>
            <p:cNvSpPr>
              <a:spLocks noChangeArrowheads="1"/>
            </p:cNvSpPr>
            <p:nvPr/>
          </p:nvSpPr>
          <p:spPr bwMode="auto">
            <a:xfrm>
              <a:off x="2897" y="2481"/>
              <a:ext cx="623" cy="499"/>
            </a:xfrm>
            <a:prstGeom prst="ellipse">
              <a:avLst/>
            </a:prstGeom>
            <a:noFill/>
            <a:ln w="57150">
              <a:solidFill>
                <a:schemeClr val="accent1"/>
              </a:solidFill>
              <a:round/>
              <a:headEnd/>
              <a:tailEnd/>
            </a:ln>
            <a:effectLst/>
          </p:spPr>
          <p:txBody>
            <a:bodyPr wrap="none" anchor="ctr">
              <a:prstTxWarp prst="textNoShape">
                <a:avLst/>
              </a:prstTxWarp>
            </a:bodyPr>
            <a:lstStyle/>
            <a:p>
              <a:endParaRPr lang="en-US"/>
            </a:p>
          </p:txBody>
        </p:sp>
        <p:sp>
          <p:nvSpPr>
            <p:cNvPr id="2747398" name="Oval 6"/>
            <p:cNvSpPr>
              <a:spLocks noChangeArrowheads="1"/>
            </p:cNvSpPr>
            <p:nvPr/>
          </p:nvSpPr>
          <p:spPr bwMode="auto">
            <a:xfrm>
              <a:off x="2961" y="1099"/>
              <a:ext cx="623" cy="566"/>
            </a:xfrm>
            <a:prstGeom prst="ellipse">
              <a:avLst/>
            </a:prstGeom>
            <a:noFill/>
            <a:ln w="57150">
              <a:solidFill>
                <a:schemeClr val="accent1"/>
              </a:solidFill>
              <a:round/>
              <a:headEnd/>
              <a:tailEnd/>
            </a:ln>
            <a:effectLst/>
          </p:spPr>
          <p:txBody>
            <a:bodyPr wrap="none" anchor="ctr">
              <a:prstTxWarp prst="textNoShape">
                <a:avLst/>
              </a:prstTxWarp>
            </a:bodyPr>
            <a:lstStyle/>
            <a:p>
              <a:endParaRPr lang="en-US"/>
            </a:p>
          </p:txBody>
        </p:sp>
      </p:grpSp>
      <p:grpSp>
        <p:nvGrpSpPr>
          <p:cNvPr id="3" name="Group 7"/>
          <p:cNvGrpSpPr>
            <a:grpSpLocks/>
          </p:cNvGrpSpPr>
          <p:nvPr/>
        </p:nvGrpSpPr>
        <p:grpSpPr bwMode="auto">
          <a:xfrm>
            <a:off x="342900" y="990600"/>
            <a:ext cx="7797800" cy="5056187"/>
            <a:chOff x="216" y="551"/>
            <a:chExt cx="4912" cy="3185"/>
          </a:xfrm>
        </p:grpSpPr>
        <p:grpSp>
          <p:nvGrpSpPr>
            <p:cNvPr id="4" name="Group 8"/>
            <p:cNvGrpSpPr>
              <a:grpSpLocks/>
            </p:cNvGrpSpPr>
            <p:nvPr/>
          </p:nvGrpSpPr>
          <p:grpSpPr bwMode="auto">
            <a:xfrm>
              <a:off x="2624" y="1200"/>
              <a:ext cx="340" cy="289"/>
              <a:chOff x="2624" y="1200"/>
              <a:chExt cx="340" cy="289"/>
            </a:xfrm>
          </p:grpSpPr>
          <p:sp>
            <p:nvSpPr>
              <p:cNvPr id="2747401" name="Freeform 9"/>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02" name="Freeform 10"/>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5" name="Group 11"/>
            <p:cNvGrpSpPr>
              <a:grpSpLocks/>
            </p:cNvGrpSpPr>
            <p:nvPr/>
          </p:nvGrpSpPr>
          <p:grpSpPr bwMode="auto">
            <a:xfrm>
              <a:off x="2624" y="2592"/>
              <a:ext cx="340" cy="289"/>
              <a:chOff x="2624" y="2592"/>
              <a:chExt cx="340" cy="289"/>
            </a:xfrm>
          </p:grpSpPr>
          <p:sp>
            <p:nvSpPr>
              <p:cNvPr id="2747404" name="Freeform 12"/>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05" name="Freeform 13"/>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06" name="Rectangle 14"/>
            <p:cNvSpPr>
              <a:spLocks noChangeArrowheads="1"/>
            </p:cNvSpPr>
            <p:nvPr/>
          </p:nvSpPr>
          <p:spPr bwMode="auto">
            <a:xfrm>
              <a:off x="2605" y="2594"/>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47407" name="Line 15"/>
            <p:cNvSpPr>
              <a:spLocks noChangeShapeType="1"/>
            </p:cNvSpPr>
            <p:nvPr/>
          </p:nvSpPr>
          <p:spPr bwMode="auto">
            <a:xfrm>
              <a:off x="584" y="1224"/>
              <a:ext cx="0" cy="2032"/>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47408" name="Line 16"/>
            <p:cNvSpPr>
              <a:spLocks noChangeShapeType="1"/>
            </p:cNvSpPr>
            <p:nvPr/>
          </p:nvSpPr>
          <p:spPr bwMode="auto">
            <a:xfrm>
              <a:off x="984" y="840"/>
              <a:ext cx="397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47409" name="Rectangle 17"/>
            <p:cNvSpPr>
              <a:spLocks noChangeArrowheads="1"/>
            </p:cNvSpPr>
            <p:nvPr/>
          </p:nvSpPr>
          <p:spPr bwMode="auto">
            <a:xfrm>
              <a:off x="579" y="1302"/>
              <a:ext cx="383"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pitchFamily="-65" charset="0"/>
                </a:rPr>
                <a:t>sw</a:t>
              </a:r>
              <a:endParaRPr lang="en-US" sz="2800" b="1">
                <a:solidFill>
                  <a:schemeClr val="tx1"/>
                </a:solidFill>
                <a:latin typeface="Arial" pitchFamily="-65" charset="0"/>
              </a:endParaRPr>
            </a:p>
          </p:txBody>
        </p:sp>
        <p:sp>
          <p:nvSpPr>
            <p:cNvPr id="2747410" name="Rectangle 18"/>
            <p:cNvSpPr>
              <a:spLocks noChangeArrowheads="1"/>
            </p:cNvSpPr>
            <p:nvPr/>
          </p:nvSpPr>
          <p:spPr bwMode="auto">
            <a:xfrm>
              <a:off x="563" y="1718"/>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1</a:t>
              </a:r>
            </a:p>
          </p:txBody>
        </p:sp>
        <p:sp>
          <p:nvSpPr>
            <p:cNvPr id="2747411" name="Rectangle 19"/>
            <p:cNvSpPr>
              <a:spLocks noChangeArrowheads="1"/>
            </p:cNvSpPr>
            <p:nvPr/>
          </p:nvSpPr>
          <p:spPr bwMode="auto">
            <a:xfrm>
              <a:off x="555" y="218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2</a:t>
              </a:r>
            </a:p>
          </p:txBody>
        </p:sp>
        <p:sp>
          <p:nvSpPr>
            <p:cNvPr id="2747412" name="Rectangle 20"/>
            <p:cNvSpPr>
              <a:spLocks noChangeArrowheads="1"/>
            </p:cNvSpPr>
            <p:nvPr/>
          </p:nvSpPr>
          <p:spPr bwMode="auto">
            <a:xfrm>
              <a:off x="598" y="261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3</a:t>
              </a:r>
            </a:p>
          </p:txBody>
        </p:sp>
        <p:sp>
          <p:nvSpPr>
            <p:cNvPr id="2747413" name="Rectangle 21"/>
            <p:cNvSpPr>
              <a:spLocks noChangeArrowheads="1"/>
            </p:cNvSpPr>
            <p:nvPr/>
          </p:nvSpPr>
          <p:spPr bwMode="auto">
            <a:xfrm>
              <a:off x="587" y="3067"/>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4</a:t>
              </a:r>
            </a:p>
          </p:txBody>
        </p:sp>
        <p:sp>
          <p:nvSpPr>
            <p:cNvPr id="2747414" name="Line 22"/>
            <p:cNvSpPr>
              <a:spLocks noChangeShapeType="1"/>
            </p:cNvSpPr>
            <p:nvPr/>
          </p:nvSpPr>
          <p:spPr bwMode="auto">
            <a:xfrm>
              <a:off x="172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15" name="Line 23"/>
            <p:cNvSpPr>
              <a:spLocks noChangeShapeType="1"/>
            </p:cNvSpPr>
            <p:nvPr/>
          </p:nvSpPr>
          <p:spPr bwMode="auto">
            <a:xfrm>
              <a:off x="216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16" name="Line 24"/>
            <p:cNvSpPr>
              <a:spLocks noChangeShapeType="1"/>
            </p:cNvSpPr>
            <p:nvPr/>
          </p:nvSpPr>
          <p:spPr bwMode="auto">
            <a:xfrm>
              <a:off x="259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17" name="Line 25"/>
            <p:cNvSpPr>
              <a:spLocks noChangeShapeType="1"/>
            </p:cNvSpPr>
            <p:nvPr/>
          </p:nvSpPr>
          <p:spPr bwMode="auto">
            <a:xfrm>
              <a:off x="3024"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18" name="Line 26"/>
            <p:cNvSpPr>
              <a:spLocks noChangeShapeType="1"/>
            </p:cNvSpPr>
            <p:nvPr/>
          </p:nvSpPr>
          <p:spPr bwMode="auto">
            <a:xfrm>
              <a:off x="3456"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19" name="Line 27"/>
            <p:cNvSpPr>
              <a:spLocks noChangeShapeType="1"/>
            </p:cNvSpPr>
            <p:nvPr/>
          </p:nvSpPr>
          <p:spPr bwMode="auto">
            <a:xfrm>
              <a:off x="388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20" name="Line 28"/>
            <p:cNvSpPr>
              <a:spLocks noChangeShapeType="1"/>
            </p:cNvSpPr>
            <p:nvPr/>
          </p:nvSpPr>
          <p:spPr bwMode="auto">
            <a:xfrm>
              <a:off x="432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21" name="Line 29"/>
            <p:cNvSpPr>
              <a:spLocks noChangeShapeType="1"/>
            </p:cNvSpPr>
            <p:nvPr/>
          </p:nvSpPr>
          <p:spPr bwMode="auto">
            <a:xfrm>
              <a:off x="475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nvGrpSpPr>
            <p:cNvPr id="6" name="Group 30"/>
            <p:cNvGrpSpPr>
              <a:grpSpLocks/>
            </p:cNvGrpSpPr>
            <p:nvPr/>
          </p:nvGrpSpPr>
          <p:grpSpPr bwMode="auto">
            <a:xfrm>
              <a:off x="2257" y="1152"/>
              <a:ext cx="225" cy="481"/>
              <a:chOff x="2257" y="1152"/>
              <a:chExt cx="225" cy="481"/>
            </a:xfrm>
          </p:grpSpPr>
          <p:sp>
            <p:nvSpPr>
              <p:cNvPr id="2747423" name="Freeform 31"/>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24" name="Rectangle 32"/>
              <p:cNvSpPr>
                <a:spLocks noChangeArrowheads="1"/>
              </p:cNvSpPr>
              <p:nvPr/>
            </p:nvSpPr>
            <p:spPr bwMode="auto">
              <a:xfrm rot="5400000">
                <a:off x="2170" y="1274"/>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7" name="Group 33"/>
            <p:cNvGrpSpPr>
              <a:grpSpLocks/>
            </p:cNvGrpSpPr>
            <p:nvPr/>
          </p:nvGrpSpPr>
          <p:grpSpPr bwMode="auto">
            <a:xfrm>
              <a:off x="1324" y="1248"/>
              <a:ext cx="359" cy="289"/>
              <a:chOff x="1324" y="1248"/>
              <a:chExt cx="359" cy="289"/>
            </a:xfrm>
          </p:grpSpPr>
          <p:sp>
            <p:nvSpPr>
              <p:cNvPr id="2747426" name="Rectangle 34"/>
              <p:cNvSpPr>
                <a:spLocks noChangeArrowheads="1"/>
              </p:cNvSpPr>
              <p:nvPr/>
            </p:nvSpPr>
            <p:spPr bwMode="auto">
              <a:xfrm>
                <a:off x="1324" y="125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8" name="Group 35"/>
              <p:cNvGrpSpPr>
                <a:grpSpLocks/>
              </p:cNvGrpSpPr>
              <p:nvPr/>
            </p:nvGrpSpPr>
            <p:grpSpPr bwMode="auto">
              <a:xfrm>
                <a:off x="1343" y="1248"/>
                <a:ext cx="340" cy="289"/>
                <a:chOff x="1343" y="1248"/>
                <a:chExt cx="340" cy="289"/>
              </a:xfrm>
            </p:grpSpPr>
            <p:sp>
              <p:nvSpPr>
                <p:cNvPr id="2747428" name="Freeform 36"/>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29" name="Freeform 37"/>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7430" name="Rectangle 38"/>
            <p:cNvSpPr>
              <a:spLocks noChangeArrowheads="1"/>
            </p:cNvSpPr>
            <p:nvPr/>
          </p:nvSpPr>
          <p:spPr bwMode="auto">
            <a:xfrm>
              <a:off x="1784" y="125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9" name="Group 39"/>
            <p:cNvGrpSpPr>
              <a:grpSpLocks/>
            </p:cNvGrpSpPr>
            <p:nvPr/>
          </p:nvGrpSpPr>
          <p:grpSpPr bwMode="auto">
            <a:xfrm>
              <a:off x="1803" y="1248"/>
              <a:ext cx="296" cy="289"/>
              <a:chOff x="1803" y="1248"/>
              <a:chExt cx="296" cy="289"/>
            </a:xfrm>
          </p:grpSpPr>
          <p:sp>
            <p:nvSpPr>
              <p:cNvPr id="2747432" name="Freeform 40"/>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33" name="Freeform 41"/>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34" name="Line 42"/>
            <p:cNvSpPr>
              <a:spLocks noChangeShapeType="1"/>
            </p:cNvSpPr>
            <p:nvPr/>
          </p:nvSpPr>
          <p:spPr bwMode="auto">
            <a:xfrm>
              <a:off x="1688" y="1392"/>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35" name="Freeform 43"/>
            <p:cNvSpPr>
              <a:spLocks/>
            </p:cNvSpPr>
            <p:nvPr/>
          </p:nvSpPr>
          <p:spPr bwMode="auto">
            <a:xfrm>
              <a:off x="1750"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36" name="Line 44"/>
            <p:cNvSpPr>
              <a:spLocks noChangeShapeType="1"/>
            </p:cNvSpPr>
            <p:nvPr/>
          </p:nvSpPr>
          <p:spPr bwMode="auto">
            <a:xfrm>
              <a:off x="2104" y="129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37" name="Rectangle 45"/>
            <p:cNvSpPr>
              <a:spLocks noChangeArrowheads="1"/>
            </p:cNvSpPr>
            <p:nvPr/>
          </p:nvSpPr>
          <p:spPr bwMode="auto">
            <a:xfrm>
              <a:off x="2601" y="1250"/>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47438" name="Rectangle 46"/>
            <p:cNvSpPr>
              <a:spLocks noChangeArrowheads="1"/>
            </p:cNvSpPr>
            <p:nvPr/>
          </p:nvSpPr>
          <p:spPr bwMode="auto">
            <a:xfrm>
              <a:off x="3093" y="1250"/>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0" name="Group 47"/>
            <p:cNvGrpSpPr>
              <a:grpSpLocks/>
            </p:cNvGrpSpPr>
            <p:nvPr/>
          </p:nvGrpSpPr>
          <p:grpSpPr bwMode="auto">
            <a:xfrm>
              <a:off x="3120" y="1248"/>
              <a:ext cx="284" cy="289"/>
              <a:chOff x="3120" y="1248"/>
              <a:chExt cx="284" cy="289"/>
            </a:xfrm>
          </p:grpSpPr>
          <p:sp>
            <p:nvSpPr>
              <p:cNvPr id="2747440" name="Freeform 48"/>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41" name="Freeform 49"/>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42" name="Line 50"/>
            <p:cNvSpPr>
              <a:spLocks noChangeShapeType="1"/>
            </p:cNvSpPr>
            <p:nvPr/>
          </p:nvSpPr>
          <p:spPr bwMode="auto">
            <a:xfrm>
              <a:off x="2973" y="1392"/>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43" name="Line 51"/>
            <p:cNvSpPr>
              <a:spLocks noChangeShapeType="1"/>
            </p:cNvSpPr>
            <p:nvPr/>
          </p:nvSpPr>
          <p:spPr bwMode="auto">
            <a:xfrm>
              <a:off x="2489" y="1392"/>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44" name="Freeform 52"/>
            <p:cNvSpPr>
              <a:spLocks/>
            </p:cNvSpPr>
            <p:nvPr/>
          </p:nvSpPr>
          <p:spPr bwMode="auto">
            <a:xfrm>
              <a:off x="2610" y="1392"/>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45" name="Line 53"/>
            <p:cNvSpPr>
              <a:spLocks noChangeShapeType="1"/>
            </p:cNvSpPr>
            <p:nvPr/>
          </p:nvSpPr>
          <p:spPr bwMode="auto">
            <a:xfrm>
              <a:off x="2104" y="14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46" name="Freeform 54"/>
            <p:cNvSpPr>
              <a:spLocks/>
            </p:cNvSpPr>
            <p:nvPr/>
          </p:nvSpPr>
          <p:spPr bwMode="auto">
            <a:xfrm>
              <a:off x="2197" y="1387"/>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1" name="Group 55"/>
            <p:cNvGrpSpPr>
              <a:grpSpLocks/>
            </p:cNvGrpSpPr>
            <p:nvPr/>
          </p:nvGrpSpPr>
          <p:grpSpPr bwMode="auto">
            <a:xfrm>
              <a:off x="1751" y="1600"/>
              <a:ext cx="2096" cy="513"/>
              <a:chOff x="1751" y="1600"/>
              <a:chExt cx="2096" cy="513"/>
            </a:xfrm>
          </p:grpSpPr>
          <p:grpSp>
            <p:nvGrpSpPr>
              <p:cNvPr id="12" name="Group 56"/>
              <p:cNvGrpSpPr>
                <a:grpSpLocks/>
              </p:cNvGrpSpPr>
              <p:nvPr/>
            </p:nvGrpSpPr>
            <p:grpSpPr bwMode="auto">
              <a:xfrm>
                <a:off x="2684" y="1600"/>
                <a:ext cx="225" cy="481"/>
                <a:chOff x="2684" y="1600"/>
                <a:chExt cx="225" cy="481"/>
              </a:xfrm>
            </p:grpSpPr>
            <p:sp>
              <p:nvSpPr>
                <p:cNvPr id="2747449" name="Freeform 57"/>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50" name="Rectangle 58"/>
                <p:cNvSpPr>
                  <a:spLocks noChangeArrowheads="1"/>
                </p:cNvSpPr>
                <p:nvPr/>
              </p:nvSpPr>
              <p:spPr bwMode="auto">
                <a:xfrm rot="5400000">
                  <a:off x="2597" y="1722"/>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3" name="Group 59"/>
              <p:cNvGrpSpPr>
                <a:grpSpLocks/>
              </p:cNvGrpSpPr>
              <p:nvPr/>
            </p:nvGrpSpPr>
            <p:grpSpPr bwMode="auto">
              <a:xfrm>
                <a:off x="1751" y="1696"/>
                <a:ext cx="359" cy="289"/>
                <a:chOff x="1751" y="1696"/>
                <a:chExt cx="359" cy="289"/>
              </a:xfrm>
            </p:grpSpPr>
            <p:sp>
              <p:nvSpPr>
                <p:cNvPr id="2747452" name="Rectangle 60"/>
                <p:cNvSpPr>
                  <a:spLocks noChangeArrowheads="1"/>
                </p:cNvSpPr>
                <p:nvPr/>
              </p:nvSpPr>
              <p:spPr bwMode="auto">
                <a:xfrm>
                  <a:off x="1751" y="1698"/>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4" name="Group 61"/>
                <p:cNvGrpSpPr>
                  <a:grpSpLocks/>
                </p:cNvGrpSpPr>
                <p:nvPr/>
              </p:nvGrpSpPr>
              <p:grpSpPr bwMode="auto">
                <a:xfrm>
                  <a:off x="1770" y="1696"/>
                  <a:ext cx="340" cy="289"/>
                  <a:chOff x="1770" y="1696"/>
                  <a:chExt cx="340" cy="289"/>
                </a:xfrm>
              </p:grpSpPr>
              <p:sp>
                <p:nvSpPr>
                  <p:cNvPr id="2747454" name="Freeform 62"/>
                  <p:cNvSpPr>
                    <a:spLocks/>
                  </p:cNvSpPr>
                  <p:nvPr/>
                </p:nvSpPr>
                <p:spPr bwMode="auto">
                  <a:xfrm>
                    <a:off x="1770" y="1696"/>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55" name="Freeform 63"/>
                  <p:cNvSpPr>
                    <a:spLocks/>
                  </p:cNvSpPr>
                  <p:nvPr/>
                </p:nvSpPr>
                <p:spPr bwMode="auto">
                  <a:xfrm>
                    <a:off x="1939" y="1696"/>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7456" name="Rectangle 64"/>
              <p:cNvSpPr>
                <a:spLocks noChangeArrowheads="1"/>
              </p:cNvSpPr>
              <p:nvPr/>
            </p:nvSpPr>
            <p:spPr bwMode="auto">
              <a:xfrm>
                <a:off x="2211" y="170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5" name="Group 65"/>
              <p:cNvGrpSpPr>
                <a:grpSpLocks/>
              </p:cNvGrpSpPr>
              <p:nvPr/>
            </p:nvGrpSpPr>
            <p:grpSpPr bwMode="auto">
              <a:xfrm>
                <a:off x="2230" y="1696"/>
                <a:ext cx="296" cy="289"/>
                <a:chOff x="2230" y="1696"/>
                <a:chExt cx="296" cy="289"/>
              </a:xfrm>
            </p:grpSpPr>
            <p:sp>
              <p:nvSpPr>
                <p:cNvPr id="2747458" name="Freeform 66"/>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59" name="Freeform 67"/>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60" name="Line 68"/>
              <p:cNvSpPr>
                <a:spLocks noChangeShapeType="1"/>
              </p:cNvSpPr>
              <p:nvPr/>
            </p:nvSpPr>
            <p:spPr bwMode="auto">
              <a:xfrm>
                <a:off x="2115" y="1840"/>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61" name="Freeform 69"/>
              <p:cNvSpPr>
                <a:spLocks/>
              </p:cNvSpPr>
              <p:nvPr/>
            </p:nvSpPr>
            <p:spPr bwMode="auto">
              <a:xfrm>
                <a:off x="2177" y="1744"/>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62" name="Line 70"/>
              <p:cNvSpPr>
                <a:spLocks noChangeShapeType="1"/>
              </p:cNvSpPr>
              <p:nvPr/>
            </p:nvSpPr>
            <p:spPr bwMode="auto">
              <a:xfrm>
                <a:off x="2531" y="174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63" name="Rectangle 71"/>
              <p:cNvSpPr>
                <a:spLocks noChangeArrowheads="1"/>
              </p:cNvSpPr>
              <p:nvPr/>
            </p:nvSpPr>
            <p:spPr bwMode="auto">
              <a:xfrm>
                <a:off x="3028" y="1698"/>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6" name="Group 72"/>
              <p:cNvGrpSpPr>
                <a:grpSpLocks/>
              </p:cNvGrpSpPr>
              <p:nvPr/>
            </p:nvGrpSpPr>
            <p:grpSpPr bwMode="auto">
              <a:xfrm>
                <a:off x="3079" y="1696"/>
                <a:ext cx="325" cy="289"/>
                <a:chOff x="3079" y="1696"/>
                <a:chExt cx="325" cy="289"/>
              </a:xfrm>
            </p:grpSpPr>
            <p:sp>
              <p:nvSpPr>
                <p:cNvPr id="2747465" name="Freeform 73"/>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66" name="Freeform 74"/>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67" name="Rectangle 75"/>
              <p:cNvSpPr>
                <a:spLocks noChangeArrowheads="1"/>
              </p:cNvSpPr>
              <p:nvPr/>
            </p:nvSpPr>
            <p:spPr bwMode="auto">
              <a:xfrm>
                <a:off x="3520" y="169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7" name="Group 76"/>
              <p:cNvGrpSpPr>
                <a:grpSpLocks/>
              </p:cNvGrpSpPr>
              <p:nvPr/>
            </p:nvGrpSpPr>
            <p:grpSpPr bwMode="auto">
              <a:xfrm>
                <a:off x="3547" y="1696"/>
                <a:ext cx="284" cy="289"/>
                <a:chOff x="3547" y="1696"/>
                <a:chExt cx="284" cy="289"/>
              </a:xfrm>
            </p:grpSpPr>
            <p:sp>
              <p:nvSpPr>
                <p:cNvPr id="2747469" name="Freeform 77"/>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70" name="Freeform 78"/>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71" name="Line 79"/>
              <p:cNvSpPr>
                <a:spLocks noChangeShapeType="1"/>
              </p:cNvSpPr>
              <p:nvPr/>
            </p:nvSpPr>
            <p:spPr bwMode="auto">
              <a:xfrm>
                <a:off x="3400" y="1840"/>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72" name="Line 80"/>
              <p:cNvSpPr>
                <a:spLocks noChangeShapeType="1"/>
              </p:cNvSpPr>
              <p:nvPr/>
            </p:nvSpPr>
            <p:spPr bwMode="auto">
              <a:xfrm>
                <a:off x="2916" y="1840"/>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73" name="Freeform 81"/>
              <p:cNvSpPr>
                <a:spLocks/>
              </p:cNvSpPr>
              <p:nvPr/>
            </p:nvSpPr>
            <p:spPr bwMode="auto">
              <a:xfrm>
                <a:off x="3037" y="1840"/>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74" name="Line 82"/>
              <p:cNvSpPr>
                <a:spLocks noChangeShapeType="1"/>
              </p:cNvSpPr>
              <p:nvPr/>
            </p:nvSpPr>
            <p:spPr bwMode="auto">
              <a:xfrm>
                <a:off x="2531" y="193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75" name="Freeform 83"/>
              <p:cNvSpPr>
                <a:spLocks/>
              </p:cNvSpPr>
              <p:nvPr/>
            </p:nvSpPr>
            <p:spPr bwMode="auto">
              <a:xfrm>
                <a:off x="2624" y="1835"/>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8" name="Group 84"/>
            <p:cNvGrpSpPr>
              <a:grpSpLocks/>
            </p:cNvGrpSpPr>
            <p:nvPr/>
          </p:nvGrpSpPr>
          <p:grpSpPr bwMode="auto">
            <a:xfrm>
              <a:off x="2178" y="2048"/>
              <a:ext cx="2096" cy="513"/>
              <a:chOff x="2178" y="2048"/>
              <a:chExt cx="2096" cy="513"/>
            </a:xfrm>
          </p:grpSpPr>
          <p:grpSp>
            <p:nvGrpSpPr>
              <p:cNvPr id="19" name="Group 85"/>
              <p:cNvGrpSpPr>
                <a:grpSpLocks/>
              </p:cNvGrpSpPr>
              <p:nvPr/>
            </p:nvGrpSpPr>
            <p:grpSpPr bwMode="auto">
              <a:xfrm>
                <a:off x="3111" y="2048"/>
                <a:ext cx="225" cy="481"/>
                <a:chOff x="3111" y="2048"/>
                <a:chExt cx="225" cy="481"/>
              </a:xfrm>
            </p:grpSpPr>
            <p:sp>
              <p:nvSpPr>
                <p:cNvPr id="2747478" name="Freeform 86"/>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79" name="Rectangle 87"/>
                <p:cNvSpPr>
                  <a:spLocks noChangeArrowheads="1"/>
                </p:cNvSpPr>
                <p:nvPr/>
              </p:nvSpPr>
              <p:spPr bwMode="auto">
                <a:xfrm rot="5400000">
                  <a:off x="3024" y="2170"/>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20" name="Group 88"/>
              <p:cNvGrpSpPr>
                <a:grpSpLocks/>
              </p:cNvGrpSpPr>
              <p:nvPr/>
            </p:nvGrpSpPr>
            <p:grpSpPr bwMode="auto">
              <a:xfrm>
                <a:off x="2178" y="2144"/>
                <a:ext cx="359" cy="289"/>
                <a:chOff x="2178" y="2144"/>
                <a:chExt cx="359" cy="289"/>
              </a:xfrm>
            </p:grpSpPr>
            <p:sp>
              <p:nvSpPr>
                <p:cNvPr id="2747481" name="Rectangle 89"/>
                <p:cNvSpPr>
                  <a:spLocks noChangeArrowheads="1"/>
                </p:cNvSpPr>
                <p:nvPr/>
              </p:nvSpPr>
              <p:spPr bwMode="auto">
                <a:xfrm>
                  <a:off x="2178" y="2146"/>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1" name="Group 90"/>
                <p:cNvGrpSpPr>
                  <a:grpSpLocks/>
                </p:cNvGrpSpPr>
                <p:nvPr/>
              </p:nvGrpSpPr>
              <p:grpSpPr bwMode="auto">
                <a:xfrm>
                  <a:off x="2197" y="2144"/>
                  <a:ext cx="340" cy="289"/>
                  <a:chOff x="2197" y="2144"/>
                  <a:chExt cx="340" cy="289"/>
                </a:xfrm>
              </p:grpSpPr>
              <p:sp>
                <p:nvSpPr>
                  <p:cNvPr id="2747483" name="Freeform 91"/>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84" name="Freeform 92"/>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7485" name="Rectangle 93"/>
              <p:cNvSpPr>
                <a:spLocks noChangeArrowheads="1"/>
              </p:cNvSpPr>
              <p:nvPr/>
            </p:nvSpPr>
            <p:spPr bwMode="auto">
              <a:xfrm>
                <a:off x="2638" y="2151"/>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2" name="Group 94"/>
              <p:cNvGrpSpPr>
                <a:grpSpLocks/>
              </p:cNvGrpSpPr>
              <p:nvPr/>
            </p:nvGrpSpPr>
            <p:grpSpPr bwMode="auto">
              <a:xfrm>
                <a:off x="2657" y="2144"/>
                <a:ext cx="296" cy="289"/>
                <a:chOff x="2657" y="2144"/>
                <a:chExt cx="296" cy="289"/>
              </a:xfrm>
            </p:grpSpPr>
            <p:sp>
              <p:nvSpPr>
                <p:cNvPr id="2747487" name="Freeform 95"/>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88" name="Freeform 96"/>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89" name="Line 97"/>
              <p:cNvSpPr>
                <a:spLocks noChangeShapeType="1"/>
              </p:cNvSpPr>
              <p:nvPr/>
            </p:nvSpPr>
            <p:spPr bwMode="auto">
              <a:xfrm>
                <a:off x="2542" y="2288"/>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90" name="Freeform 98"/>
              <p:cNvSpPr>
                <a:spLocks/>
              </p:cNvSpPr>
              <p:nvPr/>
            </p:nvSpPr>
            <p:spPr bwMode="auto">
              <a:xfrm>
                <a:off x="2604" y="2192"/>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91" name="Line 99"/>
              <p:cNvSpPr>
                <a:spLocks noChangeShapeType="1"/>
              </p:cNvSpPr>
              <p:nvPr/>
            </p:nvSpPr>
            <p:spPr bwMode="auto">
              <a:xfrm>
                <a:off x="2958" y="219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92" name="Rectangle 100"/>
              <p:cNvSpPr>
                <a:spLocks noChangeArrowheads="1"/>
              </p:cNvSpPr>
              <p:nvPr/>
            </p:nvSpPr>
            <p:spPr bwMode="auto">
              <a:xfrm>
                <a:off x="3455" y="2146"/>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3" name="Group 101"/>
              <p:cNvGrpSpPr>
                <a:grpSpLocks/>
              </p:cNvGrpSpPr>
              <p:nvPr/>
            </p:nvGrpSpPr>
            <p:grpSpPr bwMode="auto">
              <a:xfrm>
                <a:off x="3506" y="2144"/>
                <a:ext cx="325" cy="289"/>
                <a:chOff x="3506" y="2144"/>
                <a:chExt cx="325" cy="289"/>
              </a:xfrm>
            </p:grpSpPr>
            <p:sp>
              <p:nvSpPr>
                <p:cNvPr id="2747494" name="Freeform 102"/>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95" name="Freeform 103"/>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96" name="Rectangle 104"/>
              <p:cNvSpPr>
                <a:spLocks noChangeArrowheads="1"/>
              </p:cNvSpPr>
              <p:nvPr/>
            </p:nvSpPr>
            <p:spPr bwMode="auto">
              <a:xfrm>
                <a:off x="3947" y="21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4" name="Group 105"/>
              <p:cNvGrpSpPr>
                <a:grpSpLocks/>
              </p:cNvGrpSpPr>
              <p:nvPr/>
            </p:nvGrpSpPr>
            <p:grpSpPr bwMode="auto">
              <a:xfrm>
                <a:off x="3974" y="2144"/>
                <a:ext cx="284" cy="289"/>
                <a:chOff x="3974" y="2144"/>
                <a:chExt cx="284" cy="289"/>
              </a:xfrm>
            </p:grpSpPr>
            <p:sp>
              <p:nvSpPr>
                <p:cNvPr id="2747498" name="Freeform 106"/>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99" name="Freeform 107"/>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00" name="Line 108"/>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01" name="Line 109"/>
              <p:cNvSpPr>
                <a:spLocks noChangeShapeType="1"/>
              </p:cNvSpPr>
              <p:nvPr/>
            </p:nvSpPr>
            <p:spPr bwMode="auto">
              <a:xfrm>
                <a:off x="3343" y="2288"/>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02" name="Freeform 110"/>
              <p:cNvSpPr>
                <a:spLocks/>
              </p:cNvSpPr>
              <p:nvPr/>
            </p:nvSpPr>
            <p:spPr bwMode="auto">
              <a:xfrm>
                <a:off x="3464" y="2288"/>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03" name="Line 111"/>
              <p:cNvSpPr>
                <a:spLocks noChangeShapeType="1"/>
              </p:cNvSpPr>
              <p:nvPr/>
            </p:nvSpPr>
            <p:spPr bwMode="auto">
              <a:xfrm>
                <a:off x="2958" y="238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04" name="Freeform 112"/>
              <p:cNvSpPr>
                <a:spLocks/>
              </p:cNvSpPr>
              <p:nvPr/>
            </p:nvSpPr>
            <p:spPr bwMode="auto">
              <a:xfrm>
                <a:off x="3051" y="2283"/>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5" name="Group 113"/>
            <p:cNvGrpSpPr>
              <a:grpSpLocks/>
            </p:cNvGrpSpPr>
            <p:nvPr/>
          </p:nvGrpSpPr>
          <p:grpSpPr bwMode="auto">
            <a:xfrm>
              <a:off x="3538" y="2496"/>
              <a:ext cx="225" cy="481"/>
              <a:chOff x="3538" y="2496"/>
              <a:chExt cx="225" cy="481"/>
            </a:xfrm>
          </p:grpSpPr>
          <p:sp>
            <p:nvSpPr>
              <p:cNvPr id="2747506" name="Freeform 114"/>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07" name="Rectangle 115"/>
              <p:cNvSpPr>
                <a:spLocks noChangeArrowheads="1"/>
              </p:cNvSpPr>
              <p:nvPr/>
            </p:nvSpPr>
            <p:spPr bwMode="auto">
              <a:xfrm rot="5400000">
                <a:off x="3451" y="2618"/>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47508" name="Rectangle 116"/>
            <p:cNvSpPr>
              <a:spLocks noChangeArrowheads="1"/>
            </p:cNvSpPr>
            <p:nvPr/>
          </p:nvSpPr>
          <p:spPr bwMode="auto">
            <a:xfrm>
              <a:off x="3065" y="2599"/>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6" name="Group 117"/>
            <p:cNvGrpSpPr>
              <a:grpSpLocks/>
            </p:cNvGrpSpPr>
            <p:nvPr/>
          </p:nvGrpSpPr>
          <p:grpSpPr bwMode="auto">
            <a:xfrm>
              <a:off x="3084" y="2592"/>
              <a:ext cx="296" cy="289"/>
              <a:chOff x="3084" y="2592"/>
              <a:chExt cx="296" cy="289"/>
            </a:xfrm>
          </p:grpSpPr>
          <p:sp>
            <p:nvSpPr>
              <p:cNvPr id="2747510" name="Freeform 118"/>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11" name="Freeform 119"/>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12" name="Line 120"/>
            <p:cNvSpPr>
              <a:spLocks noChangeShapeType="1"/>
            </p:cNvSpPr>
            <p:nvPr/>
          </p:nvSpPr>
          <p:spPr bwMode="auto">
            <a:xfrm>
              <a:off x="2969" y="2736"/>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13" name="Freeform 121"/>
            <p:cNvSpPr>
              <a:spLocks/>
            </p:cNvSpPr>
            <p:nvPr/>
          </p:nvSpPr>
          <p:spPr bwMode="auto">
            <a:xfrm>
              <a:off x="3031" y="2640"/>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14" name="Line 122"/>
            <p:cNvSpPr>
              <a:spLocks noChangeShapeType="1"/>
            </p:cNvSpPr>
            <p:nvPr/>
          </p:nvSpPr>
          <p:spPr bwMode="auto">
            <a:xfrm>
              <a:off x="3385" y="264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15" name="Rectangle 123"/>
            <p:cNvSpPr>
              <a:spLocks noChangeArrowheads="1"/>
            </p:cNvSpPr>
            <p:nvPr/>
          </p:nvSpPr>
          <p:spPr bwMode="auto">
            <a:xfrm>
              <a:off x="3882" y="2594"/>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 name="Group 124"/>
            <p:cNvGrpSpPr>
              <a:grpSpLocks/>
            </p:cNvGrpSpPr>
            <p:nvPr/>
          </p:nvGrpSpPr>
          <p:grpSpPr bwMode="auto">
            <a:xfrm>
              <a:off x="3933" y="2592"/>
              <a:ext cx="325" cy="289"/>
              <a:chOff x="3933" y="2592"/>
              <a:chExt cx="325" cy="289"/>
            </a:xfrm>
          </p:grpSpPr>
          <p:sp>
            <p:nvSpPr>
              <p:cNvPr id="2747517" name="Freeform 125"/>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18" name="Freeform 126"/>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19" name="Rectangle 127"/>
            <p:cNvSpPr>
              <a:spLocks noChangeArrowheads="1"/>
            </p:cNvSpPr>
            <p:nvPr/>
          </p:nvSpPr>
          <p:spPr bwMode="auto">
            <a:xfrm>
              <a:off x="4374" y="259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8" name="Group 128"/>
            <p:cNvGrpSpPr>
              <a:grpSpLocks/>
            </p:cNvGrpSpPr>
            <p:nvPr/>
          </p:nvGrpSpPr>
          <p:grpSpPr bwMode="auto">
            <a:xfrm>
              <a:off x="4401" y="2592"/>
              <a:ext cx="284" cy="289"/>
              <a:chOff x="4401" y="2592"/>
              <a:chExt cx="284" cy="289"/>
            </a:xfrm>
          </p:grpSpPr>
          <p:sp>
            <p:nvSpPr>
              <p:cNvPr id="2747521" name="Freeform 129"/>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22" name="Freeform 130"/>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23" name="Line 131"/>
            <p:cNvSpPr>
              <a:spLocks noChangeShapeType="1"/>
            </p:cNvSpPr>
            <p:nvPr/>
          </p:nvSpPr>
          <p:spPr bwMode="auto">
            <a:xfrm>
              <a:off x="4254" y="2736"/>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24" name="Line 132"/>
            <p:cNvSpPr>
              <a:spLocks noChangeShapeType="1"/>
            </p:cNvSpPr>
            <p:nvPr/>
          </p:nvSpPr>
          <p:spPr bwMode="auto">
            <a:xfrm>
              <a:off x="3770" y="2736"/>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25" name="Freeform 133"/>
            <p:cNvSpPr>
              <a:spLocks/>
            </p:cNvSpPr>
            <p:nvPr/>
          </p:nvSpPr>
          <p:spPr bwMode="auto">
            <a:xfrm>
              <a:off x="3891" y="2736"/>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26" name="Line 134"/>
            <p:cNvSpPr>
              <a:spLocks noChangeShapeType="1"/>
            </p:cNvSpPr>
            <p:nvPr/>
          </p:nvSpPr>
          <p:spPr bwMode="auto">
            <a:xfrm>
              <a:off x="3385" y="283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27" name="Freeform 135"/>
            <p:cNvSpPr>
              <a:spLocks/>
            </p:cNvSpPr>
            <p:nvPr/>
          </p:nvSpPr>
          <p:spPr bwMode="auto">
            <a:xfrm>
              <a:off x="3478" y="2731"/>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9" name="Group 136"/>
            <p:cNvGrpSpPr>
              <a:grpSpLocks/>
            </p:cNvGrpSpPr>
            <p:nvPr/>
          </p:nvGrpSpPr>
          <p:grpSpPr bwMode="auto">
            <a:xfrm>
              <a:off x="3032" y="2944"/>
              <a:ext cx="2096" cy="513"/>
              <a:chOff x="3032" y="2944"/>
              <a:chExt cx="2096" cy="513"/>
            </a:xfrm>
          </p:grpSpPr>
          <p:grpSp>
            <p:nvGrpSpPr>
              <p:cNvPr id="30" name="Group 137"/>
              <p:cNvGrpSpPr>
                <a:grpSpLocks/>
              </p:cNvGrpSpPr>
              <p:nvPr/>
            </p:nvGrpSpPr>
            <p:grpSpPr bwMode="auto">
              <a:xfrm>
                <a:off x="3965" y="2944"/>
                <a:ext cx="225" cy="481"/>
                <a:chOff x="3965" y="2944"/>
                <a:chExt cx="225" cy="481"/>
              </a:xfrm>
            </p:grpSpPr>
            <p:sp>
              <p:nvSpPr>
                <p:cNvPr id="2747530" name="Freeform 138"/>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31" name="Rectangle 139"/>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31" name="Group 140"/>
              <p:cNvGrpSpPr>
                <a:grpSpLocks/>
              </p:cNvGrpSpPr>
              <p:nvPr/>
            </p:nvGrpSpPr>
            <p:grpSpPr bwMode="auto">
              <a:xfrm>
                <a:off x="3032" y="3040"/>
                <a:ext cx="359" cy="289"/>
                <a:chOff x="3032" y="3040"/>
                <a:chExt cx="359" cy="289"/>
              </a:xfrm>
            </p:grpSpPr>
            <p:sp>
              <p:nvSpPr>
                <p:cNvPr id="2747533" name="Rectangle 141"/>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747392" name="Group 142"/>
                <p:cNvGrpSpPr>
                  <a:grpSpLocks/>
                </p:cNvGrpSpPr>
                <p:nvPr/>
              </p:nvGrpSpPr>
              <p:grpSpPr bwMode="auto">
                <a:xfrm>
                  <a:off x="3051" y="3040"/>
                  <a:ext cx="340" cy="289"/>
                  <a:chOff x="3051" y="3040"/>
                  <a:chExt cx="340" cy="289"/>
                </a:xfrm>
              </p:grpSpPr>
              <p:sp>
                <p:nvSpPr>
                  <p:cNvPr id="2747535" name="Freeform 143"/>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36" name="Freeform 144"/>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7537" name="Rectangle 145"/>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47393" name="Group 146"/>
              <p:cNvGrpSpPr>
                <a:grpSpLocks/>
              </p:cNvGrpSpPr>
              <p:nvPr/>
            </p:nvGrpSpPr>
            <p:grpSpPr bwMode="auto">
              <a:xfrm>
                <a:off x="3511" y="3040"/>
                <a:ext cx="296" cy="289"/>
                <a:chOff x="3511" y="3040"/>
                <a:chExt cx="296" cy="289"/>
              </a:xfrm>
            </p:grpSpPr>
            <p:sp>
              <p:nvSpPr>
                <p:cNvPr id="2747539" name="Freeform 147"/>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40" name="Freeform 148"/>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41" name="Line 149"/>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42" name="Freeform 150"/>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43" name="Line 151"/>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44" name="Rectangle 152"/>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47396" name="Group 153"/>
              <p:cNvGrpSpPr>
                <a:grpSpLocks/>
              </p:cNvGrpSpPr>
              <p:nvPr/>
            </p:nvGrpSpPr>
            <p:grpSpPr bwMode="auto">
              <a:xfrm>
                <a:off x="4360" y="3040"/>
                <a:ext cx="325" cy="289"/>
                <a:chOff x="4360" y="3040"/>
                <a:chExt cx="325" cy="289"/>
              </a:xfrm>
            </p:grpSpPr>
            <p:sp>
              <p:nvSpPr>
                <p:cNvPr id="2747546" name="Freeform 154"/>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47" name="Freeform 155"/>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48" name="Rectangle 156"/>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47399" name="Group 157"/>
              <p:cNvGrpSpPr>
                <a:grpSpLocks/>
              </p:cNvGrpSpPr>
              <p:nvPr/>
            </p:nvGrpSpPr>
            <p:grpSpPr bwMode="auto">
              <a:xfrm>
                <a:off x="4828" y="3040"/>
                <a:ext cx="284" cy="289"/>
                <a:chOff x="4828" y="3040"/>
                <a:chExt cx="284" cy="289"/>
              </a:xfrm>
            </p:grpSpPr>
            <p:sp>
              <p:nvSpPr>
                <p:cNvPr id="2747550" name="Freeform 158"/>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51" name="Freeform 159"/>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52" name="Line 160"/>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53" name="Line 161"/>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54" name="Freeform 162"/>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55" name="Line 163"/>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56" name="Freeform 164"/>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57" name="Rectangle 165"/>
            <p:cNvSpPr>
              <a:spLocks noChangeArrowheads="1"/>
            </p:cNvSpPr>
            <p:nvPr/>
          </p:nvSpPr>
          <p:spPr bwMode="auto">
            <a:xfrm>
              <a:off x="216" y="576"/>
              <a:ext cx="288" cy="301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a:solidFill>
                    <a:schemeClr val="tx1"/>
                  </a:solidFill>
                  <a:latin typeface="Arial" pitchFamily="-65" charset="0"/>
                </a:rPr>
                <a:t>I</a:t>
              </a:r>
            </a:p>
            <a:p>
              <a:pPr algn="ctr"/>
              <a:r>
                <a:rPr lang="en-US" sz="2800" b="1">
                  <a:solidFill>
                    <a:schemeClr val="tx1"/>
                  </a:solidFill>
                  <a:latin typeface="Arial" pitchFamily="-65" charset="0"/>
                </a:rPr>
                <a:t>n</a:t>
              </a:r>
            </a:p>
            <a:p>
              <a:pPr algn="ctr"/>
              <a:r>
                <a:rPr lang="en-US" sz="2800" b="1">
                  <a:solidFill>
                    <a:schemeClr val="tx1"/>
                  </a:solidFill>
                  <a:latin typeface="Arial" pitchFamily="-65" charset="0"/>
                </a:rPr>
                <a:t>s</a:t>
              </a:r>
            </a:p>
            <a:p>
              <a:pPr algn="ctr"/>
              <a:r>
                <a:rPr lang="en-US" sz="2800" b="1">
                  <a:solidFill>
                    <a:schemeClr val="tx1"/>
                  </a:solidFill>
                  <a:latin typeface="Arial" pitchFamily="-65" charset="0"/>
                </a:rPr>
                <a:t>t</a:t>
              </a:r>
            </a:p>
            <a:p>
              <a:pPr algn="ctr"/>
              <a:r>
                <a:rPr lang="en-US" sz="2800" b="1">
                  <a:solidFill>
                    <a:schemeClr val="tx1"/>
                  </a:solidFill>
                  <a:latin typeface="Arial" pitchFamily="-65" charset="0"/>
                </a:rPr>
                <a:t>r.</a:t>
              </a:r>
            </a:p>
            <a:p>
              <a:pPr algn="ctr"/>
              <a:endParaRPr lang="en-US" sz="2800" b="1">
                <a:solidFill>
                  <a:schemeClr val="tx1"/>
                </a:solidFill>
                <a:latin typeface="Arial" pitchFamily="-65" charset="0"/>
              </a:endParaRPr>
            </a:p>
            <a:p>
              <a:pPr algn="ctr"/>
              <a:r>
                <a:rPr lang="en-US" sz="2800" b="1">
                  <a:solidFill>
                    <a:schemeClr val="tx1"/>
                  </a:solidFill>
                  <a:latin typeface="Arial" pitchFamily="-65" charset="0"/>
                </a:rPr>
                <a:t>O</a:t>
              </a:r>
            </a:p>
            <a:p>
              <a:pPr algn="ctr"/>
              <a:r>
                <a:rPr lang="en-US" sz="2800" b="1">
                  <a:solidFill>
                    <a:schemeClr val="tx1"/>
                  </a:solidFill>
                  <a:latin typeface="Arial" pitchFamily="-65" charset="0"/>
                </a:rPr>
                <a:t>r</a:t>
              </a:r>
            </a:p>
            <a:p>
              <a:pPr algn="ctr"/>
              <a:r>
                <a:rPr lang="en-US" sz="2800" b="1">
                  <a:solidFill>
                    <a:schemeClr val="tx1"/>
                  </a:solidFill>
                  <a:latin typeface="Arial" pitchFamily="-65" charset="0"/>
                </a:rPr>
                <a:t>d</a:t>
              </a:r>
            </a:p>
            <a:p>
              <a:pPr algn="ctr"/>
              <a:r>
                <a:rPr lang="en-US" sz="2800" b="1">
                  <a:solidFill>
                    <a:schemeClr val="tx1"/>
                  </a:solidFill>
                  <a:latin typeface="Arial" pitchFamily="-65" charset="0"/>
                </a:rPr>
                <a:t>e</a:t>
              </a:r>
            </a:p>
            <a:p>
              <a:pPr algn="ctr"/>
              <a:r>
                <a:rPr lang="en-US" sz="2800" b="1">
                  <a:solidFill>
                    <a:schemeClr val="tx1"/>
                  </a:solidFill>
                  <a:latin typeface="Arial" pitchFamily="-65" charset="0"/>
                </a:rPr>
                <a:t>r</a:t>
              </a:r>
            </a:p>
          </p:txBody>
        </p:sp>
        <p:sp>
          <p:nvSpPr>
            <p:cNvPr id="2747558" name="Rectangle 166"/>
            <p:cNvSpPr>
              <a:spLocks noChangeArrowheads="1"/>
            </p:cNvSpPr>
            <p:nvPr/>
          </p:nvSpPr>
          <p:spPr bwMode="auto">
            <a:xfrm>
              <a:off x="1867" y="551"/>
              <a:ext cx="2168"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a:solidFill>
                    <a:schemeClr val="tx1"/>
                  </a:solidFill>
                  <a:latin typeface="Arial" pitchFamily="-65" charset="0"/>
                </a:rPr>
                <a:t>Time (clock cycles)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747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7395" grpId="0" autoUpdateAnimBg="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00100" y="228600"/>
            <a:ext cx="7564438" cy="474663"/>
          </a:xfrm>
          <a:noFill/>
        </p:spPr>
        <p:txBody>
          <a:bodyPr/>
          <a:lstStyle/>
          <a:p>
            <a:r>
              <a:rPr lang="en-US">
                <a:ea typeface="ＭＳ Ｐゴシック" pitchFamily="19" charset="-128"/>
                <a:cs typeface="ＭＳ Ｐゴシック" pitchFamily="19" charset="-128"/>
              </a:rPr>
              <a:t>Recap: Meaning of the Control Signals</a:t>
            </a:r>
          </a:p>
        </p:txBody>
      </p:sp>
      <p:sp>
        <p:nvSpPr>
          <p:cNvPr id="21507" name="Rectangle 3"/>
          <p:cNvSpPr>
            <a:spLocks noGrp="1" noChangeArrowheads="1"/>
          </p:cNvSpPr>
          <p:nvPr>
            <p:ph type="body" idx="1"/>
          </p:nvPr>
        </p:nvSpPr>
        <p:spPr>
          <a:xfrm>
            <a:off x="0" y="838200"/>
            <a:ext cx="4876800" cy="1368425"/>
          </a:xfrm>
          <a:noFill/>
        </p:spPr>
        <p:txBody>
          <a:bodyPr/>
          <a:lstStyle/>
          <a:p>
            <a:pPr>
              <a:spcBef>
                <a:spcPct val="30000"/>
              </a:spcBef>
              <a:tabLst>
                <a:tab pos="1600200" algn="l"/>
              </a:tabLst>
            </a:pPr>
            <a:r>
              <a:rPr lang="en-US" sz="2400">
                <a:solidFill>
                  <a:schemeClr val="accent1"/>
                </a:solidFill>
                <a:ea typeface="ＭＳ Ｐゴシック" pitchFamily="19" charset="-128"/>
                <a:cs typeface="ＭＳ Ｐゴシック" pitchFamily="19" charset="-128"/>
              </a:rPr>
              <a:t>ExtOp:</a:t>
            </a:r>
            <a:r>
              <a:rPr lang="en-US" sz="2400">
                <a:ea typeface="ＭＳ Ｐゴシック" pitchFamily="19" charset="-128"/>
                <a:cs typeface="ＭＳ Ｐゴシック" pitchFamily="19" charset="-128"/>
              </a:rPr>
              <a:t>	“zero”, “sign”</a:t>
            </a:r>
          </a:p>
          <a:p>
            <a:pPr>
              <a:spcBef>
                <a:spcPct val="30000"/>
              </a:spcBef>
              <a:tabLst>
                <a:tab pos="1600200" algn="l"/>
              </a:tabLst>
            </a:pPr>
            <a:r>
              <a:rPr lang="en-US" sz="2400">
                <a:solidFill>
                  <a:schemeClr val="accent1"/>
                </a:solidFill>
                <a:ea typeface="ＭＳ Ｐゴシック" pitchFamily="19" charset="-128"/>
                <a:cs typeface="ＭＳ Ｐゴシック" pitchFamily="19" charset="-128"/>
              </a:rPr>
              <a:t>ALUsrc:</a:t>
            </a:r>
            <a:r>
              <a:rPr lang="en-US" sz="2400">
                <a:ea typeface="ＭＳ Ｐゴシック" pitchFamily="19" charset="-128"/>
                <a:cs typeface="ＭＳ Ｐゴシック" pitchFamily="19" charset="-128"/>
              </a:rPr>
              <a:t>	0 </a:t>
            </a:r>
            <a:r>
              <a:rPr lang="en-US" sz="2400">
                <a:ea typeface="ＭＳ Ｐゴシック" pitchFamily="19" charset="-128"/>
                <a:cs typeface="ＭＳ Ｐゴシック" pitchFamily="19" charset="-128"/>
                <a:sym typeface="Symbol" pitchFamily="19" charset="2"/>
              </a:rPr>
              <a:t></a:t>
            </a:r>
            <a:r>
              <a:rPr lang="en-US" sz="2400">
                <a:ea typeface="ＭＳ Ｐゴシック" pitchFamily="19" charset="-128"/>
                <a:cs typeface="ＭＳ Ｐゴシック" pitchFamily="19" charset="-128"/>
              </a:rPr>
              <a:t> regB; </a:t>
            </a:r>
            <a:br>
              <a:rPr lang="en-US" sz="2400">
                <a:ea typeface="ＭＳ Ｐゴシック" pitchFamily="19" charset="-128"/>
                <a:cs typeface="ＭＳ Ｐゴシック" pitchFamily="19" charset="-128"/>
              </a:rPr>
            </a:br>
            <a:r>
              <a:rPr lang="en-US" sz="2400">
                <a:ea typeface="ＭＳ Ｐゴシック" pitchFamily="19" charset="-128"/>
                <a:cs typeface="ＭＳ Ｐゴシック" pitchFamily="19" charset="-128"/>
              </a:rPr>
              <a:t>	1 </a:t>
            </a:r>
            <a:r>
              <a:rPr lang="en-US" sz="2400">
                <a:ea typeface="ＭＳ Ｐゴシック" pitchFamily="19" charset="-128"/>
                <a:cs typeface="ＭＳ Ｐゴシック" pitchFamily="19" charset="-128"/>
                <a:sym typeface="Symbol" pitchFamily="19" charset="2"/>
              </a:rPr>
              <a:t></a:t>
            </a:r>
            <a:r>
              <a:rPr lang="en-US" sz="2400">
                <a:ea typeface="ＭＳ Ｐゴシック" pitchFamily="19" charset="-128"/>
                <a:cs typeface="ＭＳ Ｐゴシック" pitchFamily="19" charset="-128"/>
              </a:rPr>
              <a:t> immed</a:t>
            </a:r>
          </a:p>
          <a:p>
            <a:pPr>
              <a:spcBef>
                <a:spcPct val="30000"/>
              </a:spcBef>
              <a:tabLst>
                <a:tab pos="1600200" algn="l"/>
              </a:tabLst>
            </a:pPr>
            <a:r>
              <a:rPr lang="en-US" sz="2400">
                <a:solidFill>
                  <a:schemeClr val="accent1"/>
                </a:solidFill>
                <a:ea typeface="ＭＳ Ｐゴシック" pitchFamily="19" charset="-128"/>
                <a:cs typeface="ＭＳ Ｐゴシック" pitchFamily="19" charset="-128"/>
              </a:rPr>
              <a:t>ALUctr:</a:t>
            </a:r>
            <a:r>
              <a:rPr lang="en-US" sz="2400">
                <a:ea typeface="ＭＳ Ｐゴシック" pitchFamily="19" charset="-128"/>
                <a:cs typeface="ＭＳ Ｐゴシック" pitchFamily="19" charset="-128"/>
              </a:rPr>
              <a:t>	“</a:t>
            </a:r>
            <a:r>
              <a:rPr lang="en-US" sz="2000">
                <a:ea typeface="ＭＳ Ｐゴシック" pitchFamily="19" charset="-128"/>
                <a:cs typeface="ＭＳ Ｐゴシック" pitchFamily="19" charset="-128"/>
              </a:rPr>
              <a:t>ADD</a:t>
            </a:r>
            <a:r>
              <a:rPr lang="en-US" sz="2400">
                <a:ea typeface="ＭＳ Ｐゴシック" pitchFamily="19" charset="-128"/>
                <a:cs typeface="ＭＳ Ｐゴシック" pitchFamily="19" charset="-128"/>
              </a:rPr>
              <a:t>”, “</a:t>
            </a:r>
            <a:r>
              <a:rPr lang="en-US" sz="2000">
                <a:ea typeface="ＭＳ Ｐゴシック" pitchFamily="19" charset="-128"/>
                <a:cs typeface="ＭＳ Ｐゴシック" pitchFamily="19" charset="-128"/>
              </a:rPr>
              <a:t>SUB</a:t>
            </a:r>
            <a:r>
              <a:rPr lang="en-US" sz="2400">
                <a:ea typeface="ＭＳ Ｐゴシック" pitchFamily="19" charset="-128"/>
                <a:cs typeface="ＭＳ Ｐゴシック" pitchFamily="19" charset="-128"/>
              </a:rPr>
              <a:t>”, “</a:t>
            </a:r>
            <a:r>
              <a:rPr lang="en-US" sz="2000">
                <a:ea typeface="ＭＳ Ｐゴシック" pitchFamily="19" charset="-128"/>
                <a:cs typeface="ＭＳ Ｐゴシック" pitchFamily="19" charset="-128"/>
              </a:rPr>
              <a:t>OR</a:t>
            </a:r>
            <a:r>
              <a:rPr lang="en-US" sz="2400">
                <a:ea typeface="ＭＳ Ｐゴシック" pitchFamily="19" charset="-128"/>
                <a:cs typeface="ＭＳ Ｐゴシック" pitchFamily="19" charset="-128"/>
              </a:rPr>
              <a:t>”</a:t>
            </a:r>
          </a:p>
        </p:txBody>
      </p:sp>
      <p:sp>
        <p:nvSpPr>
          <p:cNvPr id="21508" name="Rectangle 4"/>
          <p:cNvSpPr>
            <a:spLocks noChangeArrowheads="1"/>
          </p:cNvSpPr>
          <p:nvPr/>
        </p:nvSpPr>
        <p:spPr bwMode="auto">
          <a:xfrm>
            <a:off x="4267200" y="762000"/>
            <a:ext cx="4876800" cy="1477963"/>
          </a:xfrm>
          <a:prstGeom prst="rect">
            <a:avLst/>
          </a:prstGeom>
          <a:noFill/>
          <a:ln w="12700">
            <a:noFill/>
            <a:miter lim="800000"/>
            <a:headEnd/>
            <a:tailEnd/>
          </a:ln>
        </p:spPr>
        <p:txBody>
          <a:bodyPr lIns="63500" tIns="25400" rIns="63500" bIns="25400">
            <a:prstTxWarp prst="textNoShape">
              <a:avLst/>
            </a:prstTxWarp>
            <a:spAutoFit/>
          </a:bodyPr>
          <a:lstStyle/>
          <a:p>
            <a:pPr marL="203200" indent="-203200">
              <a:lnSpc>
                <a:spcPct val="75000"/>
              </a:lnSpc>
              <a:spcBef>
                <a:spcPct val="30000"/>
              </a:spcBef>
              <a:buFontTx/>
              <a:buChar char="°"/>
              <a:tabLst>
                <a:tab pos="1600200" algn="l"/>
              </a:tabLst>
            </a:pPr>
            <a:r>
              <a:rPr lang="en-US" sz="2400" b="1">
                <a:latin typeface="Arial" pitchFamily="19" charset="0"/>
              </a:rPr>
              <a:t>MemWr:</a:t>
            </a:r>
            <a:r>
              <a:rPr lang="en-US" sz="2400" b="1">
                <a:solidFill>
                  <a:schemeClr val="tx1"/>
                </a:solidFill>
                <a:latin typeface="Arial" pitchFamily="19" charset="0"/>
              </a:rPr>
              <a:t>	1 </a:t>
            </a:r>
            <a:r>
              <a:rPr lang="en-US" sz="2400">
                <a:solidFill>
                  <a:schemeClr val="tx1"/>
                </a:solidFill>
                <a:latin typeface="Times" pitchFamily="19" charset="0"/>
                <a:sym typeface="Symbol" pitchFamily="19" charset="2"/>
              </a:rPr>
              <a:t></a:t>
            </a:r>
            <a:r>
              <a:rPr lang="en-US" sz="2400" b="1">
                <a:solidFill>
                  <a:schemeClr val="tx1"/>
                </a:solidFill>
                <a:latin typeface="Arial" pitchFamily="19" charset="0"/>
              </a:rPr>
              <a:t> write memory</a:t>
            </a:r>
          </a:p>
          <a:p>
            <a:pPr marL="203200" indent="-203200">
              <a:lnSpc>
                <a:spcPct val="75000"/>
              </a:lnSpc>
              <a:spcBef>
                <a:spcPct val="30000"/>
              </a:spcBef>
              <a:buFontTx/>
              <a:buChar char="°"/>
              <a:tabLst>
                <a:tab pos="1600200" algn="l"/>
              </a:tabLst>
            </a:pPr>
            <a:r>
              <a:rPr lang="en-US" sz="2400" b="1">
                <a:latin typeface="Arial" pitchFamily="19" charset="0"/>
              </a:rPr>
              <a:t>MemtoReg:</a:t>
            </a:r>
            <a:r>
              <a:rPr lang="en-US" sz="2400" b="1">
                <a:solidFill>
                  <a:schemeClr val="tx1"/>
                </a:solidFill>
                <a:latin typeface="Arial" pitchFamily="19" charset="0"/>
              </a:rPr>
              <a:t> 0 </a:t>
            </a:r>
            <a:r>
              <a:rPr lang="en-US" sz="2400">
                <a:solidFill>
                  <a:schemeClr val="tx1"/>
                </a:solidFill>
                <a:latin typeface="Times" pitchFamily="19" charset="0"/>
                <a:sym typeface="Symbol" pitchFamily="19" charset="2"/>
              </a:rPr>
              <a:t></a:t>
            </a:r>
            <a:r>
              <a:rPr lang="en-US" sz="2400" b="1">
                <a:solidFill>
                  <a:schemeClr val="tx1"/>
                </a:solidFill>
                <a:latin typeface="Arial" pitchFamily="19" charset="0"/>
              </a:rPr>
              <a:t> ALU; 1 </a:t>
            </a:r>
            <a:r>
              <a:rPr lang="en-US" sz="2400">
                <a:solidFill>
                  <a:schemeClr val="tx1"/>
                </a:solidFill>
                <a:latin typeface="Times" pitchFamily="19" charset="0"/>
                <a:sym typeface="Symbol" pitchFamily="19" charset="2"/>
              </a:rPr>
              <a:t></a:t>
            </a:r>
            <a:r>
              <a:rPr lang="en-US" sz="2400" b="1">
                <a:solidFill>
                  <a:schemeClr val="tx1"/>
                </a:solidFill>
                <a:latin typeface="Arial" pitchFamily="19" charset="0"/>
              </a:rPr>
              <a:t> Mem</a:t>
            </a:r>
          </a:p>
          <a:p>
            <a:pPr marL="203200" indent="-203200">
              <a:lnSpc>
                <a:spcPct val="75000"/>
              </a:lnSpc>
              <a:spcBef>
                <a:spcPct val="30000"/>
              </a:spcBef>
              <a:buFontTx/>
              <a:buChar char="°"/>
              <a:tabLst>
                <a:tab pos="1600200" algn="l"/>
              </a:tabLst>
            </a:pPr>
            <a:r>
              <a:rPr lang="en-US" sz="2400" b="1">
                <a:latin typeface="Arial" pitchFamily="19" charset="0"/>
              </a:rPr>
              <a:t>RegDst:</a:t>
            </a:r>
            <a:r>
              <a:rPr lang="en-US" sz="2400" b="1">
                <a:solidFill>
                  <a:schemeClr val="tx1"/>
                </a:solidFill>
                <a:latin typeface="Arial" pitchFamily="19" charset="0"/>
              </a:rPr>
              <a:t>	0 </a:t>
            </a:r>
            <a:r>
              <a:rPr lang="en-US" sz="2400">
                <a:solidFill>
                  <a:schemeClr val="tx1"/>
                </a:solidFill>
                <a:latin typeface="Times" pitchFamily="19" charset="0"/>
                <a:sym typeface="Symbol" pitchFamily="19" charset="2"/>
              </a:rPr>
              <a:t></a:t>
            </a:r>
            <a:r>
              <a:rPr lang="en-US" sz="2400" b="1">
                <a:solidFill>
                  <a:schemeClr val="tx1"/>
                </a:solidFill>
                <a:latin typeface="Arial" pitchFamily="19" charset="0"/>
              </a:rPr>
              <a:t> “rt”; 1 </a:t>
            </a:r>
            <a:r>
              <a:rPr lang="en-US" sz="2400">
                <a:solidFill>
                  <a:schemeClr val="tx1"/>
                </a:solidFill>
                <a:latin typeface="Times" pitchFamily="19" charset="0"/>
                <a:sym typeface="Symbol" pitchFamily="19" charset="2"/>
              </a:rPr>
              <a:t></a:t>
            </a:r>
            <a:r>
              <a:rPr lang="en-US" sz="2400" b="1">
                <a:solidFill>
                  <a:schemeClr val="tx1"/>
                </a:solidFill>
                <a:latin typeface="Arial" pitchFamily="19" charset="0"/>
              </a:rPr>
              <a:t> “rd”</a:t>
            </a:r>
          </a:p>
          <a:p>
            <a:pPr marL="203200" indent="-203200">
              <a:lnSpc>
                <a:spcPct val="75000"/>
              </a:lnSpc>
              <a:spcBef>
                <a:spcPct val="30000"/>
              </a:spcBef>
              <a:buFontTx/>
              <a:buChar char="°"/>
              <a:tabLst>
                <a:tab pos="1600200" algn="l"/>
              </a:tabLst>
            </a:pPr>
            <a:r>
              <a:rPr lang="en-US" sz="2400" b="1">
                <a:latin typeface="Arial" pitchFamily="19" charset="0"/>
              </a:rPr>
              <a:t>RegWr:</a:t>
            </a:r>
            <a:r>
              <a:rPr lang="en-US" sz="2400" b="1">
                <a:solidFill>
                  <a:schemeClr val="tx1"/>
                </a:solidFill>
                <a:latin typeface="Arial" pitchFamily="19" charset="0"/>
              </a:rPr>
              <a:t>	1 </a:t>
            </a:r>
            <a:r>
              <a:rPr lang="en-US" sz="2400">
                <a:solidFill>
                  <a:schemeClr val="tx1"/>
                </a:solidFill>
                <a:latin typeface="Times" pitchFamily="19" charset="0"/>
                <a:sym typeface="Symbol" pitchFamily="19" charset="2"/>
              </a:rPr>
              <a:t></a:t>
            </a:r>
            <a:r>
              <a:rPr lang="en-US" sz="2400" b="1">
                <a:solidFill>
                  <a:schemeClr val="tx1"/>
                </a:solidFill>
                <a:latin typeface="Arial" pitchFamily="19" charset="0"/>
              </a:rPr>
              <a:t> write register</a:t>
            </a:r>
          </a:p>
        </p:txBody>
      </p:sp>
      <p:sp>
        <p:nvSpPr>
          <p:cNvPr id="21509" name="Rectangle 5"/>
          <p:cNvSpPr>
            <a:spLocks noChangeArrowheads="1"/>
          </p:cNvSpPr>
          <p:nvPr/>
        </p:nvSpPr>
        <p:spPr bwMode="auto">
          <a:xfrm>
            <a:off x="6324600" y="41148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21510" name="Rectangle 6"/>
          <p:cNvSpPr>
            <a:spLocks noChangeArrowheads="1"/>
          </p:cNvSpPr>
          <p:nvPr/>
        </p:nvSpPr>
        <p:spPr bwMode="auto">
          <a:xfrm>
            <a:off x="5437188" y="2501900"/>
            <a:ext cx="1039812" cy="393700"/>
          </a:xfrm>
          <a:prstGeom prst="rect">
            <a:avLst/>
          </a:prstGeom>
          <a:noFill/>
          <a:ln w="12700">
            <a:noFill/>
            <a:miter lim="800000"/>
            <a:headEnd/>
            <a:tailEnd/>
          </a:ln>
        </p:spPr>
        <p:txBody>
          <a:bodyPr lIns="90488" tIns="44450" rIns="90488" bIns="44450">
            <a:prstTxWarp prst="textNoShape">
              <a:avLst/>
            </a:prstTxWarp>
            <a:spAutoFit/>
          </a:bodyPr>
          <a:lstStyle/>
          <a:p>
            <a:r>
              <a:rPr lang="en-US" sz="2000" u="sng">
                <a:latin typeface="Times" pitchFamily="19" charset="0"/>
              </a:rPr>
              <a:t>ALUctr</a:t>
            </a:r>
          </a:p>
        </p:txBody>
      </p:sp>
      <p:sp>
        <p:nvSpPr>
          <p:cNvPr id="21511" name="Rectangle 7"/>
          <p:cNvSpPr>
            <a:spLocks noChangeArrowheads="1"/>
          </p:cNvSpPr>
          <p:nvPr/>
        </p:nvSpPr>
        <p:spPr bwMode="auto">
          <a:xfrm>
            <a:off x="2438400" y="4876800"/>
            <a:ext cx="490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clk</a:t>
            </a:r>
          </a:p>
        </p:txBody>
      </p:sp>
      <p:sp>
        <p:nvSpPr>
          <p:cNvPr id="21512" name="Rectangle 8"/>
          <p:cNvSpPr>
            <a:spLocks noChangeArrowheads="1"/>
          </p:cNvSpPr>
          <p:nvPr/>
        </p:nvSpPr>
        <p:spPr bwMode="auto">
          <a:xfrm>
            <a:off x="1893888" y="3971925"/>
            <a:ext cx="7143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busW</a:t>
            </a:r>
          </a:p>
        </p:txBody>
      </p:sp>
      <p:sp>
        <p:nvSpPr>
          <p:cNvPr id="21513" name="Rectangle 9"/>
          <p:cNvSpPr>
            <a:spLocks noChangeArrowheads="1"/>
          </p:cNvSpPr>
          <p:nvPr/>
        </p:nvSpPr>
        <p:spPr bwMode="auto">
          <a:xfrm>
            <a:off x="2016125" y="3276600"/>
            <a:ext cx="914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RegWr</a:t>
            </a:r>
            <a:endParaRPr lang="en-US" sz="2000" u="sng">
              <a:solidFill>
                <a:schemeClr val="tx1"/>
              </a:solidFill>
              <a:latin typeface="Times" pitchFamily="19" charset="0"/>
            </a:endParaRPr>
          </a:p>
        </p:txBody>
      </p:sp>
      <p:sp>
        <p:nvSpPr>
          <p:cNvPr id="21514" name="Line 10"/>
          <p:cNvSpPr>
            <a:spLocks noChangeShapeType="1"/>
          </p:cNvSpPr>
          <p:nvPr/>
        </p:nvSpPr>
        <p:spPr bwMode="auto">
          <a:xfrm flipH="1">
            <a:off x="2203450" y="4291013"/>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1515" name="Rectangle 11"/>
          <p:cNvSpPr>
            <a:spLocks noChangeArrowheads="1"/>
          </p:cNvSpPr>
          <p:nvPr/>
        </p:nvSpPr>
        <p:spPr bwMode="auto">
          <a:xfrm>
            <a:off x="2055813" y="43910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21516" name="Line 12"/>
          <p:cNvSpPr>
            <a:spLocks noChangeShapeType="1"/>
          </p:cNvSpPr>
          <p:nvPr/>
        </p:nvSpPr>
        <p:spPr bwMode="auto">
          <a:xfrm flipH="1">
            <a:off x="5029200" y="4114800"/>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1517" name="Rectangle 13"/>
          <p:cNvSpPr>
            <a:spLocks noChangeArrowheads="1"/>
          </p:cNvSpPr>
          <p:nvPr/>
        </p:nvSpPr>
        <p:spPr bwMode="auto">
          <a:xfrm>
            <a:off x="4876800" y="38100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21518" name="Rectangle 14"/>
          <p:cNvSpPr>
            <a:spLocks noChangeArrowheads="1"/>
          </p:cNvSpPr>
          <p:nvPr/>
        </p:nvSpPr>
        <p:spPr bwMode="auto">
          <a:xfrm>
            <a:off x="4083050" y="3810000"/>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busA</a:t>
            </a:r>
          </a:p>
        </p:txBody>
      </p:sp>
      <p:sp>
        <p:nvSpPr>
          <p:cNvPr id="21519" name="Line 15"/>
          <p:cNvSpPr>
            <a:spLocks noChangeShapeType="1"/>
          </p:cNvSpPr>
          <p:nvPr/>
        </p:nvSpPr>
        <p:spPr bwMode="auto">
          <a:xfrm flipV="1">
            <a:off x="4343400" y="46482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1520" name="Rectangle 16"/>
          <p:cNvSpPr>
            <a:spLocks noChangeArrowheads="1"/>
          </p:cNvSpPr>
          <p:nvPr/>
        </p:nvSpPr>
        <p:spPr bwMode="auto">
          <a:xfrm>
            <a:off x="4187825" y="47720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21521" name="Rectangle 17"/>
          <p:cNvSpPr>
            <a:spLocks noChangeArrowheads="1"/>
          </p:cNvSpPr>
          <p:nvPr/>
        </p:nvSpPr>
        <p:spPr bwMode="auto">
          <a:xfrm>
            <a:off x="4114800" y="4343400"/>
            <a:ext cx="70326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busB</a:t>
            </a:r>
          </a:p>
        </p:txBody>
      </p:sp>
      <p:sp>
        <p:nvSpPr>
          <p:cNvPr id="21522" name="Line 18"/>
          <p:cNvSpPr>
            <a:spLocks noChangeShapeType="1"/>
          </p:cNvSpPr>
          <p:nvPr/>
        </p:nvSpPr>
        <p:spPr bwMode="auto">
          <a:xfrm flipV="1">
            <a:off x="3733800" y="36544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1523" name="Line 19"/>
          <p:cNvSpPr>
            <a:spLocks noChangeShapeType="1"/>
          </p:cNvSpPr>
          <p:nvPr/>
        </p:nvSpPr>
        <p:spPr bwMode="auto">
          <a:xfrm flipV="1">
            <a:off x="2984500" y="36544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1524" name="Rectangle 20"/>
          <p:cNvSpPr>
            <a:spLocks noChangeArrowheads="1"/>
          </p:cNvSpPr>
          <p:nvPr/>
        </p:nvSpPr>
        <p:spPr bwMode="auto">
          <a:xfrm>
            <a:off x="2841625" y="35052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5</a:t>
            </a:r>
          </a:p>
        </p:txBody>
      </p:sp>
      <p:sp>
        <p:nvSpPr>
          <p:cNvPr id="21525" name="Line 21"/>
          <p:cNvSpPr>
            <a:spLocks noChangeShapeType="1"/>
          </p:cNvSpPr>
          <p:nvPr/>
        </p:nvSpPr>
        <p:spPr bwMode="auto">
          <a:xfrm flipV="1">
            <a:off x="3365500" y="36544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1526" name="Rectangle 22"/>
          <p:cNvSpPr>
            <a:spLocks noChangeArrowheads="1"/>
          </p:cNvSpPr>
          <p:nvPr/>
        </p:nvSpPr>
        <p:spPr bwMode="auto">
          <a:xfrm>
            <a:off x="3200400" y="35052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5</a:t>
            </a:r>
          </a:p>
        </p:txBody>
      </p:sp>
      <p:sp>
        <p:nvSpPr>
          <p:cNvPr id="21527" name="Rectangle 23"/>
          <p:cNvSpPr>
            <a:spLocks noChangeArrowheads="1"/>
          </p:cNvSpPr>
          <p:nvPr/>
        </p:nvSpPr>
        <p:spPr bwMode="auto">
          <a:xfrm>
            <a:off x="2779713" y="3881438"/>
            <a:ext cx="4635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Rw</a:t>
            </a:r>
          </a:p>
        </p:txBody>
      </p:sp>
      <p:sp>
        <p:nvSpPr>
          <p:cNvPr id="21528" name="Rectangle 24"/>
          <p:cNvSpPr>
            <a:spLocks noChangeArrowheads="1"/>
          </p:cNvSpPr>
          <p:nvPr/>
        </p:nvSpPr>
        <p:spPr bwMode="auto">
          <a:xfrm>
            <a:off x="3236913" y="3881438"/>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Ra</a:t>
            </a:r>
          </a:p>
        </p:txBody>
      </p:sp>
      <p:sp>
        <p:nvSpPr>
          <p:cNvPr id="21529" name="Rectangle 25"/>
          <p:cNvSpPr>
            <a:spLocks noChangeArrowheads="1"/>
          </p:cNvSpPr>
          <p:nvPr/>
        </p:nvSpPr>
        <p:spPr bwMode="auto">
          <a:xfrm>
            <a:off x="3617913" y="3881438"/>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Rb</a:t>
            </a:r>
          </a:p>
        </p:txBody>
      </p:sp>
      <p:sp>
        <p:nvSpPr>
          <p:cNvPr id="21530" name="Rectangle 26"/>
          <p:cNvSpPr>
            <a:spLocks noChangeArrowheads="1"/>
          </p:cNvSpPr>
          <p:nvPr/>
        </p:nvSpPr>
        <p:spPr bwMode="auto">
          <a:xfrm>
            <a:off x="2779713" y="4267200"/>
            <a:ext cx="101282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pitchFamily="19" charset="0"/>
              </a:rPr>
              <a:t>RegFile</a:t>
            </a:r>
          </a:p>
        </p:txBody>
      </p:sp>
      <p:sp>
        <p:nvSpPr>
          <p:cNvPr id="21531" name="Rectangle 27"/>
          <p:cNvSpPr>
            <a:spLocks noChangeArrowheads="1"/>
          </p:cNvSpPr>
          <p:nvPr/>
        </p:nvSpPr>
        <p:spPr bwMode="auto">
          <a:xfrm>
            <a:off x="3200400" y="3276600"/>
            <a:ext cx="422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Rs</a:t>
            </a:r>
          </a:p>
        </p:txBody>
      </p:sp>
      <p:sp>
        <p:nvSpPr>
          <p:cNvPr id="21532" name="Rectangle 28"/>
          <p:cNvSpPr>
            <a:spLocks noChangeArrowheads="1"/>
          </p:cNvSpPr>
          <p:nvPr/>
        </p:nvSpPr>
        <p:spPr bwMode="auto">
          <a:xfrm>
            <a:off x="3032125" y="25146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Rt</a:t>
            </a:r>
          </a:p>
        </p:txBody>
      </p:sp>
      <p:sp>
        <p:nvSpPr>
          <p:cNvPr id="21533" name="Rectangle 29"/>
          <p:cNvSpPr>
            <a:spLocks noChangeArrowheads="1"/>
          </p:cNvSpPr>
          <p:nvPr/>
        </p:nvSpPr>
        <p:spPr bwMode="auto">
          <a:xfrm>
            <a:off x="3581400" y="32766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a:solidFill>
                  <a:schemeClr val="tx1"/>
                </a:solidFill>
                <a:latin typeface="Times" pitchFamily="19" charset="0"/>
              </a:rPr>
              <a:t>Rt</a:t>
            </a:r>
          </a:p>
        </p:txBody>
      </p:sp>
      <p:sp>
        <p:nvSpPr>
          <p:cNvPr id="21534" name="Rectangle 30"/>
          <p:cNvSpPr>
            <a:spLocks noChangeArrowheads="1"/>
          </p:cNvSpPr>
          <p:nvPr/>
        </p:nvSpPr>
        <p:spPr bwMode="auto">
          <a:xfrm>
            <a:off x="2600325" y="2514600"/>
            <a:ext cx="4476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Rd</a:t>
            </a:r>
          </a:p>
        </p:txBody>
      </p:sp>
      <p:sp>
        <p:nvSpPr>
          <p:cNvPr id="21535" name="Rectangle 31"/>
          <p:cNvSpPr>
            <a:spLocks noChangeArrowheads="1"/>
          </p:cNvSpPr>
          <p:nvPr/>
        </p:nvSpPr>
        <p:spPr bwMode="auto">
          <a:xfrm>
            <a:off x="1676400" y="2514600"/>
            <a:ext cx="9429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RegDst</a:t>
            </a:r>
          </a:p>
        </p:txBody>
      </p:sp>
      <p:sp>
        <p:nvSpPr>
          <p:cNvPr id="21536" name="Rectangle 32"/>
          <p:cNvSpPr>
            <a:spLocks noChangeArrowheads="1"/>
          </p:cNvSpPr>
          <p:nvPr/>
        </p:nvSpPr>
        <p:spPr bwMode="auto">
          <a:xfrm>
            <a:off x="3911600" y="5054600"/>
            <a:ext cx="355600" cy="1041400"/>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21537" name="Rectangle 33"/>
          <p:cNvSpPr>
            <a:spLocks noChangeArrowheads="1"/>
          </p:cNvSpPr>
          <p:nvPr/>
        </p:nvSpPr>
        <p:spPr bwMode="auto">
          <a:xfrm rot="5400000">
            <a:off x="3564731" y="5388769"/>
            <a:ext cx="10826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Extender</a:t>
            </a:r>
            <a:endParaRPr lang="en-US" sz="2000" b="1">
              <a:solidFill>
                <a:schemeClr val="tx1"/>
              </a:solidFill>
              <a:latin typeface="Times" pitchFamily="19" charset="0"/>
            </a:endParaRPr>
          </a:p>
        </p:txBody>
      </p:sp>
      <p:sp>
        <p:nvSpPr>
          <p:cNvPr id="21538" name="Rectangle 34"/>
          <p:cNvSpPr>
            <a:spLocks noChangeArrowheads="1"/>
          </p:cNvSpPr>
          <p:nvPr/>
        </p:nvSpPr>
        <p:spPr bwMode="auto">
          <a:xfrm>
            <a:off x="4419600" y="56102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21539" name="Line 35"/>
          <p:cNvSpPr>
            <a:spLocks noChangeShapeType="1"/>
          </p:cNvSpPr>
          <p:nvPr/>
        </p:nvSpPr>
        <p:spPr bwMode="auto">
          <a:xfrm flipH="1">
            <a:off x="4572000" y="5508625"/>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1540" name="Line 36"/>
          <p:cNvSpPr>
            <a:spLocks noChangeShapeType="1"/>
          </p:cNvSpPr>
          <p:nvPr/>
        </p:nvSpPr>
        <p:spPr bwMode="auto">
          <a:xfrm flipH="1">
            <a:off x="3492500" y="5510213"/>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1541" name="Rectangle 37"/>
          <p:cNvSpPr>
            <a:spLocks noChangeArrowheads="1"/>
          </p:cNvSpPr>
          <p:nvPr/>
        </p:nvSpPr>
        <p:spPr bwMode="auto">
          <a:xfrm>
            <a:off x="3276600" y="56102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16</a:t>
            </a:r>
          </a:p>
        </p:txBody>
      </p:sp>
      <p:sp>
        <p:nvSpPr>
          <p:cNvPr id="21542" name="Rectangle 38"/>
          <p:cNvSpPr>
            <a:spLocks noChangeArrowheads="1"/>
          </p:cNvSpPr>
          <p:nvPr/>
        </p:nvSpPr>
        <p:spPr bwMode="auto">
          <a:xfrm>
            <a:off x="2362200" y="5334000"/>
            <a:ext cx="9001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imm16</a:t>
            </a:r>
          </a:p>
        </p:txBody>
      </p:sp>
      <p:sp>
        <p:nvSpPr>
          <p:cNvPr id="21543" name="Rectangle 39"/>
          <p:cNvSpPr>
            <a:spLocks noChangeArrowheads="1"/>
          </p:cNvSpPr>
          <p:nvPr/>
        </p:nvSpPr>
        <p:spPr bwMode="auto">
          <a:xfrm>
            <a:off x="4648200" y="5943600"/>
            <a:ext cx="1041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ALUSrc</a:t>
            </a:r>
            <a:endParaRPr lang="en-US" sz="2000" u="sng">
              <a:solidFill>
                <a:schemeClr val="tx1"/>
              </a:solidFill>
              <a:latin typeface="Times" pitchFamily="19" charset="0"/>
            </a:endParaRPr>
          </a:p>
        </p:txBody>
      </p:sp>
      <p:sp>
        <p:nvSpPr>
          <p:cNvPr id="21544" name="Rectangle 40"/>
          <p:cNvSpPr>
            <a:spLocks noChangeArrowheads="1"/>
          </p:cNvSpPr>
          <p:nvPr/>
        </p:nvSpPr>
        <p:spPr bwMode="auto">
          <a:xfrm>
            <a:off x="2971800" y="6019800"/>
            <a:ext cx="844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ExtOp</a:t>
            </a:r>
            <a:endParaRPr lang="en-US" sz="2000" u="sng">
              <a:solidFill>
                <a:schemeClr val="tx1"/>
              </a:solidFill>
              <a:latin typeface="Times" pitchFamily="19" charset="0"/>
            </a:endParaRPr>
          </a:p>
        </p:txBody>
      </p:sp>
      <p:sp>
        <p:nvSpPr>
          <p:cNvPr id="21545" name="Line 41"/>
          <p:cNvSpPr>
            <a:spLocks noChangeShapeType="1"/>
          </p:cNvSpPr>
          <p:nvPr/>
        </p:nvSpPr>
        <p:spPr bwMode="auto">
          <a:xfrm flipV="1">
            <a:off x="8001000" y="2895600"/>
            <a:ext cx="0" cy="1482725"/>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21546" name="Rectangle 42"/>
          <p:cNvSpPr>
            <a:spLocks noChangeArrowheads="1"/>
          </p:cNvSpPr>
          <p:nvPr/>
        </p:nvSpPr>
        <p:spPr bwMode="auto">
          <a:xfrm>
            <a:off x="7086600" y="2438400"/>
            <a:ext cx="13239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MemtoReg</a:t>
            </a:r>
            <a:endParaRPr lang="en-US" sz="2000" u="sng">
              <a:solidFill>
                <a:schemeClr val="tx1"/>
              </a:solidFill>
              <a:latin typeface="Times" pitchFamily="19" charset="0"/>
            </a:endParaRPr>
          </a:p>
        </p:txBody>
      </p:sp>
      <p:sp>
        <p:nvSpPr>
          <p:cNvPr id="21547" name="Rectangle 43"/>
          <p:cNvSpPr>
            <a:spLocks noChangeArrowheads="1"/>
          </p:cNvSpPr>
          <p:nvPr/>
        </p:nvSpPr>
        <p:spPr bwMode="auto">
          <a:xfrm>
            <a:off x="5681663" y="5867400"/>
            <a:ext cx="4905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clk</a:t>
            </a:r>
          </a:p>
        </p:txBody>
      </p:sp>
      <p:sp>
        <p:nvSpPr>
          <p:cNvPr id="21548" name="Rectangle 44"/>
          <p:cNvSpPr>
            <a:spLocks noChangeArrowheads="1"/>
          </p:cNvSpPr>
          <p:nvPr/>
        </p:nvSpPr>
        <p:spPr bwMode="auto">
          <a:xfrm>
            <a:off x="5410200" y="5334000"/>
            <a:ext cx="9350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Data In</a:t>
            </a:r>
          </a:p>
        </p:txBody>
      </p:sp>
      <p:sp>
        <p:nvSpPr>
          <p:cNvPr id="21549" name="Line 45"/>
          <p:cNvSpPr>
            <a:spLocks noChangeShapeType="1"/>
          </p:cNvSpPr>
          <p:nvPr/>
        </p:nvSpPr>
        <p:spPr bwMode="auto">
          <a:xfrm flipH="1">
            <a:off x="5989638" y="5253038"/>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1550" name="Rectangle 46"/>
          <p:cNvSpPr>
            <a:spLocks noChangeArrowheads="1"/>
          </p:cNvSpPr>
          <p:nvPr/>
        </p:nvSpPr>
        <p:spPr bwMode="auto">
          <a:xfrm>
            <a:off x="6019800" y="50292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21551" name="Line 47"/>
          <p:cNvSpPr>
            <a:spLocks noChangeShapeType="1"/>
          </p:cNvSpPr>
          <p:nvPr/>
        </p:nvSpPr>
        <p:spPr bwMode="auto">
          <a:xfrm flipV="1">
            <a:off x="6692900" y="3276600"/>
            <a:ext cx="12700" cy="1846263"/>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21552" name="Rectangle 48"/>
          <p:cNvSpPr>
            <a:spLocks noChangeArrowheads="1"/>
          </p:cNvSpPr>
          <p:nvPr/>
        </p:nvSpPr>
        <p:spPr bwMode="auto">
          <a:xfrm>
            <a:off x="6248400" y="2819400"/>
            <a:ext cx="1041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MemWr</a:t>
            </a:r>
          </a:p>
        </p:txBody>
      </p:sp>
      <p:grpSp>
        <p:nvGrpSpPr>
          <p:cNvPr id="2" name="Group 49"/>
          <p:cNvGrpSpPr>
            <a:grpSpLocks/>
          </p:cNvGrpSpPr>
          <p:nvPr/>
        </p:nvGrpSpPr>
        <p:grpSpPr bwMode="auto">
          <a:xfrm>
            <a:off x="2590800" y="2943225"/>
            <a:ext cx="838200" cy="333375"/>
            <a:chOff x="2640" y="1422"/>
            <a:chExt cx="528" cy="210"/>
          </a:xfrm>
        </p:grpSpPr>
        <p:sp>
          <p:nvSpPr>
            <p:cNvPr id="21600" name="Rectangle 50"/>
            <p:cNvSpPr>
              <a:spLocks noChangeArrowheads="1"/>
            </p:cNvSpPr>
            <p:nvPr/>
          </p:nvSpPr>
          <p:spPr bwMode="auto">
            <a:xfrm>
              <a:off x="292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21601" name="Rectangle 51"/>
            <p:cNvSpPr>
              <a:spLocks noChangeArrowheads="1"/>
            </p:cNvSpPr>
            <p:nvPr/>
          </p:nvSpPr>
          <p:spPr bwMode="auto">
            <a:xfrm>
              <a:off x="268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21602" name="Freeform 52"/>
            <p:cNvSpPr>
              <a:spLocks/>
            </p:cNvSpPr>
            <p:nvPr/>
          </p:nvSpPr>
          <p:spPr bwMode="auto">
            <a:xfrm>
              <a:off x="2640" y="1440"/>
              <a:ext cx="528" cy="192"/>
            </a:xfrm>
            <a:custGeom>
              <a:avLst/>
              <a:gdLst>
                <a:gd name="T0" fmla="*/ 0 w 528"/>
                <a:gd name="T1" fmla="*/ 0 h 192"/>
                <a:gd name="T2" fmla="*/ 48 w 528"/>
                <a:gd name="T3" fmla="*/ 192 h 192"/>
                <a:gd name="T4" fmla="*/ 480 w 528"/>
                <a:gd name="T5" fmla="*/ 192 h 192"/>
                <a:gd name="T6" fmla="*/ 528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sp>
        <p:nvSpPr>
          <p:cNvPr id="21554" name="Rectangle 53"/>
          <p:cNvSpPr>
            <a:spLocks noChangeArrowheads="1"/>
          </p:cNvSpPr>
          <p:nvPr/>
        </p:nvSpPr>
        <p:spPr bwMode="auto">
          <a:xfrm>
            <a:off x="2590800" y="3886200"/>
            <a:ext cx="1447800" cy="9906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grpSp>
        <p:nvGrpSpPr>
          <p:cNvPr id="3" name="Group 54"/>
          <p:cNvGrpSpPr>
            <a:grpSpLocks/>
          </p:cNvGrpSpPr>
          <p:nvPr/>
        </p:nvGrpSpPr>
        <p:grpSpPr bwMode="auto">
          <a:xfrm>
            <a:off x="4899025" y="4495800"/>
            <a:ext cx="358775" cy="1219200"/>
            <a:chOff x="3518" y="2640"/>
            <a:chExt cx="226" cy="768"/>
          </a:xfrm>
        </p:grpSpPr>
        <p:sp>
          <p:nvSpPr>
            <p:cNvPr id="21597" name="Rectangle 55"/>
            <p:cNvSpPr>
              <a:spLocks noChangeArrowheads="1"/>
            </p:cNvSpPr>
            <p:nvPr/>
          </p:nvSpPr>
          <p:spPr bwMode="auto">
            <a:xfrm>
              <a:off x="3518" y="269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21598" name="Rectangle 56"/>
            <p:cNvSpPr>
              <a:spLocks noChangeArrowheads="1"/>
            </p:cNvSpPr>
            <p:nvPr/>
          </p:nvSpPr>
          <p:spPr bwMode="auto">
            <a:xfrm>
              <a:off x="3518" y="3187"/>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21599" name="Freeform 57"/>
            <p:cNvSpPr>
              <a:spLocks/>
            </p:cNvSpPr>
            <p:nvPr/>
          </p:nvSpPr>
          <p:spPr bwMode="auto">
            <a:xfrm>
              <a:off x="3552" y="2640"/>
              <a:ext cx="192" cy="768"/>
            </a:xfrm>
            <a:custGeom>
              <a:avLst/>
              <a:gdLst>
                <a:gd name="T0" fmla="*/ 0 w 192"/>
                <a:gd name="T1" fmla="*/ 0 h 768"/>
                <a:gd name="T2" fmla="*/ 0 w 192"/>
                <a:gd name="T3" fmla="*/ 768 h 768"/>
                <a:gd name="T4" fmla="*/ 192 w 192"/>
                <a:gd name="T5" fmla="*/ 672 h 768"/>
                <a:gd name="T6" fmla="*/ 192 w 192"/>
                <a:gd name="T7" fmla="*/ 96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4" name="Group 58"/>
          <p:cNvGrpSpPr>
            <a:grpSpLocks/>
          </p:cNvGrpSpPr>
          <p:nvPr/>
        </p:nvGrpSpPr>
        <p:grpSpPr bwMode="auto">
          <a:xfrm>
            <a:off x="5762625" y="3886200"/>
            <a:ext cx="485775" cy="1143000"/>
            <a:chOff x="4009" y="2304"/>
            <a:chExt cx="306" cy="720"/>
          </a:xfrm>
        </p:grpSpPr>
        <p:sp>
          <p:nvSpPr>
            <p:cNvPr id="21594" name="Rectangle 59"/>
            <p:cNvSpPr>
              <a:spLocks noChangeArrowheads="1"/>
            </p:cNvSpPr>
            <p:nvPr/>
          </p:nvSpPr>
          <p:spPr bwMode="auto">
            <a:xfrm>
              <a:off x="4009" y="2322"/>
              <a:ext cx="114" cy="210"/>
            </a:xfrm>
            <a:prstGeom prst="rect">
              <a:avLst/>
            </a:prstGeom>
            <a:noFill/>
            <a:ln w="12700">
              <a:noFill/>
              <a:miter lim="800000"/>
              <a:headEnd/>
              <a:tailEnd/>
            </a:ln>
          </p:spPr>
          <p:txBody>
            <a:bodyPr wrap="none" lIns="90488" tIns="44450" rIns="90488" bIns="44450">
              <a:prstTxWarp prst="textNoShape">
                <a:avLst/>
              </a:prstTxWarp>
              <a:spAutoFit/>
            </a:bodyPr>
            <a:lstStyle/>
            <a:p>
              <a:endParaRPr lang="en-US" sz="1600" b="1">
                <a:solidFill>
                  <a:schemeClr val="tx1"/>
                </a:solidFill>
                <a:latin typeface="Times" pitchFamily="19" charset="0"/>
              </a:endParaRPr>
            </a:p>
          </p:txBody>
        </p:sp>
        <p:sp>
          <p:nvSpPr>
            <p:cNvPr id="21595" name="Rectangle 60"/>
            <p:cNvSpPr>
              <a:spLocks noChangeArrowheads="1"/>
            </p:cNvSpPr>
            <p:nvPr/>
          </p:nvSpPr>
          <p:spPr bwMode="auto">
            <a:xfrm rot="5400000">
              <a:off x="3993" y="2583"/>
              <a:ext cx="384"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ALU</a:t>
              </a:r>
            </a:p>
          </p:txBody>
        </p:sp>
        <p:sp>
          <p:nvSpPr>
            <p:cNvPr id="21596" name="Freeform 61"/>
            <p:cNvSpPr>
              <a:spLocks/>
            </p:cNvSpPr>
            <p:nvPr/>
          </p:nvSpPr>
          <p:spPr bwMode="auto">
            <a:xfrm>
              <a:off x="4032" y="2304"/>
              <a:ext cx="283" cy="720"/>
            </a:xfrm>
            <a:custGeom>
              <a:avLst/>
              <a:gdLst>
                <a:gd name="T0" fmla="*/ 0 w 240"/>
                <a:gd name="T1" fmla="*/ 0 h 672"/>
                <a:gd name="T2" fmla="*/ 0 w 240"/>
                <a:gd name="T3" fmla="*/ 309 h 672"/>
                <a:gd name="T4" fmla="*/ 57 w 240"/>
                <a:gd name="T5" fmla="*/ 360 h 672"/>
                <a:gd name="T6" fmla="*/ 0 w 240"/>
                <a:gd name="T7" fmla="*/ 411 h 672"/>
                <a:gd name="T8" fmla="*/ 0 w 240"/>
                <a:gd name="T9" fmla="*/ 720 h 672"/>
                <a:gd name="T10" fmla="*/ 283 w 240"/>
                <a:gd name="T11" fmla="*/ 514 h 672"/>
                <a:gd name="T12" fmla="*/ 283 w 240"/>
                <a:gd name="T13" fmla="*/ 206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sp>
        <p:nvSpPr>
          <p:cNvPr id="21557" name="Rectangle 62"/>
          <p:cNvSpPr>
            <a:spLocks noChangeArrowheads="1"/>
          </p:cNvSpPr>
          <p:nvPr/>
        </p:nvSpPr>
        <p:spPr bwMode="auto">
          <a:xfrm>
            <a:off x="7794625" y="4391025"/>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21558" name="Rectangle 63"/>
          <p:cNvSpPr>
            <a:spLocks noChangeArrowheads="1"/>
          </p:cNvSpPr>
          <p:nvPr/>
        </p:nvSpPr>
        <p:spPr bwMode="auto">
          <a:xfrm>
            <a:off x="7794625" y="5381625"/>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21559" name="Freeform 64"/>
          <p:cNvSpPr>
            <a:spLocks/>
          </p:cNvSpPr>
          <p:nvPr/>
        </p:nvSpPr>
        <p:spPr bwMode="auto">
          <a:xfrm>
            <a:off x="7848600" y="4267200"/>
            <a:ext cx="304800" cy="1600200"/>
          </a:xfrm>
          <a:custGeom>
            <a:avLst/>
            <a:gdLst>
              <a:gd name="T0" fmla="*/ 0 w 192"/>
              <a:gd name="T1" fmla="*/ 0 h 1008"/>
              <a:gd name="T2" fmla="*/ 0 w 192"/>
              <a:gd name="T3" fmla="*/ 1600200 h 1008"/>
              <a:gd name="T4" fmla="*/ 304800 w 192"/>
              <a:gd name="T5" fmla="*/ 1371600 h 1008"/>
              <a:gd name="T6" fmla="*/ 304800 w 192"/>
              <a:gd name="T7" fmla="*/ 228600 h 1008"/>
              <a:gd name="T8" fmla="*/ 0 w 192"/>
              <a:gd name="T9" fmla="*/ 0 h 1008"/>
              <a:gd name="T10" fmla="*/ 0 60000 65536"/>
              <a:gd name="T11" fmla="*/ 0 60000 65536"/>
              <a:gd name="T12" fmla="*/ 0 60000 65536"/>
              <a:gd name="T13" fmla="*/ 0 60000 65536"/>
              <a:gd name="T14" fmla="*/ 0 60000 65536"/>
              <a:gd name="T15" fmla="*/ 0 w 192"/>
              <a:gd name="T16" fmla="*/ 0 h 1008"/>
              <a:gd name="T17" fmla="*/ 192 w 192"/>
              <a:gd name="T18" fmla="*/ 1008 h 1008"/>
            </a:gdLst>
            <a:ahLst/>
            <a:cxnLst>
              <a:cxn ang="T10">
                <a:pos x="T0" y="T1"/>
              </a:cxn>
              <a:cxn ang="T11">
                <a:pos x="T2" y="T3"/>
              </a:cxn>
              <a:cxn ang="T12">
                <a:pos x="T4" y="T5"/>
              </a:cxn>
              <a:cxn ang="T13">
                <a:pos x="T6" y="T7"/>
              </a:cxn>
              <a:cxn ang="T14">
                <a:pos x="T8" y="T9"/>
              </a:cxn>
            </a:cxnLst>
            <a:rect l="T15" t="T16" r="T17" b="T18"/>
            <a:pathLst>
              <a:path w="192" h="1008">
                <a:moveTo>
                  <a:pt x="0" y="0"/>
                </a:moveTo>
                <a:lnTo>
                  <a:pt x="0" y="1008"/>
                </a:lnTo>
                <a:lnTo>
                  <a:pt x="192" y="864"/>
                </a:lnTo>
                <a:lnTo>
                  <a:pt x="192" y="144"/>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21560" name="Rectangle 65"/>
          <p:cNvSpPr>
            <a:spLocks noChangeArrowheads="1"/>
          </p:cNvSpPr>
          <p:nvPr/>
        </p:nvSpPr>
        <p:spPr bwMode="auto">
          <a:xfrm>
            <a:off x="6391275" y="5129213"/>
            <a:ext cx="1127125" cy="1128712"/>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1561" name="Rectangle 66"/>
          <p:cNvSpPr>
            <a:spLocks noChangeArrowheads="1"/>
          </p:cNvSpPr>
          <p:nvPr/>
        </p:nvSpPr>
        <p:spPr bwMode="auto">
          <a:xfrm>
            <a:off x="6372225" y="5076825"/>
            <a:ext cx="6667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WrEn</a:t>
            </a:r>
          </a:p>
        </p:txBody>
      </p:sp>
      <p:sp>
        <p:nvSpPr>
          <p:cNvPr id="21562" name="Rectangle 67"/>
          <p:cNvSpPr>
            <a:spLocks noChangeArrowheads="1"/>
          </p:cNvSpPr>
          <p:nvPr/>
        </p:nvSpPr>
        <p:spPr bwMode="auto">
          <a:xfrm>
            <a:off x="6983413" y="5076825"/>
            <a:ext cx="496887"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Adr</a:t>
            </a:r>
          </a:p>
        </p:txBody>
      </p:sp>
      <p:sp>
        <p:nvSpPr>
          <p:cNvPr id="21563" name="Rectangle 68"/>
          <p:cNvSpPr>
            <a:spLocks noChangeArrowheads="1"/>
          </p:cNvSpPr>
          <p:nvPr/>
        </p:nvSpPr>
        <p:spPr bwMode="auto">
          <a:xfrm>
            <a:off x="6400800" y="5484813"/>
            <a:ext cx="1111250" cy="577850"/>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80000"/>
              </a:lnSpc>
            </a:pPr>
            <a:r>
              <a:rPr lang="en-US" sz="2000" b="1">
                <a:solidFill>
                  <a:schemeClr val="tx1"/>
                </a:solidFill>
                <a:latin typeface="Times" pitchFamily="19" charset="0"/>
              </a:rPr>
              <a:t>Data</a:t>
            </a:r>
          </a:p>
          <a:p>
            <a:pPr algn="ctr">
              <a:lnSpc>
                <a:spcPct val="80000"/>
              </a:lnSpc>
            </a:pPr>
            <a:r>
              <a:rPr lang="en-US" sz="2000" b="1">
                <a:solidFill>
                  <a:schemeClr val="tx1"/>
                </a:solidFill>
                <a:latin typeface="Times" pitchFamily="19" charset="0"/>
              </a:rPr>
              <a:t>Memory</a:t>
            </a:r>
          </a:p>
        </p:txBody>
      </p:sp>
      <p:sp>
        <p:nvSpPr>
          <p:cNvPr id="21564" name="Line 69"/>
          <p:cNvSpPr>
            <a:spLocks noChangeShapeType="1"/>
          </p:cNvSpPr>
          <p:nvPr/>
        </p:nvSpPr>
        <p:spPr bwMode="auto">
          <a:xfrm>
            <a:off x="6400800" y="6019800"/>
            <a:ext cx="152400" cy="76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1565" name="Line 70"/>
          <p:cNvSpPr>
            <a:spLocks noChangeShapeType="1"/>
          </p:cNvSpPr>
          <p:nvPr/>
        </p:nvSpPr>
        <p:spPr bwMode="auto">
          <a:xfrm flipH="1">
            <a:off x="6400800" y="6096000"/>
            <a:ext cx="152400" cy="76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1566" name="Line 71"/>
          <p:cNvSpPr>
            <a:spLocks noChangeShapeType="1"/>
          </p:cNvSpPr>
          <p:nvPr/>
        </p:nvSpPr>
        <p:spPr bwMode="auto">
          <a:xfrm>
            <a:off x="2819400" y="2819400"/>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1567" name="Line 72"/>
          <p:cNvSpPr>
            <a:spLocks noChangeShapeType="1"/>
          </p:cNvSpPr>
          <p:nvPr/>
        </p:nvSpPr>
        <p:spPr bwMode="auto">
          <a:xfrm>
            <a:off x="3200400" y="2819400"/>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1568" name="Freeform 73"/>
          <p:cNvSpPr>
            <a:spLocks/>
          </p:cNvSpPr>
          <p:nvPr/>
        </p:nvSpPr>
        <p:spPr bwMode="auto">
          <a:xfrm>
            <a:off x="2286000" y="2895600"/>
            <a:ext cx="304800" cy="228600"/>
          </a:xfrm>
          <a:custGeom>
            <a:avLst/>
            <a:gdLst>
              <a:gd name="T0" fmla="*/ 0 w 192"/>
              <a:gd name="T1" fmla="*/ 0 h 336"/>
              <a:gd name="T2" fmla="*/ 0 w 192"/>
              <a:gd name="T3" fmla="*/ 228600 h 336"/>
              <a:gd name="T4" fmla="*/ 304800 w 192"/>
              <a:gd name="T5" fmla="*/ 228600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1569" name="Line 74"/>
          <p:cNvSpPr>
            <a:spLocks noChangeShapeType="1"/>
          </p:cNvSpPr>
          <p:nvPr/>
        </p:nvSpPr>
        <p:spPr bwMode="auto">
          <a:xfrm>
            <a:off x="2743200" y="36576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1570" name="Line 75"/>
          <p:cNvSpPr>
            <a:spLocks noChangeShapeType="1"/>
          </p:cNvSpPr>
          <p:nvPr/>
        </p:nvSpPr>
        <p:spPr bwMode="auto">
          <a:xfrm>
            <a:off x="3048000" y="3276600"/>
            <a:ext cx="0" cy="609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1571" name="Line 76"/>
          <p:cNvSpPr>
            <a:spLocks noChangeShapeType="1"/>
          </p:cNvSpPr>
          <p:nvPr/>
        </p:nvSpPr>
        <p:spPr bwMode="auto">
          <a:xfrm>
            <a:off x="3429000" y="35814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1572" name="Line 77"/>
          <p:cNvSpPr>
            <a:spLocks noChangeShapeType="1"/>
          </p:cNvSpPr>
          <p:nvPr/>
        </p:nvSpPr>
        <p:spPr bwMode="auto">
          <a:xfrm>
            <a:off x="3810000" y="35814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1573" name="Rectangle 78"/>
          <p:cNvSpPr>
            <a:spLocks noChangeArrowheads="1"/>
          </p:cNvSpPr>
          <p:nvPr/>
        </p:nvSpPr>
        <p:spPr bwMode="auto">
          <a:xfrm>
            <a:off x="3603625" y="35052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5</a:t>
            </a:r>
          </a:p>
        </p:txBody>
      </p:sp>
      <p:sp>
        <p:nvSpPr>
          <p:cNvPr id="21574" name="Line 79"/>
          <p:cNvSpPr>
            <a:spLocks noChangeShapeType="1"/>
          </p:cNvSpPr>
          <p:nvPr/>
        </p:nvSpPr>
        <p:spPr bwMode="auto">
          <a:xfrm>
            <a:off x="4038600" y="4191000"/>
            <a:ext cx="17526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1575" name="Line 80"/>
          <p:cNvSpPr>
            <a:spLocks noChangeShapeType="1"/>
          </p:cNvSpPr>
          <p:nvPr/>
        </p:nvSpPr>
        <p:spPr bwMode="auto">
          <a:xfrm>
            <a:off x="6096000" y="2857500"/>
            <a:ext cx="0" cy="1219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1576" name="Line 81"/>
          <p:cNvSpPr>
            <a:spLocks noChangeShapeType="1"/>
          </p:cNvSpPr>
          <p:nvPr/>
        </p:nvSpPr>
        <p:spPr bwMode="auto">
          <a:xfrm>
            <a:off x="4038600" y="4724400"/>
            <a:ext cx="914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1577" name="Line 82"/>
          <p:cNvSpPr>
            <a:spLocks noChangeShapeType="1"/>
          </p:cNvSpPr>
          <p:nvPr/>
        </p:nvSpPr>
        <p:spPr bwMode="auto">
          <a:xfrm>
            <a:off x="5257800" y="4876800"/>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1578" name="Line 83"/>
          <p:cNvSpPr>
            <a:spLocks noChangeShapeType="1"/>
          </p:cNvSpPr>
          <p:nvPr/>
        </p:nvSpPr>
        <p:spPr bwMode="auto">
          <a:xfrm>
            <a:off x="4267200" y="55626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1579" name="Line 84"/>
          <p:cNvSpPr>
            <a:spLocks noChangeShapeType="1"/>
          </p:cNvSpPr>
          <p:nvPr/>
        </p:nvSpPr>
        <p:spPr bwMode="auto">
          <a:xfrm>
            <a:off x="3200400" y="55626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1580" name="Line 85"/>
          <p:cNvSpPr>
            <a:spLocks noChangeShapeType="1"/>
          </p:cNvSpPr>
          <p:nvPr/>
        </p:nvSpPr>
        <p:spPr bwMode="auto">
          <a:xfrm flipH="1">
            <a:off x="2819400" y="47244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1581" name="Line 86"/>
          <p:cNvSpPr>
            <a:spLocks noChangeShapeType="1"/>
          </p:cNvSpPr>
          <p:nvPr/>
        </p:nvSpPr>
        <p:spPr bwMode="auto">
          <a:xfrm>
            <a:off x="2895600" y="47244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1582" name="Line 87"/>
          <p:cNvSpPr>
            <a:spLocks noChangeShapeType="1"/>
          </p:cNvSpPr>
          <p:nvPr/>
        </p:nvSpPr>
        <p:spPr bwMode="auto">
          <a:xfrm>
            <a:off x="2895600" y="48768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1583" name="Line 88"/>
          <p:cNvSpPr>
            <a:spLocks noChangeShapeType="1"/>
          </p:cNvSpPr>
          <p:nvPr/>
        </p:nvSpPr>
        <p:spPr bwMode="auto">
          <a:xfrm flipV="1">
            <a:off x="4114800" y="6096000"/>
            <a:ext cx="0" cy="2286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1584" name="Line 89"/>
          <p:cNvSpPr>
            <a:spLocks noChangeShapeType="1"/>
          </p:cNvSpPr>
          <p:nvPr/>
        </p:nvSpPr>
        <p:spPr bwMode="auto">
          <a:xfrm flipV="1">
            <a:off x="5105400" y="5638800"/>
            <a:ext cx="0" cy="3048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1585" name="Line 90"/>
          <p:cNvSpPr>
            <a:spLocks noChangeShapeType="1"/>
          </p:cNvSpPr>
          <p:nvPr/>
        </p:nvSpPr>
        <p:spPr bwMode="auto">
          <a:xfrm flipH="1">
            <a:off x="6172200" y="6096000"/>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1586" name="Line 91"/>
          <p:cNvSpPr>
            <a:spLocks noChangeShapeType="1"/>
          </p:cNvSpPr>
          <p:nvPr/>
        </p:nvSpPr>
        <p:spPr bwMode="auto">
          <a:xfrm>
            <a:off x="6248400" y="4495800"/>
            <a:ext cx="16002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1587" name="Line 92"/>
          <p:cNvSpPr>
            <a:spLocks noChangeShapeType="1"/>
          </p:cNvSpPr>
          <p:nvPr/>
        </p:nvSpPr>
        <p:spPr bwMode="auto">
          <a:xfrm>
            <a:off x="7239000" y="4495800"/>
            <a:ext cx="0" cy="6096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1588" name="Line 93"/>
          <p:cNvSpPr>
            <a:spLocks noChangeShapeType="1"/>
          </p:cNvSpPr>
          <p:nvPr/>
        </p:nvSpPr>
        <p:spPr bwMode="auto">
          <a:xfrm flipH="1">
            <a:off x="6477000" y="44196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1589" name="Freeform 94"/>
          <p:cNvSpPr>
            <a:spLocks/>
          </p:cNvSpPr>
          <p:nvPr/>
        </p:nvSpPr>
        <p:spPr bwMode="auto">
          <a:xfrm>
            <a:off x="2057400" y="4343400"/>
            <a:ext cx="6248400" cy="2057400"/>
          </a:xfrm>
          <a:custGeom>
            <a:avLst/>
            <a:gdLst>
              <a:gd name="T0" fmla="*/ 6096000 w 3936"/>
              <a:gd name="T1" fmla="*/ 685800 h 1296"/>
              <a:gd name="T2" fmla="*/ 6248400 w 3936"/>
              <a:gd name="T3" fmla="*/ 685800 h 1296"/>
              <a:gd name="T4" fmla="*/ 6248400 w 3936"/>
              <a:gd name="T5" fmla="*/ 2057400 h 1296"/>
              <a:gd name="T6" fmla="*/ 0 w 3936"/>
              <a:gd name="T7" fmla="*/ 2057400 h 1296"/>
              <a:gd name="T8" fmla="*/ 0 w 3936"/>
              <a:gd name="T9" fmla="*/ 0 h 1296"/>
              <a:gd name="T10" fmla="*/ 533400 w 3936"/>
              <a:gd name="T11" fmla="*/ 0 h 1296"/>
              <a:gd name="T12" fmla="*/ 0 60000 65536"/>
              <a:gd name="T13" fmla="*/ 0 60000 65536"/>
              <a:gd name="T14" fmla="*/ 0 60000 65536"/>
              <a:gd name="T15" fmla="*/ 0 60000 65536"/>
              <a:gd name="T16" fmla="*/ 0 60000 65536"/>
              <a:gd name="T17" fmla="*/ 0 60000 65536"/>
              <a:gd name="T18" fmla="*/ 0 w 3936"/>
              <a:gd name="T19" fmla="*/ 0 h 1296"/>
              <a:gd name="T20" fmla="*/ 3936 w 3936"/>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3936" h="1296">
                <a:moveTo>
                  <a:pt x="3840" y="432"/>
                </a:moveTo>
                <a:lnTo>
                  <a:pt x="3936" y="432"/>
                </a:lnTo>
                <a:lnTo>
                  <a:pt x="3936" y="1296"/>
                </a:lnTo>
                <a:lnTo>
                  <a:pt x="0" y="1296"/>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1590" name="Line 95"/>
          <p:cNvSpPr>
            <a:spLocks noChangeShapeType="1"/>
          </p:cNvSpPr>
          <p:nvPr/>
        </p:nvSpPr>
        <p:spPr bwMode="auto">
          <a:xfrm>
            <a:off x="5867400" y="5334000"/>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1591" name="Line 96"/>
          <p:cNvSpPr>
            <a:spLocks noChangeShapeType="1"/>
          </p:cNvSpPr>
          <p:nvPr/>
        </p:nvSpPr>
        <p:spPr bwMode="auto">
          <a:xfrm>
            <a:off x="7543800" y="5638800"/>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1592" name="Line 97"/>
          <p:cNvSpPr>
            <a:spLocks noChangeShapeType="1"/>
          </p:cNvSpPr>
          <p:nvPr/>
        </p:nvSpPr>
        <p:spPr bwMode="auto">
          <a:xfrm flipH="1">
            <a:off x="3810000" y="6324600"/>
            <a:ext cx="3048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1593" name="Freeform 98"/>
          <p:cNvSpPr>
            <a:spLocks/>
          </p:cNvSpPr>
          <p:nvPr/>
        </p:nvSpPr>
        <p:spPr bwMode="auto">
          <a:xfrm>
            <a:off x="4648200" y="4721225"/>
            <a:ext cx="1219200" cy="609600"/>
          </a:xfrm>
          <a:custGeom>
            <a:avLst/>
            <a:gdLst>
              <a:gd name="T0" fmla="*/ 1219200 w 768"/>
              <a:gd name="T1" fmla="*/ 609600 h 384"/>
              <a:gd name="T2" fmla="*/ 0 w 768"/>
              <a:gd name="T3" fmla="*/ 609600 h 384"/>
              <a:gd name="T4" fmla="*/ 0 w 768"/>
              <a:gd name="T5" fmla="*/ 0 h 384"/>
              <a:gd name="T6" fmla="*/ 0 60000 65536"/>
              <a:gd name="T7" fmla="*/ 0 60000 65536"/>
              <a:gd name="T8" fmla="*/ 0 60000 65536"/>
              <a:gd name="T9" fmla="*/ 0 w 768"/>
              <a:gd name="T10" fmla="*/ 0 h 384"/>
              <a:gd name="T11" fmla="*/ 768 w 768"/>
              <a:gd name="T12" fmla="*/ 384 h 384"/>
            </a:gdLst>
            <a:ahLst/>
            <a:cxnLst>
              <a:cxn ang="T6">
                <a:pos x="T0" y="T1"/>
              </a:cxn>
              <a:cxn ang="T7">
                <a:pos x="T2" y="T3"/>
              </a:cxn>
              <a:cxn ang="T8">
                <a:pos x="T4" y="T5"/>
              </a:cxn>
            </a:cxnLst>
            <a:rect l="T9" t="T10" r="T11" b="T12"/>
            <a:pathLst>
              <a:path w="768" h="384">
                <a:moveTo>
                  <a:pt x="768" y="384"/>
                </a:moveTo>
                <a:lnTo>
                  <a:pt x="0" y="384"/>
                </a:lnTo>
                <a:lnTo>
                  <a:pt x="0" y="0"/>
                </a:lnTo>
              </a:path>
            </a:pathLst>
          </a:custGeom>
          <a:noFill/>
          <a:ln w="19050">
            <a:solidFill>
              <a:schemeClr val="tx1"/>
            </a:solidFill>
            <a:round/>
            <a:headEnd/>
            <a:tailEn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9442" name="Rectangle 2"/>
          <p:cNvSpPr>
            <a:spLocks noGrp="1" noChangeArrowheads="1"/>
          </p:cNvSpPr>
          <p:nvPr>
            <p:ph type="title"/>
          </p:nvPr>
        </p:nvSpPr>
        <p:spPr>
          <a:xfrm>
            <a:off x="609600" y="211138"/>
            <a:ext cx="7772400" cy="474662"/>
          </a:xfrm>
        </p:spPr>
        <p:txBody>
          <a:bodyPr/>
          <a:lstStyle/>
          <a:p>
            <a:r>
              <a:rPr lang="en-US" dirty="0"/>
              <a:t>Structural Hazard #2: Registers (2/2)</a:t>
            </a:r>
          </a:p>
        </p:txBody>
      </p:sp>
      <p:sp>
        <p:nvSpPr>
          <p:cNvPr id="2749443" name="Rectangle 3"/>
          <p:cNvSpPr>
            <a:spLocks noGrp="1" noChangeArrowheads="1"/>
          </p:cNvSpPr>
          <p:nvPr>
            <p:ph type="body" idx="1"/>
          </p:nvPr>
        </p:nvSpPr>
        <p:spPr>
          <a:xfrm>
            <a:off x="457200" y="1143000"/>
            <a:ext cx="8229600" cy="5162550"/>
          </a:xfrm>
        </p:spPr>
        <p:txBody>
          <a:bodyPr/>
          <a:lstStyle/>
          <a:p>
            <a:r>
              <a:rPr lang="en-US" dirty="0"/>
              <a:t>Two different solutions have been used:</a:t>
            </a:r>
          </a:p>
          <a:p>
            <a:pPr lvl="1">
              <a:buFontTx/>
              <a:buNone/>
            </a:pPr>
            <a:r>
              <a:rPr lang="en-US" dirty="0"/>
              <a:t>1) </a:t>
            </a:r>
            <a:r>
              <a:rPr lang="en-US" dirty="0" err="1"/>
              <a:t>RegFile</a:t>
            </a:r>
            <a:r>
              <a:rPr lang="en-US" dirty="0"/>
              <a:t> access is </a:t>
            </a:r>
            <a:r>
              <a:rPr lang="en-US" i="1" dirty="0"/>
              <a:t>VERY</a:t>
            </a:r>
            <a:r>
              <a:rPr lang="en-US" dirty="0"/>
              <a:t> fast: takes less than half the time of ALU stage</a:t>
            </a:r>
          </a:p>
          <a:p>
            <a:pPr lvl="2"/>
            <a:r>
              <a:rPr lang="en-US" dirty="0"/>
              <a:t>Write to Registers during first half of each clock cycle</a:t>
            </a:r>
          </a:p>
          <a:p>
            <a:pPr lvl="2"/>
            <a:r>
              <a:rPr lang="en-US" dirty="0"/>
              <a:t>Read from Registers during second half of each clock cycle</a:t>
            </a:r>
          </a:p>
          <a:p>
            <a:pPr lvl="1">
              <a:buFontTx/>
              <a:buNone/>
            </a:pPr>
            <a:r>
              <a:rPr lang="en-US" dirty="0"/>
              <a:t>2) Build </a:t>
            </a:r>
            <a:r>
              <a:rPr lang="en-US" dirty="0" err="1"/>
              <a:t>RegFile</a:t>
            </a:r>
            <a:r>
              <a:rPr lang="en-US" dirty="0"/>
              <a:t> with independent read and write ports</a:t>
            </a:r>
          </a:p>
          <a:p>
            <a:r>
              <a:rPr lang="en-US" dirty="0">
                <a:solidFill>
                  <a:schemeClr val="accent2"/>
                </a:solidFill>
              </a:rPr>
              <a:t>Result: can perform Read and Write during same clock cycle</a:t>
            </a:r>
            <a:endParaRPr 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1730" name="Rectangle 2"/>
          <p:cNvSpPr>
            <a:spLocks noGrp="1" noChangeArrowheads="1"/>
          </p:cNvSpPr>
          <p:nvPr>
            <p:ph type="title"/>
          </p:nvPr>
        </p:nvSpPr>
        <p:spPr/>
        <p:txBody>
          <a:bodyPr/>
          <a:lstStyle/>
          <a:p>
            <a:r>
              <a:rPr lang="en-US" smtClean="0"/>
              <a:t>Control Hazard: Branching (1/8)</a:t>
            </a:r>
            <a:endParaRPr lang="en-US"/>
          </a:p>
        </p:txBody>
      </p:sp>
      <p:sp>
        <p:nvSpPr>
          <p:cNvPr id="2761731" name="Rectangle 3"/>
          <p:cNvSpPr>
            <a:spLocks noChangeArrowheads="1"/>
          </p:cNvSpPr>
          <p:nvPr/>
        </p:nvSpPr>
        <p:spPr bwMode="auto">
          <a:xfrm>
            <a:off x="917575" y="6189663"/>
            <a:ext cx="7364194"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dirty="0">
                <a:solidFill>
                  <a:schemeClr val="accent2"/>
                </a:solidFill>
                <a:latin typeface="18 VAG Rounded Bold   07390"/>
              </a:rPr>
              <a:t>Where do we do the compare for the branch?</a:t>
            </a:r>
          </a:p>
        </p:txBody>
      </p:sp>
      <p:grpSp>
        <p:nvGrpSpPr>
          <p:cNvPr id="2" name="Group 4"/>
          <p:cNvGrpSpPr>
            <a:grpSpLocks/>
          </p:cNvGrpSpPr>
          <p:nvPr/>
        </p:nvGrpSpPr>
        <p:grpSpPr bwMode="auto">
          <a:xfrm>
            <a:off x="533400" y="1179513"/>
            <a:ext cx="7797800" cy="5302250"/>
            <a:chOff x="216" y="551"/>
            <a:chExt cx="4912" cy="3340"/>
          </a:xfrm>
        </p:grpSpPr>
        <p:grpSp>
          <p:nvGrpSpPr>
            <p:cNvPr id="3" name="Group 5"/>
            <p:cNvGrpSpPr>
              <a:grpSpLocks/>
            </p:cNvGrpSpPr>
            <p:nvPr/>
          </p:nvGrpSpPr>
          <p:grpSpPr bwMode="auto">
            <a:xfrm>
              <a:off x="2624" y="1200"/>
              <a:ext cx="340" cy="289"/>
              <a:chOff x="2624" y="1200"/>
              <a:chExt cx="340" cy="289"/>
            </a:xfrm>
          </p:grpSpPr>
          <p:sp>
            <p:nvSpPr>
              <p:cNvPr id="2761734" name="Freeform 6"/>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35" name="Freeform 7"/>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4" name="Group 8"/>
            <p:cNvGrpSpPr>
              <a:grpSpLocks/>
            </p:cNvGrpSpPr>
            <p:nvPr/>
          </p:nvGrpSpPr>
          <p:grpSpPr bwMode="auto">
            <a:xfrm>
              <a:off x="2624" y="2592"/>
              <a:ext cx="340" cy="289"/>
              <a:chOff x="2624" y="2592"/>
              <a:chExt cx="340" cy="289"/>
            </a:xfrm>
          </p:grpSpPr>
          <p:sp>
            <p:nvSpPr>
              <p:cNvPr id="2761737" name="Freeform 9"/>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38" name="Freeform 10"/>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39" name="Rectangle 11"/>
            <p:cNvSpPr>
              <a:spLocks noChangeArrowheads="1"/>
            </p:cNvSpPr>
            <p:nvPr/>
          </p:nvSpPr>
          <p:spPr bwMode="auto">
            <a:xfrm>
              <a:off x="2605" y="2594"/>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61740" name="Line 12"/>
            <p:cNvSpPr>
              <a:spLocks noChangeShapeType="1"/>
            </p:cNvSpPr>
            <p:nvPr/>
          </p:nvSpPr>
          <p:spPr bwMode="auto">
            <a:xfrm>
              <a:off x="584" y="1224"/>
              <a:ext cx="0" cy="2032"/>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61741" name="Line 13"/>
            <p:cNvSpPr>
              <a:spLocks noChangeShapeType="1"/>
            </p:cNvSpPr>
            <p:nvPr/>
          </p:nvSpPr>
          <p:spPr bwMode="auto">
            <a:xfrm>
              <a:off x="984" y="840"/>
              <a:ext cx="397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61742" name="Rectangle 14"/>
            <p:cNvSpPr>
              <a:spLocks noChangeArrowheads="1"/>
            </p:cNvSpPr>
            <p:nvPr/>
          </p:nvSpPr>
          <p:spPr bwMode="auto">
            <a:xfrm>
              <a:off x="579" y="1302"/>
              <a:ext cx="517"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pitchFamily="-65" charset="0"/>
                </a:rPr>
                <a:t>beq</a:t>
              </a:r>
              <a:endParaRPr lang="en-US" sz="2800" b="1">
                <a:solidFill>
                  <a:schemeClr val="tx1"/>
                </a:solidFill>
                <a:latin typeface="Arial" pitchFamily="-65" charset="0"/>
              </a:endParaRPr>
            </a:p>
          </p:txBody>
        </p:sp>
        <p:sp>
          <p:nvSpPr>
            <p:cNvPr id="2761743" name="Rectangle 15"/>
            <p:cNvSpPr>
              <a:spLocks noChangeArrowheads="1"/>
            </p:cNvSpPr>
            <p:nvPr/>
          </p:nvSpPr>
          <p:spPr bwMode="auto">
            <a:xfrm>
              <a:off x="563" y="1718"/>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1</a:t>
              </a:r>
            </a:p>
          </p:txBody>
        </p:sp>
        <p:sp>
          <p:nvSpPr>
            <p:cNvPr id="2761744" name="Rectangle 16"/>
            <p:cNvSpPr>
              <a:spLocks noChangeArrowheads="1"/>
            </p:cNvSpPr>
            <p:nvPr/>
          </p:nvSpPr>
          <p:spPr bwMode="auto">
            <a:xfrm>
              <a:off x="555" y="218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2</a:t>
              </a:r>
            </a:p>
          </p:txBody>
        </p:sp>
        <p:sp>
          <p:nvSpPr>
            <p:cNvPr id="2761745" name="Rectangle 17"/>
            <p:cNvSpPr>
              <a:spLocks noChangeArrowheads="1"/>
            </p:cNvSpPr>
            <p:nvPr/>
          </p:nvSpPr>
          <p:spPr bwMode="auto">
            <a:xfrm>
              <a:off x="598" y="261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3</a:t>
              </a:r>
            </a:p>
          </p:txBody>
        </p:sp>
        <p:sp>
          <p:nvSpPr>
            <p:cNvPr id="2761746" name="Rectangle 18"/>
            <p:cNvSpPr>
              <a:spLocks noChangeArrowheads="1"/>
            </p:cNvSpPr>
            <p:nvPr/>
          </p:nvSpPr>
          <p:spPr bwMode="auto">
            <a:xfrm>
              <a:off x="587" y="3067"/>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4</a:t>
              </a:r>
            </a:p>
          </p:txBody>
        </p:sp>
        <p:sp>
          <p:nvSpPr>
            <p:cNvPr id="2761747" name="Line 19"/>
            <p:cNvSpPr>
              <a:spLocks noChangeShapeType="1"/>
            </p:cNvSpPr>
            <p:nvPr/>
          </p:nvSpPr>
          <p:spPr bwMode="auto">
            <a:xfrm>
              <a:off x="172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48" name="Line 20"/>
            <p:cNvSpPr>
              <a:spLocks noChangeShapeType="1"/>
            </p:cNvSpPr>
            <p:nvPr/>
          </p:nvSpPr>
          <p:spPr bwMode="auto">
            <a:xfrm>
              <a:off x="216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49" name="Line 21"/>
            <p:cNvSpPr>
              <a:spLocks noChangeShapeType="1"/>
            </p:cNvSpPr>
            <p:nvPr/>
          </p:nvSpPr>
          <p:spPr bwMode="auto">
            <a:xfrm>
              <a:off x="259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0" name="Line 22"/>
            <p:cNvSpPr>
              <a:spLocks noChangeShapeType="1"/>
            </p:cNvSpPr>
            <p:nvPr/>
          </p:nvSpPr>
          <p:spPr bwMode="auto">
            <a:xfrm>
              <a:off x="3024"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1" name="Line 23"/>
            <p:cNvSpPr>
              <a:spLocks noChangeShapeType="1"/>
            </p:cNvSpPr>
            <p:nvPr/>
          </p:nvSpPr>
          <p:spPr bwMode="auto">
            <a:xfrm>
              <a:off x="3456"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2" name="Line 24"/>
            <p:cNvSpPr>
              <a:spLocks noChangeShapeType="1"/>
            </p:cNvSpPr>
            <p:nvPr/>
          </p:nvSpPr>
          <p:spPr bwMode="auto">
            <a:xfrm>
              <a:off x="388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3" name="Line 25"/>
            <p:cNvSpPr>
              <a:spLocks noChangeShapeType="1"/>
            </p:cNvSpPr>
            <p:nvPr/>
          </p:nvSpPr>
          <p:spPr bwMode="auto">
            <a:xfrm>
              <a:off x="432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4" name="Line 26"/>
            <p:cNvSpPr>
              <a:spLocks noChangeShapeType="1"/>
            </p:cNvSpPr>
            <p:nvPr/>
          </p:nvSpPr>
          <p:spPr bwMode="auto">
            <a:xfrm>
              <a:off x="475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nvGrpSpPr>
            <p:cNvPr id="5" name="Group 27"/>
            <p:cNvGrpSpPr>
              <a:grpSpLocks/>
            </p:cNvGrpSpPr>
            <p:nvPr/>
          </p:nvGrpSpPr>
          <p:grpSpPr bwMode="auto">
            <a:xfrm>
              <a:off x="2257" y="1152"/>
              <a:ext cx="225" cy="481"/>
              <a:chOff x="2257" y="1152"/>
              <a:chExt cx="225" cy="481"/>
            </a:xfrm>
          </p:grpSpPr>
          <p:sp>
            <p:nvSpPr>
              <p:cNvPr id="2761756" name="Freeform 28"/>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57" name="Rectangle 29"/>
              <p:cNvSpPr>
                <a:spLocks noChangeArrowheads="1"/>
              </p:cNvSpPr>
              <p:nvPr/>
            </p:nvSpPr>
            <p:spPr bwMode="auto">
              <a:xfrm rot="5400000">
                <a:off x="2170" y="1274"/>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6" name="Group 30"/>
            <p:cNvGrpSpPr>
              <a:grpSpLocks/>
            </p:cNvGrpSpPr>
            <p:nvPr/>
          </p:nvGrpSpPr>
          <p:grpSpPr bwMode="auto">
            <a:xfrm>
              <a:off x="1324" y="1248"/>
              <a:ext cx="359" cy="289"/>
              <a:chOff x="1324" y="1248"/>
              <a:chExt cx="359" cy="289"/>
            </a:xfrm>
          </p:grpSpPr>
          <p:sp>
            <p:nvSpPr>
              <p:cNvPr id="2761759" name="Rectangle 31"/>
              <p:cNvSpPr>
                <a:spLocks noChangeArrowheads="1"/>
              </p:cNvSpPr>
              <p:nvPr/>
            </p:nvSpPr>
            <p:spPr bwMode="auto">
              <a:xfrm>
                <a:off x="1324" y="125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7" name="Group 32"/>
              <p:cNvGrpSpPr>
                <a:grpSpLocks/>
              </p:cNvGrpSpPr>
              <p:nvPr/>
            </p:nvGrpSpPr>
            <p:grpSpPr bwMode="auto">
              <a:xfrm>
                <a:off x="1343" y="1248"/>
                <a:ext cx="340" cy="289"/>
                <a:chOff x="1343" y="1248"/>
                <a:chExt cx="340" cy="289"/>
              </a:xfrm>
            </p:grpSpPr>
            <p:sp>
              <p:nvSpPr>
                <p:cNvPr id="2761761" name="Freeform 33"/>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2" name="Freeform 34"/>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763" name="Rectangle 35"/>
            <p:cNvSpPr>
              <a:spLocks noChangeArrowheads="1"/>
            </p:cNvSpPr>
            <p:nvPr/>
          </p:nvSpPr>
          <p:spPr bwMode="auto">
            <a:xfrm>
              <a:off x="1784" y="125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8" name="Group 36"/>
            <p:cNvGrpSpPr>
              <a:grpSpLocks/>
            </p:cNvGrpSpPr>
            <p:nvPr/>
          </p:nvGrpSpPr>
          <p:grpSpPr bwMode="auto">
            <a:xfrm>
              <a:off x="1803" y="1248"/>
              <a:ext cx="296" cy="289"/>
              <a:chOff x="1803" y="1248"/>
              <a:chExt cx="296" cy="289"/>
            </a:xfrm>
          </p:grpSpPr>
          <p:sp>
            <p:nvSpPr>
              <p:cNvPr id="2761765" name="Freeform 37"/>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6" name="Freeform 38"/>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67" name="Line 39"/>
            <p:cNvSpPr>
              <a:spLocks noChangeShapeType="1"/>
            </p:cNvSpPr>
            <p:nvPr/>
          </p:nvSpPr>
          <p:spPr bwMode="auto">
            <a:xfrm>
              <a:off x="1688" y="1392"/>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68" name="Freeform 40"/>
            <p:cNvSpPr>
              <a:spLocks/>
            </p:cNvSpPr>
            <p:nvPr/>
          </p:nvSpPr>
          <p:spPr bwMode="auto">
            <a:xfrm>
              <a:off x="1750"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9" name="Line 41"/>
            <p:cNvSpPr>
              <a:spLocks noChangeShapeType="1"/>
            </p:cNvSpPr>
            <p:nvPr/>
          </p:nvSpPr>
          <p:spPr bwMode="auto">
            <a:xfrm>
              <a:off x="2104" y="129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0" name="Rectangle 42"/>
            <p:cNvSpPr>
              <a:spLocks noChangeArrowheads="1"/>
            </p:cNvSpPr>
            <p:nvPr/>
          </p:nvSpPr>
          <p:spPr bwMode="auto">
            <a:xfrm>
              <a:off x="2601" y="1250"/>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61771" name="Rectangle 43"/>
            <p:cNvSpPr>
              <a:spLocks noChangeArrowheads="1"/>
            </p:cNvSpPr>
            <p:nvPr/>
          </p:nvSpPr>
          <p:spPr bwMode="auto">
            <a:xfrm>
              <a:off x="3093" y="1250"/>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9" name="Group 44"/>
            <p:cNvGrpSpPr>
              <a:grpSpLocks/>
            </p:cNvGrpSpPr>
            <p:nvPr/>
          </p:nvGrpSpPr>
          <p:grpSpPr bwMode="auto">
            <a:xfrm>
              <a:off x="3120" y="1248"/>
              <a:ext cx="284" cy="289"/>
              <a:chOff x="3120" y="1248"/>
              <a:chExt cx="284" cy="289"/>
            </a:xfrm>
          </p:grpSpPr>
          <p:sp>
            <p:nvSpPr>
              <p:cNvPr id="2761773" name="Freeform 45"/>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74" name="Freeform 46"/>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75" name="Line 47"/>
            <p:cNvSpPr>
              <a:spLocks noChangeShapeType="1"/>
            </p:cNvSpPr>
            <p:nvPr/>
          </p:nvSpPr>
          <p:spPr bwMode="auto">
            <a:xfrm>
              <a:off x="2973" y="1392"/>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6" name="Line 48"/>
            <p:cNvSpPr>
              <a:spLocks noChangeShapeType="1"/>
            </p:cNvSpPr>
            <p:nvPr/>
          </p:nvSpPr>
          <p:spPr bwMode="auto">
            <a:xfrm>
              <a:off x="2489" y="1392"/>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7" name="Freeform 49"/>
            <p:cNvSpPr>
              <a:spLocks/>
            </p:cNvSpPr>
            <p:nvPr/>
          </p:nvSpPr>
          <p:spPr bwMode="auto">
            <a:xfrm>
              <a:off x="2610" y="1392"/>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78" name="Line 50"/>
            <p:cNvSpPr>
              <a:spLocks noChangeShapeType="1"/>
            </p:cNvSpPr>
            <p:nvPr/>
          </p:nvSpPr>
          <p:spPr bwMode="auto">
            <a:xfrm>
              <a:off x="2104" y="14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9" name="Freeform 51"/>
            <p:cNvSpPr>
              <a:spLocks/>
            </p:cNvSpPr>
            <p:nvPr/>
          </p:nvSpPr>
          <p:spPr bwMode="auto">
            <a:xfrm>
              <a:off x="2197" y="1387"/>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0" name="Group 52"/>
            <p:cNvGrpSpPr>
              <a:grpSpLocks/>
            </p:cNvGrpSpPr>
            <p:nvPr/>
          </p:nvGrpSpPr>
          <p:grpSpPr bwMode="auto">
            <a:xfrm>
              <a:off x="1751" y="1600"/>
              <a:ext cx="2096" cy="513"/>
              <a:chOff x="1751" y="1600"/>
              <a:chExt cx="2096" cy="513"/>
            </a:xfrm>
          </p:grpSpPr>
          <p:grpSp>
            <p:nvGrpSpPr>
              <p:cNvPr id="11" name="Group 53"/>
              <p:cNvGrpSpPr>
                <a:grpSpLocks/>
              </p:cNvGrpSpPr>
              <p:nvPr/>
            </p:nvGrpSpPr>
            <p:grpSpPr bwMode="auto">
              <a:xfrm>
                <a:off x="2684" y="1600"/>
                <a:ext cx="225" cy="481"/>
                <a:chOff x="2684" y="1600"/>
                <a:chExt cx="225" cy="481"/>
              </a:xfrm>
            </p:grpSpPr>
            <p:sp>
              <p:nvSpPr>
                <p:cNvPr id="2761782" name="Freeform 54"/>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83" name="Rectangle 55"/>
                <p:cNvSpPr>
                  <a:spLocks noChangeArrowheads="1"/>
                </p:cNvSpPr>
                <p:nvPr/>
              </p:nvSpPr>
              <p:spPr bwMode="auto">
                <a:xfrm rot="5400000">
                  <a:off x="2597" y="1722"/>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2" name="Group 56"/>
              <p:cNvGrpSpPr>
                <a:grpSpLocks/>
              </p:cNvGrpSpPr>
              <p:nvPr/>
            </p:nvGrpSpPr>
            <p:grpSpPr bwMode="auto">
              <a:xfrm>
                <a:off x="1751" y="1696"/>
                <a:ext cx="359" cy="289"/>
                <a:chOff x="1751" y="1696"/>
                <a:chExt cx="359" cy="289"/>
              </a:xfrm>
            </p:grpSpPr>
            <p:sp>
              <p:nvSpPr>
                <p:cNvPr id="2761785" name="Rectangle 57"/>
                <p:cNvSpPr>
                  <a:spLocks noChangeArrowheads="1"/>
                </p:cNvSpPr>
                <p:nvPr/>
              </p:nvSpPr>
              <p:spPr bwMode="auto">
                <a:xfrm>
                  <a:off x="1751" y="1698"/>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3" name="Group 58"/>
                <p:cNvGrpSpPr>
                  <a:grpSpLocks/>
                </p:cNvGrpSpPr>
                <p:nvPr/>
              </p:nvGrpSpPr>
              <p:grpSpPr bwMode="auto">
                <a:xfrm>
                  <a:off x="1770" y="1696"/>
                  <a:ext cx="340" cy="289"/>
                  <a:chOff x="1770" y="1696"/>
                  <a:chExt cx="340" cy="289"/>
                </a:xfrm>
              </p:grpSpPr>
              <p:sp>
                <p:nvSpPr>
                  <p:cNvPr id="2761787" name="Freeform 59"/>
                  <p:cNvSpPr>
                    <a:spLocks/>
                  </p:cNvSpPr>
                  <p:nvPr/>
                </p:nvSpPr>
                <p:spPr bwMode="auto">
                  <a:xfrm>
                    <a:off x="1770" y="1696"/>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88" name="Freeform 60"/>
                  <p:cNvSpPr>
                    <a:spLocks/>
                  </p:cNvSpPr>
                  <p:nvPr/>
                </p:nvSpPr>
                <p:spPr bwMode="auto">
                  <a:xfrm>
                    <a:off x="1939" y="1696"/>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789" name="Rectangle 61"/>
              <p:cNvSpPr>
                <a:spLocks noChangeArrowheads="1"/>
              </p:cNvSpPr>
              <p:nvPr/>
            </p:nvSpPr>
            <p:spPr bwMode="auto">
              <a:xfrm>
                <a:off x="2211" y="170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4" name="Group 62"/>
              <p:cNvGrpSpPr>
                <a:grpSpLocks/>
              </p:cNvGrpSpPr>
              <p:nvPr/>
            </p:nvGrpSpPr>
            <p:grpSpPr bwMode="auto">
              <a:xfrm>
                <a:off x="2230" y="1696"/>
                <a:ext cx="296" cy="289"/>
                <a:chOff x="2230" y="1696"/>
                <a:chExt cx="296" cy="289"/>
              </a:xfrm>
            </p:grpSpPr>
            <p:sp>
              <p:nvSpPr>
                <p:cNvPr id="2761791" name="Freeform 63"/>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2" name="Freeform 64"/>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93" name="Line 65"/>
              <p:cNvSpPr>
                <a:spLocks noChangeShapeType="1"/>
              </p:cNvSpPr>
              <p:nvPr/>
            </p:nvSpPr>
            <p:spPr bwMode="auto">
              <a:xfrm>
                <a:off x="2115" y="1840"/>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94" name="Freeform 66"/>
              <p:cNvSpPr>
                <a:spLocks/>
              </p:cNvSpPr>
              <p:nvPr/>
            </p:nvSpPr>
            <p:spPr bwMode="auto">
              <a:xfrm>
                <a:off x="2177" y="1744"/>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5" name="Line 67"/>
              <p:cNvSpPr>
                <a:spLocks noChangeShapeType="1"/>
              </p:cNvSpPr>
              <p:nvPr/>
            </p:nvSpPr>
            <p:spPr bwMode="auto">
              <a:xfrm>
                <a:off x="2531" y="174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96" name="Rectangle 68"/>
              <p:cNvSpPr>
                <a:spLocks noChangeArrowheads="1"/>
              </p:cNvSpPr>
              <p:nvPr/>
            </p:nvSpPr>
            <p:spPr bwMode="auto">
              <a:xfrm>
                <a:off x="3028" y="1698"/>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5" name="Group 69"/>
              <p:cNvGrpSpPr>
                <a:grpSpLocks/>
              </p:cNvGrpSpPr>
              <p:nvPr/>
            </p:nvGrpSpPr>
            <p:grpSpPr bwMode="auto">
              <a:xfrm>
                <a:off x="3079" y="1696"/>
                <a:ext cx="325" cy="289"/>
                <a:chOff x="3079" y="1696"/>
                <a:chExt cx="325" cy="289"/>
              </a:xfrm>
            </p:grpSpPr>
            <p:sp>
              <p:nvSpPr>
                <p:cNvPr id="2761798" name="Freeform 70"/>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9" name="Freeform 71"/>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00" name="Rectangle 72"/>
              <p:cNvSpPr>
                <a:spLocks noChangeArrowheads="1"/>
              </p:cNvSpPr>
              <p:nvPr/>
            </p:nvSpPr>
            <p:spPr bwMode="auto">
              <a:xfrm>
                <a:off x="3520" y="169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6" name="Group 73"/>
              <p:cNvGrpSpPr>
                <a:grpSpLocks/>
              </p:cNvGrpSpPr>
              <p:nvPr/>
            </p:nvGrpSpPr>
            <p:grpSpPr bwMode="auto">
              <a:xfrm>
                <a:off x="3547" y="1696"/>
                <a:ext cx="284" cy="289"/>
                <a:chOff x="3547" y="1696"/>
                <a:chExt cx="284" cy="289"/>
              </a:xfrm>
            </p:grpSpPr>
            <p:sp>
              <p:nvSpPr>
                <p:cNvPr id="2761802" name="Freeform 74"/>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03" name="Freeform 75"/>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04" name="Line 76"/>
              <p:cNvSpPr>
                <a:spLocks noChangeShapeType="1"/>
              </p:cNvSpPr>
              <p:nvPr/>
            </p:nvSpPr>
            <p:spPr bwMode="auto">
              <a:xfrm>
                <a:off x="3400" y="1840"/>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5" name="Line 77"/>
              <p:cNvSpPr>
                <a:spLocks noChangeShapeType="1"/>
              </p:cNvSpPr>
              <p:nvPr/>
            </p:nvSpPr>
            <p:spPr bwMode="auto">
              <a:xfrm>
                <a:off x="2916" y="1840"/>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6" name="Freeform 78"/>
              <p:cNvSpPr>
                <a:spLocks/>
              </p:cNvSpPr>
              <p:nvPr/>
            </p:nvSpPr>
            <p:spPr bwMode="auto">
              <a:xfrm>
                <a:off x="3037" y="1840"/>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07" name="Line 79"/>
              <p:cNvSpPr>
                <a:spLocks noChangeShapeType="1"/>
              </p:cNvSpPr>
              <p:nvPr/>
            </p:nvSpPr>
            <p:spPr bwMode="auto">
              <a:xfrm>
                <a:off x="2531" y="193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8" name="Freeform 80"/>
              <p:cNvSpPr>
                <a:spLocks/>
              </p:cNvSpPr>
              <p:nvPr/>
            </p:nvSpPr>
            <p:spPr bwMode="auto">
              <a:xfrm>
                <a:off x="2624" y="1835"/>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7" name="Group 81"/>
            <p:cNvGrpSpPr>
              <a:grpSpLocks/>
            </p:cNvGrpSpPr>
            <p:nvPr/>
          </p:nvGrpSpPr>
          <p:grpSpPr bwMode="auto">
            <a:xfrm>
              <a:off x="2178" y="2048"/>
              <a:ext cx="2096" cy="513"/>
              <a:chOff x="2178" y="2048"/>
              <a:chExt cx="2096" cy="513"/>
            </a:xfrm>
          </p:grpSpPr>
          <p:grpSp>
            <p:nvGrpSpPr>
              <p:cNvPr id="18" name="Group 82"/>
              <p:cNvGrpSpPr>
                <a:grpSpLocks/>
              </p:cNvGrpSpPr>
              <p:nvPr/>
            </p:nvGrpSpPr>
            <p:grpSpPr bwMode="auto">
              <a:xfrm>
                <a:off x="3111" y="2048"/>
                <a:ext cx="225" cy="481"/>
                <a:chOff x="3111" y="2048"/>
                <a:chExt cx="225" cy="481"/>
              </a:xfrm>
            </p:grpSpPr>
            <p:sp>
              <p:nvSpPr>
                <p:cNvPr id="2761811" name="Freeform 83"/>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12" name="Rectangle 84"/>
                <p:cNvSpPr>
                  <a:spLocks noChangeArrowheads="1"/>
                </p:cNvSpPr>
                <p:nvPr/>
              </p:nvSpPr>
              <p:spPr bwMode="auto">
                <a:xfrm rot="5400000">
                  <a:off x="3024" y="2170"/>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9" name="Group 85"/>
              <p:cNvGrpSpPr>
                <a:grpSpLocks/>
              </p:cNvGrpSpPr>
              <p:nvPr/>
            </p:nvGrpSpPr>
            <p:grpSpPr bwMode="auto">
              <a:xfrm>
                <a:off x="2178" y="2144"/>
                <a:ext cx="359" cy="289"/>
                <a:chOff x="2178" y="2144"/>
                <a:chExt cx="359" cy="289"/>
              </a:xfrm>
            </p:grpSpPr>
            <p:sp>
              <p:nvSpPr>
                <p:cNvPr id="2761814" name="Rectangle 86"/>
                <p:cNvSpPr>
                  <a:spLocks noChangeArrowheads="1"/>
                </p:cNvSpPr>
                <p:nvPr/>
              </p:nvSpPr>
              <p:spPr bwMode="auto">
                <a:xfrm>
                  <a:off x="2178" y="2146"/>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0" name="Group 87"/>
                <p:cNvGrpSpPr>
                  <a:grpSpLocks/>
                </p:cNvGrpSpPr>
                <p:nvPr/>
              </p:nvGrpSpPr>
              <p:grpSpPr bwMode="auto">
                <a:xfrm>
                  <a:off x="2197" y="2144"/>
                  <a:ext cx="340" cy="289"/>
                  <a:chOff x="2197" y="2144"/>
                  <a:chExt cx="340" cy="289"/>
                </a:xfrm>
              </p:grpSpPr>
              <p:sp>
                <p:nvSpPr>
                  <p:cNvPr id="2761816" name="Freeform 88"/>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17" name="Freeform 89"/>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818" name="Rectangle 90"/>
              <p:cNvSpPr>
                <a:spLocks noChangeArrowheads="1"/>
              </p:cNvSpPr>
              <p:nvPr/>
            </p:nvSpPr>
            <p:spPr bwMode="auto">
              <a:xfrm>
                <a:off x="2638" y="2151"/>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1" name="Group 91"/>
              <p:cNvGrpSpPr>
                <a:grpSpLocks/>
              </p:cNvGrpSpPr>
              <p:nvPr/>
            </p:nvGrpSpPr>
            <p:grpSpPr bwMode="auto">
              <a:xfrm>
                <a:off x="2657" y="2144"/>
                <a:ext cx="296" cy="289"/>
                <a:chOff x="2657" y="2144"/>
                <a:chExt cx="296" cy="289"/>
              </a:xfrm>
            </p:grpSpPr>
            <p:sp>
              <p:nvSpPr>
                <p:cNvPr id="2761820" name="Freeform 92"/>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1" name="Freeform 93"/>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22" name="Line 94"/>
              <p:cNvSpPr>
                <a:spLocks noChangeShapeType="1"/>
              </p:cNvSpPr>
              <p:nvPr/>
            </p:nvSpPr>
            <p:spPr bwMode="auto">
              <a:xfrm>
                <a:off x="2542" y="2288"/>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23" name="Freeform 95"/>
              <p:cNvSpPr>
                <a:spLocks/>
              </p:cNvSpPr>
              <p:nvPr/>
            </p:nvSpPr>
            <p:spPr bwMode="auto">
              <a:xfrm>
                <a:off x="2604" y="2192"/>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4" name="Line 96"/>
              <p:cNvSpPr>
                <a:spLocks noChangeShapeType="1"/>
              </p:cNvSpPr>
              <p:nvPr/>
            </p:nvSpPr>
            <p:spPr bwMode="auto">
              <a:xfrm>
                <a:off x="2958" y="219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25" name="Rectangle 97"/>
              <p:cNvSpPr>
                <a:spLocks noChangeArrowheads="1"/>
              </p:cNvSpPr>
              <p:nvPr/>
            </p:nvSpPr>
            <p:spPr bwMode="auto">
              <a:xfrm>
                <a:off x="3455" y="2146"/>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2" name="Group 98"/>
              <p:cNvGrpSpPr>
                <a:grpSpLocks/>
              </p:cNvGrpSpPr>
              <p:nvPr/>
            </p:nvGrpSpPr>
            <p:grpSpPr bwMode="auto">
              <a:xfrm>
                <a:off x="3506" y="2144"/>
                <a:ext cx="325" cy="289"/>
                <a:chOff x="3506" y="2144"/>
                <a:chExt cx="325" cy="289"/>
              </a:xfrm>
            </p:grpSpPr>
            <p:sp>
              <p:nvSpPr>
                <p:cNvPr id="2761827" name="Freeform 99"/>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8" name="Freeform 100"/>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29" name="Rectangle 101"/>
              <p:cNvSpPr>
                <a:spLocks noChangeArrowheads="1"/>
              </p:cNvSpPr>
              <p:nvPr/>
            </p:nvSpPr>
            <p:spPr bwMode="auto">
              <a:xfrm>
                <a:off x="3947" y="21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3" name="Group 102"/>
              <p:cNvGrpSpPr>
                <a:grpSpLocks/>
              </p:cNvGrpSpPr>
              <p:nvPr/>
            </p:nvGrpSpPr>
            <p:grpSpPr bwMode="auto">
              <a:xfrm>
                <a:off x="3974" y="2144"/>
                <a:ext cx="284" cy="289"/>
                <a:chOff x="3974" y="2144"/>
                <a:chExt cx="284" cy="289"/>
              </a:xfrm>
            </p:grpSpPr>
            <p:sp>
              <p:nvSpPr>
                <p:cNvPr id="2761831" name="Freeform 103"/>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32" name="Freeform 104"/>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33" name="Line 105"/>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4" name="Line 106"/>
              <p:cNvSpPr>
                <a:spLocks noChangeShapeType="1"/>
              </p:cNvSpPr>
              <p:nvPr/>
            </p:nvSpPr>
            <p:spPr bwMode="auto">
              <a:xfrm>
                <a:off x="3343" y="2288"/>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5" name="Freeform 107"/>
              <p:cNvSpPr>
                <a:spLocks/>
              </p:cNvSpPr>
              <p:nvPr/>
            </p:nvSpPr>
            <p:spPr bwMode="auto">
              <a:xfrm>
                <a:off x="3464" y="2288"/>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36" name="Line 108"/>
              <p:cNvSpPr>
                <a:spLocks noChangeShapeType="1"/>
              </p:cNvSpPr>
              <p:nvPr/>
            </p:nvSpPr>
            <p:spPr bwMode="auto">
              <a:xfrm>
                <a:off x="2958" y="238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7" name="Freeform 109"/>
              <p:cNvSpPr>
                <a:spLocks/>
              </p:cNvSpPr>
              <p:nvPr/>
            </p:nvSpPr>
            <p:spPr bwMode="auto">
              <a:xfrm>
                <a:off x="3051" y="2283"/>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4" name="Group 110"/>
            <p:cNvGrpSpPr>
              <a:grpSpLocks/>
            </p:cNvGrpSpPr>
            <p:nvPr/>
          </p:nvGrpSpPr>
          <p:grpSpPr bwMode="auto">
            <a:xfrm>
              <a:off x="3538" y="2496"/>
              <a:ext cx="225" cy="481"/>
              <a:chOff x="3538" y="2496"/>
              <a:chExt cx="225" cy="481"/>
            </a:xfrm>
          </p:grpSpPr>
          <p:sp>
            <p:nvSpPr>
              <p:cNvPr id="2761839" name="Freeform 111"/>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0" name="Rectangle 112"/>
              <p:cNvSpPr>
                <a:spLocks noChangeArrowheads="1"/>
              </p:cNvSpPr>
              <p:nvPr/>
            </p:nvSpPr>
            <p:spPr bwMode="auto">
              <a:xfrm rot="5400000">
                <a:off x="3451" y="2618"/>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61841" name="Rectangle 113"/>
            <p:cNvSpPr>
              <a:spLocks noChangeArrowheads="1"/>
            </p:cNvSpPr>
            <p:nvPr/>
          </p:nvSpPr>
          <p:spPr bwMode="auto">
            <a:xfrm>
              <a:off x="3065" y="2599"/>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5" name="Group 114"/>
            <p:cNvGrpSpPr>
              <a:grpSpLocks/>
            </p:cNvGrpSpPr>
            <p:nvPr/>
          </p:nvGrpSpPr>
          <p:grpSpPr bwMode="auto">
            <a:xfrm>
              <a:off x="3084" y="2592"/>
              <a:ext cx="296" cy="289"/>
              <a:chOff x="3084" y="2592"/>
              <a:chExt cx="296" cy="289"/>
            </a:xfrm>
          </p:grpSpPr>
          <p:sp>
            <p:nvSpPr>
              <p:cNvPr id="2761843" name="Freeform 115"/>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4" name="Freeform 116"/>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45" name="Line 117"/>
            <p:cNvSpPr>
              <a:spLocks noChangeShapeType="1"/>
            </p:cNvSpPr>
            <p:nvPr/>
          </p:nvSpPr>
          <p:spPr bwMode="auto">
            <a:xfrm>
              <a:off x="2969" y="2736"/>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46" name="Freeform 118"/>
            <p:cNvSpPr>
              <a:spLocks/>
            </p:cNvSpPr>
            <p:nvPr/>
          </p:nvSpPr>
          <p:spPr bwMode="auto">
            <a:xfrm>
              <a:off x="3031" y="2640"/>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7" name="Line 119"/>
            <p:cNvSpPr>
              <a:spLocks noChangeShapeType="1"/>
            </p:cNvSpPr>
            <p:nvPr/>
          </p:nvSpPr>
          <p:spPr bwMode="auto">
            <a:xfrm>
              <a:off x="3385" y="264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48" name="Rectangle 120"/>
            <p:cNvSpPr>
              <a:spLocks noChangeArrowheads="1"/>
            </p:cNvSpPr>
            <p:nvPr/>
          </p:nvSpPr>
          <p:spPr bwMode="auto">
            <a:xfrm>
              <a:off x="3882" y="2594"/>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6" name="Group 121"/>
            <p:cNvGrpSpPr>
              <a:grpSpLocks/>
            </p:cNvGrpSpPr>
            <p:nvPr/>
          </p:nvGrpSpPr>
          <p:grpSpPr bwMode="auto">
            <a:xfrm>
              <a:off x="3933" y="2592"/>
              <a:ext cx="325" cy="289"/>
              <a:chOff x="3933" y="2592"/>
              <a:chExt cx="325" cy="289"/>
            </a:xfrm>
          </p:grpSpPr>
          <p:sp>
            <p:nvSpPr>
              <p:cNvPr id="2761850" name="Freeform 122"/>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1" name="Freeform 123"/>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52" name="Rectangle 124"/>
            <p:cNvSpPr>
              <a:spLocks noChangeArrowheads="1"/>
            </p:cNvSpPr>
            <p:nvPr/>
          </p:nvSpPr>
          <p:spPr bwMode="auto">
            <a:xfrm>
              <a:off x="4374" y="259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 name="Group 125"/>
            <p:cNvGrpSpPr>
              <a:grpSpLocks/>
            </p:cNvGrpSpPr>
            <p:nvPr/>
          </p:nvGrpSpPr>
          <p:grpSpPr bwMode="auto">
            <a:xfrm>
              <a:off x="4401" y="2592"/>
              <a:ext cx="284" cy="289"/>
              <a:chOff x="4401" y="2592"/>
              <a:chExt cx="284" cy="289"/>
            </a:xfrm>
          </p:grpSpPr>
          <p:sp>
            <p:nvSpPr>
              <p:cNvPr id="2761854" name="Freeform 126"/>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5" name="Freeform 127"/>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56" name="Line 128"/>
            <p:cNvSpPr>
              <a:spLocks noChangeShapeType="1"/>
            </p:cNvSpPr>
            <p:nvPr/>
          </p:nvSpPr>
          <p:spPr bwMode="auto">
            <a:xfrm>
              <a:off x="4254" y="2736"/>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57" name="Line 129"/>
            <p:cNvSpPr>
              <a:spLocks noChangeShapeType="1"/>
            </p:cNvSpPr>
            <p:nvPr/>
          </p:nvSpPr>
          <p:spPr bwMode="auto">
            <a:xfrm>
              <a:off x="3770" y="2736"/>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58" name="Freeform 130"/>
            <p:cNvSpPr>
              <a:spLocks/>
            </p:cNvSpPr>
            <p:nvPr/>
          </p:nvSpPr>
          <p:spPr bwMode="auto">
            <a:xfrm>
              <a:off x="3891" y="2736"/>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9" name="Line 131"/>
            <p:cNvSpPr>
              <a:spLocks noChangeShapeType="1"/>
            </p:cNvSpPr>
            <p:nvPr/>
          </p:nvSpPr>
          <p:spPr bwMode="auto">
            <a:xfrm>
              <a:off x="3385" y="283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60" name="Freeform 132"/>
            <p:cNvSpPr>
              <a:spLocks/>
            </p:cNvSpPr>
            <p:nvPr/>
          </p:nvSpPr>
          <p:spPr bwMode="auto">
            <a:xfrm>
              <a:off x="3478" y="2731"/>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8" name="Group 133"/>
            <p:cNvGrpSpPr>
              <a:grpSpLocks/>
            </p:cNvGrpSpPr>
            <p:nvPr/>
          </p:nvGrpSpPr>
          <p:grpSpPr bwMode="auto">
            <a:xfrm>
              <a:off x="3032" y="2944"/>
              <a:ext cx="2096" cy="513"/>
              <a:chOff x="3032" y="2944"/>
              <a:chExt cx="2096" cy="513"/>
            </a:xfrm>
          </p:grpSpPr>
          <p:grpSp>
            <p:nvGrpSpPr>
              <p:cNvPr id="29" name="Group 134"/>
              <p:cNvGrpSpPr>
                <a:grpSpLocks/>
              </p:cNvGrpSpPr>
              <p:nvPr/>
            </p:nvGrpSpPr>
            <p:grpSpPr bwMode="auto">
              <a:xfrm>
                <a:off x="3965" y="2944"/>
                <a:ext cx="225" cy="481"/>
                <a:chOff x="3965" y="2944"/>
                <a:chExt cx="225" cy="481"/>
              </a:xfrm>
            </p:grpSpPr>
            <p:sp>
              <p:nvSpPr>
                <p:cNvPr id="2761863" name="Freeform 135"/>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64" name="Rectangle 136"/>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30" name="Group 137"/>
              <p:cNvGrpSpPr>
                <a:grpSpLocks/>
              </p:cNvGrpSpPr>
              <p:nvPr/>
            </p:nvGrpSpPr>
            <p:grpSpPr bwMode="auto">
              <a:xfrm>
                <a:off x="3032" y="3040"/>
                <a:ext cx="359" cy="289"/>
                <a:chOff x="3032" y="3040"/>
                <a:chExt cx="359" cy="289"/>
              </a:xfrm>
            </p:grpSpPr>
            <p:sp>
              <p:nvSpPr>
                <p:cNvPr id="2761866" name="Rectangle 138"/>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31" name="Group 139"/>
                <p:cNvGrpSpPr>
                  <a:grpSpLocks/>
                </p:cNvGrpSpPr>
                <p:nvPr/>
              </p:nvGrpSpPr>
              <p:grpSpPr bwMode="auto">
                <a:xfrm>
                  <a:off x="3051" y="3040"/>
                  <a:ext cx="340" cy="289"/>
                  <a:chOff x="3051" y="3040"/>
                  <a:chExt cx="340" cy="289"/>
                </a:xfrm>
              </p:grpSpPr>
              <p:sp>
                <p:nvSpPr>
                  <p:cNvPr id="2761868" name="Freeform 140"/>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69" name="Freeform 141"/>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870" name="Rectangle 142"/>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1728" name="Group 143"/>
              <p:cNvGrpSpPr>
                <a:grpSpLocks/>
              </p:cNvGrpSpPr>
              <p:nvPr/>
            </p:nvGrpSpPr>
            <p:grpSpPr bwMode="auto">
              <a:xfrm>
                <a:off x="3511" y="3040"/>
                <a:ext cx="296" cy="289"/>
                <a:chOff x="3511" y="3040"/>
                <a:chExt cx="296" cy="289"/>
              </a:xfrm>
            </p:grpSpPr>
            <p:sp>
              <p:nvSpPr>
                <p:cNvPr id="2761872" name="Freeform 144"/>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73" name="Freeform 145"/>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74" name="Line 146"/>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75" name="Freeform 147"/>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76" name="Line 148"/>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77" name="Rectangle 149"/>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61729" name="Group 150"/>
              <p:cNvGrpSpPr>
                <a:grpSpLocks/>
              </p:cNvGrpSpPr>
              <p:nvPr/>
            </p:nvGrpSpPr>
            <p:grpSpPr bwMode="auto">
              <a:xfrm>
                <a:off x="4360" y="3040"/>
                <a:ext cx="325" cy="289"/>
                <a:chOff x="4360" y="3040"/>
                <a:chExt cx="325" cy="289"/>
              </a:xfrm>
            </p:grpSpPr>
            <p:sp>
              <p:nvSpPr>
                <p:cNvPr id="2761879" name="Freeform 151"/>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0" name="Freeform 152"/>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81" name="Rectangle 153"/>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1732" name="Group 154"/>
              <p:cNvGrpSpPr>
                <a:grpSpLocks/>
              </p:cNvGrpSpPr>
              <p:nvPr/>
            </p:nvGrpSpPr>
            <p:grpSpPr bwMode="auto">
              <a:xfrm>
                <a:off x="4828" y="3040"/>
                <a:ext cx="284" cy="289"/>
                <a:chOff x="4828" y="3040"/>
                <a:chExt cx="284" cy="289"/>
              </a:xfrm>
            </p:grpSpPr>
            <p:sp>
              <p:nvSpPr>
                <p:cNvPr id="2761883" name="Freeform 155"/>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4" name="Freeform 156"/>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85" name="Line 157"/>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6" name="Line 158"/>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7" name="Freeform 159"/>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8" name="Line 160"/>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9" name="Freeform 161"/>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90" name="Rectangle 162"/>
            <p:cNvSpPr>
              <a:spLocks noChangeArrowheads="1"/>
            </p:cNvSpPr>
            <p:nvPr/>
          </p:nvSpPr>
          <p:spPr bwMode="auto">
            <a:xfrm>
              <a:off x="216" y="876"/>
              <a:ext cx="288" cy="301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a:solidFill>
                    <a:schemeClr val="tx1"/>
                  </a:solidFill>
                  <a:latin typeface="Arial" pitchFamily="-65" charset="0"/>
                </a:rPr>
                <a:t>I</a:t>
              </a:r>
            </a:p>
            <a:p>
              <a:pPr algn="ctr"/>
              <a:r>
                <a:rPr lang="en-US" sz="2800" b="1">
                  <a:solidFill>
                    <a:schemeClr val="tx1"/>
                  </a:solidFill>
                  <a:latin typeface="Arial" pitchFamily="-65" charset="0"/>
                </a:rPr>
                <a:t>n</a:t>
              </a:r>
            </a:p>
            <a:p>
              <a:pPr algn="ctr"/>
              <a:r>
                <a:rPr lang="en-US" sz="2800" b="1">
                  <a:solidFill>
                    <a:schemeClr val="tx1"/>
                  </a:solidFill>
                  <a:latin typeface="Arial" pitchFamily="-65" charset="0"/>
                </a:rPr>
                <a:t>s</a:t>
              </a:r>
            </a:p>
            <a:p>
              <a:pPr algn="ctr"/>
              <a:r>
                <a:rPr lang="en-US" sz="2800" b="1">
                  <a:solidFill>
                    <a:schemeClr val="tx1"/>
                  </a:solidFill>
                  <a:latin typeface="Arial" pitchFamily="-65" charset="0"/>
                </a:rPr>
                <a:t>t</a:t>
              </a:r>
            </a:p>
            <a:p>
              <a:pPr algn="ctr"/>
              <a:r>
                <a:rPr lang="en-US" sz="2800" b="1">
                  <a:solidFill>
                    <a:schemeClr val="tx1"/>
                  </a:solidFill>
                  <a:latin typeface="Arial" pitchFamily="-65" charset="0"/>
                </a:rPr>
                <a:t>r.</a:t>
              </a:r>
            </a:p>
            <a:p>
              <a:pPr algn="ctr"/>
              <a:endParaRPr lang="en-US" sz="2800" b="1">
                <a:solidFill>
                  <a:schemeClr val="tx1"/>
                </a:solidFill>
                <a:latin typeface="Arial" pitchFamily="-65" charset="0"/>
              </a:endParaRPr>
            </a:p>
            <a:p>
              <a:pPr algn="ctr"/>
              <a:r>
                <a:rPr lang="en-US" sz="2800" b="1">
                  <a:solidFill>
                    <a:schemeClr val="tx1"/>
                  </a:solidFill>
                  <a:latin typeface="Arial" pitchFamily="-65" charset="0"/>
                </a:rPr>
                <a:t>O</a:t>
              </a:r>
            </a:p>
            <a:p>
              <a:pPr algn="ctr"/>
              <a:r>
                <a:rPr lang="en-US" sz="2800" b="1">
                  <a:solidFill>
                    <a:schemeClr val="tx1"/>
                  </a:solidFill>
                  <a:latin typeface="Arial" pitchFamily="-65" charset="0"/>
                </a:rPr>
                <a:t>r</a:t>
              </a:r>
            </a:p>
            <a:p>
              <a:pPr algn="ctr"/>
              <a:r>
                <a:rPr lang="en-US" sz="2800" b="1">
                  <a:solidFill>
                    <a:schemeClr val="tx1"/>
                  </a:solidFill>
                  <a:latin typeface="Arial" pitchFamily="-65" charset="0"/>
                </a:rPr>
                <a:t>d</a:t>
              </a:r>
            </a:p>
            <a:p>
              <a:pPr algn="ctr"/>
              <a:r>
                <a:rPr lang="en-US" sz="2800" b="1">
                  <a:solidFill>
                    <a:schemeClr val="tx1"/>
                  </a:solidFill>
                  <a:latin typeface="Arial" pitchFamily="-65" charset="0"/>
                </a:rPr>
                <a:t>e</a:t>
              </a:r>
            </a:p>
            <a:p>
              <a:pPr algn="ctr"/>
              <a:r>
                <a:rPr lang="en-US" sz="2800" b="1">
                  <a:solidFill>
                    <a:schemeClr val="tx1"/>
                  </a:solidFill>
                  <a:latin typeface="Arial" pitchFamily="-65" charset="0"/>
                </a:rPr>
                <a:t>r</a:t>
              </a:r>
            </a:p>
          </p:txBody>
        </p:sp>
        <p:sp>
          <p:nvSpPr>
            <p:cNvPr id="2761891" name="Rectangle 163"/>
            <p:cNvSpPr>
              <a:spLocks noChangeArrowheads="1"/>
            </p:cNvSpPr>
            <p:nvPr/>
          </p:nvSpPr>
          <p:spPr bwMode="auto">
            <a:xfrm>
              <a:off x="1867" y="551"/>
              <a:ext cx="2168"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a:solidFill>
                    <a:schemeClr val="tx1"/>
                  </a:solidFill>
                  <a:latin typeface="Arial" pitchFamily="-65" charset="0"/>
                </a:rPr>
                <a:t>Time (clock cycles)</a:t>
              </a:r>
            </a:p>
          </p:txBody>
        </p:sp>
      </p:grpSp>
      <p:sp>
        <p:nvSpPr>
          <p:cNvPr id="2761892" name="Line 164"/>
          <p:cNvSpPr>
            <a:spLocks noChangeShapeType="1"/>
          </p:cNvSpPr>
          <p:nvPr/>
        </p:nvSpPr>
        <p:spPr bwMode="auto">
          <a:xfrm>
            <a:off x="4229100" y="2590800"/>
            <a:ext cx="76200" cy="17526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17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2761892"/>
                                        </p:tgtEl>
                                        <p:attrNameLst>
                                          <p:attrName>style.visibility</p:attrName>
                                        </p:attrNameLst>
                                      </p:cBhvr>
                                      <p:to>
                                        <p:strVal val="visible"/>
                                      </p:to>
                                    </p:set>
                                    <p:animEffect transition="in" filter="wipe(up)">
                                      <p:cBhvr>
                                        <p:cTn id="11" dur="500"/>
                                        <p:tgtEl>
                                          <p:spTgt spid="2761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1731" grpId="0" autoUpdateAnimBg="0"/>
      <p:bldP spid="2761892" grpId="0" animBg="1"/>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3778" name="Rectangle 2"/>
          <p:cNvSpPr>
            <a:spLocks noGrp="1" noChangeArrowheads="1"/>
          </p:cNvSpPr>
          <p:nvPr>
            <p:ph type="title"/>
          </p:nvPr>
        </p:nvSpPr>
        <p:spPr/>
        <p:txBody>
          <a:bodyPr/>
          <a:lstStyle/>
          <a:p>
            <a:r>
              <a:rPr lang="en-US" smtClean="0"/>
              <a:t>Control Hazard: Branching (2/8)</a:t>
            </a:r>
            <a:endParaRPr lang="en-US"/>
          </a:p>
        </p:txBody>
      </p:sp>
      <p:sp>
        <p:nvSpPr>
          <p:cNvPr id="2763779" name="Rectangle 3"/>
          <p:cNvSpPr>
            <a:spLocks noGrp="1" noChangeArrowheads="1"/>
          </p:cNvSpPr>
          <p:nvPr>
            <p:ph type="body" idx="1"/>
          </p:nvPr>
        </p:nvSpPr>
        <p:spPr>
          <a:xfrm>
            <a:off x="685800" y="1143000"/>
            <a:ext cx="7848600" cy="5181600"/>
          </a:xfrm>
        </p:spPr>
        <p:txBody>
          <a:bodyPr>
            <a:normAutofit lnSpcReduction="10000"/>
          </a:bodyPr>
          <a:lstStyle/>
          <a:p>
            <a:r>
              <a:rPr lang="en-US" dirty="0" smtClean="0"/>
              <a:t>We had put branch decision-making hardware in ALU stage</a:t>
            </a:r>
          </a:p>
          <a:p>
            <a:pPr lvl="1"/>
            <a:r>
              <a:rPr lang="en-US" dirty="0" smtClean="0"/>
              <a:t>therefore two more instructions after the branch will always be fetched, whether or not the branch is taken</a:t>
            </a:r>
          </a:p>
          <a:p>
            <a:r>
              <a:rPr lang="en-US" dirty="0" smtClean="0"/>
              <a:t>Desired functionality of a branch</a:t>
            </a:r>
          </a:p>
          <a:p>
            <a:pPr lvl="1"/>
            <a:r>
              <a:rPr lang="en-US" dirty="0" smtClean="0"/>
              <a:t>if we do not take the branch, don’t waste any time and continue executing normally</a:t>
            </a:r>
          </a:p>
          <a:p>
            <a:pPr lvl="1"/>
            <a:r>
              <a:rPr lang="en-US" dirty="0" smtClean="0"/>
              <a:t>if we take the branch, don’t execute any instructions after the branch, just go to the desired label</a:t>
            </a:r>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826" name="Rectangle 2"/>
          <p:cNvSpPr>
            <a:spLocks noGrp="1" noChangeArrowheads="1"/>
          </p:cNvSpPr>
          <p:nvPr>
            <p:ph type="title"/>
          </p:nvPr>
        </p:nvSpPr>
        <p:spPr/>
        <p:txBody>
          <a:bodyPr/>
          <a:lstStyle/>
          <a:p>
            <a:r>
              <a:rPr lang="en-US" smtClean="0"/>
              <a:t>Control Hazard: Branching (3/8)</a:t>
            </a:r>
            <a:endParaRPr lang="en-US"/>
          </a:p>
        </p:txBody>
      </p:sp>
      <p:sp>
        <p:nvSpPr>
          <p:cNvPr id="2765827" name="Rectangle 3"/>
          <p:cNvSpPr>
            <a:spLocks noGrp="1" noChangeArrowheads="1"/>
          </p:cNvSpPr>
          <p:nvPr>
            <p:ph type="body" idx="1"/>
          </p:nvPr>
        </p:nvSpPr>
        <p:spPr/>
        <p:txBody>
          <a:bodyPr/>
          <a:lstStyle/>
          <a:p>
            <a:r>
              <a:rPr lang="en-US" smtClean="0"/>
              <a:t>Initial Solution: Stall until decision is made</a:t>
            </a:r>
          </a:p>
          <a:p>
            <a:pPr lvl="1"/>
            <a:r>
              <a:rPr lang="en-US" smtClean="0"/>
              <a:t>insert “no-op” instructions (those that accomplish nothing, just take time) or hold up the fetch of the next instruction (for 2 cycles).</a:t>
            </a:r>
          </a:p>
          <a:p>
            <a:pPr lvl="1"/>
            <a:r>
              <a:rPr lang="en-US" smtClean="0"/>
              <a:t>Drawback: branches take 3 clock cycles each (assuming comparator is put in ALU stage)</a:t>
            </a:r>
            <a:endParaRPr 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7874" name="Rectangle 2"/>
          <p:cNvSpPr>
            <a:spLocks noGrp="1" noChangeArrowheads="1"/>
          </p:cNvSpPr>
          <p:nvPr>
            <p:ph type="title"/>
          </p:nvPr>
        </p:nvSpPr>
        <p:spPr/>
        <p:txBody>
          <a:bodyPr/>
          <a:lstStyle/>
          <a:p>
            <a:r>
              <a:rPr lang="en-US" smtClean="0"/>
              <a:t>Control Hazard: Branching (4/8)</a:t>
            </a:r>
            <a:endParaRPr lang="en-US"/>
          </a:p>
        </p:txBody>
      </p:sp>
      <p:sp>
        <p:nvSpPr>
          <p:cNvPr id="2767875" name="Rectangle 3"/>
          <p:cNvSpPr>
            <a:spLocks noGrp="1" noChangeArrowheads="1"/>
          </p:cNvSpPr>
          <p:nvPr>
            <p:ph type="body" idx="1"/>
          </p:nvPr>
        </p:nvSpPr>
        <p:spPr>
          <a:xfrm>
            <a:off x="685800" y="1143000"/>
            <a:ext cx="7848600" cy="5181600"/>
          </a:xfrm>
        </p:spPr>
        <p:txBody>
          <a:bodyPr>
            <a:normAutofit lnSpcReduction="10000"/>
          </a:bodyPr>
          <a:lstStyle/>
          <a:p>
            <a:r>
              <a:rPr lang="en-US" dirty="0" smtClean="0"/>
              <a:t>Optimization #1:</a:t>
            </a:r>
          </a:p>
          <a:p>
            <a:pPr lvl="1"/>
            <a:r>
              <a:rPr lang="en-US" dirty="0" smtClean="0"/>
              <a:t>insert </a:t>
            </a:r>
            <a:r>
              <a:rPr lang="en-US" dirty="0" smtClean="0">
                <a:solidFill>
                  <a:schemeClr val="accent1"/>
                </a:solidFill>
              </a:rPr>
              <a:t>special branch comparator </a:t>
            </a:r>
            <a:r>
              <a:rPr lang="en-US" dirty="0" smtClean="0"/>
              <a:t>in Stage 2</a:t>
            </a:r>
          </a:p>
          <a:p>
            <a:pPr lvl="1"/>
            <a:r>
              <a:rPr lang="en-US" dirty="0" smtClean="0"/>
              <a:t>as soon as instruction is decoded (</a:t>
            </a:r>
            <a:r>
              <a:rPr lang="en-US" dirty="0" err="1" smtClean="0"/>
              <a:t>Opcode</a:t>
            </a:r>
            <a:r>
              <a:rPr lang="en-US" dirty="0" smtClean="0"/>
              <a:t> identifies it as a branch), immediately make a decision and set the new value of the PC</a:t>
            </a:r>
          </a:p>
          <a:p>
            <a:pPr lvl="1"/>
            <a:r>
              <a:rPr lang="en-US" dirty="0" smtClean="0"/>
              <a:t>Benefit: since branch is complete in Stage 2, only one unnecessary instruction is fetched, so only one no-op is needed</a:t>
            </a:r>
          </a:p>
          <a:p>
            <a:pPr lvl="1"/>
            <a:r>
              <a:rPr lang="en-US" dirty="0" smtClean="0"/>
              <a:t>Side Note: This means that branches are idle in Stages 3, 4 and 5.</a:t>
            </a:r>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9922" name="Rectangle 2"/>
          <p:cNvSpPr>
            <a:spLocks noGrp="1" noChangeArrowheads="1"/>
          </p:cNvSpPr>
          <p:nvPr>
            <p:ph type="title"/>
          </p:nvPr>
        </p:nvSpPr>
        <p:spPr/>
        <p:txBody>
          <a:bodyPr/>
          <a:lstStyle/>
          <a:p>
            <a:r>
              <a:rPr lang="en-US" smtClean="0"/>
              <a:t>Control Hazard: Branching (5/8)</a:t>
            </a:r>
            <a:endParaRPr lang="en-US"/>
          </a:p>
        </p:txBody>
      </p:sp>
      <p:sp>
        <p:nvSpPr>
          <p:cNvPr id="2769923" name="Rectangle 3"/>
          <p:cNvSpPr>
            <a:spLocks noChangeArrowheads="1"/>
          </p:cNvSpPr>
          <p:nvPr/>
        </p:nvSpPr>
        <p:spPr bwMode="auto">
          <a:xfrm>
            <a:off x="1066800" y="6096000"/>
            <a:ext cx="7133362"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a:solidFill>
                  <a:schemeClr val="accent2"/>
                </a:solidFill>
                <a:latin typeface="18 VAG Rounded Bold   07390"/>
              </a:rPr>
              <a:t>Branch comparator moved to Decode stage.</a:t>
            </a:r>
          </a:p>
        </p:txBody>
      </p:sp>
      <p:grpSp>
        <p:nvGrpSpPr>
          <p:cNvPr id="2" name="Group 4"/>
          <p:cNvGrpSpPr>
            <a:grpSpLocks/>
          </p:cNvGrpSpPr>
          <p:nvPr/>
        </p:nvGrpSpPr>
        <p:grpSpPr bwMode="auto">
          <a:xfrm>
            <a:off x="600938" y="1116058"/>
            <a:ext cx="7797800" cy="5302250"/>
            <a:chOff x="216" y="551"/>
            <a:chExt cx="4912" cy="3340"/>
          </a:xfrm>
        </p:grpSpPr>
        <p:grpSp>
          <p:nvGrpSpPr>
            <p:cNvPr id="3" name="Group 5"/>
            <p:cNvGrpSpPr>
              <a:grpSpLocks/>
            </p:cNvGrpSpPr>
            <p:nvPr/>
          </p:nvGrpSpPr>
          <p:grpSpPr bwMode="auto">
            <a:xfrm>
              <a:off x="2624" y="1200"/>
              <a:ext cx="340" cy="289"/>
              <a:chOff x="2624" y="1200"/>
              <a:chExt cx="340" cy="289"/>
            </a:xfrm>
          </p:grpSpPr>
          <p:sp>
            <p:nvSpPr>
              <p:cNvPr id="2769926" name="Freeform 6"/>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27" name="Freeform 7"/>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4" name="Group 8"/>
            <p:cNvGrpSpPr>
              <a:grpSpLocks/>
            </p:cNvGrpSpPr>
            <p:nvPr/>
          </p:nvGrpSpPr>
          <p:grpSpPr bwMode="auto">
            <a:xfrm>
              <a:off x="2624" y="2592"/>
              <a:ext cx="340" cy="289"/>
              <a:chOff x="2624" y="2592"/>
              <a:chExt cx="340" cy="289"/>
            </a:xfrm>
          </p:grpSpPr>
          <p:sp>
            <p:nvSpPr>
              <p:cNvPr id="2769929" name="Freeform 9"/>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30" name="Freeform 10"/>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9931" name="Rectangle 11"/>
            <p:cNvSpPr>
              <a:spLocks noChangeArrowheads="1"/>
            </p:cNvSpPr>
            <p:nvPr/>
          </p:nvSpPr>
          <p:spPr bwMode="auto">
            <a:xfrm>
              <a:off x="2605" y="2594"/>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69932" name="Line 12"/>
            <p:cNvSpPr>
              <a:spLocks noChangeShapeType="1"/>
            </p:cNvSpPr>
            <p:nvPr/>
          </p:nvSpPr>
          <p:spPr bwMode="auto">
            <a:xfrm>
              <a:off x="584" y="1224"/>
              <a:ext cx="0" cy="2032"/>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69933" name="Line 13"/>
            <p:cNvSpPr>
              <a:spLocks noChangeShapeType="1"/>
            </p:cNvSpPr>
            <p:nvPr/>
          </p:nvSpPr>
          <p:spPr bwMode="auto">
            <a:xfrm>
              <a:off x="984" y="840"/>
              <a:ext cx="397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69934" name="Rectangle 14"/>
            <p:cNvSpPr>
              <a:spLocks noChangeArrowheads="1"/>
            </p:cNvSpPr>
            <p:nvPr/>
          </p:nvSpPr>
          <p:spPr bwMode="auto">
            <a:xfrm>
              <a:off x="579" y="1302"/>
              <a:ext cx="517"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pitchFamily="-65" charset="0"/>
                </a:rPr>
                <a:t>beq</a:t>
              </a:r>
              <a:endParaRPr lang="en-US" sz="2800" b="1">
                <a:solidFill>
                  <a:schemeClr val="tx1"/>
                </a:solidFill>
                <a:latin typeface="Arial" pitchFamily="-65" charset="0"/>
              </a:endParaRPr>
            </a:p>
          </p:txBody>
        </p:sp>
        <p:sp>
          <p:nvSpPr>
            <p:cNvPr id="2769935" name="Rectangle 15"/>
            <p:cNvSpPr>
              <a:spLocks noChangeArrowheads="1"/>
            </p:cNvSpPr>
            <p:nvPr/>
          </p:nvSpPr>
          <p:spPr bwMode="auto">
            <a:xfrm>
              <a:off x="563" y="1718"/>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1</a:t>
              </a:r>
            </a:p>
          </p:txBody>
        </p:sp>
        <p:sp>
          <p:nvSpPr>
            <p:cNvPr id="2769936" name="Rectangle 16"/>
            <p:cNvSpPr>
              <a:spLocks noChangeArrowheads="1"/>
            </p:cNvSpPr>
            <p:nvPr/>
          </p:nvSpPr>
          <p:spPr bwMode="auto">
            <a:xfrm>
              <a:off x="555" y="218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2</a:t>
              </a:r>
            </a:p>
          </p:txBody>
        </p:sp>
        <p:sp>
          <p:nvSpPr>
            <p:cNvPr id="2769937" name="Rectangle 17"/>
            <p:cNvSpPr>
              <a:spLocks noChangeArrowheads="1"/>
            </p:cNvSpPr>
            <p:nvPr/>
          </p:nvSpPr>
          <p:spPr bwMode="auto">
            <a:xfrm>
              <a:off x="598" y="261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3</a:t>
              </a:r>
            </a:p>
          </p:txBody>
        </p:sp>
        <p:sp>
          <p:nvSpPr>
            <p:cNvPr id="2769938" name="Rectangle 18"/>
            <p:cNvSpPr>
              <a:spLocks noChangeArrowheads="1"/>
            </p:cNvSpPr>
            <p:nvPr/>
          </p:nvSpPr>
          <p:spPr bwMode="auto">
            <a:xfrm>
              <a:off x="587" y="3067"/>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4</a:t>
              </a:r>
            </a:p>
          </p:txBody>
        </p:sp>
        <p:sp>
          <p:nvSpPr>
            <p:cNvPr id="2769939" name="Line 19"/>
            <p:cNvSpPr>
              <a:spLocks noChangeShapeType="1"/>
            </p:cNvSpPr>
            <p:nvPr/>
          </p:nvSpPr>
          <p:spPr bwMode="auto">
            <a:xfrm>
              <a:off x="172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9940" name="Line 20"/>
            <p:cNvSpPr>
              <a:spLocks noChangeShapeType="1"/>
            </p:cNvSpPr>
            <p:nvPr/>
          </p:nvSpPr>
          <p:spPr bwMode="auto">
            <a:xfrm>
              <a:off x="216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9941" name="Line 21"/>
            <p:cNvSpPr>
              <a:spLocks noChangeShapeType="1"/>
            </p:cNvSpPr>
            <p:nvPr/>
          </p:nvSpPr>
          <p:spPr bwMode="auto">
            <a:xfrm>
              <a:off x="259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9942" name="Line 22"/>
            <p:cNvSpPr>
              <a:spLocks noChangeShapeType="1"/>
            </p:cNvSpPr>
            <p:nvPr/>
          </p:nvSpPr>
          <p:spPr bwMode="auto">
            <a:xfrm>
              <a:off x="3024"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9943" name="Line 23"/>
            <p:cNvSpPr>
              <a:spLocks noChangeShapeType="1"/>
            </p:cNvSpPr>
            <p:nvPr/>
          </p:nvSpPr>
          <p:spPr bwMode="auto">
            <a:xfrm>
              <a:off x="3456"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9944" name="Line 24"/>
            <p:cNvSpPr>
              <a:spLocks noChangeShapeType="1"/>
            </p:cNvSpPr>
            <p:nvPr/>
          </p:nvSpPr>
          <p:spPr bwMode="auto">
            <a:xfrm>
              <a:off x="388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9945" name="Line 25"/>
            <p:cNvSpPr>
              <a:spLocks noChangeShapeType="1"/>
            </p:cNvSpPr>
            <p:nvPr/>
          </p:nvSpPr>
          <p:spPr bwMode="auto">
            <a:xfrm>
              <a:off x="432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9946" name="Line 26"/>
            <p:cNvSpPr>
              <a:spLocks noChangeShapeType="1"/>
            </p:cNvSpPr>
            <p:nvPr/>
          </p:nvSpPr>
          <p:spPr bwMode="auto">
            <a:xfrm>
              <a:off x="475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nvGrpSpPr>
            <p:cNvPr id="5" name="Group 27"/>
            <p:cNvGrpSpPr>
              <a:grpSpLocks/>
            </p:cNvGrpSpPr>
            <p:nvPr/>
          </p:nvGrpSpPr>
          <p:grpSpPr bwMode="auto">
            <a:xfrm>
              <a:off x="2257" y="1152"/>
              <a:ext cx="225" cy="481"/>
              <a:chOff x="2257" y="1152"/>
              <a:chExt cx="225" cy="481"/>
            </a:xfrm>
          </p:grpSpPr>
          <p:sp>
            <p:nvSpPr>
              <p:cNvPr id="2769948" name="Freeform 28"/>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49" name="Rectangle 29"/>
              <p:cNvSpPr>
                <a:spLocks noChangeArrowheads="1"/>
              </p:cNvSpPr>
              <p:nvPr/>
            </p:nvSpPr>
            <p:spPr bwMode="auto">
              <a:xfrm rot="5400000">
                <a:off x="2170" y="1274"/>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6" name="Group 30"/>
            <p:cNvGrpSpPr>
              <a:grpSpLocks/>
            </p:cNvGrpSpPr>
            <p:nvPr/>
          </p:nvGrpSpPr>
          <p:grpSpPr bwMode="auto">
            <a:xfrm>
              <a:off x="1324" y="1248"/>
              <a:ext cx="359" cy="289"/>
              <a:chOff x="1324" y="1248"/>
              <a:chExt cx="359" cy="289"/>
            </a:xfrm>
          </p:grpSpPr>
          <p:sp>
            <p:nvSpPr>
              <p:cNvPr id="2769951" name="Rectangle 31"/>
              <p:cNvSpPr>
                <a:spLocks noChangeArrowheads="1"/>
              </p:cNvSpPr>
              <p:nvPr/>
            </p:nvSpPr>
            <p:spPr bwMode="auto">
              <a:xfrm>
                <a:off x="1324" y="125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7" name="Group 32"/>
              <p:cNvGrpSpPr>
                <a:grpSpLocks/>
              </p:cNvGrpSpPr>
              <p:nvPr/>
            </p:nvGrpSpPr>
            <p:grpSpPr bwMode="auto">
              <a:xfrm>
                <a:off x="1343" y="1248"/>
                <a:ext cx="340" cy="289"/>
                <a:chOff x="1343" y="1248"/>
                <a:chExt cx="340" cy="289"/>
              </a:xfrm>
            </p:grpSpPr>
            <p:sp>
              <p:nvSpPr>
                <p:cNvPr id="2769953" name="Freeform 33"/>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54" name="Freeform 34"/>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9955" name="Rectangle 35"/>
            <p:cNvSpPr>
              <a:spLocks noChangeArrowheads="1"/>
            </p:cNvSpPr>
            <p:nvPr/>
          </p:nvSpPr>
          <p:spPr bwMode="auto">
            <a:xfrm>
              <a:off x="1784" y="125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8" name="Group 36"/>
            <p:cNvGrpSpPr>
              <a:grpSpLocks/>
            </p:cNvGrpSpPr>
            <p:nvPr/>
          </p:nvGrpSpPr>
          <p:grpSpPr bwMode="auto">
            <a:xfrm>
              <a:off x="1803" y="1248"/>
              <a:ext cx="296" cy="289"/>
              <a:chOff x="1803" y="1248"/>
              <a:chExt cx="296" cy="289"/>
            </a:xfrm>
          </p:grpSpPr>
          <p:sp>
            <p:nvSpPr>
              <p:cNvPr id="2769957" name="Freeform 37"/>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58" name="Freeform 38"/>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9959" name="Line 39"/>
            <p:cNvSpPr>
              <a:spLocks noChangeShapeType="1"/>
            </p:cNvSpPr>
            <p:nvPr/>
          </p:nvSpPr>
          <p:spPr bwMode="auto">
            <a:xfrm>
              <a:off x="1688" y="1392"/>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60" name="Freeform 40"/>
            <p:cNvSpPr>
              <a:spLocks/>
            </p:cNvSpPr>
            <p:nvPr/>
          </p:nvSpPr>
          <p:spPr bwMode="auto">
            <a:xfrm>
              <a:off x="1750"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61" name="Line 41"/>
            <p:cNvSpPr>
              <a:spLocks noChangeShapeType="1"/>
            </p:cNvSpPr>
            <p:nvPr/>
          </p:nvSpPr>
          <p:spPr bwMode="auto">
            <a:xfrm>
              <a:off x="2104" y="129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62" name="Rectangle 42"/>
            <p:cNvSpPr>
              <a:spLocks noChangeArrowheads="1"/>
            </p:cNvSpPr>
            <p:nvPr/>
          </p:nvSpPr>
          <p:spPr bwMode="auto">
            <a:xfrm>
              <a:off x="2601" y="1250"/>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69963" name="Rectangle 43"/>
            <p:cNvSpPr>
              <a:spLocks noChangeArrowheads="1"/>
            </p:cNvSpPr>
            <p:nvPr/>
          </p:nvSpPr>
          <p:spPr bwMode="auto">
            <a:xfrm>
              <a:off x="3093" y="1250"/>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9" name="Group 44"/>
            <p:cNvGrpSpPr>
              <a:grpSpLocks/>
            </p:cNvGrpSpPr>
            <p:nvPr/>
          </p:nvGrpSpPr>
          <p:grpSpPr bwMode="auto">
            <a:xfrm>
              <a:off x="3120" y="1248"/>
              <a:ext cx="284" cy="289"/>
              <a:chOff x="3120" y="1248"/>
              <a:chExt cx="284" cy="289"/>
            </a:xfrm>
          </p:grpSpPr>
          <p:sp>
            <p:nvSpPr>
              <p:cNvPr id="2769965" name="Freeform 45"/>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66" name="Freeform 46"/>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9967" name="Line 47"/>
            <p:cNvSpPr>
              <a:spLocks noChangeShapeType="1"/>
            </p:cNvSpPr>
            <p:nvPr/>
          </p:nvSpPr>
          <p:spPr bwMode="auto">
            <a:xfrm>
              <a:off x="2973" y="1392"/>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68" name="Line 48"/>
            <p:cNvSpPr>
              <a:spLocks noChangeShapeType="1"/>
            </p:cNvSpPr>
            <p:nvPr/>
          </p:nvSpPr>
          <p:spPr bwMode="auto">
            <a:xfrm>
              <a:off x="2489" y="1392"/>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69" name="Freeform 49"/>
            <p:cNvSpPr>
              <a:spLocks/>
            </p:cNvSpPr>
            <p:nvPr/>
          </p:nvSpPr>
          <p:spPr bwMode="auto">
            <a:xfrm>
              <a:off x="2610" y="1392"/>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70" name="Line 50"/>
            <p:cNvSpPr>
              <a:spLocks noChangeShapeType="1"/>
            </p:cNvSpPr>
            <p:nvPr/>
          </p:nvSpPr>
          <p:spPr bwMode="auto">
            <a:xfrm>
              <a:off x="2104" y="14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71" name="Freeform 51"/>
            <p:cNvSpPr>
              <a:spLocks/>
            </p:cNvSpPr>
            <p:nvPr/>
          </p:nvSpPr>
          <p:spPr bwMode="auto">
            <a:xfrm>
              <a:off x="2197" y="1387"/>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0" name="Group 52"/>
            <p:cNvGrpSpPr>
              <a:grpSpLocks/>
            </p:cNvGrpSpPr>
            <p:nvPr/>
          </p:nvGrpSpPr>
          <p:grpSpPr bwMode="auto">
            <a:xfrm>
              <a:off x="1751" y="1600"/>
              <a:ext cx="2096" cy="513"/>
              <a:chOff x="1751" y="1600"/>
              <a:chExt cx="2096" cy="513"/>
            </a:xfrm>
          </p:grpSpPr>
          <p:grpSp>
            <p:nvGrpSpPr>
              <p:cNvPr id="11" name="Group 53"/>
              <p:cNvGrpSpPr>
                <a:grpSpLocks/>
              </p:cNvGrpSpPr>
              <p:nvPr/>
            </p:nvGrpSpPr>
            <p:grpSpPr bwMode="auto">
              <a:xfrm>
                <a:off x="2684" y="1600"/>
                <a:ext cx="225" cy="481"/>
                <a:chOff x="2684" y="1600"/>
                <a:chExt cx="225" cy="481"/>
              </a:xfrm>
            </p:grpSpPr>
            <p:sp>
              <p:nvSpPr>
                <p:cNvPr id="2769974" name="Freeform 54"/>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75" name="Rectangle 55"/>
                <p:cNvSpPr>
                  <a:spLocks noChangeArrowheads="1"/>
                </p:cNvSpPr>
                <p:nvPr/>
              </p:nvSpPr>
              <p:spPr bwMode="auto">
                <a:xfrm rot="5400000">
                  <a:off x="2597" y="1722"/>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2" name="Group 56"/>
              <p:cNvGrpSpPr>
                <a:grpSpLocks/>
              </p:cNvGrpSpPr>
              <p:nvPr/>
            </p:nvGrpSpPr>
            <p:grpSpPr bwMode="auto">
              <a:xfrm>
                <a:off x="1751" y="1696"/>
                <a:ext cx="359" cy="289"/>
                <a:chOff x="1751" y="1696"/>
                <a:chExt cx="359" cy="289"/>
              </a:xfrm>
            </p:grpSpPr>
            <p:sp>
              <p:nvSpPr>
                <p:cNvPr id="2769977" name="Rectangle 57"/>
                <p:cNvSpPr>
                  <a:spLocks noChangeArrowheads="1"/>
                </p:cNvSpPr>
                <p:nvPr/>
              </p:nvSpPr>
              <p:spPr bwMode="auto">
                <a:xfrm>
                  <a:off x="1751" y="1698"/>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3" name="Group 58"/>
                <p:cNvGrpSpPr>
                  <a:grpSpLocks/>
                </p:cNvGrpSpPr>
                <p:nvPr/>
              </p:nvGrpSpPr>
              <p:grpSpPr bwMode="auto">
                <a:xfrm>
                  <a:off x="1770" y="1696"/>
                  <a:ext cx="340" cy="289"/>
                  <a:chOff x="1770" y="1696"/>
                  <a:chExt cx="340" cy="289"/>
                </a:xfrm>
              </p:grpSpPr>
              <p:sp>
                <p:nvSpPr>
                  <p:cNvPr id="2769979" name="Freeform 59"/>
                  <p:cNvSpPr>
                    <a:spLocks/>
                  </p:cNvSpPr>
                  <p:nvPr/>
                </p:nvSpPr>
                <p:spPr bwMode="auto">
                  <a:xfrm>
                    <a:off x="1770" y="1696"/>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80" name="Freeform 60"/>
                  <p:cNvSpPr>
                    <a:spLocks/>
                  </p:cNvSpPr>
                  <p:nvPr/>
                </p:nvSpPr>
                <p:spPr bwMode="auto">
                  <a:xfrm>
                    <a:off x="1939" y="1696"/>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9981" name="Rectangle 61"/>
              <p:cNvSpPr>
                <a:spLocks noChangeArrowheads="1"/>
              </p:cNvSpPr>
              <p:nvPr/>
            </p:nvSpPr>
            <p:spPr bwMode="auto">
              <a:xfrm>
                <a:off x="2211" y="170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4" name="Group 62"/>
              <p:cNvGrpSpPr>
                <a:grpSpLocks/>
              </p:cNvGrpSpPr>
              <p:nvPr/>
            </p:nvGrpSpPr>
            <p:grpSpPr bwMode="auto">
              <a:xfrm>
                <a:off x="2230" y="1696"/>
                <a:ext cx="296" cy="289"/>
                <a:chOff x="2230" y="1696"/>
                <a:chExt cx="296" cy="289"/>
              </a:xfrm>
            </p:grpSpPr>
            <p:sp>
              <p:nvSpPr>
                <p:cNvPr id="2769983" name="Freeform 63"/>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84" name="Freeform 64"/>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9985" name="Line 65"/>
              <p:cNvSpPr>
                <a:spLocks noChangeShapeType="1"/>
              </p:cNvSpPr>
              <p:nvPr/>
            </p:nvSpPr>
            <p:spPr bwMode="auto">
              <a:xfrm>
                <a:off x="2115" y="1840"/>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86" name="Freeform 66"/>
              <p:cNvSpPr>
                <a:spLocks/>
              </p:cNvSpPr>
              <p:nvPr/>
            </p:nvSpPr>
            <p:spPr bwMode="auto">
              <a:xfrm>
                <a:off x="2177" y="1744"/>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87" name="Line 67"/>
              <p:cNvSpPr>
                <a:spLocks noChangeShapeType="1"/>
              </p:cNvSpPr>
              <p:nvPr/>
            </p:nvSpPr>
            <p:spPr bwMode="auto">
              <a:xfrm>
                <a:off x="2531" y="174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88" name="Rectangle 68"/>
              <p:cNvSpPr>
                <a:spLocks noChangeArrowheads="1"/>
              </p:cNvSpPr>
              <p:nvPr/>
            </p:nvSpPr>
            <p:spPr bwMode="auto">
              <a:xfrm>
                <a:off x="3028" y="1698"/>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5" name="Group 69"/>
              <p:cNvGrpSpPr>
                <a:grpSpLocks/>
              </p:cNvGrpSpPr>
              <p:nvPr/>
            </p:nvGrpSpPr>
            <p:grpSpPr bwMode="auto">
              <a:xfrm>
                <a:off x="3079" y="1696"/>
                <a:ext cx="325" cy="289"/>
                <a:chOff x="3079" y="1696"/>
                <a:chExt cx="325" cy="289"/>
              </a:xfrm>
            </p:grpSpPr>
            <p:sp>
              <p:nvSpPr>
                <p:cNvPr id="2769990" name="Freeform 70"/>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91" name="Freeform 71"/>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9992" name="Rectangle 72"/>
              <p:cNvSpPr>
                <a:spLocks noChangeArrowheads="1"/>
              </p:cNvSpPr>
              <p:nvPr/>
            </p:nvSpPr>
            <p:spPr bwMode="auto">
              <a:xfrm>
                <a:off x="3520" y="169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6" name="Group 73"/>
              <p:cNvGrpSpPr>
                <a:grpSpLocks/>
              </p:cNvGrpSpPr>
              <p:nvPr/>
            </p:nvGrpSpPr>
            <p:grpSpPr bwMode="auto">
              <a:xfrm>
                <a:off x="3547" y="1696"/>
                <a:ext cx="284" cy="289"/>
                <a:chOff x="3547" y="1696"/>
                <a:chExt cx="284" cy="289"/>
              </a:xfrm>
            </p:grpSpPr>
            <p:sp>
              <p:nvSpPr>
                <p:cNvPr id="2769994" name="Freeform 74"/>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95" name="Freeform 75"/>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9996" name="Line 76"/>
              <p:cNvSpPr>
                <a:spLocks noChangeShapeType="1"/>
              </p:cNvSpPr>
              <p:nvPr/>
            </p:nvSpPr>
            <p:spPr bwMode="auto">
              <a:xfrm>
                <a:off x="3400" y="1840"/>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97" name="Line 77"/>
              <p:cNvSpPr>
                <a:spLocks noChangeShapeType="1"/>
              </p:cNvSpPr>
              <p:nvPr/>
            </p:nvSpPr>
            <p:spPr bwMode="auto">
              <a:xfrm>
                <a:off x="2916" y="1840"/>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98" name="Freeform 78"/>
              <p:cNvSpPr>
                <a:spLocks/>
              </p:cNvSpPr>
              <p:nvPr/>
            </p:nvSpPr>
            <p:spPr bwMode="auto">
              <a:xfrm>
                <a:off x="3037" y="1840"/>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99" name="Line 79"/>
              <p:cNvSpPr>
                <a:spLocks noChangeShapeType="1"/>
              </p:cNvSpPr>
              <p:nvPr/>
            </p:nvSpPr>
            <p:spPr bwMode="auto">
              <a:xfrm>
                <a:off x="2531" y="193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00" name="Freeform 80"/>
              <p:cNvSpPr>
                <a:spLocks/>
              </p:cNvSpPr>
              <p:nvPr/>
            </p:nvSpPr>
            <p:spPr bwMode="auto">
              <a:xfrm>
                <a:off x="2624" y="1835"/>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7" name="Group 81"/>
            <p:cNvGrpSpPr>
              <a:grpSpLocks/>
            </p:cNvGrpSpPr>
            <p:nvPr/>
          </p:nvGrpSpPr>
          <p:grpSpPr bwMode="auto">
            <a:xfrm>
              <a:off x="2178" y="2048"/>
              <a:ext cx="2096" cy="513"/>
              <a:chOff x="2178" y="2048"/>
              <a:chExt cx="2096" cy="513"/>
            </a:xfrm>
          </p:grpSpPr>
          <p:grpSp>
            <p:nvGrpSpPr>
              <p:cNvPr id="18" name="Group 82"/>
              <p:cNvGrpSpPr>
                <a:grpSpLocks/>
              </p:cNvGrpSpPr>
              <p:nvPr/>
            </p:nvGrpSpPr>
            <p:grpSpPr bwMode="auto">
              <a:xfrm>
                <a:off x="3111" y="2048"/>
                <a:ext cx="225" cy="481"/>
                <a:chOff x="3111" y="2048"/>
                <a:chExt cx="225" cy="481"/>
              </a:xfrm>
            </p:grpSpPr>
            <p:sp>
              <p:nvSpPr>
                <p:cNvPr id="2770003" name="Freeform 83"/>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04" name="Rectangle 84"/>
                <p:cNvSpPr>
                  <a:spLocks noChangeArrowheads="1"/>
                </p:cNvSpPr>
                <p:nvPr/>
              </p:nvSpPr>
              <p:spPr bwMode="auto">
                <a:xfrm rot="5400000">
                  <a:off x="3024" y="2170"/>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9" name="Group 85"/>
              <p:cNvGrpSpPr>
                <a:grpSpLocks/>
              </p:cNvGrpSpPr>
              <p:nvPr/>
            </p:nvGrpSpPr>
            <p:grpSpPr bwMode="auto">
              <a:xfrm>
                <a:off x="2178" y="2144"/>
                <a:ext cx="359" cy="289"/>
                <a:chOff x="2178" y="2144"/>
                <a:chExt cx="359" cy="289"/>
              </a:xfrm>
            </p:grpSpPr>
            <p:sp>
              <p:nvSpPr>
                <p:cNvPr id="2770006" name="Rectangle 86"/>
                <p:cNvSpPr>
                  <a:spLocks noChangeArrowheads="1"/>
                </p:cNvSpPr>
                <p:nvPr/>
              </p:nvSpPr>
              <p:spPr bwMode="auto">
                <a:xfrm>
                  <a:off x="2178" y="2146"/>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0" name="Group 87"/>
                <p:cNvGrpSpPr>
                  <a:grpSpLocks/>
                </p:cNvGrpSpPr>
                <p:nvPr/>
              </p:nvGrpSpPr>
              <p:grpSpPr bwMode="auto">
                <a:xfrm>
                  <a:off x="2197" y="2144"/>
                  <a:ext cx="340" cy="289"/>
                  <a:chOff x="2197" y="2144"/>
                  <a:chExt cx="340" cy="289"/>
                </a:xfrm>
              </p:grpSpPr>
              <p:sp>
                <p:nvSpPr>
                  <p:cNvPr id="2770008" name="Freeform 88"/>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09" name="Freeform 89"/>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70010" name="Rectangle 90"/>
              <p:cNvSpPr>
                <a:spLocks noChangeArrowheads="1"/>
              </p:cNvSpPr>
              <p:nvPr/>
            </p:nvSpPr>
            <p:spPr bwMode="auto">
              <a:xfrm>
                <a:off x="2638" y="2151"/>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1" name="Group 91"/>
              <p:cNvGrpSpPr>
                <a:grpSpLocks/>
              </p:cNvGrpSpPr>
              <p:nvPr/>
            </p:nvGrpSpPr>
            <p:grpSpPr bwMode="auto">
              <a:xfrm>
                <a:off x="2657" y="2144"/>
                <a:ext cx="296" cy="289"/>
                <a:chOff x="2657" y="2144"/>
                <a:chExt cx="296" cy="289"/>
              </a:xfrm>
            </p:grpSpPr>
            <p:sp>
              <p:nvSpPr>
                <p:cNvPr id="2770012" name="Freeform 92"/>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13" name="Freeform 93"/>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14" name="Line 94"/>
              <p:cNvSpPr>
                <a:spLocks noChangeShapeType="1"/>
              </p:cNvSpPr>
              <p:nvPr/>
            </p:nvSpPr>
            <p:spPr bwMode="auto">
              <a:xfrm>
                <a:off x="2542" y="2288"/>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15" name="Freeform 95"/>
              <p:cNvSpPr>
                <a:spLocks/>
              </p:cNvSpPr>
              <p:nvPr/>
            </p:nvSpPr>
            <p:spPr bwMode="auto">
              <a:xfrm>
                <a:off x="2604" y="2192"/>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16" name="Line 96"/>
              <p:cNvSpPr>
                <a:spLocks noChangeShapeType="1"/>
              </p:cNvSpPr>
              <p:nvPr/>
            </p:nvSpPr>
            <p:spPr bwMode="auto">
              <a:xfrm>
                <a:off x="2958" y="219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17" name="Rectangle 97"/>
              <p:cNvSpPr>
                <a:spLocks noChangeArrowheads="1"/>
              </p:cNvSpPr>
              <p:nvPr/>
            </p:nvSpPr>
            <p:spPr bwMode="auto">
              <a:xfrm>
                <a:off x="3455" y="2146"/>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2" name="Group 98"/>
              <p:cNvGrpSpPr>
                <a:grpSpLocks/>
              </p:cNvGrpSpPr>
              <p:nvPr/>
            </p:nvGrpSpPr>
            <p:grpSpPr bwMode="auto">
              <a:xfrm>
                <a:off x="3506" y="2144"/>
                <a:ext cx="325" cy="289"/>
                <a:chOff x="3506" y="2144"/>
                <a:chExt cx="325" cy="289"/>
              </a:xfrm>
            </p:grpSpPr>
            <p:sp>
              <p:nvSpPr>
                <p:cNvPr id="2770019" name="Freeform 99"/>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20" name="Freeform 100"/>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21" name="Rectangle 101"/>
              <p:cNvSpPr>
                <a:spLocks noChangeArrowheads="1"/>
              </p:cNvSpPr>
              <p:nvPr/>
            </p:nvSpPr>
            <p:spPr bwMode="auto">
              <a:xfrm>
                <a:off x="3947" y="21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3" name="Group 102"/>
              <p:cNvGrpSpPr>
                <a:grpSpLocks/>
              </p:cNvGrpSpPr>
              <p:nvPr/>
            </p:nvGrpSpPr>
            <p:grpSpPr bwMode="auto">
              <a:xfrm>
                <a:off x="3974" y="2144"/>
                <a:ext cx="284" cy="289"/>
                <a:chOff x="3974" y="2144"/>
                <a:chExt cx="284" cy="289"/>
              </a:xfrm>
            </p:grpSpPr>
            <p:sp>
              <p:nvSpPr>
                <p:cNvPr id="2770023" name="Freeform 103"/>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24" name="Freeform 104"/>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25" name="Line 105"/>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26" name="Line 106"/>
              <p:cNvSpPr>
                <a:spLocks noChangeShapeType="1"/>
              </p:cNvSpPr>
              <p:nvPr/>
            </p:nvSpPr>
            <p:spPr bwMode="auto">
              <a:xfrm>
                <a:off x="3343" y="2288"/>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27" name="Freeform 107"/>
              <p:cNvSpPr>
                <a:spLocks/>
              </p:cNvSpPr>
              <p:nvPr/>
            </p:nvSpPr>
            <p:spPr bwMode="auto">
              <a:xfrm>
                <a:off x="3464" y="2288"/>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28" name="Line 108"/>
              <p:cNvSpPr>
                <a:spLocks noChangeShapeType="1"/>
              </p:cNvSpPr>
              <p:nvPr/>
            </p:nvSpPr>
            <p:spPr bwMode="auto">
              <a:xfrm>
                <a:off x="2958" y="238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29" name="Freeform 109"/>
              <p:cNvSpPr>
                <a:spLocks/>
              </p:cNvSpPr>
              <p:nvPr/>
            </p:nvSpPr>
            <p:spPr bwMode="auto">
              <a:xfrm>
                <a:off x="3051" y="2283"/>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4" name="Group 110"/>
            <p:cNvGrpSpPr>
              <a:grpSpLocks/>
            </p:cNvGrpSpPr>
            <p:nvPr/>
          </p:nvGrpSpPr>
          <p:grpSpPr bwMode="auto">
            <a:xfrm>
              <a:off x="3538" y="2496"/>
              <a:ext cx="225" cy="481"/>
              <a:chOff x="3538" y="2496"/>
              <a:chExt cx="225" cy="481"/>
            </a:xfrm>
          </p:grpSpPr>
          <p:sp>
            <p:nvSpPr>
              <p:cNvPr id="2770031" name="Freeform 111"/>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32" name="Rectangle 112"/>
              <p:cNvSpPr>
                <a:spLocks noChangeArrowheads="1"/>
              </p:cNvSpPr>
              <p:nvPr/>
            </p:nvSpPr>
            <p:spPr bwMode="auto">
              <a:xfrm rot="5400000">
                <a:off x="3451" y="2618"/>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70033" name="Rectangle 113"/>
            <p:cNvSpPr>
              <a:spLocks noChangeArrowheads="1"/>
            </p:cNvSpPr>
            <p:nvPr/>
          </p:nvSpPr>
          <p:spPr bwMode="auto">
            <a:xfrm>
              <a:off x="3065" y="2599"/>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5" name="Group 114"/>
            <p:cNvGrpSpPr>
              <a:grpSpLocks/>
            </p:cNvGrpSpPr>
            <p:nvPr/>
          </p:nvGrpSpPr>
          <p:grpSpPr bwMode="auto">
            <a:xfrm>
              <a:off x="3084" y="2592"/>
              <a:ext cx="296" cy="289"/>
              <a:chOff x="3084" y="2592"/>
              <a:chExt cx="296" cy="289"/>
            </a:xfrm>
          </p:grpSpPr>
          <p:sp>
            <p:nvSpPr>
              <p:cNvPr id="2770035" name="Freeform 115"/>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36" name="Freeform 116"/>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37" name="Line 117"/>
            <p:cNvSpPr>
              <a:spLocks noChangeShapeType="1"/>
            </p:cNvSpPr>
            <p:nvPr/>
          </p:nvSpPr>
          <p:spPr bwMode="auto">
            <a:xfrm>
              <a:off x="2969" y="2736"/>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38" name="Freeform 118"/>
            <p:cNvSpPr>
              <a:spLocks/>
            </p:cNvSpPr>
            <p:nvPr/>
          </p:nvSpPr>
          <p:spPr bwMode="auto">
            <a:xfrm>
              <a:off x="3031" y="2640"/>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39" name="Line 119"/>
            <p:cNvSpPr>
              <a:spLocks noChangeShapeType="1"/>
            </p:cNvSpPr>
            <p:nvPr/>
          </p:nvSpPr>
          <p:spPr bwMode="auto">
            <a:xfrm>
              <a:off x="3385" y="264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40" name="Rectangle 120"/>
            <p:cNvSpPr>
              <a:spLocks noChangeArrowheads="1"/>
            </p:cNvSpPr>
            <p:nvPr/>
          </p:nvSpPr>
          <p:spPr bwMode="auto">
            <a:xfrm>
              <a:off x="3882" y="2594"/>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6" name="Group 121"/>
            <p:cNvGrpSpPr>
              <a:grpSpLocks/>
            </p:cNvGrpSpPr>
            <p:nvPr/>
          </p:nvGrpSpPr>
          <p:grpSpPr bwMode="auto">
            <a:xfrm>
              <a:off x="3933" y="2592"/>
              <a:ext cx="325" cy="289"/>
              <a:chOff x="3933" y="2592"/>
              <a:chExt cx="325" cy="289"/>
            </a:xfrm>
          </p:grpSpPr>
          <p:sp>
            <p:nvSpPr>
              <p:cNvPr id="2770042" name="Freeform 122"/>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43" name="Freeform 123"/>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44" name="Rectangle 124"/>
            <p:cNvSpPr>
              <a:spLocks noChangeArrowheads="1"/>
            </p:cNvSpPr>
            <p:nvPr/>
          </p:nvSpPr>
          <p:spPr bwMode="auto">
            <a:xfrm>
              <a:off x="4374" y="259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 name="Group 125"/>
            <p:cNvGrpSpPr>
              <a:grpSpLocks/>
            </p:cNvGrpSpPr>
            <p:nvPr/>
          </p:nvGrpSpPr>
          <p:grpSpPr bwMode="auto">
            <a:xfrm>
              <a:off x="4401" y="2592"/>
              <a:ext cx="284" cy="289"/>
              <a:chOff x="4401" y="2592"/>
              <a:chExt cx="284" cy="289"/>
            </a:xfrm>
          </p:grpSpPr>
          <p:sp>
            <p:nvSpPr>
              <p:cNvPr id="2770046" name="Freeform 126"/>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47" name="Freeform 127"/>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48" name="Line 128"/>
            <p:cNvSpPr>
              <a:spLocks noChangeShapeType="1"/>
            </p:cNvSpPr>
            <p:nvPr/>
          </p:nvSpPr>
          <p:spPr bwMode="auto">
            <a:xfrm>
              <a:off x="4254" y="2736"/>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49" name="Line 129"/>
            <p:cNvSpPr>
              <a:spLocks noChangeShapeType="1"/>
            </p:cNvSpPr>
            <p:nvPr/>
          </p:nvSpPr>
          <p:spPr bwMode="auto">
            <a:xfrm>
              <a:off x="3770" y="2736"/>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50" name="Freeform 130"/>
            <p:cNvSpPr>
              <a:spLocks/>
            </p:cNvSpPr>
            <p:nvPr/>
          </p:nvSpPr>
          <p:spPr bwMode="auto">
            <a:xfrm>
              <a:off x="3891" y="2736"/>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51" name="Line 131"/>
            <p:cNvSpPr>
              <a:spLocks noChangeShapeType="1"/>
            </p:cNvSpPr>
            <p:nvPr/>
          </p:nvSpPr>
          <p:spPr bwMode="auto">
            <a:xfrm>
              <a:off x="3385" y="283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52" name="Freeform 132"/>
            <p:cNvSpPr>
              <a:spLocks/>
            </p:cNvSpPr>
            <p:nvPr/>
          </p:nvSpPr>
          <p:spPr bwMode="auto">
            <a:xfrm>
              <a:off x="3478" y="2731"/>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8" name="Group 133"/>
            <p:cNvGrpSpPr>
              <a:grpSpLocks/>
            </p:cNvGrpSpPr>
            <p:nvPr/>
          </p:nvGrpSpPr>
          <p:grpSpPr bwMode="auto">
            <a:xfrm>
              <a:off x="3032" y="2944"/>
              <a:ext cx="2096" cy="513"/>
              <a:chOff x="3032" y="2944"/>
              <a:chExt cx="2096" cy="513"/>
            </a:xfrm>
          </p:grpSpPr>
          <p:grpSp>
            <p:nvGrpSpPr>
              <p:cNvPr id="29" name="Group 134"/>
              <p:cNvGrpSpPr>
                <a:grpSpLocks/>
              </p:cNvGrpSpPr>
              <p:nvPr/>
            </p:nvGrpSpPr>
            <p:grpSpPr bwMode="auto">
              <a:xfrm>
                <a:off x="3965" y="2944"/>
                <a:ext cx="225" cy="481"/>
                <a:chOff x="3965" y="2944"/>
                <a:chExt cx="225" cy="481"/>
              </a:xfrm>
            </p:grpSpPr>
            <p:sp>
              <p:nvSpPr>
                <p:cNvPr id="2770055" name="Freeform 135"/>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56" name="Rectangle 136"/>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30" name="Group 137"/>
              <p:cNvGrpSpPr>
                <a:grpSpLocks/>
              </p:cNvGrpSpPr>
              <p:nvPr/>
            </p:nvGrpSpPr>
            <p:grpSpPr bwMode="auto">
              <a:xfrm>
                <a:off x="3032" y="3040"/>
                <a:ext cx="359" cy="289"/>
                <a:chOff x="3032" y="3040"/>
                <a:chExt cx="359" cy="289"/>
              </a:xfrm>
            </p:grpSpPr>
            <p:sp>
              <p:nvSpPr>
                <p:cNvPr id="2770058" name="Rectangle 138"/>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31" name="Group 139"/>
                <p:cNvGrpSpPr>
                  <a:grpSpLocks/>
                </p:cNvGrpSpPr>
                <p:nvPr/>
              </p:nvGrpSpPr>
              <p:grpSpPr bwMode="auto">
                <a:xfrm>
                  <a:off x="3051" y="3040"/>
                  <a:ext cx="340" cy="289"/>
                  <a:chOff x="3051" y="3040"/>
                  <a:chExt cx="340" cy="289"/>
                </a:xfrm>
              </p:grpSpPr>
              <p:sp>
                <p:nvSpPr>
                  <p:cNvPr id="2770060" name="Freeform 140"/>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61" name="Freeform 141"/>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70062" name="Rectangle 142"/>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9989" name="Group 143"/>
              <p:cNvGrpSpPr>
                <a:grpSpLocks/>
              </p:cNvGrpSpPr>
              <p:nvPr/>
            </p:nvGrpSpPr>
            <p:grpSpPr bwMode="auto">
              <a:xfrm>
                <a:off x="3511" y="3040"/>
                <a:ext cx="296" cy="289"/>
                <a:chOff x="3511" y="3040"/>
                <a:chExt cx="296" cy="289"/>
              </a:xfrm>
            </p:grpSpPr>
            <p:sp>
              <p:nvSpPr>
                <p:cNvPr id="2770064" name="Freeform 144"/>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65" name="Freeform 145"/>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66" name="Line 146"/>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67" name="Freeform 147"/>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68" name="Line 148"/>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69" name="Rectangle 149"/>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69993" name="Group 150"/>
              <p:cNvGrpSpPr>
                <a:grpSpLocks/>
              </p:cNvGrpSpPr>
              <p:nvPr/>
            </p:nvGrpSpPr>
            <p:grpSpPr bwMode="auto">
              <a:xfrm>
                <a:off x="4360" y="3040"/>
                <a:ext cx="325" cy="289"/>
                <a:chOff x="4360" y="3040"/>
                <a:chExt cx="325" cy="289"/>
              </a:xfrm>
            </p:grpSpPr>
            <p:sp>
              <p:nvSpPr>
                <p:cNvPr id="2770071" name="Freeform 151"/>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72" name="Freeform 152"/>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73" name="Rectangle 153"/>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70001" name="Group 154"/>
              <p:cNvGrpSpPr>
                <a:grpSpLocks/>
              </p:cNvGrpSpPr>
              <p:nvPr/>
            </p:nvGrpSpPr>
            <p:grpSpPr bwMode="auto">
              <a:xfrm>
                <a:off x="4828" y="3040"/>
                <a:ext cx="284" cy="289"/>
                <a:chOff x="4828" y="3040"/>
                <a:chExt cx="284" cy="289"/>
              </a:xfrm>
            </p:grpSpPr>
            <p:sp>
              <p:nvSpPr>
                <p:cNvPr id="2770075" name="Freeform 155"/>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76" name="Freeform 156"/>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77" name="Line 157"/>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78" name="Line 158"/>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79" name="Freeform 159"/>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80" name="Line 160"/>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81" name="Freeform 161"/>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82" name="Rectangle 162"/>
            <p:cNvSpPr>
              <a:spLocks noChangeArrowheads="1"/>
            </p:cNvSpPr>
            <p:nvPr/>
          </p:nvSpPr>
          <p:spPr bwMode="auto">
            <a:xfrm>
              <a:off x="216" y="876"/>
              <a:ext cx="288" cy="301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a:solidFill>
                    <a:schemeClr val="tx1"/>
                  </a:solidFill>
                  <a:latin typeface="Arial" pitchFamily="-65" charset="0"/>
                </a:rPr>
                <a:t>I</a:t>
              </a:r>
            </a:p>
            <a:p>
              <a:pPr algn="ctr"/>
              <a:r>
                <a:rPr lang="en-US" sz="2800" b="1">
                  <a:solidFill>
                    <a:schemeClr val="tx1"/>
                  </a:solidFill>
                  <a:latin typeface="Arial" pitchFamily="-65" charset="0"/>
                </a:rPr>
                <a:t>n</a:t>
              </a:r>
            </a:p>
            <a:p>
              <a:pPr algn="ctr"/>
              <a:r>
                <a:rPr lang="en-US" sz="2800" b="1">
                  <a:solidFill>
                    <a:schemeClr val="tx1"/>
                  </a:solidFill>
                  <a:latin typeface="Arial" pitchFamily="-65" charset="0"/>
                </a:rPr>
                <a:t>s</a:t>
              </a:r>
            </a:p>
            <a:p>
              <a:pPr algn="ctr"/>
              <a:r>
                <a:rPr lang="en-US" sz="2800" b="1">
                  <a:solidFill>
                    <a:schemeClr val="tx1"/>
                  </a:solidFill>
                  <a:latin typeface="Arial" pitchFamily="-65" charset="0"/>
                </a:rPr>
                <a:t>t</a:t>
              </a:r>
            </a:p>
            <a:p>
              <a:pPr algn="ctr"/>
              <a:r>
                <a:rPr lang="en-US" sz="2800" b="1">
                  <a:solidFill>
                    <a:schemeClr val="tx1"/>
                  </a:solidFill>
                  <a:latin typeface="Arial" pitchFamily="-65" charset="0"/>
                </a:rPr>
                <a:t>r.</a:t>
              </a:r>
            </a:p>
            <a:p>
              <a:pPr algn="ctr"/>
              <a:endParaRPr lang="en-US" sz="2800" b="1">
                <a:solidFill>
                  <a:schemeClr val="tx1"/>
                </a:solidFill>
                <a:latin typeface="Arial" pitchFamily="-65" charset="0"/>
              </a:endParaRPr>
            </a:p>
            <a:p>
              <a:pPr algn="ctr"/>
              <a:r>
                <a:rPr lang="en-US" sz="2800" b="1">
                  <a:solidFill>
                    <a:schemeClr val="tx1"/>
                  </a:solidFill>
                  <a:latin typeface="Arial" pitchFamily="-65" charset="0"/>
                </a:rPr>
                <a:t>O</a:t>
              </a:r>
            </a:p>
            <a:p>
              <a:pPr algn="ctr"/>
              <a:r>
                <a:rPr lang="en-US" sz="2800" b="1">
                  <a:solidFill>
                    <a:schemeClr val="tx1"/>
                  </a:solidFill>
                  <a:latin typeface="Arial" pitchFamily="-65" charset="0"/>
                </a:rPr>
                <a:t>r</a:t>
              </a:r>
            </a:p>
            <a:p>
              <a:pPr algn="ctr"/>
              <a:r>
                <a:rPr lang="en-US" sz="2800" b="1">
                  <a:solidFill>
                    <a:schemeClr val="tx1"/>
                  </a:solidFill>
                  <a:latin typeface="Arial" pitchFamily="-65" charset="0"/>
                </a:rPr>
                <a:t>d</a:t>
              </a:r>
            </a:p>
            <a:p>
              <a:pPr algn="ctr"/>
              <a:r>
                <a:rPr lang="en-US" sz="2800" b="1">
                  <a:solidFill>
                    <a:schemeClr val="tx1"/>
                  </a:solidFill>
                  <a:latin typeface="Arial" pitchFamily="-65" charset="0"/>
                </a:rPr>
                <a:t>e</a:t>
              </a:r>
            </a:p>
            <a:p>
              <a:pPr algn="ctr"/>
              <a:r>
                <a:rPr lang="en-US" sz="2800" b="1">
                  <a:solidFill>
                    <a:schemeClr val="tx1"/>
                  </a:solidFill>
                  <a:latin typeface="Arial" pitchFamily="-65" charset="0"/>
                </a:rPr>
                <a:t>r</a:t>
              </a:r>
            </a:p>
          </p:txBody>
        </p:sp>
        <p:sp>
          <p:nvSpPr>
            <p:cNvPr id="2770083" name="Rectangle 163"/>
            <p:cNvSpPr>
              <a:spLocks noChangeArrowheads="1"/>
            </p:cNvSpPr>
            <p:nvPr/>
          </p:nvSpPr>
          <p:spPr bwMode="auto">
            <a:xfrm>
              <a:off x="1867" y="551"/>
              <a:ext cx="2168"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Time (clock cycles)</a:t>
              </a:r>
            </a:p>
          </p:txBody>
        </p:sp>
      </p:grpSp>
      <p:sp>
        <p:nvSpPr>
          <p:cNvPr id="2770084" name="Line 164"/>
          <p:cNvSpPr>
            <a:spLocks noChangeShapeType="1"/>
          </p:cNvSpPr>
          <p:nvPr/>
        </p:nvSpPr>
        <p:spPr bwMode="auto">
          <a:xfrm>
            <a:off x="3610838" y="2603545"/>
            <a:ext cx="76200" cy="1066800"/>
          </a:xfrm>
          <a:prstGeom prst="line">
            <a:avLst/>
          </a:prstGeom>
          <a:noFill/>
          <a:ln w="38100">
            <a:solidFill>
              <a:srgbClr val="EA157A"/>
            </a:solidFill>
            <a:round/>
            <a:headEnd/>
            <a:tailEnd type="triangle" w="med" len="me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99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2770084"/>
                                        </p:tgtEl>
                                        <p:attrNameLst>
                                          <p:attrName>style.visibility</p:attrName>
                                        </p:attrNameLst>
                                      </p:cBhvr>
                                      <p:to>
                                        <p:strVal val="visible"/>
                                      </p:to>
                                    </p:set>
                                    <p:animEffect transition="in" filter="wipe(up)">
                                      <p:cBhvr>
                                        <p:cTn id="11" dur="500"/>
                                        <p:tgtEl>
                                          <p:spTgt spid="2770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9923" grpId="0" autoUpdateAnimBg="0"/>
      <p:bldP spid="2770084" grpId="0" animBg="1"/>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71971" name="Rectangle 3"/>
          <p:cNvSpPr>
            <a:spLocks noGrp="1" noChangeArrowheads="1"/>
          </p:cNvSpPr>
          <p:nvPr>
            <p:ph type="title"/>
          </p:nvPr>
        </p:nvSpPr>
        <p:spPr/>
        <p:txBody>
          <a:bodyPr/>
          <a:lstStyle/>
          <a:p>
            <a:r>
              <a:rPr lang="en-US" dirty="0" smtClean="0"/>
              <a:t>Control Hazard: Branching (6a/8)</a:t>
            </a:r>
            <a:endParaRPr lang="en-US" dirty="0"/>
          </a:p>
        </p:txBody>
      </p:sp>
      <p:sp>
        <p:nvSpPr>
          <p:cNvPr id="2771970" name="Rectangle 2"/>
          <p:cNvSpPr>
            <a:spLocks noGrp="1" noChangeArrowheads="1"/>
          </p:cNvSpPr>
          <p:nvPr>
            <p:ph type="body" idx="1"/>
          </p:nvPr>
        </p:nvSpPr>
        <p:spPr/>
        <p:txBody>
          <a:bodyPr/>
          <a:lstStyle/>
          <a:p>
            <a:r>
              <a:rPr lang="en-US" smtClean="0"/>
              <a:t>User inserting no-op instruction</a:t>
            </a:r>
            <a:endParaRPr lang="en-US"/>
          </a:p>
        </p:txBody>
      </p:sp>
      <p:sp>
        <p:nvSpPr>
          <p:cNvPr id="2771972" name="Freeform 4" descr="25%"/>
          <p:cNvSpPr>
            <a:spLocks/>
          </p:cNvSpPr>
          <p:nvPr/>
        </p:nvSpPr>
        <p:spPr bwMode="auto">
          <a:xfrm>
            <a:off x="3775075" y="3068638"/>
            <a:ext cx="234950" cy="458787"/>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1973" name="Line 5"/>
          <p:cNvSpPr>
            <a:spLocks noChangeShapeType="1"/>
          </p:cNvSpPr>
          <p:nvPr/>
        </p:nvSpPr>
        <p:spPr bwMode="auto">
          <a:xfrm>
            <a:off x="4017963" y="3449638"/>
            <a:ext cx="24923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1974" name="Freeform 6"/>
          <p:cNvSpPr>
            <a:spLocks/>
          </p:cNvSpPr>
          <p:nvPr/>
        </p:nvSpPr>
        <p:spPr bwMode="auto">
          <a:xfrm>
            <a:off x="3540125" y="3068638"/>
            <a:ext cx="236538" cy="458787"/>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 name="Group 7"/>
          <p:cNvGrpSpPr>
            <a:grpSpLocks/>
          </p:cNvGrpSpPr>
          <p:nvPr/>
        </p:nvGrpSpPr>
        <p:grpSpPr bwMode="auto">
          <a:xfrm>
            <a:off x="4210050" y="2357438"/>
            <a:ext cx="515938" cy="458787"/>
            <a:chOff x="2652" y="1632"/>
            <a:chExt cx="325" cy="289"/>
          </a:xfrm>
        </p:grpSpPr>
        <p:sp>
          <p:nvSpPr>
            <p:cNvPr id="2771976" name="Freeform 8"/>
            <p:cNvSpPr>
              <a:spLocks/>
            </p:cNvSpPr>
            <p:nvPr/>
          </p:nvSpPr>
          <p:spPr bwMode="auto">
            <a:xfrm>
              <a:off x="2652" y="163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1977" name="Freeform 9"/>
            <p:cNvSpPr>
              <a:spLocks/>
            </p:cNvSpPr>
            <p:nvPr/>
          </p:nvSpPr>
          <p:spPr bwMode="auto">
            <a:xfrm>
              <a:off x="2813" y="163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1978" name="Line 10"/>
          <p:cNvSpPr>
            <a:spLocks noChangeShapeType="1"/>
          </p:cNvSpPr>
          <p:nvPr/>
        </p:nvSpPr>
        <p:spPr bwMode="auto">
          <a:xfrm>
            <a:off x="927100" y="1785938"/>
            <a:ext cx="0" cy="322580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71979" name="Line 11"/>
          <p:cNvSpPr>
            <a:spLocks noChangeShapeType="1"/>
          </p:cNvSpPr>
          <p:nvPr/>
        </p:nvSpPr>
        <p:spPr bwMode="auto">
          <a:xfrm>
            <a:off x="1562100" y="2166938"/>
            <a:ext cx="63119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71980" name="Rectangle 12"/>
          <p:cNvSpPr>
            <a:spLocks noChangeArrowheads="1"/>
          </p:cNvSpPr>
          <p:nvPr/>
        </p:nvSpPr>
        <p:spPr bwMode="auto">
          <a:xfrm>
            <a:off x="919163" y="2443163"/>
            <a:ext cx="820737" cy="515937"/>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pitchFamily="-65" charset="0"/>
              </a:rPr>
              <a:t>add</a:t>
            </a:r>
            <a:endParaRPr lang="en-US" sz="2800" b="1">
              <a:solidFill>
                <a:schemeClr val="tx1"/>
              </a:solidFill>
              <a:latin typeface="Arial" pitchFamily="-65" charset="0"/>
            </a:endParaRPr>
          </a:p>
        </p:txBody>
      </p:sp>
      <p:sp>
        <p:nvSpPr>
          <p:cNvPr id="2771981" name="Rectangle 13"/>
          <p:cNvSpPr>
            <a:spLocks noChangeArrowheads="1"/>
          </p:cNvSpPr>
          <p:nvPr/>
        </p:nvSpPr>
        <p:spPr bwMode="auto">
          <a:xfrm>
            <a:off x="893763" y="3103563"/>
            <a:ext cx="820737" cy="515937"/>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pitchFamily="-65" charset="0"/>
              </a:rPr>
              <a:t>beq</a:t>
            </a:r>
            <a:endParaRPr lang="en-US" sz="2800" b="1">
              <a:solidFill>
                <a:schemeClr val="tx1"/>
              </a:solidFill>
              <a:latin typeface="Arial" pitchFamily="-65" charset="0"/>
            </a:endParaRPr>
          </a:p>
        </p:txBody>
      </p:sp>
      <p:sp>
        <p:nvSpPr>
          <p:cNvPr id="2771982" name="Rectangle 14"/>
          <p:cNvSpPr>
            <a:spLocks noChangeArrowheads="1"/>
          </p:cNvSpPr>
          <p:nvPr/>
        </p:nvSpPr>
        <p:spPr bwMode="auto">
          <a:xfrm>
            <a:off x="885825" y="3311525"/>
            <a:ext cx="1250950" cy="519113"/>
          </a:xfrm>
          <a:prstGeom prst="rect">
            <a:avLst/>
          </a:prstGeom>
          <a:noFill/>
          <a:ln w="12700">
            <a:noFill/>
            <a:miter lim="800000"/>
            <a:headEnd/>
            <a:tailEnd/>
          </a:ln>
          <a:effectLst/>
        </p:spPr>
        <p:txBody>
          <a:bodyPr wrap="none" anchor="ctr">
            <a:prstTxWarp prst="textNoShape">
              <a:avLst/>
            </a:prstTxWarp>
          </a:bodyPr>
          <a:lstStyle/>
          <a:p>
            <a:endParaRPr lang="en-US"/>
          </a:p>
        </p:txBody>
      </p:sp>
      <p:sp>
        <p:nvSpPr>
          <p:cNvPr id="2771983" name="Rectangle 15"/>
          <p:cNvSpPr>
            <a:spLocks noChangeArrowheads="1"/>
          </p:cNvSpPr>
          <p:nvPr/>
        </p:nvSpPr>
        <p:spPr bwMode="auto">
          <a:xfrm>
            <a:off x="949325" y="3760788"/>
            <a:ext cx="820738" cy="515937"/>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pitchFamily="-65" charset="0"/>
              </a:rPr>
              <a:t>nop</a:t>
            </a:r>
            <a:endParaRPr lang="en-US" sz="2800" b="1">
              <a:solidFill>
                <a:schemeClr val="tx1"/>
              </a:solidFill>
              <a:latin typeface="Arial" pitchFamily="-65" charset="0"/>
            </a:endParaRPr>
          </a:p>
        </p:txBody>
      </p:sp>
      <p:sp>
        <p:nvSpPr>
          <p:cNvPr id="2771984" name="Line 16"/>
          <p:cNvSpPr>
            <a:spLocks noChangeShapeType="1"/>
          </p:cNvSpPr>
          <p:nvPr/>
        </p:nvSpPr>
        <p:spPr bwMode="auto">
          <a:xfrm>
            <a:off x="2743200" y="2293938"/>
            <a:ext cx="0" cy="26416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71985" name="Line 17"/>
          <p:cNvSpPr>
            <a:spLocks noChangeShapeType="1"/>
          </p:cNvSpPr>
          <p:nvPr/>
        </p:nvSpPr>
        <p:spPr bwMode="auto">
          <a:xfrm>
            <a:off x="3429000" y="2293938"/>
            <a:ext cx="0" cy="26416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71986" name="Line 18"/>
          <p:cNvSpPr>
            <a:spLocks noChangeShapeType="1"/>
          </p:cNvSpPr>
          <p:nvPr/>
        </p:nvSpPr>
        <p:spPr bwMode="auto">
          <a:xfrm>
            <a:off x="4114800" y="2293938"/>
            <a:ext cx="0" cy="26416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71987" name="Line 19"/>
          <p:cNvSpPr>
            <a:spLocks noChangeShapeType="1"/>
          </p:cNvSpPr>
          <p:nvPr/>
        </p:nvSpPr>
        <p:spPr bwMode="auto">
          <a:xfrm>
            <a:off x="4800600" y="2293938"/>
            <a:ext cx="0" cy="26416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71988" name="Line 20"/>
          <p:cNvSpPr>
            <a:spLocks noChangeShapeType="1"/>
          </p:cNvSpPr>
          <p:nvPr/>
        </p:nvSpPr>
        <p:spPr bwMode="auto">
          <a:xfrm>
            <a:off x="5486400" y="2293938"/>
            <a:ext cx="0" cy="26416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71989" name="Line 21"/>
          <p:cNvSpPr>
            <a:spLocks noChangeShapeType="1"/>
          </p:cNvSpPr>
          <p:nvPr/>
        </p:nvSpPr>
        <p:spPr bwMode="auto">
          <a:xfrm>
            <a:off x="6172200" y="2293938"/>
            <a:ext cx="0" cy="26416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71990" name="Line 22"/>
          <p:cNvSpPr>
            <a:spLocks noChangeShapeType="1"/>
          </p:cNvSpPr>
          <p:nvPr/>
        </p:nvSpPr>
        <p:spPr bwMode="auto">
          <a:xfrm>
            <a:off x="6858000" y="2446338"/>
            <a:ext cx="0" cy="24892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71991" name="Line 23"/>
          <p:cNvSpPr>
            <a:spLocks noChangeShapeType="1"/>
          </p:cNvSpPr>
          <p:nvPr/>
        </p:nvSpPr>
        <p:spPr bwMode="auto">
          <a:xfrm>
            <a:off x="7543800" y="2370138"/>
            <a:ext cx="0" cy="2565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nvGrpSpPr>
          <p:cNvPr id="3" name="Group 24"/>
          <p:cNvGrpSpPr>
            <a:grpSpLocks/>
          </p:cNvGrpSpPr>
          <p:nvPr/>
        </p:nvGrpSpPr>
        <p:grpSpPr bwMode="auto">
          <a:xfrm>
            <a:off x="3582988" y="2205038"/>
            <a:ext cx="357187" cy="763587"/>
            <a:chOff x="2257" y="1536"/>
            <a:chExt cx="225" cy="481"/>
          </a:xfrm>
        </p:grpSpPr>
        <p:sp>
          <p:nvSpPr>
            <p:cNvPr id="2771993" name="Freeform 25"/>
            <p:cNvSpPr>
              <a:spLocks/>
            </p:cNvSpPr>
            <p:nvPr/>
          </p:nvSpPr>
          <p:spPr bwMode="auto">
            <a:xfrm>
              <a:off x="2269" y="153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1994" name="Rectangle 26"/>
            <p:cNvSpPr>
              <a:spLocks noChangeArrowheads="1"/>
            </p:cNvSpPr>
            <p:nvPr/>
          </p:nvSpPr>
          <p:spPr bwMode="auto">
            <a:xfrm rot="5400000">
              <a:off x="2170" y="1658"/>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4" name="Group 27"/>
          <p:cNvGrpSpPr>
            <a:grpSpLocks/>
          </p:cNvGrpSpPr>
          <p:nvPr/>
        </p:nvGrpSpPr>
        <p:grpSpPr bwMode="auto">
          <a:xfrm>
            <a:off x="2101850" y="2357438"/>
            <a:ext cx="569913" cy="458787"/>
            <a:chOff x="1324" y="1632"/>
            <a:chExt cx="359" cy="289"/>
          </a:xfrm>
        </p:grpSpPr>
        <p:sp>
          <p:nvSpPr>
            <p:cNvPr id="2771996" name="Rectangle 28"/>
            <p:cNvSpPr>
              <a:spLocks noChangeArrowheads="1"/>
            </p:cNvSpPr>
            <p:nvPr/>
          </p:nvSpPr>
          <p:spPr bwMode="auto">
            <a:xfrm>
              <a:off x="1324" y="1634"/>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5" name="Group 29"/>
            <p:cNvGrpSpPr>
              <a:grpSpLocks/>
            </p:cNvGrpSpPr>
            <p:nvPr/>
          </p:nvGrpSpPr>
          <p:grpSpPr bwMode="auto">
            <a:xfrm>
              <a:off x="1343" y="1632"/>
              <a:ext cx="340" cy="289"/>
              <a:chOff x="1343" y="1632"/>
              <a:chExt cx="340" cy="289"/>
            </a:xfrm>
          </p:grpSpPr>
          <p:sp>
            <p:nvSpPr>
              <p:cNvPr id="2771998" name="Freeform 30"/>
              <p:cNvSpPr>
                <a:spLocks/>
              </p:cNvSpPr>
              <p:nvPr/>
            </p:nvSpPr>
            <p:spPr bwMode="auto">
              <a:xfrm>
                <a:off x="1343" y="163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1999" name="Freeform 31"/>
              <p:cNvSpPr>
                <a:spLocks/>
              </p:cNvSpPr>
              <p:nvPr/>
            </p:nvSpPr>
            <p:spPr bwMode="auto">
              <a:xfrm>
                <a:off x="1512" y="163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72000" name="Rectangle 32"/>
          <p:cNvSpPr>
            <a:spLocks noChangeArrowheads="1"/>
          </p:cNvSpPr>
          <p:nvPr/>
        </p:nvSpPr>
        <p:spPr bwMode="auto">
          <a:xfrm>
            <a:off x="2832100" y="2368550"/>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6" name="Group 33"/>
          <p:cNvGrpSpPr>
            <a:grpSpLocks/>
          </p:cNvGrpSpPr>
          <p:nvPr/>
        </p:nvGrpSpPr>
        <p:grpSpPr bwMode="auto">
          <a:xfrm>
            <a:off x="2862263" y="2357438"/>
            <a:ext cx="469900" cy="458787"/>
            <a:chOff x="1803" y="1632"/>
            <a:chExt cx="296" cy="289"/>
          </a:xfrm>
        </p:grpSpPr>
        <p:sp>
          <p:nvSpPr>
            <p:cNvPr id="2772002" name="Freeform 34"/>
            <p:cNvSpPr>
              <a:spLocks/>
            </p:cNvSpPr>
            <p:nvPr/>
          </p:nvSpPr>
          <p:spPr bwMode="auto">
            <a:xfrm>
              <a:off x="1803" y="163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2003" name="Freeform 35"/>
            <p:cNvSpPr>
              <a:spLocks/>
            </p:cNvSpPr>
            <p:nvPr/>
          </p:nvSpPr>
          <p:spPr bwMode="auto">
            <a:xfrm>
              <a:off x="1951" y="163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2004" name="Line 36"/>
          <p:cNvSpPr>
            <a:spLocks noChangeShapeType="1"/>
          </p:cNvSpPr>
          <p:nvPr/>
        </p:nvSpPr>
        <p:spPr bwMode="auto">
          <a:xfrm>
            <a:off x="2679700" y="2586038"/>
            <a:ext cx="1524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2005" name="Freeform 37"/>
          <p:cNvSpPr>
            <a:spLocks/>
          </p:cNvSpPr>
          <p:nvPr/>
        </p:nvSpPr>
        <p:spPr bwMode="auto">
          <a:xfrm>
            <a:off x="2778125" y="2433638"/>
            <a:ext cx="76200" cy="15398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2006" name="Line 38"/>
          <p:cNvSpPr>
            <a:spLocks noChangeShapeType="1"/>
          </p:cNvSpPr>
          <p:nvPr/>
        </p:nvSpPr>
        <p:spPr bwMode="auto">
          <a:xfrm>
            <a:off x="3340100" y="2433638"/>
            <a:ext cx="249238"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2007" name="Rectangle 39"/>
          <p:cNvSpPr>
            <a:spLocks noChangeArrowheads="1"/>
          </p:cNvSpPr>
          <p:nvPr/>
        </p:nvSpPr>
        <p:spPr bwMode="auto">
          <a:xfrm>
            <a:off x="4129088" y="2360613"/>
            <a:ext cx="530225"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72008" name="Rectangle 40"/>
          <p:cNvSpPr>
            <a:spLocks noChangeArrowheads="1"/>
          </p:cNvSpPr>
          <p:nvPr/>
        </p:nvSpPr>
        <p:spPr bwMode="auto">
          <a:xfrm>
            <a:off x="4910138" y="2360613"/>
            <a:ext cx="519112"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7" name="Group 41"/>
          <p:cNvGrpSpPr>
            <a:grpSpLocks/>
          </p:cNvGrpSpPr>
          <p:nvPr/>
        </p:nvGrpSpPr>
        <p:grpSpPr bwMode="auto">
          <a:xfrm>
            <a:off x="4953000" y="2357438"/>
            <a:ext cx="450850" cy="458787"/>
            <a:chOff x="3120" y="1632"/>
            <a:chExt cx="284" cy="289"/>
          </a:xfrm>
        </p:grpSpPr>
        <p:sp>
          <p:nvSpPr>
            <p:cNvPr id="2772010" name="Freeform 42"/>
            <p:cNvSpPr>
              <a:spLocks/>
            </p:cNvSpPr>
            <p:nvPr/>
          </p:nvSpPr>
          <p:spPr bwMode="auto">
            <a:xfrm>
              <a:off x="3120" y="163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2011" name="Freeform 43"/>
            <p:cNvSpPr>
              <a:spLocks/>
            </p:cNvSpPr>
            <p:nvPr/>
          </p:nvSpPr>
          <p:spPr bwMode="auto">
            <a:xfrm>
              <a:off x="3261" y="163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2012" name="Line 44"/>
          <p:cNvSpPr>
            <a:spLocks noChangeShapeType="1"/>
          </p:cNvSpPr>
          <p:nvPr/>
        </p:nvSpPr>
        <p:spPr bwMode="auto">
          <a:xfrm>
            <a:off x="4719638" y="2586038"/>
            <a:ext cx="2206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2013" name="Line 45"/>
          <p:cNvSpPr>
            <a:spLocks noChangeShapeType="1"/>
          </p:cNvSpPr>
          <p:nvPr/>
        </p:nvSpPr>
        <p:spPr bwMode="auto">
          <a:xfrm>
            <a:off x="3951288" y="2586038"/>
            <a:ext cx="2460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2014" name="Freeform 46"/>
          <p:cNvSpPr>
            <a:spLocks/>
          </p:cNvSpPr>
          <p:nvPr/>
        </p:nvSpPr>
        <p:spPr bwMode="auto">
          <a:xfrm>
            <a:off x="4143375" y="2586038"/>
            <a:ext cx="684213" cy="306387"/>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2015" name="Line 47"/>
          <p:cNvSpPr>
            <a:spLocks noChangeShapeType="1"/>
          </p:cNvSpPr>
          <p:nvPr/>
        </p:nvSpPr>
        <p:spPr bwMode="auto">
          <a:xfrm>
            <a:off x="3340100" y="2738438"/>
            <a:ext cx="249238"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2016" name="Freeform 48"/>
          <p:cNvSpPr>
            <a:spLocks/>
          </p:cNvSpPr>
          <p:nvPr/>
        </p:nvSpPr>
        <p:spPr bwMode="auto">
          <a:xfrm>
            <a:off x="3487738" y="2578100"/>
            <a:ext cx="534987" cy="441325"/>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8" name="Group 49"/>
          <p:cNvGrpSpPr>
            <a:grpSpLocks/>
          </p:cNvGrpSpPr>
          <p:nvPr/>
        </p:nvGrpSpPr>
        <p:grpSpPr bwMode="auto">
          <a:xfrm>
            <a:off x="4260850" y="2916238"/>
            <a:ext cx="357188" cy="763587"/>
            <a:chOff x="2684" y="1984"/>
            <a:chExt cx="225" cy="481"/>
          </a:xfrm>
        </p:grpSpPr>
        <p:sp>
          <p:nvSpPr>
            <p:cNvPr id="2772018" name="Freeform 50"/>
            <p:cNvSpPr>
              <a:spLocks/>
            </p:cNvSpPr>
            <p:nvPr/>
          </p:nvSpPr>
          <p:spPr bwMode="auto">
            <a:xfrm>
              <a:off x="2696" y="198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2019" name="Rectangle 51"/>
            <p:cNvSpPr>
              <a:spLocks noChangeArrowheads="1"/>
            </p:cNvSpPr>
            <p:nvPr/>
          </p:nvSpPr>
          <p:spPr bwMode="auto">
            <a:xfrm rot="5400000">
              <a:off x="2597" y="210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9" name="Group 52"/>
          <p:cNvGrpSpPr>
            <a:grpSpLocks/>
          </p:cNvGrpSpPr>
          <p:nvPr/>
        </p:nvGrpSpPr>
        <p:grpSpPr bwMode="auto">
          <a:xfrm>
            <a:off x="2779713" y="3068638"/>
            <a:ext cx="569912" cy="458787"/>
            <a:chOff x="1751" y="2080"/>
            <a:chExt cx="359" cy="289"/>
          </a:xfrm>
        </p:grpSpPr>
        <p:sp>
          <p:nvSpPr>
            <p:cNvPr id="2772021" name="Rectangle 53"/>
            <p:cNvSpPr>
              <a:spLocks noChangeArrowheads="1"/>
            </p:cNvSpPr>
            <p:nvPr/>
          </p:nvSpPr>
          <p:spPr bwMode="auto">
            <a:xfrm>
              <a:off x="1751" y="208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0" name="Group 54"/>
            <p:cNvGrpSpPr>
              <a:grpSpLocks/>
            </p:cNvGrpSpPr>
            <p:nvPr/>
          </p:nvGrpSpPr>
          <p:grpSpPr bwMode="auto">
            <a:xfrm>
              <a:off x="1770" y="2080"/>
              <a:ext cx="340" cy="289"/>
              <a:chOff x="1770" y="2080"/>
              <a:chExt cx="340" cy="289"/>
            </a:xfrm>
          </p:grpSpPr>
          <p:sp>
            <p:nvSpPr>
              <p:cNvPr id="2772023" name="Freeform 55"/>
              <p:cNvSpPr>
                <a:spLocks/>
              </p:cNvSpPr>
              <p:nvPr/>
            </p:nvSpPr>
            <p:spPr bwMode="auto">
              <a:xfrm>
                <a:off x="1770" y="208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2024" name="Freeform 56"/>
              <p:cNvSpPr>
                <a:spLocks/>
              </p:cNvSpPr>
              <p:nvPr/>
            </p:nvSpPr>
            <p:spPr bwMode="auto">
              <a:xfrm>
                <a:off x="1939" y="208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72025" name="Rectangle 57"/>
          <p:cNvSpPr>
            <a:spLocks noChangeArrowheads="1"/>
          </p:cNvSpPr>
          <p:nvPr/>
        </p:nvSpPr>
        <p:spPr bwMode="auto">
          <a:xfrm>
            <a:off x="3509963" y="3079750"/>
            <a:ext cx="519112"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2772026" name="Line 58"/>
          <p:cNvSpPr>
            <a:spLocks noChangeShapeType="1"/>
          </p:cNvSpPr>
          <p:nvPr/>
        </p:nvSpPr>
        <p:spPr bwMode="auto">
          <a:xfrm>
            <a:off x="3357563" y="3297238"/>
            <a:ext cx="1524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2027" name="Freeform 59"/>
          <p:cNvSpPr>
            <a:spLocks/>
          </p:cNvSpPr>
          <p:nvPr/>
        </p:nvSpPr>
        <p:spPr bwMode="auto">
          <a:xfrm>
            <a:off x="3455988" y="3144838"/>
            <a:ext cx="76200" cy="15398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2028" name="Line 60"/>
          <p:cNvSpPr>
            <a:spLocks noChangeShapeType="1"/>
          </p:cNvSpPr>
          <p:nvPr/>
        </p:nvSpPr>
        <p:spPr bwMode="auto">
          <a:xfrm>
            <a:off x="4017963" y="3144838"/>
            <a:ext cx="24923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2029" name="Rectangle 61"/>
          <p:cNvSpPr>
            <a:spLocks noChangeArrowheads="1"/>
          </p:cNvSpPr>
          <p:nvPr/>
        </p:nvSpPr>
        <p:spPr bwMode="auto">
          <a:xfrm>
            <a:off x="4806950" y="3071813"/>
            <a:ext cx="530225"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1" name="Group 62"/>
          <p:cNvGrpSpPr>
            <a:grpSpLocks/>
          </p:cNvGrpSpPr>
          <p:nvPr/>
        </p:nvGrpSpPr>
        <p:grpSpPr bwMode="auto">
          <a:xfrm>
            <a:off x="4887913" y="3068638"/>
            <a:ext cx="515937" cy="458787"/>
            <a:chOff x="3079" y="2080"/>
            <a:chExt cx="325" cy="289"/>
          </a:xfrm>
        </p:grpSpPr>
        <p:sp>
          <p:nvSpPr>
            <p:cNvPr id="2772031" name="Freeform 63"/>
            <p:cNvSpPr>
              <a:spLocks/>
            </p:cNvSpPr>
            <p:nvPr/>
          </p:nvSpPr>
          <p:spPr bwMode="auto">
            <a:xfrm>
              <a:off x="3079" y="208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2032" name="Freeform 64"/>
            <p:cNvSpPr>
              <a:spLocks/>
            </p:cNvSpPr>
            <p:nvPr/>
          </p:nvSpPr>
          <p:spPr bwMode="auto">
            <a:xfrm>
              <a:off x="3240" y="208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2033" name="Rectangle 65"/>
          <p:cNvSpPr>
            <a:spLocks noChangeArrowheads="1"/>
          </p:cNvSpPr>
          <p:nvPr/>
        </p:nvSpPr>
        <p:spPr bwMode="auto">
          <a:xfrm>
            <a:off x="5588000" y="3071813"/>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2" name="Group 66"/>
          <p:cNvGrpSpPr>
            <a:grpSpLocks/>
          </p:cNvGrpSpPr>
          <p:nvPr/>
        </p:nvGrpSpPr>
        <p:grpSpPr bwMode="auto">
          <a:xfrm>
            <a:off x="5630863" y="3068638"/>
            <a:ext cx="450850" cy="458787"/>
            <a:chOff x="3547" y="2080"/>
            <a:chExt cx="284" cy="289"/>
          </a:xfrm>
        </p:grpSpPr>
        <p:sp>
          <p:nvSpPr>
            <p:cNvPr id="2772035" name="Freeform 67"/>
            <p:cNvSpPr>
              <a:spLocks/>
            </p:cNvSpPr>
            <p:nvPr/>
          </p:nvSpPr>
          <p:spPr bwMode="auto">
            <a:xfrm>
              <a:off x="3547" y="208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2036" name="Freeform 68"/>
            <p:cNvSpPr>
              <a:spLocks/>
            </p:cNvSpPr>
            <p:nvPr/>
          </p:nvSpPr>
          <p:spPr bwMode="auto">
            <a:xfrm>
              <a:off x="3688" y="208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2037" name="Line 69"/>
          <p:cNvSpPr>
            <a:spLocks noChangeShapeType="1"/>
          </p:cNvSpPr>
          <p:nvPr/>
        </p:nvSpPr>
        <p:spPr bwMode="auto">
          <a:xfrm>
            <a:off x="5397500" y="3297238"/>
            <a:ext cx="2206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2038" name="Line 70"/>
          <p:cNvSpPr>
            <a:spLocks noChangeShapeType="1"/>
          </p:cNvSpPr>
          <p:nvPr/>
        </p:nvSpPr>
        <p:spPr bwMode="auto">
          <a:xfrm>
            <a:off x="4629150" y="3297238"/>
            <a:ext cx="2460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2039" name="Freeform 71"/>
          <p:cNvSpPr>
            <a:spLocks/>
          </p:cNvSpPr>
          <p:nvPr/>
        </p:nvSpPr>
        <p:spPr bwMode="auto">
          <a:xfrm>
            <a:off x="4821238" y="3297238"/>
            <a:ext cx="684212" cy="306387"/>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2040" name="Freeform 72"/>
          <p:cNvSpPr>
            <a:spLocks/>
          </p:cNvSpPr>
          <p:nvPr/>
        </p:nvSpPr>
        <p:spPr bwMode="auto">
          <a:xfrm>
            <a:off x="4165600" y="3289300"/>
            <a:ext cx="534988" cy="441325"/>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3" name="Group 73"/>
          <p:cNvGrpSpPr>
            <a:grpSpLocks/>
          </p:cNvGrpSpPr>
          <p:nvPr/>
        </p:nvGrpSpPr>
        <p:grpSpPr bwMode="auto">
          <a:xfrm>
            <a:off x="5616575" y="4438650"/>
            <a:ext cx="357188" cy="763588"/>
            <a:chOff x="3538" y="2496"/>
            <a:chExt cx="225" cy="481"/>
          </a:xfrm>
        </p:grpSpPr>
        <p:sp>
          <p:nvSpPr>
            <p:cNvPr id="2772042" name="Freeform 74"/>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2043" name="Rectangle 75"/>
            <p:cNvSpPr>
              <a:spLocks noChangeArrowheads="1"/>
            </p:cNvSpPr>
            <p:nvPr/>
          </p:nvSpPr>
          <p:spPr bwMode="auto">
            <a:xfrm rot="5400000">
              <a:off x="3451" y="2618"/>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72044" name="Rectangle 76"/>
          <p:cNvSpPr>
            <a:spLocks noChangeArrowheads="1"/>
          </p:cNvSpPr>
          <p:nvPr/>
        </p:nvSpPr>
        <p:spPr bwMode="auto">
          <a:xfrm>
            <a:off x="4865688" y="4606925"/>
            <a:ext cx="519112"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4" name="Group 77"/>
          <p:cNvGrpSpPr>
            <a:grpSpLocks/>
          </p:cNvGrpSpPr>
          <p:nvPr/>
        </p:nvGrpSpPr>
        <p:grpSpPr bwMode="auto">
          <a:xfrm>
            <a:off x="4895850" y="4595813"/>
            <a:ext cx="469900" cy="458787"/>
            <a:chOff x="3084" y="2592"/>
            <a:chExt cx="296" cy="289"/>
          </a:xfrm>
        </p:grpSpPr>
        <p:sp>
          <p:nvSpPr>
            <p:cNvPr id="2772046" name="Freeform 78"/>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2047" name="Freeform 79"/>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2048" name="Line 80"/>
          <p:cNvSpPr>
            <a:spLocks noChangeShapeType="1"/>
          </p:cNvSpPr>
          <p:nvPr/>
        </p:nvSpPr>
        <p:spPr bwMode="auto">
          <a:xfrm>
            <a:off x="4713288" y="4824413"/>
            <a:ext cx="1524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2049" name="Freeform 81"/>
          <p:cNvSpPr>
            <a:spLocks/>
          </p:cNvSpPr>
          <p:nvPr/>
        </p:nvSpPr>
        <p:spPr bwMode="auto">
          <a:xfrm>
            <a:off x="4811713" y="4672013"/>
            <a:ext cx="76200" cy="15398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2050" name="Line 82"/>
          <p:cNvSpPr>
            <a:spLocks noChangeShapeType="1"/>
          </p:cNvSpPr>
          <p:nvPr/>
        </p:nvSpPr>
        <p:spPr bwMode="auto">
          <a:xfrm>
            <a:off x="5373688" y="4672013"/>
            <a:ext cx="24923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2051" name="Rectangle 83"/>
          <p:cNvSpPr>
            <a:spLocks noChangeArrowheads="1"/>
          </p:cNvSpPr>
          <p:nvPr/>
        </p:nvSpPr>
        <p:spPr bwMode="auto">
          <a:xfrm>
            <a:off x="6162675" y="4598988"/>
            <a:ext cx="530225"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5" name="Group 84"/>
          <p:cNvGrpSpPr>
            <a:grpSpLocks/>
          </p:cNvGrpSpPr>
          <p:nvPr/>
        </p:nvGrpSpPr>
        <p:grpSpPr bwMode="auto">
          <a:xfrm>
            <a:off x="6243638" y="4595813"/>
            <a:ext cx="515937" cy="458787"/>
            <a:chOff x="3933" y="2592"/>
            <a:chExt cx="325" cy="289"/>
          </a:xfrm>
        </p:grpSpPr>
        <p:sp>
          <p:nvSpPr>
            <p:cNvPr id="2772053" name="Freeform 85"/>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2054" name="Freeform 86"/>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2055" name="Rectangle 87"/>
          <p:cNvSpPr>
            <a:spLocks noChangeArrowheads="1"/>
          </p:cNvSpPr>
          <p:nvPr/>
        </p:nvSpPr>
        <p:spPr bwMode="auto">
          <a:xfrm>
            <a:off x="6943725" y="4598988"/>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6" name="Group 88"/>
          <p:cNvGrpSpPr>
            <a:grpSpLocks/>
          </p:cNvGrpSpPr>
          <p:nvPr/>
        </p:nvGrpSpPr>
        <p:grpSpPr bwMode="auto">
          <a:xfrm>
            <a:off x="6986588" y="4595813"/>
            <a:ext cx="450850" cy="458787"/>
            <a:chOff x="4401" y="2592"/>
            <a:chExt cx="284" cy="289"/>
          </a:xfrm>
        </p:grpSpPr>
        <p:sp>
          <p:nvSpPr>
            <p:cNvPr id="2772057" name="Freeform 89"/>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2058" name="Freeform 90"/>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2059" name="Line 91"/>
          <p:cNvSpPr>
            <a:spLocks noChangeShapeType="1"/>
          </p:cNvSpPr>
          <p:nvPr/>
        </p:nvSpPr>
        <p:spPr bwMode="auto">
          <a:xfrm>
            <a:off x="6753225" y="4824413"/>
            <a:ext cx="2206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2060" name="Line 92"/>
          <p:cNvSpPr>
            <a:spLocks noChangeShapeType="1"/>
          </p:cNvSpPr>
          <p:nvPr/>
        </p:nvSpPr>
        <p:spPr bwMode="auto">
          <a:xfrm>
            <a:off x="5984875" y="4824413"/>
            <a:ext cx="2460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2061" name="Freeform 93"/>
          <p:cNvSpPr>
            <a:spLocks/>
          </p:cNvSpPr>
          <p:nvPr/>
        </p:nvSpPr>
        <p:spPr bwMode="auto">
          <a:xfrm>
            <a:off x="6176963" y="4824413"/>
            <a:ext cx="684212" cy="306387"/>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2062" name="Line 94"/>
          <p:cNvSpPr>
            <a:spLocks noChangeShapeType="1"/>
          </p:cNvSpPr>
          <p:nvPr/>
        </p:nvSpPr>
        <p:spPr bwMode="auto">
          <a:xfrm>
            <a:off x="5373688" y="4976813"/>
            <a:ext cx="24923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2063" name="Freeform 95"/>
          <p:cNvSpPr>
            <a:spLocks/>
          </p:cNvSpPr>
          <p:nvPr/>
        </p:nvSpPr>
        <p:spPr bwMode="auto">
          <a:xfrm>
            <a:off x="5521325" y="4816475"/>
            <a:ext cx="534988" cy="441325"/>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7" name="Group 96"/>
          <p:cNvGrpSpPr>
            <a:grpSpLocks/>
          </p:cNvGrpSpPr>
          <p:nvPr/>
        </p:nvGrpSpPr>
        <p:grpSpPr bwMode="auto">
          <a:xfrm>
            <a:off x="4165600" y="4595813"/>
            <a:ext cx="539750" cy="458787"/>
            <a:chOff x="2624" y="2592"/>
            <a:chExt cx="340" cy="289"/>
          </a:xfrm>
        </p:grpSpPr>
        <p:sp>
          <p:nvSpPr>
            <p:cNvPr id="2772065" name="Freeform 97"/>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2066" name="Freeform 98"/>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2067" name="Rectangle 99"/>
          <p:cNvSpPr>
            <a:spLocks noChangeArrowheads="1"/>
          </p:cNvSpPr>
          <p:nvPr/>
        </p:nvSpPr>
        <p:spPr bwMode="auto">
          <a:xfrm>
            <a:off x="4135438" y="4675188"/>
            <a:ext cx="463550"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72068" name="Rectangle 100"/>
          <p:cNvSpPr>
            <a:spLocks noChangeArrowheads="1"/>
          </p:cNvSpPr>
          <p:nvPr/>
        </p:nvSpPr>
        <p:spPr bwMode="auto">
          <a:xfrm>
            <a:off x="161925" y="1157288"/>
            <a:ext cx="457200" cy="4786312"/>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a:solidFill>
                  <a:schemeClr val="tx1"/>
                </a:solidFill>
                <a:latin typeface="Arial" pitchFamily="-65" charset="0"/>
              </a:rPr>
              <a:t>I</a:t>
            </a:r>
          </a:p>
          <a:p>
            <a:pPr algn="ctr"/>
            <a:r>
              <a:rPr lang="en-US" sz="2800" b="1">
                <a:solidFill>
                  <a:schemeClr val="tx1"/>
                </a:solidFill>
                <a:latin typeface="Arial" pitchFamily="-65" charset="0"/>
              </a:rPr>
              <a:t>n</a:t>
            </a:r>
          </a:p>
          <a:p>
            <a:pPr algn="ctr"/>
            <a:r>
              <a:rPr lang="en-US" sz="2800" b="1">
                <a:solidFill>
                  <a:schemeClr val="tx1"/>
                </a:solidFill>
                <a:latin typeface="Arial" pitchFamily="-65" charset="0"/>
              </a:rPr>
              <a:t>s</a:t>
            </a:r>
          </a:p>
          <a:p>
            <a:pPr algn="ctr"/>
            <a:r>
              <a:rPr lang="en-US" sz="2800" b="1">
                <a:solidFill>
                  <a:schemeClr val="tx1"/>
                </a:solidFill>
                <a:latin typeface="Arial" pitchFamily="-65" charset="0"/>
              </a:rPr>
              <a:t>t</a:t>
            </a:r>
          </a:p>
          <a:p>
            <a:pPr algn="ctr"/>
            <a:r>
              <a:rPr lang="en-US" sz="2800" b="1">
                <a:solidFill>
                  <a:schemeClr val="tx1"/>
                </a:solidFill>
                <a:latin typeface="Arial" pitchFamily="-65" charset="0"/>
              </a:rPr>
              <a:t>r.</a:t>
            </a:r>
          </a:p>
          <a:p>
            <a:pPr algn="ctr"/>
            <a:endParaRPr lang="en-US" sz="2800" b="1">
              <a:solidFill>
                <a:schemeClr val="tx1"/>
              </a:solidFill>
              <a:latin typeface="Arial" pitchFamily="-65" charset="0"/>
            </a:endParaRPr>
          </a:p>
          <a:p>
            <a:pPr algn="ctr"/>
            <a:r>
              <a:rPr lang="en-US" sz="2800" b="1">
                <a:solidFill>
                  <a:schemeClr val="tx1"/>
                </a:solidFill>
                <a:latin typeface="Arial" pitchFamily="-65" charset="0"/>
              </a:rPr>
              <a:t>O</a:t>
            </a:r>
          </a:p>
          <a:p>
            <a:pPr algn="ctr"/>
            <a:r>
              <a:rPr lang="en-US" sz="2800" b="1">
                <a:solidFill>
                  <a:schemeClr val="tx1"/>
                </a:solidFill>
                <a:latin typeface="Arial" pitchFamily="-65" charset="0"/>
              </a:rPr>
              <a:t>r</a:t>
            </a:r>
          </a:p>
          <a:p>
            <a:pPr algn="ctr"/>
            <a:r>
              <a:rPr lang="en-US" sz="2800" b="1">
                <a:solidFill>
                  <a:schemeClr val="tx1"/>
                </a:solidFill>
                <a:latin typeface="Arial" pitchFamily="-65" charset="0"/>
              </a:rPr>
              <a:t>d</a:t>
            </a:r>
          </a:p>
          <a:p>
            <a:pPr algn="ctr"/>
            <a:r>
              <a:rPr lang="en-US" sz="2800" b="1">
                <a:solidFill>
                  <a:schemeClr val="tx1"/>
                </a:solidFill>
                <a:latin typeface="Arial" pitchFamily="-65" charset="0"/>
              </a:rPr>
              <a:t>e</a:t>
            </a:r>
          </a:p>
          <a:p>
            <a:pPr algn="ctr"/>
            <a:r>
              <a:rPr lang="en-US" sz="2800" b="1">
                <a:solidFill>
                  <a:schemeClr val="tx1"/>
                </a:solidFill>
                <a:latin typeface="Arial" pitchFamily="-65" charset="0"/>
              </a:rPr>
              <a:t>r</a:t>
            </a:r>
          </a:p>
        </p:txBody>
      </p:sp>
      <p:sp>
        <p:nvSpPr>
          <p:cNvPr id="2772069" name="Rectangle 101"/>
          <p:cNvSpPr>
            <a:spLocks noChangeArrowheads="1"/>
          </p:cNvSpPr>
          <p:nvPr/>
        </p:nvSpPr>
        <p:spPr bwMode="auto">
          <a:xfrm>
            <a:off x="2778125" y="1746250"/>
            <a:ext cx="3441700" cy="51593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Time (clock cycles)</a:t>
            </a:r>
          </a:p>
        </p:txBody>
      </p:sp>
      <p:grpSp>
        <p:nvGrpSpPr>
          <p:cNvPr id="18" name="Group 102"/>
          <p:cNvGrpSpPr>
            <a:grpSpLocks/>
          </p:cNvGrpSpPr>
          <p:nvPr/>
        </p:nvGrpSpPr>
        <p:grpSpPr bwMode="auto">
          <a:xfrm>
            <a:off x="3357563" y="3810000"/>
            <a:ext cx="788987" cy="661988"/>
            <a:chOff x="2115" y="2560"/>
            <a:chExt cx="497" cy="417"/>
          </a:xfrm>
        </p:grpSpPr>
        <p:sp>
          <p:nvSpPr>
            <p:cNvPr id="2772071" name="AutoShape 103"/>
            <p:cNvSpPr>
              <a:spLocks noChangeArrowheads="1"/>
            </p:cNvSpPr>
            <p:nvPr/>
          </p:nvSpPr>
          <p:spPr bwMode="auto">
            <a:xfrm>
              <a:off x="2115" y="2560"/>
              <a:ext cx="490" cy="417"/>
            </a:xfrm>
            <a:prstGeom prst="cloudCallout">
              <a:avLst>
                <a:gd name="adj1" fmla="val -28569"/>
                <a:gd name="adj2" fmla="val 42088"/>
              </a:avLst>
            </a:prstGeom>
            <a:noFill/>
            <a:ln w="12700">
              <a:solidFill>
                <a:schemeClr val="tx1"/>
              </a:solidFill>
              <a:round/>
              <a:headEnd/>
              <a:tailEnd/>
            </a:ln>
            <a:effectLst/>
          </p:spPr>
          <p:txBody>
            <a:bodyPr wrap="none" anchor="ctr">
              <a:prstTxWarp prst="textNoShape">
                <a:avLst/>
              </a:prstTxWarp>
            </a:bodyPr>
            <a:lstStyle/>
            <a:p>
              <a:pPr algn="ctr"/>
              <a:endParaRPr lang="en-US" sz="3200">
                <a:solidFill>
                  <a:schemeClr val="tx1"/>
                </a:solidFill>
                <a:latin typeface="Arial" pitchFamily="-65" charset="0"/>
              </a:endParaRPr>
            </a:p>
          </p:txBody>
        </p:sp>
        <p:sp>
          <p:nvSpPr>
            <p:cNvPr id="2772072" name="Text Box 104"/>
            <p:cNvSpPr txBox="1">
              <a:spLocks noChangeArrowheads="1"/>
            </p:cNvSpPr>
            <p:nvPr/>
          </p:nvSpPr>
          <p:spPr bwMode="auto">
            <a:xfrm>
              <a:off x="2177" y="2573"/>
              <a:ext cx="435" cy="404"/>
            </a:xfrm>
            <a:prstGeom prst="rect">
              <a:avLst/>
            </a:prstGeom>
            <a:noFill/>
            <a:ln w="12700">
              <a:noFill/>
              <a:miter lim="800000"/>
              <a:headEnd/>
              <a:tailEnd/>
            </a:ln>
            <a:effectLst/>
          </p:spPr>
          <p:txBody>
            <a:bodyPr>
              <a:prstTxWarp prst="textNoShape">
                <a:avLst/>
              </a:prstTxWarp>
              <a:spAutoFit/>
            </a:bodyPr>
            <a:lstStyle/>
            <a:p>
              <a:r>
                <a:rPr lang="en-US" sz="1800" b="1">
                  <a:solidFill>
                    <a:schemeClr val="tx1"/>
                  </a:solidFill>
                  <a:latin typeface="Arial" pitchFamily="-65" charset="0"/>
                </a:rPr>
                <a:t>bubble</a:t>
              </a:r>
            </a:p>
          </p:txBody>
        </p:sp>
      </p:grpSp>
      <p:sp>
        <p:nvSpPr>
          <p:cNvPr id="2772073" name="Rectangle 105"/>
          <p:cNvSpPr>
            <a:spLocks noChangeArrowheads="1"/>
          </p:cNvSpPr>
          <p:nvPr/>
        </p:nvSpPr>
        <p:spPr bwMode="auto">
          <a:xfrm>
            <a:off x="609600" y="5334000"/>
            <a:ext cx="8478837" cy="392415"/>
          </a:xfrm>
          <a:prstGeom prst="rect">
            <a:avLst/>
          </a:prstGeom>
          <a:noFill/>
          <a:ln w="12700">
            <a:noFill/>
            <a:miter lim="800000"/>
            <a:headEnd/>
            <a:tailEnd/>
          </a:ln>
          <a:effectLst/>
        </p:spPr>
        <p:txBody>
          <a:bodyPr lIns="63500" tIns="25400" rIns="63500" bIns="25400">
            <a:prstTxWarp prst="textNoShape">
              <a:avLst/>
            </a:prstTxWarp>
            <a:spAutoFit/>
          </a:bodyPr>
          <a:lstStyle/>
          <a:p>
            <a:pPr marL="203200" indent="-203200">
              <a:lnSpc>
                <a:spcPct val="75000"/>
              </a:lnSpc>
              <a:spcBef>
                <a:spcPct val="65000"/>
              </a:spcBef>
              <a:buSzPct val="100000"/>
            </a:pPr>
            <a:r>
              <a:rPr lang="en-US" sz="2800" b="1" dirty="0">
                <a:latin typeface="18 VAG Rounded Bold   07390"/>
              </a:rPr>
              <a:t>Impact: 2 clock cycles per branch instruction </a:t>
            </a:r>
            <a:r>
              <a:rPr lang="en-US" sz="2800" dirty="0" err="1">
                <a:latin typeface="18 VAG Rounded Bold   07390"/>
              </a:rPr>
              <a:t></a:t>
            </a:r>
            <a:r>
              <a:rPr lang="en-US" sz="2800" b="1" dirty="0">
                <a:latin typeface="18 VAG Rounded Bold   07390"/>
              </a:rPr>
              <a:t> slow</a:t>
            </a:r>
          </a:p>
        </p:txBody>
      </p:sp>
      <p:sp>
        <p:nvSpPr>
          <p:cNvPr id="2772074" name="Rectangle 106"/>
          <p:cNvSpPr>
            <a:spLocks noChangeArrowheads="1"/>
          </p:cNvSpPr>
          <p:nvPr/>
        </p:nvSpPr>
        <p:spPr bwMode="auto">
          <a:xfrm>
            <a:off x="914400" y="4589463"/>
            <a:ext cx="608013" cy="515937"/>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pitchFamily="-65" charset="0"/>
              </a:rPr>
              <a:t>lw</a:t>
            </a:r>
            <a:endParaRPr lang="en-US" sz="2800" b="1">
              <a:solidFill>
                <a:schemeClr val="tx1"/>
              </a:solidFill>
              <a:latin typeface="Arial" pitchFamily="-65" charset="0"/>
            </a:endParaRPr>
          </a:p>
        </p:txBody>
      </p:sp>
      <p:grpSp>
        <p:nvGrpSpPr>
          <p:cNvPr id="19" name="Group 107"/>
          <p:cNvGrpSpPr>
            <a:grpSpLocks/>
          </p:cNvGrpSpPr>
          <p:nvPr/>
        </p:nvGrpSpPr>
        <p:grpSpPr bwMode="auto">
          <a:xfrm>
            <a:off x="4038600" y="3813175"/>
            <a:ext cx="788988" cy="661988"/>
            <a:chOff x="2115" y="2560"/>
            <a:chExt cx="497" cy="417"/>
          </a:xfrm>
        </p:grpSpPr>
        <p:sp>
          <p:nvSpPr>
            <p:cNvPr id="2772076" name="AutoShape 108"/>
            <p:cNvSpPr>
              <a:spLocks noChangeArrowheads="1"/>
            </p:cNvSpPr>
            <p:nvPr/>
          </p:nvSpPr>
          <p:spPr bwMode="auto">
            <a:xfrm>
              <a:off x="2115" y="2560"/>
              <a:ext cx="490" cy="417"/>
            </a:xfrm>
            <a:prstGeom prst="cloudCallout">
              <a:avLst>
                <a:gd name="adj1" fmla="val -28569"/>
                <a:gd name="adj2" fmla="val 42088"/>
              </a:avLst>
            </a:prstGeom>
            <a:noFill/>
            <a:ln w="12700">
              <a:solidFill>
                <a:schemeClr val="tx1"/>
              </a:solidFill>
              <a:round/>
              <a:headEnd/>
              <a:tailEnd/>
            </a:ln>
            <a:effectLst/>
          </p:spPr>
          <p:txBody>
            <a:bodyPr wrap="none" anchor="ctr">
              <a:prstTxWarp prst="textNoShape">
                <a:avLst/>
              </a:prstTxWarp>
            </a:bodyPr>
            <a:lstStyle/>
            <a:p>
              <a:pPr algn="ctr"/>
              <a:endParaRPr lang="en-US" sz="3200">
                <a:solidFill>
                  <a:schemeClr val="tx1"/>
                </a:solidFill>
                <a:latin typeface="Arial" pitchFamily="-65" charset="0"/>
              </a:endParaRPr>
            </a:p>
          </p:txBody>
        </p:sp>
        <p:sp>
          <p:nvSpPr>
            <p:cNvPr id="2772077" name="Text Box 109"/>
            <p:cNvSpPr txBox="1">
              <a:spLocks noChangeArrowheads="1"/>
            </p:cNvSpPr>
            <p:nvPr/>
          </p:nvSpPr>
          <p:spPr bwMode="auto">
            <a:xfrm>
              <a:off x="2177" y="2573"/>
              <a:ext cx="435" cy="404"/>
            </a:xfrm>
            <a:prstGeom prst="rect">
              <a:avLst/>
            </a:prstGeom>
            <a:noFill/>
            <a:ln w="12700">
              <a:noFill/>
              <a:miter lim="800000"/>
              <a:headEnd/>
              <a:tailEnd/>
            </a:ln>
            <a:effectLst/>
          </p:spPr>
          <p:txBody>
            <a:bodyPr>
              <a:prstTxWarp prst="textNoShape">
                <a:avLst/>
              </a:prstTxWarp>
              <a:spAutoFit/>
            </a:bodyPr>
            <a:lstStyle/>
            <a:p>
              <a:r>
                <a:rPr lang="en-US" sz="1800" b="1">
                  <a:solidFill>
                    <a:schemeClr val="tx1"/>
                  </a:solidFill>
                  <a:latin typeface="Arial" pitchFamily="-65" charset="0"/>
                </a:rPr>
                <a:t>bubble</a:t>
              </a:r>
            </a:p>
          </p:txBody>
        </p:sp>
      </p:grpSp>
      <p:grpSp>
        <p:nvGrpSpPr>
          <p:cNvPr id="20" name="Group 110"/>
          <p:cNvGrpSpPr>
            <a:grpSpLocks/>
          </p:cNvGrpSpPr>
          <p:nvPr/>
        </p:nvGrpSpPr>
        <p:grpSpPr bwMode="auto">
          <a:xfrm>
            <a:off x="4719638" y="3816350"/>
            <a:ext cx="788987" cy="661988"/>
            <a:chOff x="2115" y="2560"/>
            <a:chExt cx="497" cy="417"/>
          </a:xfrm>
        </p:grpSpPr>
        <p:sp>
          <p:nvSpPr>
            <p:cNvPr id="2772079" name="AutoShape 111"/>
            <p:cNvSpPr>
              <a:spLocks noChangeArrowheads="1"/>
            </p:cNvSpPr>
            <p:nvPr/>
          </p:nvSpPr>
          <p:spPr bwMode="auto">
            <a:xfrm>
              <a:off x="2115" y="2560"/>
              <a:ext cx="490" cy="417"/>
            </a:xfrm>
            <a:prstGeom prst="cloudCallout">
              <a:avLst>
                <a:gd name="adj1" fmla="val -28569"/>
                <a:gd name="adj2" fmla="val 42088"/>
              </a:avLst>
            </a:prstGeom>
            <a:noFill/>
            <a:ln w="12700">
              <a:solidFill>
                <a:schemeClr val="tx1"/>
              </a:solidFill>
              <a:round/>
              <a:headEnd/>
              <a:tailEnd/>
            </a:ln>
            <a:effectLst/>
          </p:spPr>
          <p:txBody>
            <a:bodyPr wrap="none" anchor="ctr">
              <a:prstTxWarp prst="textNoShape">
                <a:avLst/>
              </a:prstTxWarp>
            </a:bodyPr>
            <a:lstStyle/>
            <a:p>
              <a:pPr algn="ctr"/>
              <a:endParaRPr lang="en-US" sz="3200">
                <a:solidFill>
                  <a:schemeClr val="tx1"/>
                </a:solidFill>
                <a:latin typeface="Arial" pitchFamily="-65" charset="0"/>
              </a:endParaRPr>
            </a:p>
          </p:txBody>
        </p:sp>
        <p:sp>
          <p:nvSpPr>
            <p:cNvPr id="2772080" name="Text Box 112"/>
            <p:cNvSpPr txBox="1">
              <a:spLocks noChangeArrowheads="1"/>
            </p:cNvSpPr>
            <p:nvPr/>
          </p:nvSpPr>
          <p:spPr bwMode="auto">
            <a:xfrm>
              <a:off x="2177" y="2573"/>
              <a:ext cx="435" cy="404"/>
            </a:xfrm>
            <a:prstGeom prst="rect">
              <a:avLst/>
            </a:prstGeom>
            <a:noFill/>
            <a:ln w="12700">
              <a:noFill/>
              <a:miter lim="800000"/>
              <a:headEnd/>
              <a:tailEnd/>
            </a:ln>
            <a:effectLst/>
          </p:spPr>
          <p:txBody>
            <a:bodyPr>
              <a:prstTxWarp prst="textNoShape">
                <a:avLst/>
              </a:prstTxWarp>
              <a:spAutoFit/>
            </a:bodyPr>
            <a:lstStyle/>
            <a:p>
              <a:r>
                <a:rPr lang="en-US" sz="1800" b="1">
                  <a:solidFill>
                    <a:schemeClr val="tx1"/>
                  </a:solidFill>
                  <a:latin typeface="Arial" pitchFamily="-65" charset="0"/>
                </a:rPr>
                <a:t>bubble</a:t>
              </a:r>
            </a:p>
          </p:txBody>
        </p:sp>
      </p:grpSp>
      <p:grpSp>
        <p:nvGrpSpPr>
          <p:cNvPr id="21" name="Group 113"/>
          <p:cNvGrpSpPr>
            <a:grpSpLocks/>
          </p:cNvGrpSpPr>
          <p:nvPr/>
        </p:nvGrpSpPr>
        <p:grpSpPr bwMode="auto">
          <a:xfrm>
            <a:off x="5400675" y="3819525"/>
            <a:ext cx="788988" cy="661988"/>
            <a:chOff x="2115" y="2560"/>
            <a:chExt cx="497" cy="417"/>
          </a:xfrm>
        </p:grpSpPr>
        <p:sp>
          <p:nvSpPr>
            <p:cNvPr id="2772082" name="AutoShape 114"/>
            <p:cNvSpPr>
              <a:spLocks noChangeArrowheads="1"/>
            </p:cNvSpPr>
            <p:nvPr/>
          </p:nvSpPr>
          <p:spPr bwMode="auto">
            <a:xfrm>
              <a:off x="2115" y="2560"/>
              <a:ext cx="490" cy="417"/>
            </a:xfrm>
            <a:prstGeom prst="cloudCallout">
              <a:avLst>
                <a:gd name="adj1" fmla="val -28569"/>
                <a:gd name="adj2" fmla="val 42088"/>
              </a:avLst>
            </a:prstGeom>
            <a:noFill/>
            <a:ln w="12700">
              <a:solidFill>
                <a:schemeClr val="tx1"/>
              </a:solidFill>
              <a:round/>
              <a:headEnd/>
              <a:tailEnd/>
            </a:ln>
            <a:effectLst/>
          </p:spPr>
          <p:txBody>
            <a:bodyPr wrap="none" anchor="ctr">
              <a:prstTxWarp prst="textNoShape">
                <a:avLst/>
              </a:prstTxWarp>
            </a:bodyPr>
            <a:lstStyle/>
            <a:p>
              <a:pPr algn="ctr"/>
              <a:endParaRPr lang="en-US" sz="3200">
                <a:solidFill>
                  <a:schemeClr val="tx1"/>
                </a:solidFill>
                <a:latin typeface="Arial" pitchFamily="-65" charset="0"/>
              </a:endParaRPr>
            </a:p>
          </p:txBody>
        </p:sp>
        <p:sp>
          <p:nvSpPr>
            <p:cNvPr id="2772083" name="Text Box 115"/>
            <p:cNvSpPr txBox="1">
              <a:spLocks noChangeArrowheads="1"/>
            </p:cNvSpPr>
            <p:nvPr/>
          </p:nvSpPr>
          <p:spPr bwMode="auto">
            <a:xfrm>
              <a:off x="2177" y="2573"/>
              <a:ext cx="435" cy="404"/>
            </a:xfrm>
            <a:prstGeom prst="rect">
              <a:avLst/>
            </a:prstGeom>
            <a:noFill/>
            <a:ln w="12700">
              <a:noFill/>
              <a:miter lim="800000"/>
              <a:headEnd/>
              <a:tailEnd/>
            </a:ln>
            <a:effectLst/>
          </p:spPr>
          <p:txBody>
            <a:bodyPr>
              <a:prstTxWarp prst="textNoShape">
                <a:avLst/>
              </a:prstTxWarp>
              <a:spAutoFit/>
            </a:bodyPr>
            <a:lstStyle/>
            <a:p>
              <a:r>
                <a:rPr lang="en-US" sz="1800" b="1">
                  <a:solidFill>
                    <a:schemeClr val="tx1"/>
                  </a:solidFill>
                  <a:latin typeface="Arial" pitchFamily="-65" charset="0"/>
                </a:rPr>
                <a:t>bubble</a:t>
              </a:r>
            </a:p>
          </p:txBody>
        </p:sp>
      </p:grpSp>
      <p:grpSp>
        <p:nvGrpSpPr>
          <p:cNvPr id="22" name="Group 116"/>
          <p:cNvGrpSpPr>
            <a:grpSpLocks/>
          </p:cNvGrpSpPr>
          <p:nvPr/>
        </p:nvGrpSpPr>
        <p:grpSpPr bwMode="auto">
          <a:xfrm>
            <a:off x="6081713" y="3822700"/>
            <a:ext cx="788987" cy="661988"/>
            <a:chOff x="2115" y="2560"/>
            <a:chExt cx="497" cy="417"/>
          </a:xfrm>
        </p:grpSpPr>
        <p:sp>
          <p:nvSpPr>
            <p:cNvPr id="2772085" name="AutoShape 117"/>
            <p:cNvSpPr>
              <a:spLocks noChangeArrowheads="1"/>
            </p:cNvSpPr>
            <p:nvPr/>
          </p:nvSpPr>
          <p:spPr bwMode="auto">
            <a:xfrm>
              <a:off x="2115" y="2560"/>
              <a:ext cx="490" cy="417"/>
            </a:xfrm>
            <a:prstGeom prst="cloudCallout">
              <a:avLst>
                <a:gd name="adj1" fmla="val -28569"/>
                <a:gd name="adj2" fmla="val 42088"/>
              </a:avLst>
            </a:prstGeom>
            <a:noFill/>
            <a:ln w="12700">
              <a:solidFill>
                <a:schemeClr val="tx1"/>
              </a:solidFill>
              <a:round/>
              <a:headEnd/>
              <a:tailEnd/>
            </a:ln>
            <a:effectLst/>
          </p:spPr>
          <p:txBody>
            <a:bodyPr wrap="none" anchor="ctr">
              <a:prstTxWarp prst="textNoShape">
                <a:avLst/>
              </a:prstTxWarp>
            </a:bodyPr>
            <a:lstStyle/>
            <a:p>
              <a:pPr algn="ctr"/>
              <a:endParaRPr lang="en-US" sz="3200">
                <a:solidFill>
                  <a:schemeClr val="tx1"/>
                </a:solidFill>
                <a:latin typeface="Arial" pitchFamily="-65" charset="0"/>
              </a:endParaRPr>
            </a:p>
          </p:txBody>
        </p:sp>
        <p:sp>
          <p:nvSpPr>
            <p:cNvPr id="2772086" name="Text Box 118"/>
            <p:cNvSpPr txBox="1">
              <a:spLocks noChangeArrowheads="1"/>
            </p:cNvSpPr>
            <p:nvPr/>
          </p:nvSpPr>
          <p:spPr bwMode="auto">
            <a:xfrm>
              <a:off x="2177" y="2573"/>
              <a:ext cx="435" cy="404"/>
            </a:xfrm>
            <a:prstGeom prst="rect">
              <a:avLst/>
            </a:prstGeom>
            <a:noFill/>
            <a:ln w="12700">
              <a:noFill/>
              <a:miter lim="800000"/>
              <a:headEnd/>
              <a:tailEnd/>
            </a:ln>
            <a:effectLst/>
          </p:spPr>
          <p:txBody>
            <a:bodyPr>
              <a:prstTxWarp prst="textNoShape">
                <a:avLst/>
              </a:prstTxWarp>
              <a:spAutoFit/>
            </a:bodyPr>
            <a:lstStyle/>
            <a:p>
              <a:r>
                <a:rPr lang="en-US" sz="1800" b="1">
                  <a:solidFill>
                    <a:schemeClr val="tx1"/>
                  </a:solidFill>
                  <a:latin typeface="Arial" pitchFamily="-65" charset="0"/>
                </a:rPr>
                <a:t>bubble</a:t>
              </a:r>
            </a:p>
          </p:txBody>
        </p:sp>
      </p:gr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74019" name="Rectangle 3"/>
          <p:cNvSpPr>
            <a:spLocks noGrp="1" noChangeArrowheads="1"/>
          </p:cNvSpPr>
          <p:nvPr>
            <p:ph type="title"/>
          </p:nvPr>
        </p:nvSpPr>
        <p:spPr/>
        <p:txBody>
          <a:bodyPr/>
          <a:lstStyle/>
          <a:p>
            <a:r>
              <a:rPr lang="en-US" smtClean="0"/>
              <a:t>Control Hazard: Branching (6b/8)</a:t>
            </a:r>
            <a:endParaRPr lang="en-US"/>
          </a:p>
        </p:txBody>
      </p:sp>
      <p:sp>
        <p:nvSpPr>
          <p:cNvPr id="2774018" name="Rectangle 2"/>
          <p:cNvSpPr>
            <a:spLocks noGrp="1" noChangeArrowheads="1"/>
          </p:cNvSpPr>
          <p:nvPr>
            <p:ph type="body" idx="1"/>
          </p:nvPr>
        </p:nvSpPr>
        <p:spPr/>
        <p:txBody>
          <a:bodyPr/>
          <a:lstStyle/>
          <a:p>
            <a:r>
              <a:rPr lang="en-US" smtClean="0"/>
              <a:t>Controller inserting a single bubble</a:t>
            </a:r>
            <a:endParaRPr lang="en-US"/>
          </a:p>
        </p:txBody>
      </p:sp>
      <p:sp>
        <p:nvSpPr>
          <p:cNvPr id="2774020" name="Freeform 4" descr="25%"/>
          <p:cNvSpPr>
            <a:spLocks/>
          </p:cNvSpPr>
          <p:nvPr/>
        </p:nvSpPr>
        <p:spPr bwMode="auto">
          <a:xfrm>
            <a:off x="3775075" y="3068638"/>
            <a:ext cx="234950" cy="458787"/>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4021" name="Line 5"/>
          <p:cNvSpPr>
            <a:spLocks noChangeShapeType="1"/>
          </p:cNvSpPr>
          <p:nvPr/>
        </p:nvSpPr>
        <p:spPr bwMode="auto">
          <a:xfrm>
            <a:off x="4017963" y="3449638"/>
            <a:ext cx="24923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4022" name="Freeform 6"/>
          <p:cNvSpPr>
            <a:spLocks/>
          </p:cNvSpPr>
          <p:nvPr/>
        </p:nvSpPr>
        <p:spPr bwMode="auto">
          <a:xfrm>
            <a:off x="3540125" y="3068638"/>
            <a:ext cx="236538" cy="458787"/>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 name="Group 7"/>
          <p:cNvGrpSpPr>
            <a:grpSpLocks/>
          </p:cNvGrpSpPr>
          <p:nvPr/>
        </p:nvGrpSpPr>
        <p:grpSpPr bwMode="auto">
          <a:xfrm>
            <a:off x="4210050" y="2357438"/>
            <a:ext cx="515938" cy="458787"/>
            <a:chOff x="2652" y="1632"/>
            <a:chExt cx="325" cy="289"/>
          </a:xfrm>
        </p:grpSpPr>
        <p:sp>
          <p:nvSpPr>
            <p:cNvPr id="2774024" name="Freeform 8"/>
            <p:cNvSpPr>
              <a:spLocks/>
            </p:cNvSpPr>
            <p:nvPr/>
          </p:nvSpPr>
          <p:spPr bwMode="auto">
            <a:xfrm>
              <a:off x="2652" y="163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4025" name="Freeform 9"/>
            <p:cNvSpPr>
              <a:spLocks/>
            </p:cNvSpPr>
            <p:nvPr/>
          </p:nvSpPr>
          <p:spPr bwMode="auto">
            <a:xfrm>
              <a:off x="2813" y="163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4026" name="Line 10"/>
          <p:cNvSpPr>
            <a:spLocks noChangeShapeType="1"/>
          </p:cNvSpPr>
          <p:nvPr/>
        </p:nvSpPr>
        <p:spPr bwMode="auto">
          <a:xfrm>
            <a:off x="927100" y="1785938"/>
            <a:ext cx="0" cy="322580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74027" name="Line 11"/>
          <p:cNvSpPr>
            <a:spLocks noChangeShapeType="1"/>
          </p:cNvSpPr>
          <p:nvPr/>
        </p:nvSpPr>
        <p:spPr bwMode="auto">
          <a:xfrm>
            <a:off x="1562100" y="2166938"/>
            <a:ext cx="63119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74028" name="Rectangle 12"/>
          <p:cNvSpPr>
            <a:spLocks noChangeArrowheads="1"/>
          </p:cNvSpPr>
          <p:nvPr/>
        </p:nvSpPr>
        <p:spPr bwMode="auto">
          <a:xfrm>
            <a:off x="919163" y="2443163"/>
            <a:ext cx="820737" cy="515937"/>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pitchFamily="-65" charset="0"/>
              </a:rPr>
              <a:t>add</a:t>
            </a:r>
            <a:endParaRPr lang="en-US" sz="2800" b="1">
              <a:solidFill>
                <a:schemeClr val="tx1"/>
              </a:solidFill>
              <a:latin typeface="Arial" pitchFamily="-65" charset="0"/>
            </a:endParaRPr>
          </a:p>
        </p:txBody>
      </p:sp>
      <p:sp>
        <p:nvSpPr>
          <p:cNvPr id="2774029" name="Rectangle 13"/>
          <p:cNvSpPr>
            <a:spLocks noChangeArrowheads="1"/>
          </p:cNvSpPr>
          <p:nvPr/>
        </p:nvSpPr>
        <p:spPr bwMode="auto">
          <a:xfrm>
            <a:off x="893763" y="3103563"/>
            <a:ext cx="820737" cy="515937"/>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pitchFamily="-65" charset="0"/>
              </a:rPr>
              <a:t>beq</a:t>
            </a:r>
            <a:endParaRPr lang="en-US" sz="2800" b="1">
              <a:solidFill>
                <a:schemeClr val="tx1"/>
              </a:solidFill>
              <a:latin typeface="Arial" pitchFamily="-65" charset="0"/>
            </a:endParaRPr>
          </a:p>
        </p:txBody>
      </p:sp>
      <p:sp>
        <p:nvSpPr>
          <p:cNvPr id="2774030" name="Rectangle 14"/>
          <p:cNvSpPr>
            <a:spLocks noChangeArrowheads="1"/>
          </p:cNvSpPr>
          <p:nvPr/>
        </p:nvSpPr>
        <p:spPr bwMode="auto">
          <a:xfrm>
            <a:off x="885825" y="3311525"/>
            <a:ext cx="1250950" cy="519113"/>
          </a:xfrm>
          <a:prstGeom prst="rect">
            <a:avLst/>
          </a:prstGeom>
          <a:noFill/>
          <a:ln w="12700">
            <a:noFill/>
            <a:miter lim="800000"/>
            <a:headEnd/>
            <a:tailEnd/>
          </a:ln>
          <a:effectLst/>
        </p:spPr>
        <p:txBody>
          <a:bodyPr wrap="none" anchor="ctr">
            <a:prstTxWarp prst="textNoShape">
              <a:avLst/>
            </a:prstTxWarp>
          </a:bodyPr>
          <a:lstStyle/>
          <a:p>
            <a:endParaRPr lang="en-US"/>
          </a:p>
        </p:txBody>
      </p:sp>
      <p:sp>
        <p:nvSpPr>
          <p:cNvPr id="2774031" name="Rectangle 15"/>
          <p:cNvSpPr>
            <a:spLocks noChangeArrowheads="1"/>
          </p:cNvSpPr>
          <p:nvPr/>
        </p:nvSpPr>
        <p:spPr bwMode="auto">
          <a:xfrm>
            <a:off x="949325" y="3760788"/>
            <a:ext cx="608013" cy="515937"/>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pitchFamily="-65" charset="0"/>
              </a:rPr>
              <a:t>lw</a:t>
            </a:r>
            <a:endParaRPr lang="en-US" sz="2800" b="1">
              <a:solidFill>
                <a:schemeClr val="tx1"/>
              </a:solidFill>
              <a:latin typeface="Arial" pitchFamily="-65" charset="0"/>
            </a:endParaRPr>
          </a:p>
        </p:txBody>
      </p:sp>
      <p:sp>
        <p:nvSpPr>
          <p:cNvPr id="2774032" name="Line 16"/>
          <p:cNvSpPr>
            <a:spLocks noChangeShapeType="1"/>
          </p:cNvSpPr>
          <p:nvPr/>
        </p:nvSpPr>
        <p:spPr bwMode="auto">
          <a:xfrm>
            <a:off x="2743200" y="2293938"/>
            <a:ext cx="0" cy="26416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74033" name="Line 17"/>
          <p:cNvSpPr>
            <a:spLocks noChangeShapeType="1"/>
          </p:cNvSpPr>
          <p:nvPr/>
        </p:nvSpPr>
        <p:spPr bwMode="auto">
          <a:xfrm>
            <a:off x="3429000" y="2293938"/>
            <a:ext cx="0" cy="26416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74034" name="Line 18"/>
          <p:cNvSpPr>
            <a:spLocks noChangeShapeType="1"/>
          </p:cNvSpPr>
          <p:nvPr/>
        </p:nvSpPr>
        <p:spPr bwMode="auto">
          <a:xfrm>
            <a:off x="4114800" y="2293938"/>
            <a:ext cx="0" cy="26416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74035" name="Line 19"/>
          <p:cNvSpPr>
            <a:spLocks noChangeShapeType="1"/>
          </p:cNvSpPr>
          <p:nvPr/>
        </p:nvSpPr>
        <p:spPr bwMode="auto">
          <a:xfrm>
            <a:off x="4800600" y="2293938"/>
            <a:ext cx="0" cy="26416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74036" name="Line 20"/>
          <p:cNvSpPr>
            <a:spLocks noChangeShapeType="1"/>
          </p:cNvSpPr>
          <p:nvPr/>
        </p:nvSpPr>
        <p:spPr bwMode="auto">
          <a:xfrm>
            <a:off x="5486400" y="2293938"/>
            <a:ext cx="0" cy="26416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74037" name="Line 21"/>
          <p:cNvSpPr>
            <a:spLocks noChangeShapeType="1"/>
          </p:cNvSpPr>
          <p:nvPr/>
        </p:nvSpPr>
        <p:spPr bwMode="auto">
          <a:xfrm>
            <a:off x="6172200" y="2293938"/>
            <a:ext cx="0" cy="26416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74038" name="Line 22"/>
          <p:cNvSpPr>
            <a:spLocks noChangeShapeType="1"/>
          </p:cNvSpPr>
          <p:nvPr/>
        </p:nvSpPr>
        <p:spPr bwMode="auto">
          <a:xfrm>
            <a:off x="6858000" y="2446338"/>
            <a:ext cx="0" cy="24892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74039" name="Line 23"/>
          <p:cNvSpPr>
            <a:spLocks noChangeShapeType="1"/>
          </p:cNvSpPr>
          <p:nvPr/>
        </p:nvSpPr>
        <p:spPr bwMode="auto">
          <a:xfrm>
            <a:off x="7543800" y="2370138"/>
            <a:ext cx="0" cy="2565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nvGrpSpPr>
          <p:cNvPr id="3" name="Group 24"/>
          <p:cNvGrpSpPr>
            <a:grpSpLocks/>
          </p:cNvGrpSpPr>
          <p:nvPr/>
        </p:nvGrpSpPr>
        <p:grpSpPr bwMode="auto">
          <a:xfrm>
            <a:off x="3582988" y="2205038"/>
            <a:ext cx="357187" cy="763587"/>
            <a:chOff x="2257" y="1536"/>
            <a:chExt cx="225" cy="481"/>
          </a:xfrm>
        </p:grpSpPr>
        <p:sp>
          <p:nvSpPr>
            <p:cNvPr id="2774041" name="Freeform 25"/>
            <p:cNvSpPr>
              <a:spLocks/>
            </p:cNvSpPr>
            <p:nvPr/>
          </p:nvSpPr>
          <p:spPr bwMode="auto">
            <a:xfrm>
              <a:off x="2269" y="153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4042" name="Rectangle 26"/>
            <p:cNvSpPr>
              <a:spLocks noChangeArrowheads="1"/>
            </p:cNvSpPr>
            <p:nvPr/>
          </p:nvSpPr>
          <p:spPr bwMode="auto">
            <a:xfrm rot="5400000">
              <a:off x="2170" y="1658"/>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4" name="Group 27"/>
          <p:cNvGrpSpPr>
            <a:grpSpLocks/>
          </p:cNvGrpSpPr>
          <p:nvPr/>
        </p:nvGrpSpPr>
        <p:grpSpPr bwMode="auto">
          <a:xfrm>
            <a:off x="2101850" y="2357438"/>
            <a:ext cx="569913" cy="458787"/>
            <a:chOff x="1324" y="1632"/>
            <a:chExt cx="359" cy="289"/>
          </a:xfrm>
        </p:grpSpPr>
        <p:sp>
          <p:nvSpPr>
            <p:cNvPr id="2774044" name="Rectangle 28"/>
            <p:cNvSpPr>
              <a:spLocks noChangeArrowheads="1"/>
            </p:cNvSpPr>
            <p:nvPr/>
          </p:nvSpPr>
          <p:spPr bwMode="auto">
            <a:xfrm>
              <a:off x="1324" y="1634"/>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5" name="Group 29"/>
            <p:cNvGrpSpPr>
              <a:grpSpLocks/>
            </p:cNvGrpSpPr>
            <p:nvPr/>
          </p:nvGrpSpPr>
          <p:grpSpPr bwMode="auto">
            <a:xfrm>
              <a:off x="1343" y="1632"/>
              <a:ext cx="340" cy="289"/>
              <a:chOff x="1343" y="1632"/>
              <a:chExt cx="340" cy="289"/>
            </a:xfrm>
          </p:grpSpPr>
          <p:sp>
            <p:nvSpPr>
              <p:cNvPr id="2774046" name="Freeform 30"/>
              <p:cNvSpPr>
                <a:spLocks/>
              </p:cNvSpPr>
              <p:nvPr/>
            </p:nvSpPr>
            <p:spPr bwMode="auto">
              <a:xfrm>
                <a:off x="1343" y="163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4047" name="Freeform 31"/>
              <p:cNvSpPr>
                <a:spLocks/>
              </p:cNvSpPr>
              <p:nvPr/>
            </p:nvSpPr>
            <p:spPr bwMode="auto">
              <a:xfrm>
                <a:off x="1512" y="163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74048" name="Rectangle 32"/>
          <p:cNvSpPr>
            <a:spLocks noChangeArrowheads="1"/>
          </p:cNvSpPr>
          <p:nvPr/>
        </p:nvSpPr>
        <p:spPr bwMode="auto">
          <a:xfrm>
            <a:off x="2832100" y="2368550"/>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6" name="Group 33"/>
          <p:cNvGrpSpPr>
            <a:grpSpLocks/>
          </p:cNvGrpSpPr>
          <p:nvPr/>
        </p:nvGrpSpPr>
        <p:grpSpPr bwMode="auto">
          <a:xfrm>
            <a:off x="2862263" y="2357438"/>
            <a:ext cx="469900" cy="458787"/>
            <a:chOff x="1803" y="1632"/>
            <a:chExt cx="296" cy="289"/>
          </a:xfrm>
        </p:grpSpPr>
        <p:sp>
          <p:nvSpPr>
            <p:cNvPr id="2774050" name="Freeform 34"/>
            <p:cNvSpPr>
              <a:spLocks/>
            </p:cNvSpPr>
            <p:nvPr/>
          </p:nvSpPr>
          <p:spPr bwMode="auto">
            <a:xfrm>
              <a:off x="1803" y="163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4051" name="Freeform 35"/>
            <p:cNvSpPr>
              <a:spLocks/>
            </p:cNvSpPr>
            <p:nvPr/>
          </p:nvSpPr>
          <p:spPr bwMode="auto">
            <a:xfrm>
              <a:off x="1951" y="163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4052" name="Line 36"/>
          <p:cNvSpPr>
            <a:spLocks noChangeShapeType="1"/>
          </p:cNvSpPr>
          <p:nvPr/>
        </p:nvSpPr>
        <p:spPr bwMode="auto">
          <a:xfrm>
            <a:off x="2679700" y="2586038"/>
            <a:ext cx="1524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4053" name="Freeform 37"/>
          <p:cNvSpPr>
            <a:spLocks/>
          </p:cNvSpPr>
          <p:nvPr/>
        </p:nvSpPr>
        <p:spPr bwMode="auto">
          <a:xfrm>
            <a:off x="2778125" y="2433638"/>
            <a:ext cx="76200" cy="15398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4054" name="Line 38"/>
          <p:cNvSpPr>
            <a:spLocks noChangeShapeType="1"/>
          </p:cNvSpPr>
          <p:nvPr/>
        </p:nvSpPr>
        <p:spPr bwMode="auto">
          <a:xfrm>
            <a:off x="3340100" y="2433638"/>
            <a:ext cx="249238"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4055" name="Rectangle 39"/>
          <p:cNvSpPr>
            <a:spLocks noChangeArrowheads="1"/>
          </p:cNvSpPr>
          <p:nvPr/>
        </p:nvSpPr>
        <p:spPr bwMode="auto">
          <a:xfrm>
            <a:off x="4129088" y="2360613"/>
            <a:ext cx="530225"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74056" name="Rectangle 40"/>
          <p:cNvSpPr>
            <a:spLocks noChangeArrowheads="1"/>
          </p:cNvSpPr>
          <p:nvPr/>
        </p:nvSpPr>
        <p:spPr bwMode="auto">
          <a:xfrm>
            <a:off x="4910138" y="2360613"/>
            <a:ext cx="519112"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7" name="Group 41"/>
          <p:cNvGrpSpPr>
            <a:grpSpLocks/>
          </p:cNvGrpSpPr>
          <p:nvPr/>
        </p:nvGrpSpPr>
        <p:grpSpPr bwMode="auto">
          <a:xfrm>
            <a:off x="4953000" y="2357438"/>
            <a:ext cx="450850" cy="458787"/>
            <a:chOff x="3120" y="1632"/>
            <a:chExt cx="284" cy="289"/>
          </a:xfrm>
        </p:grpSpPr>
        <p:sp>
          <p:nvSpPr>
            <p:cNvPr id="2774058" name="Freeform 42"/>
            <p:cNvSpPr>
              <a:spLocks/>
            </p:cNvSpPr>
            <p:nvPr/>
          </p:nvSpPr>
          <p:spPr bwMode="auto">
            <a:xfrm>
              <a:off x="3120" y="163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4059" name="Freeform 43"/>
            <p:cNvSpPr>
              <a:spLocks/>
            </p:cNvSpPr>
            <p:nvPr/>
          </p:nvSpPr>
          <p:spPr bwMode="auto">
            <a:xfrm>
              <a:off x="3261" y="163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4060" name="Line 44"/>
          <p:cNvSpPr>
            <a:spLocks noChangeShapeType="1"/>
          </p:cNvSpPr>
          <p:nvPr/>
        </p:nvSpPr>
        <p:spPr bwMode="auto">
          <a:xfrm>
            <a:off x="4719638" y="2586038"/>
            <a:ext cx="2206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4061" name="Line 45"/>
          <p:cNvSpPr>
            <a:spLocks noChangeShapeType="1"/>
          </p:cNvSpPr>
          <p:nvPr/>
        </p:nvSpPr>
        <p:spPr bwMode="auto">
          <a:xfrm>
            <a:off x="3951288" y="2586038"/>
            <a:ext cx="2460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4062" name="Freeform 46"/>
          <p:cNvSpPr>
            <a:spLocks/>
          </p:cNvSpPr>
          <p:nvPr/>
        </p:nvSpPr>
        <p:spPr bwMode="auto">
          <a:xfrm>
            <a:off x="4143375" y="2586038"/>
            <a:ext cx="684213" cy="306387"/>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4063" name="Line 47"/>
          <p:cNvSpPr>
            <a:spLocks noChangeShapeType="1"/>
          </p:cNvSpPr>
          <p:nvPr/>
        </p:nvSpPr>
        <p:spPr bwMode="auto">
          <a:xfrm>
            <a:off x="3340100" y="2738438"/>
            <a:ext cx="249238"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4064" name="Freeform 48"/>
          <p:cNvSpPr>
            <a:spLocks/>
          </p:cNvSpPr>
          <p:nvPr/>
        </p:nvSpPr>
        <p:spPr bwMode="auto">
          <a:xfrm>
            <a:off x="3487738" y="2578100"/>
            <a:ext cx="534987" cy="441325"/>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8" name="Group 49"/>
          <p:cNvGrpSpPr>
            <a:grpSpLocks/>
          </p:cNvGrpSpPr>
          <p:nvPr/>
        </p:nvGrpSpPr>
        <p:grpSpPr bwMode="auto">
          <a:xfrm>
            <a:off x="4260850" y="2916238"/>
            <a:ext cx="357188" cy="763587"/>
            <a:chOff x="2684" y="1984"/>
            <a:chExt cx="225" cy="481"/>
          </a:xfrm>
        </p:grpSpPr>
        <p:sp>
          <p:nvSpPr>
            <p:cNvPr id="2774066" name="Freeform 50"/>
            <p:cNvSpPr>
              <a:spLocks/>
            </p:cNvSpPr>
            <p:nvPr/>
          </p:nvSpPr>
          <p:spPr bwMode="auto">
            <a:xfrm>
              <a:off x="2696" y="198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4067" name="Rectangle 51"/>
            <p:cNvSpPr>
              <a:spLocks noChangeArrowheads="1"/>
            </p:cNvSpPr>
            <p:nvPr/>
          </p:nvSpPr>
          <p:spPr bwMode="auto">
            <a:xfrm rot="5400000">
              <a:off x="2597" y="210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9" name="Group 52"/>
          <p:cNvGrpSpPr>
            <a:grpSpLocks/>
          </p:cNvGrpSpPr>
          <p:nvPr/>
        </p:nvGrpSpPr>
        <p:grpSpPr bwMode="auto">
          <a:xfrm>
            <a:off x="2779713" y="3068638"/>
            <a:ext cx="569912" cy="458787"/>
            <a:chOff x="1751" y="2080"/>
            <a:chExt cx="359" cy="289"/>
          </a:xfrm>
        </p:grpSpPr>
        <p:sp>
          <p:nvSpPr>
            <p:cNvPr id="2774069" name="Rectangle 53"/>
            <p:cNvSpPr>
              <a:spLocks noChangeArrowheads="1"/>
            </p:cNvSpPr>
            <p:nvPr/>
          </p:nvSpPr>
          <p:spPr bwMode="auto">
            <a:xfrm>
              <a:off x="1751" y="208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0" name="Group 54"/>
            <p:cNvGrpSpPr>
              <a:grpSpLocks/>
            </p:cNvGrpSpPr>
            <p:nvPr/>
          </p:nvGrpSpPr>
          <p:grpSpPr bwMode="auto">
            <a:xfrm>
              <a:off x="1770" y="2080"/>
              <a:ext cx="340" cy="289"/>
              <a:chOff x="1770" y="2080"/>
              <a:chExt cx="340" cy="289"/>
            </a:xfrm>
          </p:grpSpPr>
          <p:sp>
            <p:nvSpPr>
              <p:cNvPr id="2774071" name="Freeform 55"/>
              <p:cNvSpPr>
                <a:spLocks/>
              </p:cNvSpPr>
              <p:nvPr/>
            </p:nvSpPr>
            <p:spPr bwMode="auto">
              <a:xfrm>
                <a:off x="1770" y="208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4072" name="Freeform 56"/>
              <p:cNvSpPr>
                <a:spLocks/>
              </p:cNvSpPr>
              <p:nvPr/>
            </p:nvSpPr>
            <p:spPr bwMode="auto">
              <a:xfrm>
                <a:off x="1939" y="208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74073" name="Rectangle 57"/>
          <p:cNvSpPr>
            <a:spLocks noChangeArrowheads="1"/>
          </p:cNvSpPr>
          <p:nvPr/>
        </p:nvSpPr>
        <p:spPr bwMode="auto">
          <a:xfrm>
            <a:off x="3509963" y="3079750"/>
            <a:ext cx="519112"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2774074" name="Line 58"/>
          <p:cNvSpPr>
            <a:spLocks noChangeShapeType="1"/>
          </p:cNvSpPr>
          <p:nvPr/>
        </p:nvSpPr>
        <p:spPr bwMode="auto">
          <a:xfrm>
            <a:off x="3357563" y="3297238"/>
            <a:ext cx="1524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4075" name="Freeform 59"/>
          <p:cNvSpPr>
            <a:spLocks/>
          </p:cNvSpPr>
          <p:nvPr/>
        </p:nvSpPr>
        <p:spPr bwMode="auto">
          <a:xfrm>
            <a:off x="3455988" y="3144838"/>
            <a:ext cx="76200" cy="15398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4076" name="Line 60"/>
          <p:cNvSpPr>
            <a:spLocks noChangeShapeType="1"/>
          </p:cNvSpPr>
          <p:nvPr/>
        </p:nvSpPr>
        <p:spPr bwMode="auto">
          <a:xfrm>
            <a:off x="4017963" y="3144838"/>
            <a:ext cx="24923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4077" name="Rectangle 61"/>
          <p:cNvSpPr>
            <a:spLocks noChangeArrowheads="1"/>
          </p:cNvSpPr>
          <p:nvPr/>
        </p:nvSpPr>
        <p:spPr bwMode="auto">
          <a:xfrm>
            <a:off x="4806950" y="3071813"/>
            <a:ext cx="530225"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1" name="Group 62"/>
          <p:cNvGrpSpPr>
            <a:grpSpLocks/>
          </p:cNvGrpSpPr>
          <p:nvPr/>
        </p:nvGrpSpPr>
        <p:grpSpPr bwMode="auto">
          <a:xfrm>
            <a:off x="4887913" y="3068638"/>
            <a:ext cx="515937" cy="458787"/>
            <a:chOff x="3079" y="2080"/>
            <a:chExt cx="325" cy="289"/>
          </a:xfrm>
        </p:grpSpPr>
        <p:sp>
          <p:nvSpPr>
            <p:cNvPr id="2774079" name="Freeform 63"/>
            <p:cNvSpPr>
              <a:spLocks/>
            </p:cNvSpPr>
            <p:nvPr/>
          </p:nvSpPr>
          <p:spPr bwMode="auto">
            <a:xfrm>
              <a:off x="3079" y="208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4080" name="Freeform 64"/>
            <p:cNvSpPr>
              <a:spLocks/>
            </p:cNvSpPr>
            <p:nvPr/>
          </p:nvSpPr>
          <p:spPr bwMode="auto">
            <a:xfrm>
              <a:off x="3240" y="208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4081" name="Rectangle 65"/>
          <p:cNvSpPr>
            <a:spLocks noChangeArrowheads="1"/>
          </p:cNvSpPr>
          <p:nvPr/>
        </p:nvSpPr>
        <p:spPr bwMode="auto">
          <a:xfrm>
            <a:off x="5588000" y="3071813"/>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2" name="Group 66"/>
          <p:cNvGrpSpPr>
            <a:grpSpLocks/>
          </p:cNvGrpSpPr>
          <p:nvPr/>
        </p:nvGrpSpPr>
        <p:grpSpPr bwMode="auto">
          <a:xfrm>
            <a:off x="5630863" y="3068638"/>
            <a:ext cx="450850" cy="458787"/>
            <a:chOff x="3547" y="2080"/>
            <a:chExt cx="284" cy="289"/>
          </a:xfrm>
        </p:grpSpPr>
        <p:sp>
          <p:nvSpPr>
            <p:cNvPr id="2774083" name="Freeform 67"/>
            <p:cNvSpPr>
              <a:spLocks/>
            </p:cNvSpPr>
            <p:nvPr/>
          </p:nvSpPr>
          <p:spPr bwMode="auto">
            <a:xfrm>
              <a:off x="3547" y="208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4084" name="Freeform 68"/>
            <p:cNvSpPr>
              <a:spLocks/>
            </p:cNvSpPr>
            <p:nvPr/>
          </p:nvSpPr>
          <p:spPr bwMode="auto">
            <a:xfrm>
              <a:off x="3688" y="208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4085" name="Line 69"/>
          <p:cNvSpPr>
            <a:spLocks noChangeShapeType="1"/>
          </p:cNvSpPr>
          <p:nvPr/>
        </p:nvSpPr>
        <p:spPr bwMode="auto">
          <a:xfrm>
            <a:off x="5397500" y="3297238"/>
            <a:ext cx="2206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4086" name="Line 70"/>
          <p:cNvSpPr>
            <a:spLocks noChangeShapeType="1"/>
          </p:cNvSpPr>
          <p:nvPr/>
        </p:nvSpPr>
        <p:spPr bwMode="auto">
          <a:xfrm>
            <a:off x="4629150" y="3297238"/>
            <a:ext cx="2460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4087" name="Freeform 71"/>
          <p:cNvSpPr>
            <a:spLocks/>
          </p:cNvSpPr>
          <p:nvPr/>
        </p:nvSpPr>
        <p:spPr bwMode="auto">
          <a:xfrm>
            <a:off x="4821238" y="3297238"/>
            <a:ext cx="684212" cy="306387"/>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4088" name="Freeform 72"/>
          <p:cNvSpPr>
            <a:spLocks/>
          </p:cNvSpPr>
          <p:nvPr/>
        </p:nvSpPr>
        <p:spPr bwMode="auto">
          <a:xfrm>
            <a:off x="4165600" y="3289300"/>
            <a:ext cx="534988" cy="441325"/>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3" name="Group 73"/>
          <p:cNvGrpSpPr>
            <a:grpSpLocks/>
          </p:cNvGrpSpPr>
          <p:nvPr/>
        </p:nvGrpSpPr>
        <p:grpSpPr bwMode="auto">
          <a:xfrm>
            <a:off x="5616575" y="3733800"/>
            <a:ext cx="357188" cy="763588"/>
            <a:chOff x="3538" y="2496"/>
            <a:chExt cx="225" cy="481"/>
          </a:xfrm>
        </p:grpSpPr>
        <p:sp>
          <p:nvSpPr>
            <p:cNvPr id="2774090" name="Freeform 74"/>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4091" name="Rectangle 75"/>
            <p:cNvSpPr>
              <a:spLocks noChangeArrowheads="1"/>
            </p:cNvSpPr>
            <p:nvPr/>
          </p:nvSpPr>
          <p:spPr bwMode="auto">
            <a:xfrm rot="5400000">
              <a:off x="3451" y="2618"/>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74092" name="Rectangle 76"/>
          <p:cNvSpPr>
            <a:spLocks noChangeArrowheads="1"/>
          </p:cNvSpPr>
          <p:nvPr/>
        </p:nvSpPr>
        <p:spPr bwMode="auto">
          <a:xfrm>
            <a:off x="4865688" y="3902075"/>
            <a:ext cx="519112"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4" name="Group 77"/>
          <p:cNvGrpSpPr>
            <a:grpSpLocks/>
          </p:cNvGrpSpPr>
          <p:nvPr/>
        </p:nvGrpSpPr>
        <p:grpSpPr bwMode="auto">
          <a:xfrm>
            <a:off x="4895850" y="3890963"/>
            <a:ext cx="469900" cy="458787"/>
            <a:chOff x="3084" y="2592"/>
            <a:chExt cx="296" cy="289"/>
          </a:xfrm>
        </p:grpSpPr>
        <p:sp>
          <p:nvSpPr>
            <p:cNvPr id="2774094" name="Freeform 78"/>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4095" name="Freeform 79"/>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4096" name="Line 80"/>
          <p:cNvSpPr>
            <a:spLocks noChangeShapeType="1"/>
          </p:cNvSpPr>
          <p:nvPr/>
        </p:nvSpPr>
        <p:spPr bwMode="auto">
          <a:xfrm>
            <a:off x="4713288" y="4119563"/>
            <a:ext cx="1524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4097" name="Freeform 81"/>
          <p:cNvSpPr>
            <a:spLocks/>
          </p:cNvSpPr>
          <p:nvPr/>
        </p:nvSpPr>
        <p:spPr bwMode="auto">
          <a:xfrm>
            <a:off x="4811713" y="3967163"/>
            <a:ext cx="76200" cy="15398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4098" name="Line 82"/>
          <p:cNvSpPr>
            <a:spLocks noChangeShapeType="1"/>
          </p:cNvSpPr>
          <p:nvPr/>
        </p:nvSpPr>
        <p:spPr bwMode="auto">
          <a:xfrm>
            <a:off x="5373688" y="3967163"/>
            <a:ext cx="24923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4099" name="Rectangle 83"/>
          <p:cNvSpPr>
            <a:spLocks noChangeArrowheads="1"/>
          </p:cNvSpPr>
          <p:nvPr/>
        </p:nvSpPr>
        <p:spPr bwMode="auto">
          <a:xfrm>
            <a:off x="6162675" y="3894138"/>
            <a:ext cx="530225"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5" name="Group 84"/>
          <p:cNvGrpSpPr>
            <a:grpSpLocks/>
          </p:cNvGrpSpPr>
          <p:nvPr/>
        </p:nvGrpSpPr>
        <p:grpSpPr bwMode="auto">
          <a:xfrm>
            <a:off x="6243638" y="3890963"/>
            <a:ext cx="515937" cy="458787"/>
            <a:chOff x="3933" y="2592"/>
            <a:chExt cx="325" cy="289"/>
          </a:xfrm>
        </p:grpSpPr>
        <p:sp>
          <p:nvSpPr>
            <p:cNvPr id="2774101" name="Freeform 85"/>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4102" name="Freeform 86"/>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4103" name="Rectangle 87"/>
          <p:cNvSpPr>
            <a:spLocks noChangeArrowheads="1"/>
          </p:cNvSpPr>
          <p:nvPr/>
        </p:nvSpPr>
        <p:spPr bwMode="auto">
          <a:xfrm>
            <a:off x="6943725" y="3894138"/>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6" name="Group 88"/>
          <p:cNvGrpSpPr>
            <a:grpSpLocks/>
          </p:cNvGrpSpPr>
          <p:nvPr/>
        </p:nvGrpSpPr>
        <p:grpSpPr bwMode="auto">
          <a:xfrm>
            <a:off x="6986588" y="3890963"/>
            <a:ext cx="450850" cy="458787"/>
            <a:chOff x="4401" y="2592"/>
            <a:chExt cx="284" cy="289"/>
          </a:xfrm>
        </p:grpSpPr>
        <p:sp>
          <p:nvSpPr>
            <p:cNvPr id="2774105" name="Freeform 89"/>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4106" name="Freeform 90"/>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4107" name="Line 91"/>
          <p:cNvSpPr>
            <a:spLocks noChangeShapeType="1"/>
          </p:cNvSpPr>
          <p:nvPr/>
        </p:nvSpPr>
        <p:spPr bwMode="auto">
          <a:xfrm>
            <a:off x="6753225" y="4119563"/>
            <a:ext cx="2206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4108" name="Line 92"/>
          <p:cNvSpPr>
            <a:spLocks noChangeShapeType="1"/>
          </p:cNvSpPr>
          <p:nvPr/>
        </p:nvSpPr>
        <p:spPr bwMode="auto">
          <a:xfrm>
            <a:off x="5984875" y="4119563"/>
            <a:ext cx="2460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4109" name="Freeform 93"/>
          <p:cNvSpPr>
            <a:spLocks/>
          </p:cNvSpPr>
          <p:nvPr/>
        </p:nvSpPr>
        <p:spPr bwMode="auto">
          <a:xfrm>
            <a:off x="6176963" y="4119563"/>
            <a:ext cx="684212" cy="306387"/>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4110" name="Line 94"/>
          <p:cNvSpPr>
            <a:spLocks noChangeShapeType="1"/>
          </p:cNvSpPr>
          <p:nvPr/>
        </p:nvSpPr>
        <p:spPr bwMode="auto">
          <a:xfrm>
            <a:off x="5373688" y="4271963"/>
            <a:ext cx="24923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4111" name="Freeform 95"/>
          <p:cNvSpPr>
            <a:spLocks/>
          </p:cNvSpPr>
          <p:nvPr/>
        </p:nvSpPr>
        <p:spPr bwMode="auto">
          <a:xfrm>
            <a:off x="5521325" y="4111625"/>
            <a:ext cx="534988" cy="441325"/>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7" name="Group 96"/>
          <p:cNvGrpSpPr>
            <a:grpSpLocks/>
          </p:cNvGrpSpPr>
          <p:nvPr/>
        </p:nvGrpSpPr>
        <p:grpSpPr bwMode="auto">
          <a:xfrm>
            <a:off x="4165600" y="3890963"/>
            <a:ext cx="539750" cy="458787"/>
            <a:chOff x="2624" y="2592"/>
            <a:chExt cx="340" cy="289"/>
          </a:xfrm>
        </p:grpSpPr>
        <p:sp>
          <p:nvSpPr>
            <p:cNvPr id="2774113" name="Freeform 97"/>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4114" name="Freeform 98"/>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4115" name="Rectangle 99"/>
          <p:cNvSpPr>
            <a:spLocks noChangeArrowheads="1"/>
          </p:cNvSpPr>
          <p:nvPr/>
        </p:nvSpPr>
        <p:spPr bwMode="auto">
          <a:xfrm>
            <a:off x="4135438" y="3970338"/>
            <a:ext cx="463550"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74116" name="Rectangle 100"/>
          <p:cNvSpPr>
            <a:spLocks noChangeArrowheads="1"/>
          </p:cNvSpPr>
          <p:nvPr/>
        </p:nvSpPr>
        <p:spPr bwMode="auto">
          <a:xfrm>
            <a:off x="161925" y="1157288"/>
            <a:ext cx="457200" cy="4786312"/>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a:solidFill>
                  <a:schemeClr val="tx1"/>
                </a:solidFill>
                <a:latin typeface="Arial" pitchFamily="-65" charset="0"/>
              </a:rPr>
              <a:t>I</a:t>
            </a:r>
          </a:p>
          <a:p>
            <a:pPr algn="ctr"/>
            <a:r>
              <a:rPr lang="en-US" sz="2800" b="1">
                <a:solidFill>
                  <a:schemeClr val="tx1"/>
                </a:solidFill>
                <a:latin typeface="Arial" pitchFamily="-65" charset="0"/>
              </a:rPr>
              <a:t>n</a:t>
            </a:r>
          </a:p>
          <a:p>
            <a:pPr algn="ctr"/>
            <a:r>
              <a:rPr lang="en-US" sz="2800" b="1">
                <a:solidFill>
                  <a:schemeClr val="tx1"/>
                </a:solidFill>
                <a:latin typeface="Arial" pitchFamily="-65" charset="0"/>
              </a:rPr>
              <a:t>s</a:t>
            </a:r>
          </a:p>
          <a:p>
            <a:pPr algn="ctr"/>
            <a:r>
              <a:rPr lang="en-US" sz="2800" b="1">
                <a:solidFill>
                  <a:schemeClr val="tx1"/>
                </a:solidFill>
                <a:latin typeface="Arial" pitchFamily="-65" charset="0"/>
              </a:rPr>
              <a:t>t</a:t>
            </a:r>
          </a:p>
          <a:p>
            <a:pPr algn="ctr"/>
            <a:r>
              <a:rPr lang="en-US" sz="2800" b="1">
                <a:solidFill>
                  <a:schemeClr val="tx1"/>
                </a:solidFill>
                <a:latin typeface="Arial" pitchFamily="-65" charset="0"/>
              </a:rPr>
              <a:t>r.</a:t>
            </a:r>
          </a:p>
          <a:p>
            <a:pPr algn="ctr"/>
            <a:endParaRPr lang="en-US" sz="2800" b="1">
              <a:solidFill>
                <a:schemeClr val="tx1"/>
              </a:solidFill>
              <a:latin typeface="Arial" pitchFamily="-65" charset="0"/>
            </a:endParaRPr>
          </a:p>
          <a:p>
            <a:pPr algn="ctr"/>
            <a:r>
              <a:rPr lang="en-US" sz="2800" b="1">
                <a:solidFill>
                  <a:schemeClr val="tx1"/>
                </a:solidFill>
                <a:latin typeface="Arial" pitchFamily="-65" charset="0"/>
              </a:rPr>
              <a:t>O</a:t>
            </a:r>
          </a:p>
          <a:p>
            <a:pPr algn="ctr"/>
            <a:r>
              <a:rPr lang="en-US" sz="2800" b="1">
                <a:solidFill>
                  <a:schemeClr val="tx1"/>
                </a:solidFill>
                <a:latin typeface="Arial" pitchFamily="-65" charset="0"/>
              </a:rPr>
              <a:t>r</a:t>
            </a:r>
          </a:p>
          <a:p>
            <a:pPr algn="ctr"/>
            <a:r>
              <a:rPr lang="en-US" sz="2800" b="1">
                <a:solidFill>
                  <a:schemeClr val="tx1"/>
                </a:solidFill>
                <a:latin typeface="Arial" pitchFamily="-65" charset="0"/>
              </a:rPr>
              <a:t>d</a:t>
            </a:r>
          </a:p>
          <a:p>
            <a:pPr algn="ctr"/>
            <a:r>
              <a:rPr lang="en-US" sz="2800" b="1">
                <a:solidFill>
                  <a:schemeClr val="tx1"/>
                </a:solidFill>
                <a:latin typeface="Arial" pitchFamily="-65" charset="0"/>
              </a:rPr>
              <a:t>e</a:t>
            </a:r>
          </a:p>
          <a:p>
            <a:pPr algn="ctr"/>
            <a:r>
              <a:rPr lang="en-US" sz="2800" b="1">
                <a:solidFill>
                  <a:schemeClr val="tx1"/>
                </a:solidFill>
                <a:latin typeface="Arial" pitchFamily="-65" charset="0"/>
              </a:rPr>
              <a:t>r</a:t>
            </a:r>
          </a:p>
        </p:txBody>
      </p:sp>
      <p:sp>
        <p:nvSpPr>
          <p:cNvPr id="2774117" name="Rectangle 101"/>
          <p:cNvSpPr>
            <a:spLocks noChangeArrowheads="1"/>
          </p:cNvSpPr>
          <p:nvPr/>
        </p:nvSpPr>
        <p:spPr bwMode="auto">
          <a:xfrm>
            <a:off x="2778125" y="1746250"/>
            <a:ext cx="3441700" cy="51593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Time (clock cycles)</a:t>
            </a:r>
          </a:p>
        </p:txBody>
      </p:sp>
      <p:grpSp>
        <p:nvGrpSpPr>
          <p:cNvPr id="18" name="Group 102"/>
          <p:cNvGrpSpPr>
            <a:grpSpLocks/>
          </p:cNvGrpSpPr>
          <p:nvPr/>
        </p:nvGrpSpPr>
        <p:grpSpPr bwMode="auto">
          <a:xfrm>
            <a:off x="3357563" y="3810000"/>
            <a:ext cx="788987" cy="661988"/>
            <a:chOff x="2115" y="2560"/>
            <a:chExt cx="497" cy="417"/>
          </a:xfrm>
        </p:grpSpPr>
        <p:sp>
          <p:nvSpPr>
            <p:cNvPr id="2774119" name="AutoShape 103"/>
            <p:cNvSpPr>
              <a:spLocks noChangeArrowheads="1"/>
            </p:cNvSpPr>
            <p:nvPr/>
          </p:nvSpPr>
          <p:spPr bwMode="auto">
            <a:xfrm>
              <a:off x="2115" y="2560"/>
              <a:ext cx="490" cy="417"/>
            </a:xfrm>
            <a:prstGeom prst="cloudCallout">
              <a:avLst>
                <a:gd name="adj1" fmla="val -28569"/>
                <a:gd name="adj2" fmla="val 42088"/>
              </a:avLst>
            </a:prstGeom>
            <a:noFill/>
            <a:ln w="12700">
              <a:solidFill>
                <a:schemeClr val="tx1"/>
              </a:solidFill>
              <a:round/>
              <a:headEnd/>
              <a:tailEnd/>
            </a:ln>
            <a:effectLst/>
          </p:spPr>
          <p:txBody>
            <a:bodyPr wrap="none" anchor="ctr">
              <a:prstTxWarp prst="textNoShape">
                <a:avLst/>
              </a:prstTxWarp>
            </a:bodyPr>
            <a:lstStyle/>
            <a:p>
              <a:pPr algn="ctr"/>
              <a:endParaRPr lang="en-US" sz="3200">
                <a:solidFill>
                  <a:schemeClr val="tx1"/>
                </a:solidFill>
                <a:latin typeface="Arial" pitchFamily="-65" charset="0"/>
              </a:endParaRPr>
            </a:p>
          </p:txBody>
        </p:sp>
        <p:sp>
          <p:nvSpPr>
            <p:cNvPr id="2774120" name="Text Box 104"/>
            <p:cNvSpPr txBox="1">
              <a:spLocks noChangeArrowheads="1"/>
            </p:cNvSpPr>
            <p:nvPr/>
          </p:nvSpPr>
          <p:spPr bwMode="auto">
            <a:xfrm>
              <a:off x="2177" y="2573"/>
              <a:ext cx="435" cy="404"/>
            </a:xfrm>
            <a:prstGeom prst="rect">
              <a:avLst/>
            </a:prstGeom>
            <a:noFill/>
            <a:ln w="12700">
              <a:noFill/>
              <a:miter lim="800000"/>
              <a:headEnd/>
              <a:tailEnd/>
            </a:ln>
            <a:effectLst/>
          </p:spPr>
          <p:txBody>
            <a:bodyPr>
              <a:prstTxWarp prst="textNoShape">
                <a:avLst/>
              </a:prstTxWarp>
              <a:spAutoFit/>
            </a:bodyPr>
            <a:lstStyle/>
            <a:p>
              <a:r>
                <a:rPr lang="en-US" sz="1800" b="1">
                  <a:solidFill>
                    <a:schemeClr val="tx1"/>
                  </a:solidFill>
                  <a:latin typeface="Arial" pitchFamily="-65" charset="0"/>
                </a:rPr>
                <a:t>bubble</a:t>
              </a:r>
            </a:p>
          </p:txBody>
        </p:sp>
      </p:grpSp>
      <p:sp>
        <p:nvSpPr>
          <p:cNvPr id="109" name="Rectangle 105"/>
          <p:cNvSpPr>
            <a:spLocks noChangeArrowheads="1"/>
          </p:cNvSpPr>
          <p:nvPr/>
        </p:nvSpPr>
        <p:spPr bwMode="auto">
          <a:xfrm>
            <a:off x="609600" y="5334000"/>
            <a:ext cx="8478837" cy="715580"/>
          </a:xfrm>
          <a:prstGeom prst="rect">
            <a:avLst/>
          </a:prstGeom>
          <a:noFill/>
          <a:ln w="12700">
            <a:noFill/>
            <a:miter lim="800000"/>
            <a:headEnd/>
            <a:tailEnd/>
          </a:ln>
          <a:effectLst/>
        </p:spPr>
        <p:txBody>
          <a:bodyPr lIns="63500" tIns="25400" rIns="63500" bIns="25400">
            <a:prstTxWarp prst="textNoShape">
              <a:avLst/>
            </a:prstTxWarp>
            <a:spAutoFit/>
          </a:bodyPr>
          <a:lstStyle/>
          <a:p>
            <a:pPr marL="203200" indent="-203200">
              <a:lnSpc>
                <a:spcPct val="75000"/>
              </a:lnSpc>
              <a:spcBef>
                <a:spcPct val="65000"/>
              </a:spcBef>
              <a:buSzPct val="100000"/>
            </a:pPr>
            <a:r>
              <a:rPr lang="en-US" sz="2800" b="1" dirty="0">
                <a:latin typeface="18 VAG Rounded Bold   07390"/>
              </a:rPr>
              <a:t>Impact: 2 clock cycles per branch instruction </a:t>
            </a:r>
            <a:r>
              <a:rPr lang="en-US" sz="2800" dirty="0" err="1">
                <a:latin typeface="18 VAG Rounded Bold   07390"/>
              </a:rPr>
              <a:t></a:t>
            </a:r>
            <a:r>
              <a:rPr lang="en-US" sz="2800" b="1" dirty="0">
                <a:latin typeface="18 VAG Rounded Bold   07390"/>
              </a:rPr>
              <a:t> </a:t>
            </a:r>
            <a:r>
              <a:rPr lang="en-US" sz="2800" b="1" dirty="0" smtClean="0">
                <a:latin typeface="18 VAG Rounded Bold   07390"/>
              </a:rPr>
              <a:t>slow</a:t>
            </a:r>
            <a:endParaRPr lang="en-US" sz="2800" b="1" dirty="0" smtClean="0">
              <a:latin typeface="18 VAG Rounded Bold   0739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76066" name="Rectangle 2"/>
          <p:cNvSpPr>
            <a:spLocks noGrp="1" noChangeArrowheads="1"/>
          </p:cNvSpPr>
          <p:nvPr>
            <p:ph type="title"/>
          </p:nvPr>
        </p:nvSpPr>
        <p:spPr/>
        <p:txBody>
          <a:bodyPr/>
          <a:lstStyle/>
          <a:p>
            <a:r>
              <a:rPr lang="en-US" smtClean="0"/>
              <a:t>Control Hazard: Branching (7/8)</a:t>
            </a:r>
            <a:endParaRPr lang="en-US"/>
          </a:p>
        </p:txBody>
      </p:sp>
      <p:sp>
        <p:nvSpPr>
          <p:cNvPr id="2776067" name="Rectangle 3"/>
          <p:cNvSpPr>
            <a:spLocks noGrp="1" noChangeArrowheads="1"/>
          </p:cNvSpPr>
          <p:nvPr>
            <p:ph type="body" idx="1"/>
          </p:nvPr>
        </p:nvSpPr>
        <p:spPr>
          <a:xfrm>
            <a:off x="685800" y="1143000"/>
            <a:ext cx="7848600" cy="5230765"/>
          </a:xfrm>
        </p:spPr>
        <p:txBody>
          <a:bodyPr/>
          <a:lstStyle/>
          <a:p>
            <a:r>
              <a:rPr lang="en-US" dirty="0" smtClean="0"/>
              <a:t>Optimization #2: Redefine branches</a:t>
            </a:r>
          </a:p>
          <a:p>
            <a:pPr lvl="1"/>
            <a:r>
              <a:rPr lang="en-US" dirty="0" smtClean="0"/>
              <a:t>Old definition: if we take the branch, none of the instructions after the branch get executed by accident</a:t>
            </a:r>
          </a:p>
          <a:p>
            <a:pPr lvl="1"/>
            <a:r>
              <a:rPr lang="en-US" dirty="0" smtClean="0"/>
              <a:t>New definition: whether or not we take the branch, the single instruction immediately following the branch gets executed (called the </a:t>
            </a:r>
            <a:r>
              <a:rPr lang="en-US" dirty="0" smtClean="0">
                <a:solidFill>
                  <a:schemeClr val="accent2"/>
                </a:solidFill>
              </a:rPr>
              <a:t>branch-delay slot</a:t>
            </a:r>
            <a:r>
              <a:rPr lang="en-US" dirty="0" smtClean="0"/>
              <a:t>)</a:t>
            </a:r>
          </a:p>
          <a:p>
            <a:r>
              <a:rPr lang="en-US" dirty="0" smtClean="0"/>
              <a:t>The term </a:t>
            </a:r>
            <a:r>
              <a:rPr lang="en-US" dirty="0" smtClean="0">
                <a:solidFill>
                  <a:schemeClr val="accent2"/>
                </a:solidFill>
              </a:rPr>
              <a:t>“Delayed Branch”</a:t>
            </a:r>
            <a:r>
              <a:rPr lang="en-US" dirty="0" smtClean="0"/>
              <a:t> means</a:t>
            </a:r>
            <a:br>
              <a:rPr lang="en-US" dirty="0" smtClean="0"/>
            </a:br>
            <a:r>
              <a:rPr lang="en-US" dirty="0" smtClean="0">
                <a:solidFill>
                  <a:schemeClr val="accent1"/>
                </a:solidFill>
              </a:rPr>
              <a:t>we always execute inst after branch</a:t>
            </a:r>
          </a:p>
          <a:p>
            <a:r>
              <a:rPr lang="en-US" dirty="0" smtClean="0">
                <a:solidFill>
                  <a:schemeClr val="accent1"/>
                </a:solidFill>
              </a:rPr>
              <a:t>This optimization is used with </a:t>
            </a:r>
            <a:r>
              <a:rPr lang="en-US" dirty="0" smtClean="0">
                <a:solidFill>
                  <a:schemeClr val="accent1"/>
                </a:solidFill>
              </a:rPr>
              <a:t>MIPS</a:t>
            </a:r>
            <a:endParaRPr lang="en-US" dirty="0">
              <a:solidFill>
                <a:schemeClr val="accent1"/>
              </a:solidFill>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78114" name="Rectangle 2"/>
          <p:cNvSpPr>
            <a:spLocks noGrp="1" noChangeArrowheads="1"/>
          </p:cNvSpPr>
          <p:nvPr>
            <p:ph type="title"/>
          </p:nvPr>
        </p:nvSpPr>
        <p:spPr/>
        <p:txBody>
          <a:bodyPr/>
          <a:lstStyle/>
          <a:p>
            <a:r>
              <a:rPr lang="en-US" smtClean="0"/>
              <a:t>Control Hazard: Branching (8/8)</a:t>
            </a:r>
            <a:endParaRPr lang="en-US"/>
          </a:p>
        </p:txBody>
      </p:sp>
      <p:sp>
        <p:nvSpPr>
          <p:cNvPr id="2778115" name="Rectangle 3"/>
          <p:cNvSpPr>
            <a:spLocks noGrp="1" noChangeArrowheads="1"/>
          </p:cNvSpPr>
          <p:nvPr>
            <p:ph type="body" idx="1"/>
          </p:nvPr>
        </p:nvSpPr>
        <p:spPr>
          <a:xfrm>
            <a:off x="685800" y="1143000"/>
            <a:ext cx="7848600" cy="5334000"/>
          </a:xfrm>
        </p:spPr>
        <p:txBody>
          <a:bodyPr>
            <a:normAutofit lnSpcReduction="10000"/>
          </a:bodyPr>
          <a:lstStyle/>
          <a:p>
            <a:r>
              <a:rPr lang="en-US" dirty="0" smtClean="0"/>
              <a:t>Notes on </a:t>
            </a:r>
            <a:r>
              <a:rPr lang="en-US" dirty="0" smtClean="0">
                <a:solidFill>
                  <a:schemeClr val="accent2"/>
                </a:solidFill>
              </a:rPr>
              <a:t>Branch-Delay Slot</a:t>
            </a:r>
          </a:p>
          <a:p>
            <a:pPr lvl="1"/>
            <a:r>
              <a:rPr lang="en-US" dirty="0" smtClean="0"/>
              <a:t>Worst-Case Scenario: can always put a no-op in the branch-delay slot</a:t>
            </a:r>
          </a:p>
          <a:p>
            <a:pPr lvl="1"/>
            <a:r>
              <a:rPr lang="en-US" dirty="0" smtClean="0"/>
              <a:t>Better Case: can find an instruction preceding the branch which can be placed in the branch-delay slot without affecting flow of the program</a:t>
            </a:r>
          </a:p>
          <a:p>
            <a:pPr lvl="2"/>
            <a:r>
              <a:rPr lang="en-US" dirty="0" smtClean="0"/>
              <a:t>re-ordering instructions is a common method of speeding up programs</a:t>
            </a:r>
          </a:p>
          <a:p>
            <a:pPr lvl="2"/>
            <a:r>
              <a:rPr lang="en-US" dirty="0" smtClean="0"/>
              <a:t>compiler/assembler </a:t>
            </a:r>
            <a:r>
              <a:rPr lang="en-US" dirty="0" smtClean="0"/>
              <a:t>must be very smart in order to find instructions to do this</a:t>
            </a:r>
          </a:p>
          <a:p>
            <a:pPr lvl="2"/>
            <a:r>
              <a:rPr lang="en-US" dirty="0" smtClean="0"/>
              <a:t>usually can find such an instruction at least 50% of the time</a:t>
            </a:r>
          </a:p>
          <a:p>
            <a:pPr lvl="2"/>
            <a:r>
              <a:rPr lang="en-US" dirty="0" smtClean="0"/>
              <a:t>Jumps also have a delay slot…</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2400" y="228600"/>
            <a:ext cx="8948738" cy="474663"/>
          </a:xfrm>
          <a:noFill/>
        </p:spPr>
        <p:txBody>
          <a:bodyPr/>
          <a:lstStyle/>
          <a:p>
            <a:r>
              <a:rPr lang="en-US">
                <a:ea typeface="ＭＳ Ｐゴシック" pitchFamily="19" charset="-128"/>
                <a:cs typeface="ＭＳ Ｐゴシック" pitchFamily="19" charset="-128"/>
              </a:rPr>
              <a:t>Instruction Fetch Unit at the Beginning of </a:t>
            </a:r>
            <a:r>
              <a:rPr lang="en-US">
                <a:latin typeface="Courier New" pitchFamily="19" charset="0"/>
                <a:ea typeface="ＭＳ Ｐゴシック" pitchFamily="19" charset="-128"/>
                <a:cs typeface="ＭＳ Ｐゴシック" pitchFamily="19" charset="-128"/>
              </a:rPr>
              <a:t>Add</a:t>
            </a:r>
          </a:p>
        </p:txBody>
      </p:sp>
      <p:sp>
        <p:nvSpPr>
          <p:cNvPr id="25603" name="Rectangle 3"/>
          <p:cNvSpPr>
            <a:spLocks noGrp="1" noChangeArrowheads="1"/>
          </p:cNvSpPr>
          <p:nvPr>
            <p:ph type="body" idx="1"/>
          </p:nvPr>
        </p:nvSpPr>
        <p:spPr>
          <a:xfrm>
            <a:off x="0" y="811213"/>
            <a:ext cx="8318500" cy="1550987"/>
          </a:xfrm>
          <a:noFill/>
        </p:spPr>
        <p:txBody>
          <a:bodyPr/>
          <a:lstStyle/>
          <a:p>
            <a:pPr>
              <a:spcBef>
                <a:spcPct val="30000"/>
              </a:spcBef>
            </a:pPr>
            <a:r>
              <a:rPr lang="en-US">
                <a:ea typeface="ＭＳ Ｐゴシック" pitchFamily="19" charset="-128"/>
                <a:cs typeface="ＭＳ Ｐゴシック" pitchFamily="19" charset="-128"/>
              </a:rPr>
              <a:t>Fetch the instruction from Instruction memory: Instruction  =  MEM[PC]</a:t>
            </a:r>
          </a:p>
          <a:p>
            <a:pPr lvl="1">
              <a:lnSpc>
                <a:spcPct val="75000"/>
              </a:lnSpc>
              <a:spcBef>
                <a:spcPct val="30000"/>
              </a:spcBef>
            </a:pPr>
            <a:r>
              <a:rPr lang="en-US"/>
              <a:t>same for </a:t>
            </a:r>
            <a:br>
              <a:rPr lang="en-US"/>
            </a:br>
            <a:r>
              <a:rPr lang="en-US"/>
              <a:t>all instructions</a:t>
            </a:r>
          </a:p>
        </p:txBody>
      </p:sp>
      <p:sp>
        <p:nvSpPr>
          <p:cNvPr id="25604" name="Rectangle 4"/>
          <p:cNvSpPr>
            <a:spLocks noChangeArrowheads="1"/>
          </p:cNvSpPr>
          <p:nvPr/>
        </p:nvSpPr>
        <p:spPr bwMode="auto">
          <a:xfrm rot="10800000" flipV="1">
            <a:off x="3048000" y="6007100"/>
            <a:ext cx="9001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imm16</a:t>
            </a:r>
          </a:p>
        </p:txBody>
      </p:sp>
      <p:sp>
        <p:nvSpPr>
          <p:cNvPr id="25605" name="Rectangle 5"/>
          <p:cNvSpPr>
            <a:spLocks noChangeArrowheads="1"/>
          </p:cNvSpPr>
          <p:nvPr/>
        </p:nvSpPr>
        <p:spPr bwMode="auto">
          <a:xfrm>
            <a:off x="4953000" y="5092700"/>
            <a:ext cx="490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clk</a:t>
            </a:r>
          </a:p>
        </p:txBody>
      </p:sp>
      <p:grpSp>
        <p:nvGrpSpPr>
          <p:cNvPr id="2" name="Group 6"/>
          <p:cNvGrpSpPr>
            <a:grpSpLocks/>
          </p:cNvGrpSpPr>
          <p:nvPr/>
        </p:nvGrpSpPr>
        <p:grpSpPr bwMode="auto">
          <a:xfrm>
            <a:off x="5029200" y="3697288"/>
            <a:ext cx="349250" cy="1268412"/>
            <a:chOff x="1326" y="2337"/>
            <a:chExt cx="220" cy="799"/>
          </a:xfrm>
        </p:grpSpPr>
        <p:sp>
          <p:nvSpPr>
            <p:cNvPr id="25635" name="Rectangle 7"/>
            <p:cNvSpPr>
              <a:spLocks noChangeArrowheads="1"/>
            </p:cNvSpPr>
            <p:nvPr/>
          </p:nvSpPr>
          <p:spPr bwMode="auto">
            <a:xfrm>
              <a:off x="1364" y="2384"/>
              <a:ext cx="145" cy="752"/>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25636" name="Rectangle 8"/>
            <p:cNvSpPr>
              <a:spLocks noChangeArrowheads="1"/>
            </p:cNvSpPr>
            <p:nvPr/>
          </p:nvSpPr>
          <p:spPr bwMode="auto">
            <a:xfrm rot="5400000">
              <a:off x="1288" y="2681"/>
              <a:ext cx="28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PC</a:t>
              </a:r>
            </a:p>
          </p:txBody>
        </p:sp>
        <p:sp>
          <p:nvSpPr>
            <p:cNvPr id="25637" name="Rectangle 9"/>
            <p:cNvSpPr>
              <a:spLocks noChangeArrowheads="1"/>
            </p:cNvSpPr>
            <p:nvPr/>
          </p:nvSpPr>
          <p:spPr bwMode="auto">
            <a:xfrm rot="-5400000">
              <a:off x="1320" y="2353"/>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00</a:t>
              </a:r>
            </a:p>
          </p:txBody>
        </p:sp>
        <p:sp>
          <p:nvSpPr>
            <p:cNvPr id="25638" name="Rectangle 10"/>
            <p:cNvSpPr>
              <a:spLocks noChangeArrowheads="1"/>
            </p:cNvSpPr>
            <p:nvPr/>
          </p:nvSpPr>
          <p:spPr bwMode="auto">
            <a:xfrm>
              <a:off x="1367" y="2388"/>
              <a:ext cx="140" cy="14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grpSp>
      <p:sp>
        <p:nvSpPr>
          <p:cNvPr id="25607" name="Rectangle 11"/>
          <p:cNvSpPr>
            <a:spLocks noChangeArrowheads="1"/>
          </p:cNvSpPr>
          <p:nvPr/>
        </p:nvSpPr>
        <p:spPr bwMode="auto">
          <a:xfrm>
            <a:off x="3402013" y="3111500"/>
            <a:ext cx="310984" cy="397545"/>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dirty="0" smtClean="0">
                <a:solidFill>
                  <a:schemeClr val="tx1"/>
                </a:solidFill>
                <a:latin typeface="Times" pitchFamily="19" charset="0"/>
              </a:rPr>
              <a:t>1</a:t>
            </a:r>
            <a:endParaRPr lang="en-US" sz="2000" b="1" dirty="0">
              <a:solidFill>
                <a:schemeClr val="tx1"/>
              </a:solidFill>
              <a:latin typeface="Times" pitchFamily="19" charset="0"/>
            </a:endParaRPr>
          </a:p>
        </p:txBody>
      </p:sp>
      <p:sp>
        <p:nvSpPr>
          <p:cNvPr id="25608" name="Rectangle 12"/>
          <p:cNvSpPr>
            <a:spLocks noChangeArrowheads="1"/>
          </p:cNvSpPr>
          <p:nvPr/>
        </p:nvSpPr>
        <p:spPr bwMode="auto">
          <a:xfrm>
            <a:off x="4306888" y="2959100"/>
            <a:ext cx="102711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nPC_sel</a:t>
            </a:r>
          </a:p>
        </p:txBody>
      </p:sp>
      <p:sp>
        <p:nvSpPr>
          <p:cNvPr id="25609" name="Line 13"/>
          <p:cNvSpPr>
            <a:spLocks noChangeShapeType="1"/>
          </p:cNvSpPr>
          <p:nvPr/>
        </p:nvSpPr>
        <p:spPr bwMode="auto">
          <a:xfrm flipH="1">
            <a:off x="4784725" y="3368675"/>
            <a:ext cx="0" cy="371475"/>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25610" name="Rectangle 14"/>
          <p:cNvSpPr>
            <a:spLocks noChangeArrowheads="1"/>
          </p:cNvSpPr>
          <p:nvPr/>
        </p:nvSpPr>
        <p:spPr bwMode="auto">
          <a:xfrm>
            <a:off x="3449638" y="4787900"/>
            <a:ext cx="295275" cy="1066800"/>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25611" name="Rectangle 15"/>
          <p:cNvSpPr>
            <a:spLocks noChangeArrowheads="1"/>
          </p:cNvSpPr>
          <p:nvPr/>
        </p:nvSpPr>
        <p:spPr bwMode="auto">
          <a:xfrm rot="5400000">
            <a:off x="3148806" y="5123657"/>
            <a:ext cx="88582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PC Ext</a:t>
            </a:r>
          </a:p>
        </p:txBody>
      </p:sp>
      <p:sp>
        <p:nvSpPr>
          <p:cNvPr id="25612" name="Rectangle 16"/>
          <p:cNvSpPr>
            <a:spLocks noChangeArrowheads="1"/>
          </p:cNvSpPr>
          <p:nvPr/>
        </p:nvSpPr>
        <p:spPr bwMode="auto">
          <a:xfrm rot="5400000">
            <a:off x="3742531" y="3518694"/>
            <a:ext cx="803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Adder</a:t>
            </a:r>
          </a:p>
        </p:txBody>
      </p:sp>
      <p:sp>
        <p:nvSpPr>
          <p:cNvPr id="25613" name="Freeform 17"/>
          <p:cNvSpPr>
            <a:spLocks/>
          </p:cNvSpPr>
          <p:nvPr/>
        </p:nvSpPr>
        <p:spPr bwMode="auto">
          <a:xfrm>
            <a:off x="3962400" y="3187700"/>
            <a:ext cx="381000" cy="1066800"/>
          </a:xfrm>
          <a:custGeom>
            <a:avLst/>
            <a:gdLst>
              <a:gd name="T0" fmla="*/ 0 w 240"/>
              <a:gd name="T1" fmla="*/ 0 h 672"/>
              <a:gd name="T2" fmla="*/ 0 w 240"/>
              <a:gd name="T3" fmla="*/ 457200 h 672"/>
              <a:gd name="T4" fmla="*/ 76200 w 240"/>
              <a:gd name="T5" fmla="*/ 533400 h 672"/>
              <a:gd name="T6" fmla="*/ 0 w 240"/>
              <a:gd name="T7" fmla="*/ 609600 h 672"/>
              <a:gd name="T8" fmla="*/ 0 w 240"/>
              <a:gd name="T9" fmla="*/ 1066800 h 672"/>
              <a:gd name="T10" fmla="*/ 381000 w 240"/>
              <a:gd name="T11" fmla="*/ 762000 h 672"/>
              <a:gd name="T12" fmla="*/ 381000 w 240"/>
              <a:gd name="T13" fmla="*/ 304800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25614" name="Rectangle 18"/>
          <p:cNvSpPr>
            <a:spLocks noChangeArrowheads="1"/>
          </p:cNvSpPr>
          <p:nvPr/>
        </p:nvSpPr>
        <p:spPr bwMode="auto">
          <a:xfrm rot="5400000">
            <a:off x="3742531" y="4737894"/>
            <a:ext cx="803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Adder</a:t>
            </a:r>
          </a:p>
        </p:txBody>
      </p:sp>
      <p:sp>
        <p:nvSpPr>
          <p:cNvPr id="25615" name="Freeform 19"/>
          <p:cNvSpPr>
            <a:spLocks/>
          </p:cNvSpPr>
          <p:nvPr/>
        </p:nvSpPr>
        <p:spPr bwMode="auto">
          <a:xfrm>
            <a:off x="3962400" y="4406900"/>
            <a:ext cx="381000" cy="1066800"/>
          </a:xfrm>
          <a:custGeom>
            <a:avLst/>
            <a:gdLst>
              <a:gd name="T0" fmla="*/ 0 w 240"/>
              <a:gd name="T1" fmla="*/ 0 h 672"/>
              <a:gd name="T2" fmla="*/ 0 w 240"/>
              <a:gd name="T3" fmla="*/ 457200 h 672"/>
              <a:gd name="T4" fmla="*/ 76200 w 240"/>
              <a:gd name="T5" fmla="*/ 533400 h 672"/>
              <a:gd name="T6" fmla="*/ 0 w 240"/>
              <a:gd name="T7" fmla="*/ 609600 h 672"/>
              <a:gd name="T8" fmla="*/ 0 w 240"/>
              <a:gd name="T9" fmla="*/ 1066800 h 672"/>
              <a:gd name="T10" fmla="*/ 381000 w 240"/>
              <a:gd name="T11" fmla="*/ 762000 h 672"/>
              <a:gd name="T12" fmla="*/ 381000 w 240"/>
              <a:gd name="T13" fmla="*/ 304800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25616" name="Rectangle 20"/>
          <p:cNvSpPr>
            <a:spLocks noChangeArrowheads="1"/>
          </p:cNvSpPr>
          <p:nvPr/>
        </p:nvSpPr>
        <p:spPr bwMode="auto">
          <a:xfrm rot="5400000">
            <a:off x="4434681" y="4210844"/>
            <a:ext cx="6381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Mux</a:t>
            </a:r>
          </a:p>
        </p:txBody>
      </p:sp>
      <p:sp>
        <p:nvSpPr>
          <p:cNvPr id="25617" name="Freeform 21"/>
          <p:cNvSpPr>
            <a:spLocks/>
          </p:cNvSpPr>
          <p:nvPr/>
        </p:nvSpPr>
        <p:spPr bwMode="auto">
          <a:xfrm>
            <a:off x="4648200" y="3644900"/>
            <a:ext cx="228600" cy="1447800"/>
          </a:xfrm>
          <a:custGeom>
            <a:avLst/>
            <a:gdLst>
              <a:gd name="T0" fmla="*/ 0 w 144"/>
              <a:gd name="T1" fmla="*/ 0 h 912"/>
              <a:gd name="T2" fmla="*/ 0 w 144"/>
              <a:gd name="T3" fmla="*/ 1447800 h 912"/>
              <a:gd name="T4" fmla="*/ 228600 w 144"/>
              <a:gd name="T5" fmla="*/ 1219200 h 912"/>
              <a:gd name="T6" fmla="*/ 228600 w 144"/>
              <a:gd name="T7" fmla="*/ 228600 h 912"/>
              <a:gd name="T8" fmla="*/ 0 w 144"/>
              <a:gd name="T9" fmla="*/ 0 h 912"/>
              <a:gd name="T10" fmla="*/ 0 60000 65536"/>
              <a:gd name="T11" fmla="*/ 0 60000 65536"/>
              <a:gd name="T12" fmla="*/ 0 60000 65536"/>
              <a:gd name="T13" fmla="*/ 0 60000 65536"/>
              <a:gd name="T14" fmla="*/ 0 60000 65536"/>
              <a:gd name="T15" fmla="*/ 0 w 144"/>
              <a:gd name="T16" fmla="*/ 0 h 912"/>
              <a:gd name="T17" fmla="*/ 144 w 144"/>
              <a:gd name="T18" fmla="*/ 912 h 912"/>
            </a:gdLst>
            <a:ahLst/>
            <a:cxnLst>
              <a:cxn ang="T10">
                <a:pos x="T0" y="T1"/>
              </a:cxn>
              <a:cxn ang="T11">
                <a:pos x="T2" y="T3"/>
              </a:cxn>
              <a:cxn ang="T12">
                <a:pos x="T4" y="T5"/>
              </a:cxn>
              <a:cxn ang="T13">
                <a:pos x="T6" y="T7"/>
              </a:cxn>
              <a:cxn ang="T14">
                <a:pos x="T8" y="T9"/>
              </a:cxn>
            </a:cxnLst>
            <a:rect l="T15" t="T16" r="T17" b="T18"/>
            <a:pathLst>
              <a:path w="144" h="912">
                <a:moveTo>
                  <a:pt x="0" y="0"/>
                </a:moveTo>
                <a:lnTo>
                  <a:pt x="0" y="912"/>
                </a:lnTo>
                <a:lnTo>
                  <a:pt x="144" y="768"/>
                </a:lnTo>
                <a:lnTo>
                  <a:pt x="144" y="144"/>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25618" name="Freeform 22"/>
          <p:cNvSpPr>
            <a:spLocks/>
          </p:cNvSpPr>
          <p:nvPr/>
        </p:nvSpPr>
        <p:spPr bwMode="auto">
          <a:xfrm>
            <a:off x="5334000" y="2590800"/>
            <a:ext cx="152400" cy="1816100"/>
          </a:xfrm>
          <a:custGeom>
            <a:avLst/>
            <a:gdLst>
              <a:gd name="T0" fmla="*/ 0 w 144"/>
              <a:gd name="T1" fmla="*/ 1816100 h 1728"/>
              <a:gd name="T2" fmla="*/ 152400 w 144"/>
              <a:gd name="T3" fmla="*/ 1816100 h 1728"/>
              <a:gd name="T4" fmla="*/ 152400 w 144"/>
              <a:gd name="T5" fmla="*/ 0 h 1728"/>
              <a:gd name="T6" fmla="*/ 0 60000 65536"/>
              <a:gd name="T7" fmla="*/ 0 60000 65536"/>
              <a:gd name="T8" fmla="*/ 0 60000 65536"/>
              <a:gd name="T9" fmla="*/ 0 w 144"/>
              <a:gd name="T10" fmla="*/ 0 h 1728"/>
              <a:gd name="T11" fmla="*/ 144 w 144"/>
              <a:gd name="T12" fmla="*/ 1728 h 1728"/>
            </a:gdLst>
            <a:ahLst/>
            <a:cxnLst>
              <a:cxn ang="T6">
                <a:pos x="T0" y="T1"/>
              </a:cxn>
              <a:cxn ang="T7">
                <a:pos x="T2" y="T3"/>
              </a:cxn>
              <a:cxn ang="T8">
                <a:pos x="T4" y="T5"/>
              </a:cxn>
            </a:cxnLst>
            <a:rect l="T9" t="T10" r="T11" b="T12"/>
            <a:pathLst>
              <a:path w="144" h="1728">
                <a:moveTo>
                  <a:pt x="0" y="1728"/>
                </a:moveTo>
                <a:lnTo>
                  <a:pt x="144" y="1728"/>
                </a:lnTo>
                <a:lnTo>
                  <a:pt x="144"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5619" name="Freeform 23"/>
          <p:cNvSpPr>
            <a:spLocks/>
          </p:cNvSpPr>
          <p:nvPr/>
        </p:nvSpPr>
        <p:spPr bwMode="auto">
          <a:xfrm>
            <a:off x="3276600" y="2882900"/>
            <a:ext cx="2209800" cy="1219200"/>
          </a:xfrm>
          <a:custGeom>
            <a:avLst/>
            <a:gdLst>
              <a:gd name="T0" fmla="*/ 2209800 w 1440"/>
              <a:gd name="T1" fmla="*/ 0 h 768"/>
              <a:gd name="T2" fmla="*/ 0 w 1440"/>
              <a:gd name="T3" fmla="*/ 0 h 768"/>
              <a:gd name="T4" fmla="*/ 0 w 1440"/>
              <a:gd name="T5" fmla="*/ 1219200 h 768"/>
              <a:gd name="T6" fmla="*/ 662940 w 1440"/>
              <a:gd name="T7" fmla="*/ 1219200 h 768"/>
              <a:gd name="T8" fmla="*/ 0 60000 65536"/>
              <a:gd name="T9" fmla="*/ 0 60000 65536"/>
              <a:gd name="T10" fmla="*/ 0 60000 65536"/>
              <a:gd name="T11" fmla="*/ 0 60000 65536"/>
              <a:gd name="T12" fmla="*/ 0 w 1440"/>
              <a:gd name="T13" fmla="*/ 0 h 768"/>
              <a:gd name="T14" fmla="*/ 1440 w 1440"/>
              <a:gd name="T15" fmla="*/ 768 h 768"/>
            </a:gdLst>
            <a:ahLst/>
            <a:cxnLst>
              <a:cxn ang="T8">
                <a:pos x="T0" y="T1"/>
              </a:cxn>
              <a:cxn ang="T9">
                <a:pos x="T2" y="T3"/>
              </a:cxn>
              <a:cxn ang="T10">
                <a:pos x="T4" y="T5"/>
              </a:cxn>
              <a:cxn ang="T11">
                <a:pos x="T6" y="T7"/>
              </a:cxn>
            </a:cxnLst>
            <a:rect l="T12" t="T13" r="T14" b="T15"/>
            <a:pathLst>
              <a:path w="1440" h="768">
                <a:moveTo>
                  <a:pt x="1440" y="0"/>
                </a:moveTo>
                <a:lnTo>
                  <a:pt x="0" y="0"/>
                </a:lnTo>
                <a:lnTo>
                  <a:pt x="0" y="768"/>
                </a:lnTo>
                <a:lnTo>
                  <a:pt x="432" y="768"/>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5620" name="Line 24"/>
          <p:cNvSpPr>
            <a:spLocks noChangeShapeType="1"/>
          </p:cNvSpPr>
          <p:nvPr/>
        </p:nvSpPr>
        <p:spPr bwMode="auto">
          <a:xfrm>
            <a:off x="3657600" y="3340100"/>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5621" name="Line 25"/>
          <p:cNvSpPr>
            <a:spLocks noChangeShapeType="1"/>
          </p:cNvSpPr>
          <p:nvPr/>
        </p:nvSpPr>
        <p:spPr bwMode="auto">
          <a:xfrm>
            <a:off x="4343400" y="3797300"/>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5622" name="Freeform 26"/>
          <p:cNvSpPr>
            <a:spLocks/>
          </p:cNvSpPr>
          <p:nvPr/>
        </p:nvSpPr>
        <p:spPr bwMode="auto">
          <a:xfrm>
            <a:off x="3581400" y="3797300"/>
            <a:ext cx="838200" cy="762000"/>
          </a:xfrm>
          <a:custGeom>
            <a:avLst/>
            <a:gdLst>
              <a:gd name="T0" fmla="*/ 838200 w 528"/>
              <a:gd name="T1" fmla="*/ 0 h 480"/>
              <a:gd name="T2" fmla="*/ 838200 w 528"/>
              <a:gd name="T3" fmla="*/ 533400 h 480"/>
              <a:gd name="T4" fmla="*/ 0 w 528"/>
              <a:gd name="T5" fmla="*/ 533400 h 480"/>
              <a:gd name="T6" fmla="*/ 0 w 528"/>
              <a:gd name="T7" fmla="*/ 762000 h 480"/>
              <a:gd name="T8" fmla="*/ 381000 w 528"/>
              <a:gd name="T9" fmla="*/ 762000 h 480"/>
              <a:gd name="T10" fmla="*/ 0 60000 65536"/>
              <a:gd name="T11" fmla="*/ 0 60000 65536"/>
              <a:gd name="T12" fmla="*/ 0 60000 65536"/>
              <a:gd name="T13" fmla="*/ 0 60000 65536"/>
              <a:gd name="T14" fmla="*/ 0 60000 65536"/>
              <a:gd name="T15" fmla="*/ 0 w 528"/>
              <a:gd name="T16" fmla="*/ 0 h 480"/>
              <a:gd name="T17" fmla="*/ 528 w 528"/>
              <a:gd name="T18" fmla="*/ 480 h 480"/>
            </a:gdLst>
            <a:ahLst/>
            <a:cxnLst>
              <a:cxn ang="T10">
                <a:pos x="T0" y="T1"/>
              </a:cxn>
              <a:cxn ang="T11">
                <a:pos x="T2" y="T3"/>
              </a:cxn>
              <a:cxn ang="T12">
                <a:pos x="T4" y="T5"/>
              </a:cxn>
              <a:cxn ang="T13">
                <a:pos x="T6" y="T7"/>
              </a:cxn>
              <a:cxn ang="T14">
                <a:pos x="T8" y="T9"/>
              </a:cxn>
            </a:cxnLst>
            <a:rect l="T15" t="T16" r="T17" b="T18"/>
            <a:pathLst>
              <a:path w="528" h="480">
                <a:moveTo>
                  <a:pt x="528" y="0"/>
                </a:moveTo>
                <a:lnTo>
                  <a:pt x="528" y="336"/>
                </a:lnTo>
                <a:lnTo>
                  <a:pt x="0" y="336"/>
                </a:lnTo>
                <a:lnTo>
                  <a:pt x="0" y="480"/>
                </a:lnTo>
                <a:lnTo>
                  <a:pt x="240" y="48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5623" name="Line 27"/>
          <p:cNvSpPr>
            <a:spLocks noChangeShapeType="1"/>
          </p:cNvSpPr>
          <p:nvPr/>
        </p:nvSpPr>
        <p:spPr bwMode="auto">
          <a:xfrm>
            <a:off x="3733800" y="5321300"/>
            <a:ext cx="2286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5624" name="Freeform 28"/>
          <p:cNvSpPr>
            <a:spLocks/>
          </p:cNvSpPr>
          <p:nvPr/>
        </p:nvSpPr>
        <p:spPr bwMode="auto">
          <a:xfrm>
            <a:off x="3200400" y="5321300"/>
            <a:ext cx="228600" cy="685800"/>
          </a:xfrm>
          <a:custGeom>
            <a:avLst/>
            <a:gdLst>
              <a:gd name="T0" fmla="*/ 0 w 144"/>
              <a:gd name="T1" fmla="*/ 685800 h 432"/>
              <a:gd name="T2" fmla="*/ 0 w 144"/>
              <a:gd name="T3" fmla="*/ 0 h 432"/>
              <a:gd name="T4" fmla="*/ 228600 w 144"/>
              <a:gd name="T5" fmla="*/ 0 h 432"/>
              <a:gd name="T6" fmla="*/ 0 60000 65536"/>
              <a:gd name="T7" fmla="*/ 0 60000 65536"/>
              <a:gd name="T8" fmla="*/ 0 60000 65536"/>
              <a:gd name="T9" fmla="*/ 0 w 144"/>
              <a:gd name="T10" fmla="*/ 0 h 432"/>
              <a:gd name="T11" fmla="*/ 144 w 144"/>
              <a:gd name="T12" fmla="*/ 432 h 432"/>
            </a:gdLst>
            <a:ahLst/>
            <a:cxnLst>
              <a:cxn ang="T6">
                <a:pos x="T0" y="T1"/>
              </a:cxn>
              <a:cxn ang="T7">
                <a:pos x="T2" y="T3"/>
              </a:cxn>
              <a:cxn ang="T8">
                <a:pos x="T4" y="T5"/>
              </a:cxn>
            </a:cxnLst>
            <a:rect l="T9" t="T10" r="T11" b="T12"/>
            <a:pathLst>
              <a:path w="144" h="432">
                <a:moveTo>
                  <a:pt x="0" y="432"/>
                </a:moveTo>
                <a:lnTo>
                  <a:pt x="0" y="0"/>
                </a:lnTo>
                <a:lnTo>
                  <a:pt x="144"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5625" name="Line 29"/>
          <p:cNvSpPr>
            <a:spLocks noChangeShapeType="1"/>
          </p:cNvSpPr>
          <p:nvPr/>
        </p:nvSpPr>
        <p:spPr bwMode="auto">
          <a:xfrm>
            <a:off x="4343400" y="4940300"/>
            <a:ext cx="304800" cy="1588"/>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5626" name="Line 30"/>
          <p:cNvSpPr>
            <a:spLocks noChangeShapeType="1"/>
          </p:cNvSpPr>
          <p:nvPr/>
        </p:nvSpPr>
        <p:spPr bwMode="auto">
          <a:xfrm>
            <a:off x="4876800" y="4406900"/>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5627" name="Text Box 31"/>
          <p:cNvSpPr txBox="1">
            <a:spLocks noChangeArrowheads="1"/>
          </p:cNvSpPr>
          <p:nvPr/>
        </p:nvSpPr>
        <p:spPr bwMode="auto">
          <a:xfrm>
            <a:off x="5486400" y="2971800"/>
            <a:ext cx="1560513" cy="396875"/>
          </a:xfrm>
          <a:prstGeom prst="rect">
            <a:avLst/>
          </a:prstGeom>
          <a:noFill/>
          <a:ln w="12700">
            <a:noFill/>
            <a:miter lim="800000"/>
            <a:headEnd/>
            <a:tailEnd/>
          </a:ln>
        </p:spPr>
        <p:txBody>
          <a:bodyPr wrap="none">
            <a:prstTxWarp prst="textNoShape">
              <a:avLst/>
            </a:prstTxWarp>
            <a:spAutoFit/>
          </a:bodyPr>
          <a:lstStyle/>
          <a:p>
            <a:r>
              <a:rPr lang="en-US" sz="2000" b="1">
                <a:solidFill>
                  <a:schemeClr val="tx1"/>
                </a:solidFill>
                <a:latin typeface="Times" pitchFamily="19" charset="0"/>
              </a:rPr>
              <a:t>Inst Address</a:t>
            </a:r>
            <a:endParaRPr lang="en-US" sz="2000"/>
          </a:p>
        </p:txBody>
      </p:sp>
      <p:sp>
        <p:nvSpPr>
          <p:cNvPr id="25628" name="Freeform 32"/>
          <p:cNvSpPr>
            <a:spLocks/>
          </p:cNvSpPr>
          <p:nvPr/>
        </p:nvSpPr>
        <p:spPr bwMode="auto">
          <a:xfrm>
            <a:off x="5334000" y="2667000"/>
            <a:ext cx="152400" cy="1752600"/>
          </a:xfrm>
          <a:custGeom>
            <a:avLst/>
            <a:gdLst>
              <a:gd name="T0" fmla="*/ 0 w 96"/>
              <a:gd name="T1" fmla="*/ 1752600 h 1104"/>
              <a:gd name="T2" fmla="*/ 152400 w 96"/>
              <a:gd name="T3" fmla="*/ 1752600 h 1104"/>
              <a:gd name="T4" fmla="*/ 152400 w 96"/>
              <a:gd name="T5" fmla="*/ 0 h 1104"/>
              <a:gd name="T6" fmla="*/ 0 60000 65536"/>
              <a:gd name="T7" fmla="*/ 0 60000 65536"/>
              <a:gd name="T8" fmla="*/ 0 60000 65536"/>
              <a:gd name="T9" fmla="*/ 0 w 96"/>
              <a:gd name="T10" fmla="*/ 0 h 1104"/>
              <a:gd name="T11" fmla="*/ 96 w 96"/>
              <a:gd name="T12" fmla="*/ 1104 h 1104"/>
            </a:gdLst>
            <a:ahLst/>
            <a:cxnLst>
              <a:cxn ang="T6">
                <a:pos x="T0" y="T1"/>
              </a:cxn>
              <a:cxn ang="T7">
                <a:pos x="T2" y="T3"/>
              </a:cxn>
              <a:cxn ang="T8">
                <a:pos x="T4" y="T5"/>
              </a:cxn>
            </a:cxnLst>
            <a:rect l="T9" t="T10" r="T11" b="T12"/>
            <a:pathLst>
              <a:path w="96" h="1104">
                <a:moveTo>
                  <a:pt x="0" y="1104"/>
                </a:moveTo>
                <a:lnTo>
                  <a:pt x="96" y="1104"/>
                </a:lnTo>
                <a:lnTo>
                  <a:pt x="96" y="0"/>
                </a:lnTo>
              </a:path>
            </a:pathLst>
          </a:custGeom>
          <a:noFill/>
          <a:ln w="57150">
            <a:solidFill>
              <a:schemeClr val="accent2"/>
            </a:solidFill>
            <a:round/>
            <a:headEnd/>
            <a:tailEnd/>
          </a:ln>
        </p:spPr>
        <p:txBody>
          <a:bodyPr wrap="none" anchor="ctr">
            <a:prstTxWarp prst="textNoShape">
              <a:avLst/>
            </a:prstTxWarp>
          </a:bodyPr>
          <a:lstStyle/>
          <a:p>
            <a:endParaRPr lang="en-US"/>
          </a:p>
        </p:txBody>
      </p:sp>
      <p:sp>
        <p:nvSpPr>
          <p:cNvPr id="25629" name="Freeform 33"/>
          <p:cNvSpPr>
            <a:spLocks/>
          </p:cNvSpPr>
          <p:nvPr/>
        </p:nvSpPr>
        <p:spPr bwMode="auto">
          <a:xfrm>
            <a:off x="3276600" y="2895600"/>
            <a:ext cx="2209800" cy="1219200"/>
          </a:xfrm>
          <a:custGeom>
            <a:avLst/>
            <a:gdLst>
              <a:gd name="T0" fmla="*/ 2209800 w 1392"/>
              <a:gd name="T1" fmla="*/ 0 h 768"/>
              <a:gd name="T2" fmla="*/ 0 w 1392"/>
              <a:gd name="T3" fmla="*/ 0 h 768"/>
              <a:gd name="T4" fmla="*/ 0 w 1392"/>
              <a:gd name="T5" fmla="*/ 1219200 h 768"/>
              <a:gd name="T6" fmla="*/ 685800 w 1392"/>
              <a:gd name="T7" fmla="*/ 1219200 h 768"/>
              <a:gd name="T8" fmla="*/ 0 60000 65536"/>
              <a:gd name="T9" fmla="*/ 0 60000 65536"/>
              <a:gd name="T10" fmla="*/ 0 60000 65536"/>
              <a:gd name="T11" fmla="*/ 0 60000 65536"/>
              <a:gd name="T12" fmla="*/ 0 w 1392"/>
              <a:gd name="T13" fmla="*/ 0 h 768"/>
              <a:gd name="T14" fmla="*/ 1392 w 1392"/>
              <a:gd name="T15" fmla="*/ 768 h 768"/>
            </a:gdLst>
            <a:ahLst/>
            <a:cxnLst>
              <a:cxn ang="T8">
                <a:pos x="T0" y="T1"/>
              </a:cxn>
              <a:cxn ang="T9">
                <a:pos x="T2" y="T3"/>
              </a:cxn>
              <a:cxn ang="T10">
                <a:pos x="T4" y="T5"/>
              </a:cxn>
              <a:cxn ang="T11">
                <a:pos x="T6" y="T7"/>
              </a:cxn>
            </a:cxnLst>
            <a:rect l="T12" t="T13" r="T14" b="T15"/>
            <a:pathLst>
              <a:path w="1392" h="768">
                <a:moveTo>
                  <a:pt x="1392" y="0"/>
                </a:moveTo>
                <a:lnTo>
                  <a:pt x="0" y="0"/>
                </a:lnTo>
                <a:lnTo>
                  <a:pt x="0" y="768"/>
                </a:lnTo>
                <a:lnTo>
                  <a:pt x="432" y="768"/>
                </a:lnTo>
              </a:path>
            </a:pathLst>
          </a:custGeom>
          <a:noFill/>
          <a:ln w="57150">
            <a:solidFill>
              <a:schemeClr val="accent2"/>
            </a:solidFill>
            <a:round/>
            <a:headEnd/>
            <a:tailEnd/>
          </a:ln>
        </p:spPr>
        <p:txBody>
          <a:bodyPr wrap="none" anchor="ctr">
            <a:prstTxWarp prst="textNoShape">
              <a:avLst/>
            </a:prstTxWarp>
          </a:bodyPr>
          <a:lstStyle/>
          <a:p>
            <a:endParaRPr lang="en-US"/>
          </a:p>
        </p:txBody>
      </p:sp>
      <p:sp>
        <p:nvSpPr>
          <p:cNvPr id="25630" name="Rectangle 34"/>
          <p:cNvSpPr>
            <a:spLocks noChangeArrowheads="1"/>
          </p:cNvSpPr>
          <p:nvPr/>
        </p:nvSpPr>
        <p:spPr bwMode="auto">
          <a:xfrm>
            <a:off x="4900613" y="1641475"/>
            <a:ext cx="1101725" cy="977900"/>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25631" name="Rectangle 35"/>
          <p:cNvSpPr>
            <a:spLocks noChangeArrowheads="1"/>
          </p:cNvSpPr>
          <p:nvPr/>
        </p:nvSpPr>
        <p:spPr bwMode="auto">
          <a:xfrm>
            <a:off x="4878388" y="1792288"/>
            <a:ext cx="1111250" cy="698500"/>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2000" b="1">
                <a:solidFill>
                  <a:schemeClr val="tx1"/>
                </a:solidFill>
                <a:latin typeface="Times" pitchFamily="19" charset="0"/>
              </a:rPr>
              <a:t>Inst</a:t>
            </a:r>
          </a:p>
          <a:p>
            <a:pPr algn="ctr"/>
            <a:r>
              <a:rPr lang="en-US" sz="2000" b="1">
                <a:solidFill>
                  <a:schemeClr val="tx1"/>
                </a:solidFill>
                <a:latin typeface="Times" pitchFamily="19" charset="0"/>
              </a:rPr>
              <a:t>Memory</a:t>
            </a:r>
          </a:p>
        </p:txBody>
      </p:sp>
      <p:sp>
        <p:nvSpPr>
          <p:cNvPr id="25632" name="Line 36"/>
          <p:cNvSpPr>
            <a:spLocks noChangeShapeType="1"/>
          </p:cNvSpPr>
          <p:nvPr/>
        </p:nvSpPr>
        <p:spPr bwMode="auto">
          <a:xfrm>
            <a:off x="6015038" y="2157413"/>
            <a:ext cx="104140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25633" name="Rectangle 37"/>
          <p:cNvSpPr>
            <a:spLocks noChangeArrowheads="1"/>
          </p:cNvSpPr>
          <p:nvPr/>
        </p:nvSpPr>
        <p:spPr bwMode="auto">
          <a:xfrm>
            <a:off x="7048500" y="2001838"/>
            <a:ext cx="20193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Instruction&lt;31:0&gt;</a:t>
            </a:r>
          </a:p>
        </p:txBody>
      </p:sp>
      <p:sp>
        <p:nvSpPr>
          <p:cNvPr id="25634" name="Line 38"/>
          <p:cNvSpPr>
            <a:spLocks noChangeShapeType="1"/>
          </p:cNvSpPr>
          <p:nvPr/>
        </p:nvSpPr>
        <p:spPr bwMode="auto">
          <a:xfrm>
            <a:off x="6019800" y="2162175"/>
            <a:ext cx="1066800" cy="0"/>
          </a:xfrm>
          <a:prstGeom prst="line">
            <a:avLst/>
          </a:prstGeom>
          <a:noFill/>
          <a:ln w="57150">
            <a:solidFill>
              <a:schemeClr val="accent2"/>
            </a:solidFill>
            <a:round/>
            <a:headEnd/>
            <a:tailEn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80162" name="Rectangle 2"/>
          <p:cNvSpPr>
            <a:spLocks noGrp="1" noChangeArrowheads="1"/>
          </p:cNvSpPr>
          <p:nvPr>
            <p:ph type="title"/>
          </p:nvPr>
        </p:nvSpPr>
        <p:spPr/>
        <p:txBody>
          <a:bodyPr/>
          <a:lstStyle/>
          <a:p>
            <a:r>
              <a:rPr lang="en-US" sz="3600" dirty="0" smtClean="0"/>
              <a:t>Example: </a:t>
            </a:r>
            <a:r>
              <a:rPr lang="en-US" sz="3600" dirty="0" err="1" smtClean="0"/>
              <a:t>Nondelayed</a:t>
            </a:r>
            <a:r>
              <a:rPr lang="en-US" sz="3600" dirty="0" smtClean="0"/>
              <a:t> vs. Delayed Branch</a:t>
            </a:r>
            <a:endParaRPr lang="en-US" sz="3600" dirty="0"/>
          </a:p>
        </p:txBody>
      </p:sp>
      <p:grpSp>
        <p:nvGrpSpPr>
          <p:cNvPr id="2" name="Group 3"/>
          <p:cNvGrpSpPr>
            <a:grpSpLocks/>
          </p:cNvGrpSpPr>
          <p:nvPr/>
        </p:nvGrpSpPr>
        <p:grpSpPr bwMode="auto">
          <a:xfrm>
            <a:off x="1344613" y="1677987"/>
            <a:ext cx="3595687" cy="3511550"/>
            <a:chOff x="507" y="854"/>
            <a:chExt cx="2265" cy="2212"/>
          </a:xfrm>
        </p:grpSpPr>
        <p:sp>
          <p:nvSpPr>
            <p:cNvPr id="2780164" name="Rectangle 4"/>
            <p:cNvSpPr>
              <a:spLocks noChangeArrowheads="1"/>
            </p:cNvSpPr>
            <p:nvPr/>
          </p:nvSpPr>
          <p:spPr bwMode="auto">
            <a:xfrm>
              <a:off x="507" y="1342"/>
              <a:ext cx="1861"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New" pitchFamily="-65" charset="0"/>
                </a:rPr>
                <a:t>add $1 ,$2,$3</a:t>
              </a:r>
            </a:p>
          </p:txBody>
        </p:sp>
        <p:sp>
          <p:nvSpPr>
            <p:cNvPr id="2780165" name="Rectangle 5"/>
            <p:cNvSpPr>
              <a:spLocks noChangeArrowheads="1"/>
            </p:cNvSpPr>
            <p:nvPr/>
          </p:nvSpPr>
          <p:spPr bwMode="auto">
            <a:xfrm>
              <a:off x="507" y="1798"/>
              <a:ext cx="1861"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New" pitchFamily="-65" charset="0"/>
                </a:rPr>
                <a:t>sub $4, $5,$6</a:t>
              </a:r>
            </a:p>
          </p:txBody>
        </p:sp>
        <p:sp>
          <p:nvSpPr>
            <p:cNvPr id="2780166" name="Rectangle 6"/>
            <p:cNvSpPr>
              <a:spLocks noChangeArrowheads="1"/>
            </p:cNvSpPr>
            <p:nvPr/>
          </p:nvSpPr>
          <p:spPr bwMode="auto">
            <a:xfrm>
              <a:off x="507" y="2254"/>
              <a:ext cx="2265"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New" pitchFamily="-65" charset="0"/>
                </a:rPr>
                <a:t>beq $1, $4, Exit</a:t>
              </a:r>
            </a:p>
          </p:txBody>
        </p:sp>
        <p:sp>
          <p:nvSpPr>
            <p:cNvPr id="2780167" name="Rectangle 7"/>
            <p:cNvSpPr>
              <a:spLocks noChangeArrowheads="1"/>
            </p:cNvSpPr>
            <p:nvPr/>
          </p:nvSpPr>
          <p:spPr bwMode="auto">
            <a:xfrm>
              <a:off x="507" y="854"/>
              <a:ext cx="2151"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a:solidFill>
                    <a:schemeClr val="tx1"/>
                  </a:solidFill>
                  <a:latin typeface="Courier New" pitchFamily="-65" charset="0"/>
                </a:rPr>
                <a:t>or </a:t>
              </a:r>
              <a:r>
                <a:rPr lang="en-US" sz="2800" b="1" dirty="0" smtClean="0">
                  <a:solidFill>
                    <a:schemeClr val="tx1"/>
                  </a:solidFill>
                  <a:latin typeface="Courier New" pitchFamily="-65" charset="0"/>
                </a:rPr>
                <a:t> $</a:t>
              </a:r>
              <a:r>
                <a:rPr lang="en-US" sz="2800" b="1" dirty="0">
                  <a:solidFill>
                    <a:schemeClr val="tx1"/>
                  </a:solidFill>
                  <a:latin typeface="Courier New" pitchFamily="-65" charset="0"/>
                </a:rPr>
                <a:t>8, $9 ,$10</a:t>
              </a:r>
            </a:p>
          </p:txBody>
        </p:sp>
        <p:sp>
          <p:nvSpPr>
            <p:cNvPr id="2780168" name="Rectangle 8"/>
            <p:cNvSpPr>
              <a:spLocks noChangeArrowheads="1"/>
            </p:cNvSpPr>
            <p:nvPr/>
          </p:nvSpPr>
          <p:spPr bwMode="auto">
            <a:xfrm>
              <a:off x="507" y="2741"/>
              <a:ext cx="2130"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New" pitchFamily="-65" charset="0"/>
                </a:rPr>
                <a:t>xor $10, $1,$11</a:t>
              </a:r>
            </a:p>
          </p:txBody>
        </p:sp>
      </p:grpSp>
      <p:sp>
        <p:nvSpPr>
          <p:cNvPr id="2780169" name="Text Box 9"/>
          <p:cNvSpPr txBox="1">
            <a:spLocks noChangeArrowheads="1"/>
          </p:cNvSpPr>
          <p:nvPr/>
        </p:nvSpPr>
        <p:spPr bwMode="auto">
          <a:xfrm>
            <a:off x="1214438" y="1206500"/>
            <a:ext cx="3288080" cy="523220"/>
          </a:xfrm>
          <a:prstGeom prst="rect">
            <a:avLst/>
          </a:prstGeom>
          <a:noFill/>
          <a:ln w="28575">
            <a:noFill/>
            <a:miter lim="800000"/>
            <a:headEnd/>
            <a:tailEnd/>
          </a:ln>
          <a:effectLst/>
        </p:spPr>
        <p:txBody>
          <a:bodyPr wrap="none" anchor="ctr">
            <a:prstTxWarp prst="textNoShape">
              <a:avLst/>
            </a:prstTxWarp>
            <a:spAutoFit/>
          </a:bodyPr>
          <a:lstStyle/>
          <a:p>
            <a:pPr algn="ctr"/>
            <a:r>
              <a:rPr lang="en-US" sz="2800" b="1" dirty="0" err="1">
                <a:latin typeface="18 VAG Rounded Bold   07390"/>
              </a:rPr>
              <a:t>Nondelayed</a:t>
            </a:r>
            <a:r>
              <a:rPr lang="en-US" sz="2800" b="1" dirty="0">
                <a:latin typeface="18 VAG Rounded Bold   07390"/>
              </a:rPr>
              <a:t> Branch</a:t>
            </a:r>
          </a:p>
        </p:txBody>
      </p:sp>
      <p:grpSp>
        <p:nvGrpSpPr>
          <p:cNvPr id="3" name="Group 10"/>
          <p:cNvGrpSpPr>
            <a:grpSpLocks/>
          </p:cNvGrpSpPr>
          <p:nvPr/>
        </p:nvGrpSpPr>
        <p:grpSpPr bwMode="auto">
          <a:xfrm>
            <a:off x="5472113" y="1725612"/>
            <a:ext cx="3595687" cy="3463925"/>
            <a:chOff x="3107" y="884"/>
            <a:chExt cx="2265" cy="2182"/>
          </a:xfrm>
        </p:grpSpPr>
        <p:sp>
          <p:nvSpPr>
            <p:cNvPr id="2780171" name="Rectangle 11"/>
            <p:cNvSpPr>
              <a:spLocks noChangeArrowheads="1"/>
            </p:cNvSpPr>
            <p:nvPr/>
          </p:nvSpPr>
          <p:spPr bwMode="auto">
            <a:xfrm>
              <a:off x="3107" y="884"/>
              <a:ext cx="1861"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New" pitchFamily="-65" charset="0"/>
                </a:rPr>
                <a:t>add $1 ,$2,$3</a:t>
              </a:r>
            </a:p>
          </p:txBody>
        </p:sp>
        <p:sp>
          <p:nvSpPr>
            <p:cNvPr id="2780172" name="Rectangle 12"/>
            <p:cNvSpPr>
              <a:spLocks noChangeArrowheads="1"/>
            </p:cNvSpPr>
            <p:nvPr/>
          </p:nvSpPr>
          <p:spPr bwMode="auto">
            <a:xfrm>
              <a:off x="3107" y="1340"/>
              <a:ext cx="1861"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New" pitchFamily="-65" charset="0"/>
                </a:rPr>
                <a:t>sub $4, $5,$6</a:t>
              </a:r>
            </a:p>
          </p:txBody>
        </p:sp>
        <p:sp>
          <p:nvSpPr>
            <p:cNvPr id="2780173" name="Rectangle 13"/>
            <p:cNvSpPr>
              <a:spLocks noChangeArrowheads="1"/>
            </p:cNvSpPr>
            <p:nvPr/>
          </p:nvSpPr>
          <p:spPr bwMode="auto">
            <a:xfrm>
              <a:off x="3107" y="1796"/>
              <a:ext cx="2265"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New" pitchFamily="-65" charset="0"/>
                </a:rPr>
                <a:t>beq $1, $4, Exit</a:t>
              </a:r>
            </a:p>
          </p:txBody>
        </p:sp>
        <p:sp>
          <p:nvSpPr>
            <p:cNvPr id="2780174" name="Rectangle 14"/>
            <p:cNvSpPr>
              <a:spLocks noChangeArrowheads="1"/>
            </p:cNvSpPr>
            <p:nvPr/>
          </p:nvSpPr>
          <p:spPr bwMode="auto">
            <a:xfrm>
              <a:off x="3107" y="2254"/>
              <a:ext cx="2151"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u="sng" dirty="0">
                  <a:latin typeface="Courier New" pitchFamily="-65" charset="0"/>
                </a:rPr>
                <a:t>or </a:t>
              </a:r>
              <a:r>
                <a:rPr lang="en-US" sz="2800" b="1" u="sng" dirty="0" smtClean="0">
                  <a:latin typeface="Courier New" pitchFamily="-65" charset="0"/>
                </a:rPr>
                <a:t> $</a:t>
              </a:r>
              <a:r>
                <a:rPr lang="en-US" sz="2800" b="1" u="sng" dirty="0">
                  <a:latin typeface="Courier New" pitchFamily="-65" charset="0"/>
                </a:rPr>
                <a:t>8, $9 ,$10</a:t>
              </a:r>
            </a:p>
          </p:txBody>
        </p:sp>
        <p:sp>
          <p:nvSpPr>
            <p:cNvPr id="2780175" name="Rectangle 15"/>
            <p:cNvSpPr>
              <a:spLocks noChangeArrowheads="1"/>
            </p:cNvSpPr>
            <p:nvPr/>
          </p:nvSpPr>
          <p:spPr bwMode="auto">
            <a:xfrm>
              <a:off x="3107" y="2741"/>
              <a:ext cx="2130"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New" pitchFamily="-65" charset="0"/>
                </a:rPr>
                <a:t>xor $10, $1,$11</a:t>
              </a:r>
            </a:p>
          </p:txBody>
        </p:sp>
      </p:grpSp>
      <p:sp>
        <p:nvSpPr>
          <p:cNvPr id="2780176" name="Text Box 16"/>
          <p:cNvSpPr txBox="1">
            <a:spLocks noChangeArrowheads="1"/>
          </p:cNvSpPr>
          <p:nvPr/>
        </p:nvSpPr>
        <p:spPr bwMode="auto">
          <a:xfrm>
            <a:off x="5667375" y="1206500"/>
            <a:ext cx="2672526" cy="523220"/>
          </a:xfrm>
          <a:prstGeom prst="rect">
            <a:avLst/>
          </a:prstGeom>
          <a:noFill/>
          <a:ln w="28575">
            <a:noFill/>
            <a:miter lim="800000"/>
            <a:headEnd/>
            <a:tailEnd/>
          </a:ln>
          <a:effectLst/>
        </p:spPr>
        <p:txBody>
          <a:bodyPr wrap="none" anchor="ctr">
            <a:prstTxWarp prst="textNoShape">
              <a:avLst/>
            </a:prstTxWarp>
            <a:spAutoFit/>
          </a:bodyPr>
          <a:lstStyle/>
          <a:p>
            <a:pPr algn="ctr"/>
            <a:r>
              <a:rPr lang="en-US" sz="2800" b="1">
                <a:latin typeface="18 VAG Rounded Bold   07390"/>
              </a:rPr>
              <a:t>Delayed Branch</a:t>
            </a:r>
          </a:p>
        </p:txBody>
      </p:sp>
      <p:grpSp>
        <p:nvGrpSpPr>
          <p:cNvPr id="4" name="Group 17"/>
          <p:cNvGrpSpPr>
            <a:grpSpLocks/>
          </p:cNvGrpSpPr>
          <p:nvPr/>
        </p:nvGrpSpPr>
        <p:grpSpPr bwMode="auto">
          <a:xfrm>
            <a:off x="539750" y="1879600"/>
            <a:ext cx="1247775" cy="4749800"/>
            <a:chOff x="0" y="981"/>
            <a:chExt cx="786" cy="2992"/>
          </a:xfrm>
        </p:grpSpPr>
        <p:sp>
          <p:nvSpPr>
            <p:cNvPr id="2780178" name="Rectangle 18"/>
            <p:cNvSpPr>
              <a:spLocks noChangeArrowheads="1"/>
            </p:cNvSpPr>
            <p:nvPr/>
          </p:nvSpPr>
          <p:spPr bwMode="auto">
            <a:xfrm>
              <a:off x="0" y="3648"/>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New" pitchFamily="-65" charset="0"/>
                </a:rPr>
                <a:t>Exit:</a:t>
              </a:r>
            </a:p>
          </p:txBody>
        </p:sp>
        <p:sp>
          <p:nvSpPr>
            <p:cNvPr id="2780179" name="Freeform 19"/>
            <p:cNvSpPr>
              <a:spLocks/>
            </p:cNvSpPr>
            <p:nvPr/>
          </p:nvSpPr>
          <p:spPr bwMode="auto">
            <a:xfrm>
              <a:off x="21" y="981"/>
              <a:ext cx="436" cy="2720"/>
            </a:xfrm>
            <a:custGeom>
              <a:avLst/>
              <a:gdLst/>
              <a:ahLst/>
              <a:cxnLst>
                <a:cxn ang="0">
                  <a:pos x="406" y="0"/>
                </a:cxn>
                <a:cxn ang="0">
                  <a:pos x="416" y="1163"/>
                </a:cxn>
                <a:cxn ang="0">
                  <a:pos x="427" y="1291"/>
                </a:cxn>
                <a:cxn ang="0">
                  <a:pos x="427" y="1398"/>
                </a:cxn>
                <a:cxn ang="0">
                  <a:pos x="416" y="1430"/>
                </a:cxn>
                <a:cxn ang="0">
                  <a:pos x="427" y="1526"/>
                </a:cxn>
                <a:cxn ang="0">
                  <a:pos x="384" y="1536"/>
                </a:cxn>
                <a:cxn ang="0">
                  <a:pos x="352" y="1547"/>
                </a:cxn>
                <a:cxn ang="0">
                  <a:pos x="310" y="1558"/>
                </a:cxn>
                <a:cxn ang="0">
                  <a:pos x="128" y="1686"/>
                </a:cxn>
                <a:cxn ang="0">
                  <a:pos x="43" y="1899"/>
                </a:cxn>
                <a:cxn ang="0">
                  <a:pos x="0" y="2155"/>
                </a:cxn>
                <a:cxn ang="0">
                  <a:pos x="11" y="2592"/>
                </a:cxn>
                <a:cxn ang="0">
                  <a:pos x="75" y="2624"/>
                </a:cxn>
                <a:cxn ang="0">
                  <a:pos x="235" y="2720"/>
                </a:cxn>
              </a:cxnLst>
              <a:rect l="0" t="0" r="r" b="b"/>
              <a:pathLst>
                <a:path w="436" h="2720">
                  <a:moveTo>
                    <a:pt x="406" y="0"/>
                  </a:moveTo>
                  <a:cubicBezTo>
                    <a:pt x="434" y="390"/>
                    <a:pt x="422" y="769"/>
                    <a:pt x="416" y="1163"/>
                  </a:cubicBezTo>
                  <a:cubicBezTo>
                    <a:pt x="419" y="1205"/>
                    <a:pt x="427" y="1248"/>
                    <a:pt x="427" y="1291"/>
                  </a:cubicBezTo>
                  <a:cubicBezTo>
                    <a:pt x="427" y="1413"/>
                    <a:pt x="402" y="1325"/>
                    <a:pt x="427" y="1398"/>
                  </a:cubicBezTo>
                  <a:cubicBezTo>
                    <a:pt x="423" y="1408"/>
                    <a:pt x="416" y="1418"/>
                    <a:pt x="416" y="1430"/>
                  </a:cubicBezTo>
                  <a:cubicBezTo>
                    <a:pt x="416" y="1462"/>
                    <a:pt x="436" y="1495"/>
                    <a:pt x="427" y="1526"/>
                  </a:cubicBezTo>
                  <a:cubicBezTo>
                    <a:pt x="422" y="1540"/>
                    <a:pt x="398" y="1532"/>
                    <a:pt x="384" y="1536"/>
                  </a:cubicBezTo>
                  <a:cubicBezTo>
                    <a:pt x="373" y="1539"/>
                    <a:pt x="362" y="1543"/>
                    <a:pt x="352" y="1547"/>
                  </a:cubicBezTo>
                  <a:cubicBezTo>
                    <a:pt x="338" y="1551"/>
                    <a:pt x="324" y="1554"/>
                    <a:pt x="310" y="1558"/>
                  </a:cubicBezTo>
                  <a:cubicBezTo>
                    <a:pt x="257" y="1590"/>
                    <a:pt x="163" y="1630"/>
                    <a:pt x="128" y="1686"/>
                  </a:cubicBezTo>
                  <a:cubicBezTo>
                    <a:pt x="88" y="1747"/>
                    <a:pt x="61" y="1828"/>
                    <a:pt x="43" y="1899"/>
                  </a:cubicBezTo>
                  <a:cubicBezTo>
                    <a:pt x="33" y="1989"/>
                    <a:pt x="20" y="2066"/>
                    <a:pt x="0" y="2155"/>
                  </a:cubicBezTo>
                  <a:cubicBezTo>
                    <a:pt x="3" y="2300"/>
                    <a:pt x="0" y="2446"/>
                    <a:pt x="11" y="2592"/>
                  </a:cubicBezTo>
                  <a:cubicBezTo>
                    <a:pt x="12" y="2617"/>
                    <a:pt x="64" y="2621"/>
                    <a:pt x="75" y="2624"/>
                  </a:cubicBezTo>
                  <a:cubicBezTo>
                    <a:pt x="142" y="2640"/>
                    <a:pt x="186" y="2671"/>
                    <a:pt x="235" y="2720"/>
                  </a:cubicBezTo>
                </a:path>
              </a:pathLst>
            </a:custGeom>
            <a:noFill/>
            <a:ln w="28575" cap="flat" cmpd="sng">
              <a:solidFill>
                <a:schemeClr val="accent1"/>
              </a:solidFill>
              <a:prstDash val="solid"/>
              <a:round/>
              <a:headEnd type="none" w="med" len="med"/>
              <a:tailEnd type="triangle" w="med" len="med"/>
            </a:ln>
            <a:effectLst/>
          </p:spPr>
          <p:txBody>
            <a:bodyPr wrap="none" anchor="ctr">
              <a:prstTxWarp prst="textNoShape">
                <a:avLst/>
              </a:prstTxWarp>
            </a:bodyPr>
            <a:lstStyle/>
            <a:p>
              <a:endParaRPr lang="en-US"/>
            </a:p>
          </p:txBody>
        </p:sp>
      </p:grpSp>
      <p:grpSp>
        <p:nvGrpSpPr>
          <p:cNvPr id="5" name="Group 20"/>
          <p:cNvGrpSpPr>
            <a:grpSpLocks/>
          </p:cNvGrpSpPr>
          <p:nvPr/>
        </p:nvGrpSpPr>
        <p:grpSpPr bwMode="auto">
          <a:xfrm>
            <a:off x="4716463" y="1879600"/>
            <a:ext cx="1247775" cy="4749800"/>
            <a:chOff x="2631" y="981"/>
            <a:chExt cx="786" cy="2992"/>
          </a:xfrm>
        </p:grpSpPr>
        <p:sp>
          <p:nvSpPr>
            <p:cNvPr id="2780181" name="Rectangle 21"/>
            <p:cNvSpPr>
              <a:spLocks noChangeArrowheads="1"/>
            </p:cNvSpPr>
            <p:nvPr/>
          </p:nvSpPr>
          <p:spPr bwMode="auto">
            <a:xfrm>
              <a:off x="2631" y="3648"/>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New" pitchFamily="-65" charset="0"/>
                </a:rPr>
                <a:t>Exit:</a:t>
              </a:r>
            </a:p>
          </p:txBody>
        </p:sp>
        <p:sp>
          <p:nvSpPr>
            <p:cNvPr id="2780182" name="Freeform 22"/>
            <p:cNvSpPr>
              <a:spLocks/>
            </p:cNvSpPr>
            <p:nvPr/>
          </p:nvSpPr>
          <p:spPr bwMode="auto">
            <a:xfrm>
              <a:off x="2640" y="981"/>
              <a:ext cx="436" cy="2720"/>
            </a:xfrm>
            <a:custGeom>
              <a:avLst/>
              <a:gdLst/>
              <a:ahLst/>
              <a:cxnLst>
                <a:cxn ang="0">
                  <a:pos x="406" y="0"/>
                </a:cxn>
                <a:cxn ang="0">
                  <a:pos x="416" y="1163"/>
                </a:cxn>
                <a:cxn ang="0">
                  <a:pos x="427" y="1291"/>
                </a:cxn>
                <a:cxn ang="0">
                  <a:pos x="427" y="1398"/>
                </a:cxn>
                <a:cxn ang="0">
                  <a:pos x="416" y="1430"/>
                </a:cxn>
                <a:cxn ang="0">
                  <a:pos x="427" y="1526"/>
                </a:cxn>
                <a:cxn ang="0">
                  <a:pos x="384" y="1536"/>
                </a:cxn>
                <a:cxn ang="0">
                  <a:pos x="352" y="1547"/>
                </a:cxn>
                <a:cxn ang="0">
                  <a:pos x="310" y="1558"/>
                </a:cxn>
                <a:cxn ang="0">
                  <a:pos x="128" y="1686"/>
                </a:cxn>
                <a:cxn ang="0">
                  <a:pos x="43" y="1899"/>
                </a:cxn>
                <a:cxn ang="0">
                  <a:pos x="0" y="2155"/>
                </a:cxn>
                <a:cxn ang="0">
                  <a:pos x="11" y="2592"/>
                </a:cxn>
                <a:cxn ang="0">
                  <a:pos x="75" y="2624"/>
                </a:cxn>
                <a:cxn ang="0">
                  <a:pos x="235" y="2720"/>
                </a:cxn>
              </a:cxnLst>
              <a:rect l="0" t="0" r="r" b="b"/>
              <a:pathLst>
                <a:path w="436" h="2720">
                  <a:moveTo>
                    <a:pt x="406" y="0"/>
                  </a:moveTo>
                  <a:cubicBezTo>
                    <a:pt x="434" y="390"/>
                    <a:pt x="422" y="769"/>
                    <a:pt x="416" y="1163"/>
                  </a:cubicBezTo>
                  <a:cubicBezTo>
                    <a:pt x="419" y="1205"/>
                    <a:pt x="427" y="1248"/>
                    <a:pt x="427" y="1291"/>
                  </a:cubicBezTo>
                  <a:cubicBezTo>
                    <a:pt x="427" y="1413"/>
                    <a:pt x="402" y="1325"/>
                    <a:pt x="427" y="1398"/>
                  </a:cubicBezTo>
                  <a:cubicBezTo>
                    <a:pt x="423" y="1408"/>
                    <a:pt x="416" y="1418"/>
                    <a:pt x="416" y="1430"/>
                  </a:cubicBezTo>
                  <a:cubicBezTo>
                    <a:pt x="416" y="1462"/>
                    <a:pt x="436" y="1495"/>
                    <a:pt x="427" y="1526"/>
                  </a:cubicBezTo>
                  <a:cubicBezTo>
                    <a:pt x="422" y="1540"/>
                    <a:pt x="398" y="1532"/>
                    <a:pt x="384" y="1536"/>
                  </a:cubicBezTo>
                  <a:cubicBezTo>
                    <a:pt x="373" y="1539"/>
                    <a:pt x="362" y="1543"/>
                    <a:pt x="352" y="1547"/>
                  </a:cubicBezTo>
                  <a:cubicBezTo>
                    <a:pt x="338" y="1551"/>
                    <a:pt x="324" y="1554"/>
                    <a:pt x="310" y="1558"/>
                  </a:cubicBezTo>
                  <a:cubicBezTo>
                    <a:pt x="257" y="1590"/>
                    <a:pt x="163" y="1630"/>
                    <a:pt x="128" y="1686"/>
                  </a:cubicBezTo>
                  <a:cubicBezTo>
                    <a:pt x="88" y="1747"/>
                    <a:pt x="61" y="1828"/>
                    <a:pt x="43" y="1899"/>
                  </a:cubicBezTo>
                  <a:cubicBezTo>
                    <a:pt x="33" y="1989"/>
                    <a:pt x="20" y="2066"/>
                    <a:pt x="0" y="2155"/>
                  </a:cubicBezTo>
                  <a:cubicBezTo>
                    <a:pt x="3" y="2300"/>
                    <a:pt x="0" y="2446"/>
                    <a:pt x="11" y="2592"/>
                  </a:cubicBezTo>
                  <a:cubicBezTo>
                    <a:pt x="12" y="2617"/>
                    <a:pt x="64" y="2621"/>
                    <a:pt x="75" y="2624"/>
                  </a:cubicBezTo>
                  <a:cubicBezTo>
                    <a:pt x="142" y="2640"/>
                    <a:pt x="186" y="2671"/>
                    <a:pt x="235" y="2720"/>
                  </a:cubicBezTo>
                </a:path>
              </a:pathLst>
            </a:custGeom>
            <a:noFill/>
            <a:ln w="28575" cap="flat" cmpd="sng">
              <a:solidFill>
                <a:schemeClr val="accent1"/>
              </a:solidFill>
              <a:prstDash val="solid"/>
              <a:round/>
              <a:headEnd type="none" w="med" len="med"/>
              <a:tailEnd type="triangle" w="med" len="med"/>
            </a:ln>
            <a:effectLst/>
          </p:spPr>
          <p:txBody>
            <a:bodyPr wrap="none" anchor="ctr">
              <a:prstTxWarp prst="textNoShape">
                <a:avLst/>
              </a:prstTxWarp>
            </a:bodyPr>
            <a:lstStyle/>
            <a:p>
              <a:endParaRPr lang="en-US"/>
            </a:p>
          </p:txBody>
        </p:sp>
      </p:grpSp>
      <p:sp>
        <p:nvSpPr>
          <p:cNvPr id="2780183" name="Line 23"/>
          <p:cNvSpPr>
            <a:spLocks noChangeShapeType="1"/>
          </p:cNvSpPr>
          <p:nvPr/>
        </p:nvSpPr>
        <p:spPr bwMode="auto">
          <a:xfrm>
            <a:off x="4522788" y="2193925"/>
            <a:ext cx="1082675" cy="1793875"/>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80184" name="Line 24"/>
          <p:cNvSpPr>
            <a:spLocks noChangeShapeType="1"/>
          </p:cNvSpPr>
          <p:nvPr/>
        </p:nvSpPr>
        <p:spPr bwMode="auto">
          <a:xfrm flipV="1">
            <a:off x="4930775" y="3627437"/>
            <a:ext cx="747713" cy="509588"/>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 name="TextBox 24"/>
          <p:cNvSpPr txBox="1"/>
          <p:nvPr/>
        </p:nvSpPr>
        <p:spPr>
          <a:xfrm>
            <a:off x="2438400" y="838200"/>
            <a:ext cx="851315" cy="461665"/>
          </a:xfrm>
          <a:prstGeom prst="rect">
            <a:avLst/>
          </a:prstGeom>
          <a:noFill/>
        </p:spPr>
        <p:txBody>
          <a:bodyPr wrap="none" rtlCol="0">
            <a:spAutoFit/>
          </a:bodyPr>
          <a:lstStyle/>
          <a:p>
            <a:r>
              <a:rPr lang="en-US" sz="2400" b="1" dirty="0" smtClean="0"/>
              <a:t>MAL</a:t>
            </a:r>
            <a:endParaRPr lang="en-US" sz="2400" b="1" dirty="0"/>
          </a:p>
        </p:txBody>
      </p:sp>
      <p:sp>
        <p:nvSpPr>
          <p:cNvPr id="26" name="TextBox 25"/>
          <p:cNvSpPr txBox="1"/>
          <p:nvPr/>
        </p:nvSpPr>
        <p:spPr>
          <a:xfrm>
            <a:off x="6629400" y="838200"/>
            <a:ext cx="760244" cy="461665"/>
          </a:xfrm>
          <a:prstGeom prst="rect">
            <a:avLst/>
          </a:prstGeom>
          <a:noFill/>
        </p:spPr>
        <p:txBody>
          <a:bodyPr wrap="none" rtlCol="0">
            <a:spAutoFit/>
          </a:bodyPr>
          <a:lstStyle/>
          <a:p>
            <a:r>
              <a:rPr lang="en-US" sz="2400" b="1" dirty="0" smtClean="0"/>
              <a:t>TAL</a:t>
            </a:r>
            <a:endParaRPr lang="en-US" sz="2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801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278017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499"/>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780183"/>
                                        </p:tgtEl>
                                        <p:attrNameLst>
                                          <p:attrName>style.visibility</p:attrName>
                                        </p:attrNameLst>
                                      </p:cBhvr>
                                      <p:to>
                                        <p:strVal val="visible"/>
                                      </p:to>
                                    </p:set>
                                    <p:animEffect transition="in" filter="wipe(up)">
                                      <p:cBhvr>
                                        <p:cTn id="28" dur="500"/>
                                        <p:tgtEl>
                                          <p:spTgt spid="278018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780184"/>
                                        </p:tgtEl>
                                        <p:attrNameLst>
                                          <p:attrName>style.visibility</p:attrName>
                                        </p:attrNameLst>
                                      </p:cBhvr>
                                      <p:to>
                                        <p:strVal val="visible"/>
                                      </p:to>
                                    </p:set>
                                    <p:animEffect transition="in" filter="wipe(left)">
                                      <p:cBhvr>
                                        <p:cTn id="33" dur="500"/>
                                        <p:tgtEl>
                                          <p:spTgt spid="278018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0169" grpId="0" autoUpdateAnimBg="0"/>
      <p:bldP spid="2780176" grpId="0" autoUpdateAnimBg="0"/>
      <p:bldP spid="2780183" grpId="0" animBg="1"/>
      <p:bldP spid="2780184" grpId="0" animBg="1"/>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82210" name="Rectangle 2"/>
          <p:cNvSpPr>
            <a:spLocks noGrp="1" noChangeArrowheads="1"/>
          </p:cNvSpPr>
          <p:nvPr>
            <p:ph type="title"/>
          </p:nvPr>
        </p:nvSpPr>
        <p:spPr/>
        <p:txBody>
          <a:bodyPr/>
          <a:lstStyle/>
          <a:p>
            <a:r>
              <a:rPr lang="en-US" smtClean="0"/>
              <a:t>Data Hazards (1/2)</a:t>
            </a:r>
            <a:endParaRPr lang="en-US"/>
          </a:p>
        </p:txBody>
      </p:sp>
      <p:sp>
        <p:nvSpPr>
          <p:cNvPr id="2782217" name="Rectangle 9"/>
          <p:cNvSpPr>
            <a:spLocks noGrp="1" noChangeArrowheads="1"/>
          </p:cNvSpPr>
          <p:nvPr>
            <p:ph type="body" idx="1"/>
          </p:nvPr>
        </p:nvSpPr>
        <p:spPr/>
        <p:txBody>
          <a:bodyPr/>
          <a:lstStyle/>
          <a:p>
            <a:r>
              <a:rPr lang="en-US" smtClean="0"/>
              <a:t>Consider the following sequence of instructions</a:t>
            </a:r>
            <a:endParaRPr lang="en-US"/>
          </a:p>
        </p:txBody>
      </p:sp>
      <p:grpSp>
        <p:nvGrpSpPr>
          <p:cNvPr id="2" name="Group 3"/>
          <p:cNvGrpSpPr>
            <a:grpSpLocks/>
          </p:cNvGrpSpPr>
          <p:nvPr/>
        </p:nvGrpSpPr>
        <p:grpSpPr bwMode="auto">
          <a:xfrm>
            <a:off x="990600" y="2438400"/>
            <a:ext cx="4048125" cy="3411538"/>
            <a:chOff x="624" y="1536"/>
            <a:chExt cx="2550" cy="2149"/>
          </a:xfrm>
        </p:grpSpPr>
        <p:sp>
          <p:nvSpPr>
            <p:cNvPr id="2782212" name="Rectangle 4"/>
            <p:cNvSpPr>
              <a:spLocks noChangeArrowheads="1"/>
            </p:cNvSpPr>
            <p:nvPr/>
          </p:nvSpPr>
          <p:spPr bwMode="auto">
            <a:xfrm>
              <a:off x="672" y="1536"/>
              <a:ext cx="2399"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New" pitchFamily="-65" charset="0"/>
                </a:rPr>
                <a:t>add </a:t>
              </a:r>
              <a:r>
                <a:rPr lang="en-US" sz="2800" b="1" u="sng">
                  <a:latin typeface="Courier New" pitchFamily="-65" charset="0"/>
                </a:rPr>
                <a:t>$t0</a:t>
              </a:r>
              <a:r>
                <a:rPr lang="en-US" sz="2800" b="1">
                  <a:solidFill>
                    <a:schemeClr val="tx1"/>
                  </a:solidFill>
                  <a:latin typeface="Courier New" pitchFamily="-65" charset="0"/>
                </a:rPr>
                <a:t>, $t1, $t2</a:t>
              </a:r>
            </a:p>
          </p:txBody>
        </p:sp>
        <p:sp>
          <p:nvSpPr>
            <p:cNvPr id="2782213" name="Rectangle 5"/>
            <p:cNvSpPr>
              <a:spLocks noChangeArrowheads="1"/>
            </p:cNvSpPr>
            <p:nvPr/>
          </p:nvSpPr>
          <p:spPr bwMode="auto">
            <a:xfrm>
              <a:off x="656" y="1992"/>
              <a:ext cx="2399"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New" pitchFamily="-65" charset="0"/>
                </a:rPr>
                <a:t>sub $t4, </a:t>
              </a:r>
              <a:r>
                <a:rPr lang="en-US" sz="2800" b="1" u="sng">
                  <a:latin typeface="Courier New" pitchFamily="-65" charset="0"/>
                </a:rPr>
                <a:t>$t0</a:t>
              </a:r>
              <a:r>
                <a:rPr lang="en-US" sz="2800" b="1">
                  <a:solidFill>
                    <a:schemeClr val="hlink"/>
                  </a:solidFill>
                  <a:latin typeface="Courier New" pitchFamily="-65" charset="0"/>
                </a:rPr>
                <a:t> </a:t>
              </a:r>
              <a:r>
                <a:rPr lang="en-US" sz="2800" b="1">
                  <a:solidFill>
                    <a:schemeClr val="tx1"/>
                  </a:solidFill>
                  <a:latin typeface="Courier New" pitchFamily="-65" charset="0"/>
                </a:rPr>
                <a:t>,$t3</a:t>
              </a:r>
            </a:p>
          </p:txBody>
        </p:sp>
        <p:sp>
          <p:nvSpPr>
            <p:cNvPr id="2782214" name="Rectangle 6"/>
            <p:cNvSpPr>
              <a:spLocks noChangeArrowheads="1"/>
            </p:cNvSpPr>
            <p:nvPr/>
          </p:nvSpPr>
          <p:spPr bwMode="auto">
            <a:xfrm>
              <a:off x="640" y="2448"/>
              <a:ext cx="2399"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New" pitchFamily="-65" charset="0"/>
                </a:rPr>
                <a:t>and $t5, </a:t>
              </a:r>
              <a:r>
                <a:rPr lang="en-US" sz="2800" b="1" u="sng">
                  <a:latin typeface="Courier New" pitchFamily="-65" charset="0"/>
                </a:rPr>
                <a:t>$t0</a:t>
              </a:r>
              <a:r>
                <a:rPr lang="en-US" sz="2800" b="1">
                  <a:solidFill>
                    <a:schemeClr val="hlink"/>
                  </a:solidFill>
                  <a:latin typeface="Courier New" pitchFamily="-65" charset="0"/>
                </a:rPr>
                <a:t> </a:t>
              </a:r>
              <a:r>
                <a:rPr lang="en-US" sz="2800" b="1">
                  <a:solidFill>
                    <a:schemeClr val="tx1"/>
                  </a:solidFill>
                  <a:latin typeface="Courier New" pitchFamily="-65" charset="0"/>
                </a:rPr>
                <a:t>,$t6</a:t>
              </a:r>
            </a:p>
          </p:txBody>
        </p:sp>
        <p:sp>
          <p:nvSpPr>
            <p:cNvPr id="2782215" name="Rectangle 7"/>
            <p:cNvSpPr>
              <a:spLocks noChangeArrowheads="1"/>
            </p:cNvSpPr>
            <p:nvPr/>
          </p:nvSpPr>
          <p:spPr bwMode="auto">
            <a:xfrm>
              <a:off x="624" y="2904"/>
              <a:ext cx="2399"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New" pitchFamily="-65" charset="0"/>
                </a:rPr>
                <a:t>or  $t7, </a:t>
              </a:r>
              <a:r>
                <a:rPr lang="en-US" sz="2800" b="1" u="sng">
                  <a:latin typeface="Courier New" pitchFamily="-65" charset="0"/>
                </a:rPr>
                <a:t>$t0</a:t>
              </a:r>
              <a:r>
                <a:rPr lang="en-US" sz="2800" b="1">
                  <a:solidFill>
                    <a:schemeClr val="hlink"/>
                  </a:solidFill>
                  <a:latin typeface="Courier New" pitchFamily="-65" charset="0"/>
                </a:rPr>
                <a:t> </a:t>
              </a:r>
              <a:r>
                <a:rPr lang="en-US" sz="2800" b="1">
                  <a:solidFill>
                    <a:schemeClr val="tx1"/>
                  </a:solidFill>
                  <a:latin typeface="Courier New" pitchFamily="-65" charset="0"/>
                </a:rPr>
                <a:t>,$t8</a:t>
              </a:r>
            </a:p>
          </p:txBody>
        </p:sp>
        <p:sp>
          <p:nvSpPr>
            <p:cNvPr id="2782216" name="Rectangle 8"/>
            <p:cNvSpPr>
              <a:spLocks noChangeArrowheads="1"/>
            </p:cNvSpPr>
            <p:nvPr/>
          </p:nvSpPr>
          <p:spPr bwMode="auto">
            <a:xfrm>
              <a:off x="640" y="3360"/>
              <a:ext cx="2534"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New" pitchFamily="-65" charset="0"/>
                </a:rPr>
                <a:t>xor $t9, </a:t>
              </a:r>
              <a:r>
                <a:rPr lang="en-US" sz="2800" b="1" u="sng">
                  <a:latin typeface="Courier New" pitchFamily="-65" charset="0"/>
                </a:rPr>
                <a:t>$t0</a:t>
              </a:r>
              <a:r>
                <a:rPr lang="en-US" sz="2800" b="1">
                  <a:latin typeface="Courier New" pitchFamily="-65" charset="0"/>
                </a:rPr>
                <a:t> </a:t>
              </a:r>
              <a:r>
                <a:rPr lang="en-US" sz="2800" b="1">
                  <a:solidFill>
                    <a:schemeClr val="tx1"/>
                  </a:solidFill>
                  <a:latin typeface="Courier New" pitchFamily="-65" charset="0"/>
                </a:rPr>
                <a:t>,$t10</a:t>
              </a:r>
            </a:p>
          </p:txBody>
        </p:sp>
      </p:gr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84259" name="Rectangle 3"/>
          <p:cNvSpPr>
            <a:spLocks noGrp="1" noChangeArrowheads="1"/>
          </p:cNvSpPr>
          <p:nvPr>
            <p:ph type="title"/>
          </p:nvPr>
        </p:nvSpPr>
        <p:spPr/>
        <p:txBody>
          <a:bodyPr/>
          <a:lstStyle/>
          <a:p>
            <a:r>
              <a:rPr lang="en-US" dirty="0" smtClean="0"/>
              <a:t>Data Hazards (2/2)</a:t>
            </a:r>
            <a:endParaRPr lang="en-US" dirty="0"/>
          </a:p>
        </p:txBody>
      </p:sp>
      <p:sp>
        <p:nvSpPr>
          <p:cNvPr id="170" name="Content Placeholder 169"/>
          <p:cNvSpPr>
            <a:spLocks noGrp="1"/>
          </p:cNvSpPr>
          <p:nvPr>
            <p:ph idx="1"/>
          </p:nvPr>
        </p:nvSpPr>
        <p:spPr>
          <a:xfrm>
            <a:off x="685800" y="838200"/>
            <a:ext cx="7848600" cy="2138363"/>
          </a:xfrm>
        </p:spPr>
        <p:txBody>
          <a:bodyPr/>
          <a:lstStyle/>
          <a:p>
            <a:r>
              <a:rPr lang="en-US" dirty="0" smtClean="0"/>
              <a:t>Data-flow backward in time are hazards</a:t>
            </a:r>
          </a:p>
          <a:p>
            <a:pPr>
              <a:buNone/>
            </a:pPr>
            <a:endParaRPr lang="en-US" dirty="0"/>
          </a:p>
        </p:txBody>
      </p:sp>
      <p:grpSp>
        <p:nvGrpSpPr>
          <p:cNvPr id="2" name="Group 4"/>
          <p:cNvGrpSpPr>
            <a:grpSpLocks/>
          </p:cNvGrpSpPr>
          <p:nvPr/>
        </p:nvGrpSpPr>
        <p:grpSpPr bwMode="auto">
          <a:xfrm>
            <a:off x="3563938" y="2311400"/>
            <a:ext cx="4800600" cy="4470400"/>
            <a:chOff x="2245" y="1216"/>
            <a:chExt cx="3024" cy="2816"/>
          </a:xfrm>
        </p:grpSpPr>
        <p:sp>
          <p:nvSpPr>
            <p:cNvPr id="2784261" name="Line 5"/>
            <p:cNvSpPr>
              <a:spLocks noChangeShapeType="1"/>
            </p:cNvSpPr>
            <p:nvPr/>
          </p:nvSpPr>
          <p:spPr bwMode="auto">
            <a:xfrm>
              <a:off x="2245" y="1216"/>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84262" name="Line 6"/>
            <p:cNvSpPr>
              <a:spLocks noChangeShapeType="1"/>
            </p:cNvSpPr>
            <p:nvPr/>
          </p:nvSpPr>
          <p:spPr bwMode="auto">
            <a:xfrm>
              <a:off x="2677" y="1216"/>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84263" name="Line 7"/>
            <p:cNvSpPr>
              <a:spLocks noChangeShapeType="1"/>
            </p:cNvSpPr>
            <p:nvPr/>
          </p:nvSpPr>
          <p:spPr bwMode="auto">
            <a:xfrm>
              <a:off x="3109" y="1216"/>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84264" name="Line 8"/>
            <p:cNvSpPr>
              <a:spLocks noChangeShapeType="1"/>
            </p:cNvSpPr>
            <p:nvPr/>
          </p:nvSpPr>
          <p:spPr bwMode="auto">
            <a:xfrm>
              <a:off x="3541" y="1216"/>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84265" name="Line 9"/>
            <p:cNvSpPr>
              <a:spLocks noChangeShapeType="1"/>
            </p:cNvSpPr>
            <p:nvPr/>
          </p:nvSpPr>
          <p:spPr bwMode="auto">
            <a:xfrm>
              <a:off x="3973" y="1216"/>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84266" name="Line 10"/>
            <p:cNvSpPr>
              <a:spLocks noChangeShapeType="1"/>
            </p:cNvSpPr>
            <p:nvPr/>
          </p:nvSpPr>
          <p:spPr bwMode="auto">
            <a:xfrm>
              <a:off x="4405" y="1216"/>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84267" name="Line 11"/>
            <p:cNvSpPr>
              <a:spLocks noChangeShapeType="1"/>
            </p:cNvSpPr>
            <p:nvPr/>
          </p:nvSpPr>
          <p:spPr bwMode="auto">
            <a:xfrm>
              <a:off x="4837" y="1216"/>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84268" name="Line 12"/>
            <p:cNvSpPr>
              <a:spLocks noChangeShapeType="1"/>
            </p:cNvSpPr>
            <p:nvPr/>
          </p:nvSpPr>
          <p:spPr bwMode="auto">
            <a:xfrm>
              <a:off x="5269" y="1216"/>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grpSp>
        <p:nvGrpSpPr>
          <p:cNvPr id="3" name="Group 13"/>
          <p:cNvGrpSpPr>
            <a:grpSpLocks/>
          </p:cNvGrpSpPr>
          <p:nvPr/>
        </p:nvGrpSpPr>
        <p:grpSpPr bwMode="auto">
          <a:xfrm>
            <a:off x="736600" y="3390900"/>
            <a:ext cx="6191250" cy="814388"/>
            <a:chOff x="464" y="1896"/>
            <a:chExt cx="3900" cy="513"/>
          </a:xfrm>
        </p:grpSpPr>
        <p:sp>
          <p:nvSpPr>
            <p:cNvPr id="2784270" name="Freeform 14" descr="25%"/>
            <p:cNvSpPr>
              <a:spLocks/>
            </p:cNvSpPr>
            <p:nvPr/>
          </p:nvSpPr>
          <p:spPr bwMode="auto">
            <a:xfrm>
              <a:off x="2895" y="19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4271" name="Rectangle 15"/>
            <p:cNvSpPr>
              <a:spLocks noChangeArrowheads="1"/>
            </p:cNvSpPr>
            <p:nvPr/>
          </p:nvSpPr>
          <p:spPr bwMode="auto">
            <a:xfrm>
              <a:off x="464" y="1993"/>
              <a:ext cx="1462"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a:solidFill>
                    <a:schemeClr val="tx1"/>
                  </a:solidFill>
                  <a:latin typeface="Arial" pitchFamily="-65" charset="0"/>
                </a:rPr>
                <a:t>sub $t4,</a:t>
              </a:r>
              <a:r>
                <a:rPr lang="en-US" sz="2400" b="1" u="sng" dirty="0">
                  <a:solidFill>
                    <a:schemeClr val="accent2"/>
                  </a:solidFill>
                  <a:latin typeface="Arial" pitchFamily="-65" charset="0"/>
                </a:rPr>
                <a:t>$t0</a:t>
              </a:r>
              <a:r>
                <a:rPr lang="en-US" sz="2400" b="1" dirty="0">
                  <a:solidFill>
                    <a:schemeClr val="tx1"/>
                  </a:solidFill>
                  <a:latin typeface="Arial" pitchFamily="-65" charset="0"/>
                </a:rPr>
                <a:t>,$t3</a:t>
              </a:r>
            </a:p>
          </p:txBody>
        </p:sp>
        <p:grpSp>
          <p:nvGrpSpPr>
            <p:cNvPr id="4" name="Group 16"/>
            <p:cNvGrpSpPr>
              <a:grpSpLocks/>
            </p:cNvGrpSpPr>
            <p:nvPr/>
          </p:nvGrpSpPr>
          <p:grpSpPr bwMode="auto">
            <a:xfrm>
              <a:off x="3203" y="1896"/>
              <a:ext cx="223" cy="481"/>
              <a:chOff x="3278" y="1701"/>
              <a:chExt cx="223" cy="481"/>
            </a:xfrm>
          </p:grpSpPr>
          <p:sp>
            <p:nvSpPr>
              <p:cNvPr id="2784273" name="Freeform 17"/>
              <p:cNvSpPr>
                <a:spLocks/>
              </p:cNvSpPr>
              <p:nvPr/>
            </p:nvSpPr>
            <p:spPr bwMode="auto">
              <a:xfrm>
                <a:off x="3288" y="1701"/>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4274" name="Rectangle 18"/>
              <p:cNvSpPr>
                <a:spLocks noChangeArrowheads="1"/>
              </p:cNvSpPr>
              <p:nvPr/>
            </p:nvSpPr>
            <p:spPr bwMode="auto">
              <a:xfrm rot="5400000">
                <a:off x="3191" y="1824"/>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5" name="Group 19"/>
            <p:cNvGrpSpPr>
              <a:grpSpLocks/>
            </p:cNvGrpSpPr>
            <p:nvPr/>
          </p:nvGrpSpPr>
          <p:grpSpPr bwMode="auto">
            <a:xfrm>
              <a:off x="2287" y="1992"/>
              <a:ext cx="340" cy="289"/>
              <a:chOff x="2362" y="1797"/>
              <a:chExt cx="340" cy="289"/>
            </a:xfrm>
          </p:grpSpPr>
          <p:sp>
            <p:nvSpPr>
              <p:cNvPr id="2784276" name="Rectangle 20"/>
              <p:cNvSpPr>
                <a:spLocks noChangeArrowheads="1"/>
              </p:cNvSpPr>
              <p:nvPr/>
            </p:nvSpPr>
            <p:spPr bwMode="auto">
              <a:xfrm>
                <a:off x="2368" y="1799"/>
                <a:ext cx="228" cy="21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1600" b="1">
                    <a:solidFill>
                      <a:schemeClr val="tx1"/>
                    </a:solidFill>
                    <a:latin typeface="Times" pitchFamily="-65" charset="0"/>
                  </a:rPr>
                  <a:t>I$</a:t>
                </a:r>
              </a:p>
            </p:txBody>
          </p:sp>
          <p:grpSp>
            <p:nvGrpSpPr>
              <p:cNvPr id="6" name="Group 21"/>
              <p:cNvGrpSpPr>
                <a:grpSpLocks/>
              </p:cNvGrpSpPr>
              <p:nvPr/>
            </p:nvGrpSpPr>
            <p:grpSpPr bwMode="auto">
              <a:xfrm>
                <a:off x="2362" y="1797"/>
                <a:ext cx="340" cy="289"/>
                <a:chOff x="2362" y="1797"/>
                <a:chExt cx="340" cy="289"/>
              </a:xfrm>
            </p:grpSpPr>
            <p:sp>
              <p:nvSpPr>
                <p:cNvPr id="2784278" name="Freeform 22"/>
                <p:cNvSpPr>
                  <a:spLocks/>
                </p:cNvSpPr>
                <p:nvPr/>
              </p:nvSpPr>
              <p:spPr bwMode="auto">
                <a:xfrm>
                  <a:off x="2362" y="1797"/>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4279" name="Freeform 23"/>
                <p:cNvSpPr>
                  <a:spLocks/>
                </p:cNvSpPr>
                <p:nvPr/>
              </p:nvSpPr>
              <p:spPr bwMode="auto">
                <a:xfrm>
                  <a:off x="2531" y="1797"/>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84280" name="Rectangle 24"/>
            <p:cNvSpPr>
              <a:spLocks noChangeArrowheads="1"/>
            </p:cNvSpPr>
            <p:nvPr/>
          </p:nvSpPr>
          <p:spPr bwMode="auto">
            <a:xfrm>
              <a:off x="2728" y="1999"/>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2784281" name="Freeform 25"/>
            <p:cNvSpPr>
              <a:spLocks/>
            </p:cNvSpPr>
            <p:nvPr/>
          </p:nvSpPr>
          <p:spPr bwMode="auto">
            <a:xfrm>
              <a:off x="2747" y="19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4282" name="Line 26"/>
            <p:cNvSpPr>
              <a:spLocks noChangeShapeType="1"/>
            </p:cNvSpPr>
            <p:nvPr/>
          </p:nvSpPr>
          <p:spPr bwMode="auto">
            <a:xfrm>
              <a:off x="2632" y="2136"/>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4283" name="Freeform 27"/>
            <p:cNvSpPr>
              <a:spLocks/>
            </p:cNvSpPr>
            <p:nvPr/>
          </p:nvSpPr>
          <p:spPr bwMode="auto">
            <a:xfrm>
              <a:off x="2694" y="2040"/>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4284" name="Line 28"/>
            <p:cNvSpPr>
              <a:spLocks noChangeShapeType="1"/>
            </p:cNvSpPr>
            <p:nvPr/>
          </p:nvSpPr>
          <p:spPr bwMode="auto">
            <a:xfrm>
              <a:off x="3048" y="204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4285" name="Rectangle 29"/>
            <p:cNvSpPr>
              <a:spLocks noChangeArrowheads="1"/>
            </p:cNvSpPr>
            <p:nvPr/>
          </p:nvSpPr>
          <p:spPr bwMode="auto">
            <a:xfrm>
              <a:off x="3545" y="1994"/>
              <a:ext cx="30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7" name="Group 30"/>
            <p:cNvGrpSpPr>
              <a:grpSpLocks/>
            </p:cNvGrpSpPr>
            <p:nvPr/>
          </p:nvGrpSpPr>
          <p:grpSpPr bwMode="auto">
            <a:xfrm>
              <a:off x="3596" y="1992"/>
              <a:ext cx="325" cy="289"/>
              <a:chOff x="3671" y="1797"/>
              <a:chExt cx="325" cy="289"/>
            </a:xfrm>
          </p:grpSpPr>
          <p:sp>
            <p:nvSpPr>
              <p:cNvPr id="2784287" name="Freeform 31"/>
              <p:cNvSpPr>
                <a:spLocks/>
              </p:cNvSpPr>
              <p:nvPr/>
            </p:nvSpPr>
            <p:spPr bwMode="auto">
              <a:xfrm>
                <a:off x="3671" y="1797"/>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4288" name="Freeform 32"/>
              <p:cNvSpPr>
                <a:spLocks/>
              </p:cNvSpPr>
              <p:nvPr/>
            </p:nvSpPr>
            <p:spPr bwMode="auto">
              <a:xfrm>
                <a:off x="3832" y="1797"/>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84289" name="Rectangle 33"/>
            <p:cNvSpPr>
              <a:spLocks noChangeArrowheads="1"/>
            </p:cNvSpPr>
            <p:nvPr/>
          </p:nvSpPr>
          <p:spPr bwMode="auto">
            <a:xfrm>
              <a:off x="4037" y="199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8" name="Group 34"/>
            <p:cNvGrpSpPr>
              <a:grpSpLocks/>
            </p:cNvGrpSpPr>
            <p:nvPr/>
          </p:nvGrpSpPr>
          <p:grpSpPr bwMode="auto">
            <a:xfrm>
              <a:off x="4064" y="1992"/>
              <a:ext cx="284" cy="289"/>
              <a:chOff x="4139" y="1797"/>
              <a:chExt cx="284" cy="289"/>
            </a:xfrm>
          </p:grpSpPr>
          <p:sp>
            <p:nvSpPr>
              <p:cNvPr id="2784291" name="Freeform 35"/>
              <p:cNvSpPr>
                <a:spLocks/>
              </p:cNvSpPr>
              <p:nvPr/>
            </p:nvSpPr>
            <p:spPr bwMode="auto">
              <a:xfrm>
                <a:off x="4139" y="1797"/>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4292" name="Freeform 36"/>
              <p:cNvSpPr>
                <a:spLocks/>
              </p:cNvSpPr>
              <p:nvPr/>
            </p:nvSpPr>
            <p:spPr bwMode="auto">
              <a:xfrm>
                <a:off x="4280" y="1797"/>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84293" name="Line 37"/>
            <p:cNvSpPr>
              <a:spLocks noChangeShapeType="1"/>
            </p:cNvSpPr>
            <p:nvPr/>
          </p:nvSpPr>
          <p:spPr bwMode="auto">
            <a:xfrm>
              <a:off x="3917" y="2136"/>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4294" name="Line 38"/>
            <p:cNvSpPr>
              <a:spLocks noChangeShapeType="1"/>
            </p:cNvSpPr>
            <p:nvPr/>
          </p:nvSpPr>
          <p:spPr bwMode="auto">
            <a:xfrm>
              <a:off x="3433" y="2136"/>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4295" name="Freeform 39"/>
            <p:cNvSpPr>
              <a:spLocks/>
            </p:cNvSpPr>
            <p:nvPr/>
          </p:nvSpPr>
          <p:spPr bwMode="auto">
            <a:xfrm>
              <a:off x="3554" y="2136"/>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4296" name="Line 40"/>
            <p:cNvSpPr>
              <a:spLocks noChangeShapeType="1"/>
            </p:cNvSpPr>
            <p:nvPr/>
          </p:nvSpPr>
          <p:spPr bwMode="auto">
            <a:xfrm>
              <a:off x="3048" y="223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4297" name="Freeform 41"/>
            <p:cNvSpPr>
              <a:spLocks/>
            </p:cNvSpPr>
            <p:nvPr/>
          </p:nvSpPr>
          <p:spPr bwMode="auto">
            <a:xfrm>
              <a:off x="3141" y="2131"/>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9" name="Group 42"/>
          <p:cNvGrpSpPr>
            <a:grpSpLocks/>
          </p:cNvGrpSpPr>
          <p:nvPr/>
        </p:nvGrpSpPr>
        <p:grpSpPr bwMode="auto">
          <a:xfrm>
            <a:off x="711200" y="4102100"/>
            <a:ext cx="6894513" cy="814388"/>
            <a:chOff x="448" y="2344"/>
            <a:chExt cx="4343" cy="513"/>
          </a:xfrm>
        </p:grpSpPr>
        <p:sp>
          <p:nvSpPr>
            <p:cNvPr id="2784299" name="Line 43"/>
            <p:cNvSpPr>
              <a:spLocks noChangeShapeType="1"/>
            </p:cNvSpPr>
            <p:nvPr/>
          </p:nvSpPr>
          <p:spPr bwMode="auto">
            <a:xfrm>
              <a:off x="3475" y="2488"/>
              <a:ext cx="17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4300" name="Freeform 44" descr="25%"/>
            <p:cNvSpPr>
              <a:spLocks/>
            </p:cNvSpPr>
            <p:nvPr/>
          </p:nvSpPr>
          <p:spPr bwMode="auto">
            <a:xfrm>
              <a:off x="3322" y="24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4301" name="Rectangle 45"/>
            <p:cNvSpPr>
              <a:spLocks noChangeArrowheads="1"/>
            </p:cNvSpPr>
            <p:nvPr/>
          </p:nvSpPr>
          <p:spPr bwMode="auto">
            <a:xfrm>
              <a:off x="448" y="2449"/>
              <a:ext cx="1462"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a:solidFill>
                    <a:schemeClr val="tx1"/>
                  </a:solidFill>
                  <a:latin typeface="Arial" pitchFamily="-65" charset="0"/>
                </a:rPr>
                <a:t>and $t5,</a:t>
              </a:r>
              <a:r>
                <a:rPr lang="en-US" sz="2400" b="1" u="sng" dirty="0">
                  <a:solidFill>
                    <a:schemeClr val="accent2"/>
                  </a:solidFill>
                  <a:latin typeface="Arial" pitchFamily="-65" charset="0"/>
                </a:rPr>
                <a:t>$t0</a:t>
              </a:r>
              <a:r>
                <a:rPr lang="en-US" sz="2400" b="1" dirty="0">
                  <a:solidFill>
                    <a:schemeClr val="tx1"/>
                  </a:solidFill>
                  <a:latin typeface="Arial" pitchFamily="-65" charset="0"/>
                </a:rPr>
                <a:t>,$t6</a:t>
              </a:r>
            </a:p>
          </p:txBody>
        </p:sp>
        <p:sp>
          <p:nvSpPr>
            <p:cNvPr id="2784302" name="Freeform 46"/>
            <p:cNvSpPr>
              <a:spLocks/>
            </p:cNvSpPr>
            <p:nvPr/>
          </p:nvSpPr>
          <p:spPr bwMode="auto">
            <a:xfrm>
              <a:off x="3981" y="25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0" name="Group 47"/>
            <p:cNvGrpSpPr>
              <a:grpSpLocks/>
            </p:cNvGrpSpPr>
            <p:nvPr/>
          </p:nvGrpSpPr>
          <p:grpSpPr bwMode="auto">
            <a:xfrm>
              <a:off x="3630" y="2344"/>
              <a:ext cx="223" cy="481"/>
              <a:chOff x="3705" y="2149"/>
              <a:chExt cx="223" cy="481"/>
            </a:xfrm>
          </p:grpSpPr>
          <p:sp>
            <p:nvSpPr>
              <p:cNvPr id="2784304" name="Freeform 48"/>
              <p:cNvSpPr>
                <a:spLocks/>
              </p:cNvSpPr>
              <p:nvPr/>
            </p:nvSpPr>
            <p:spPr bwMode="auto">
              <a:xfrm>
                <a:off x="3715" y="2149"/>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4305" name="Rectangle 49"/>
              <p:cNvSpPr>
                <a:spLocks noChangeArrowheads="1"/>
              </p:cNvSpPr>
              <p:nvPr/>
            </p:nvSpPr>
            <p:spPr bwMode="auto">
              <a:xfrm rot="5400000">
                <a:off x="3618" y="2272"/>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1" name="Group 50"/>
            <p:cNvGrpSpPr>
              <a:grpSpLocks/>
            </p:cNvGrpSpPr>
            <p:nvPr/>
          </p:nvGrpSpPr>
          <p:grpSpPr bwMode="auto">
            <a:xfrm>
              <a:off x="2714" y="2440"/>
              <a:ext cx="340" cy="289"/>
              <a:chOff x="2789" y="2245"/>
              <a:chExt cx="340" cy="289"/>
            </a:xfrm>
          </p:grpSpPr>
          <p:sp>
            <p:nvSpPr>
              <p:cNvPr id="2784307" name="Rectangle 51"/>
              <p:cNvSpPr>
                <a:spLocks noChangeArrowheads="1"/>
              </p:cNvSpPr>
              <p:nvPr/>
            </p:nvSpPr>
            <p:spPr bwMode="auto">
              <a:xfrm>
                <a:off x="2795" y="2247"/>
                <a:ext cx="228" cy="21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1600" b="1">
                    <a:solidFill>
                      <a:schemeClr val="tx1"/>
                    </a:solidFill>
                    <a:latin typeface="Times" pitchFamily="-65" charset="0"/>
                  </a:rPr>
                  <a:t>I$</a:t>
                </a:r>
              </a:p>
            </p:txBody>
          </p:sp>
          <p:grpSp>
            <p:nvGrpSpPr>
              <p:cNvPr id="12" name="Group 52"/>
              <p:cNvGrpSpPr>
                <a:grpSpLocks/>
              </p:cNvGrpSpPr>
              <p:nvPr/>
            </p:nvGrpSpPr>
            <p:grpSpPr bwMode="auto">
              <a:xfrm>
                <a:off x="2789" y="2245"/>
                <a:ext cx="340" cy="289"/>
                <a:chOff x="2789" y="2245"/>
                <a:chExt cx="340" cy="289"/>
              </a:xfrm>
            </p:grpSpPr>
            <p:sp>
              <p:nvSpPr>
                <p:cNvPr id="2784309" name="Freeform 53"/>
                <p:cNvSpPr>
                  <a:spLocks/>
                </p:cNvSpPr>
                <p:nvPr/>
              </p:nvSpPr>
              <p:spPr bwMode="auto">
                <a:xfrm>
                  <a:off x="2789" y="2245"/>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4310" name="Freeform 54"/>
                <p:cNvSpPr>
                  <a:spLocks/>
                </p:cNvSpPr>
                <p:nvPr/>
              </p:nvSpPr>
              <p:spPr bwMode="auto">
                <a:xfrm>
                  <a:off x="2958" y="2245"/>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84311" name="Rectangle 55"/>
            <p:cNvSpPr>
              <a:spLocks noChangeArrowheads="1"/>
            </p:cNvSpPr>
            <p:nvPr/>
          </p:nvSpPr>
          <p:spPr bwMode="auto">
            <a:xfrm>
              <a:off x="3155" y="24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2784312" name="Freeform 56"/>
            <p:cNvSpPr>
              <a:spLocks/>
            </p:cNvSpPr>
            <p:nvPr/>
          </p:nvSpPr>
          <p:spPr bwMode="auto">
            <a:xfrm>
              <a:off x="3174" y="24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4313" name="Line 57"/>
            <p:cNvSpPr>
              <a:spLocks noChangeShapeType="1"/>
            </p:cNvSpPr>
            <p:nvPr/>
          </p:nvSpPr>
          <p:spPr bwMode="auto">
            <a:xfrm>
              <a:off x="3059" y="25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4314" name="Freeform 58"/>
            <p:cNvSpPr>
              <a:spLocks/>
            </p:cNvSpPr>
            <p:nvPr/>
          </p:nvSpPr>
          <p:spPr bwMode="auto">
            <a:xfrm>
              <a:off x="3121" y="24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4315" name="Rectangle 59"/>
            <p:cNvSpPr>
              <a:spLocks noChangeArrowheads="1"/>
            </p:cNvSpPr>
            <p:nvPr/>
          </p:nvSpPr>
          <p:spPr bwMode="auto">
            <a:xfrm>
              <a:off x="3972" y="2442"/>
              <a:ext cx="30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3" name="Group 60"/>
            <p:cNvGrpSpPr>
              <a:grpSpLocks/>
            </p:cNvGrpSpPr>
            <p:nvPr/>
          </p:nvGrpSpPr>
          <p:grpSpPr bwMode="auto">
            <a:xfrm>
              <a:off x="4023" y="2440"/>
              <a:ext cx="325" cy="289"/>
              <a:chOff x="4098" y="2245"/>
              <a:chExt cx="325" cy="289"/>
            </a:xfrm>
          </p:grpSpPr>
          <p:sp>
            <p:nvSpPr>
              <p:cNvPr id="2784317" name="Freeform 61"/>
              <p:cNvSpPr>
                <a:spLocks/>
              </p:cNvSpPr>
              <p:nvPr/>
            </p:nvSpPr>
            <p:spPr bwMode="auto">
              <a:xfrm>
                <a:off x="4098" y="2245"/>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4318" name="Freeform 62"/>
              <p:cNvSpPr>
                <a:spLocks/>
              </p:cNvSpPr>
              <p:nvPr/>
            </p:nvSpPr>
            <p:spPr bwMode="auto">
              <a:xfrm>
                <a:off x="4259" y="2245"/>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84319" name="Rectangle 63"/>
            <p:cNvSpPr>
              <a:spLocks noChangeArrowheads="1"/>
            </p:cNvSpPr>
            <p:nvPr/>
          </p:nvSpPr>
          <p:spPr bwMode="auto">
            <a:xfrm>
              <a:off x="4464" y="24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4" name="Group 64"/>
            <p:cNvGrpSpPr>
              <a:grpSpLocks/>
            </p:cNvGrpSpPr>
            <p:nvPr/>
          </p:nvGrpSpPr>
          <p:grpSpPr bwMode="auto">
            <a:xfrm>
              <a:off x="4491" y="2440"/>
              <a:ext cx="284" cy="289"/>
              <a:chOff x="4566" y="2245"/>
              <a:chExt cx="284" cy="289"/>
            </a:xfrm>
          </p:grpSpPr>
          <p:sp>
            <p:nvSpPr>
              <p:cNvPr id="2784321" name="Freeform 65"/>
              <p:cNvSpPr>
                <a:spLocks/>
              </p:cNvSpPr>
              <p:nvPr/>
            </p:nvSpPr>
            <p:spPr bwMode="auto">
              <a:xfrm>
                <a:off x="4566" y="2245"/>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4322" name="Freeform 66"/>
              <p:cNvSpPr>
                <a:spLocks/>
              </p:cNvSpPr>
              <p:nvPr/>
            </p:nvSpPr>
            <p:spPr bwMode="auto">
              <a:xfrm>
                <a:off x="4707" y="2245"/>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84323" name="Line 67"/>
            <p:cNvSpPr>
              <a:spLocks noChangeShapeType="1"/>
            </p:cNvSpPr>
            <p:nvPr/>
          </p:nvSpPr>
          <p:spPr bwMode="auto">
            <a:xfrm>
              <a:off x="4344" y="25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4324" name="Line 68"/>
            <p:cNvSpPr>
              <a:spLocks noChangeShapeType="1"/>
            </p:cNvSpPr>
            <p:nvPr/>
          </p:nvSpPr>
          <p:spPr bwMode="auto">
            <a:xfrm>
              <a:off x="3860" y="25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4325" name="Line 69"/>
            <p:cNvSpPr>
              <a:spLocks noChangeShapeType="1"/>
            </p:cNvSpPr>
            <p:nvPr/>
          </p:nvSpPr>
          <p:spPr bwMode="auto">
            <a:xfrm>
              <a:off x="3475" y="26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4326" name="Freeform 70"/>
            <p:cNvSpPr>
              <a:spLocks/>
            </p:cNvSpPr>
            <p:nvPr/>
          </p:nvSpPr>
          <p:spPr bwMode="auto">
            <a:xfrm>
              <a:off x="3568" y="25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5" name="Group 71"/>
          <p:cNvGrpSpPr>
            <a:grpSpLocks/>
          </p:cNvGrpSpPr>
          <p:nvPr/>
        </p:nvGrpSpPr>
        <p:grpSpPr bwMode="auto">
          <a:xfrm>
            <a:off x="685800" y="4813300"/>
            <a:ext cx="7597775" cy="814388"/>
            <a:chOff x="432" y="2792"/>
            <a:chExt cx="4786" cy="513"/>
          </a:xfrm>
        </p:grpSpPr>
        <p:sp>
          <p:nvSpPr>
            <p:cNvPr id="2784328" name="Line 72"/>
            <p:cNvSpPr>
              <a:spLocks noChangeShapeType="1"/>
            </p:cNvSpPr>
            <p:nvPr/>
          </p:nvSpPr>
          <p:spPr bwMode="auto">
            <a:xfrm>
              <a:off x="3902" y="293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4329" name="Freeform 73" descr="25%"/>
            <p:cNvSpPr>
              <a:spLocks/>
            </p:cNvSpPr>
            <p:nvPr/>
          </p:nvSpPr>
          <p:spPr bwMode="auto">
            <a:xfrm>
              <a:off x="3749" y="288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4330" name="Rectangle 74"/>
            <p:cNvSpPr>
              <a:spLocks noChangeArrowheads="1"/>
            </p:cNvSpPr>
            <p:nvPr/>
          </p:nvSpPr>
          <p:spPr bwMode="auto">
            <a:xfrm>
              <a:off x="432" y="2905"/>
              <a:ext cx="141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a:solidFill>
                    <a:schemeClr val="tx1"/>
                  </a:solidFill>
                  <a:latin typeface="Arial" pitchFamily="-65" charset="0"/>
                </a:rPr>
                <a:t>or   $t7,</a:t>
              </a:r>
              <a:r>
                <a:rPr lang="en-US" sz="2400" b="1" u="sng" dirty="0">
                  <a:solidFill>
                    <a:schemeClr val="accent2"/>
                  </a:solidFill>
                  <a:latin typeface="Arial" pitchFamily="-65" charset="0"/>
                </a:rPr>
                <a:t>$t0</a:t>
              </a:r>
              <a:r>
                <a:rPr lang="en-US" sz="2400" b="1" dirty="0">
                  <a:solidFill>
                    <a:schemeClr val="tx1"/>
                  </a:solidFill>
                  <a:latin typeface="Arial" pitchFamily="-65" charset="0"/>
                </a:rPr>
                <a:t>,$t8</a:t>
              </a:r>
            </a:p>
          </p:txBody>
        </p:sp>
        <p:sp>
          <p:nvSpPr>
            <p:cNvPr id="2784331" name="Freeform 75"/>
            <p:cNvSpPr>
              <a:spLocks/>
            </p:cNvSpPr>
            <p:nvPr/>
          </p:nvSpPr>
          <p:spPr bwMode="auto">
            <a:xfrm>
              <a:off x="4067" y="279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4332" name="Freeform 76"/>
            <p:cNvSpPr>
              <a:spLocks/>
            </p:cNvSpPr>
            <p:nvPr/>
          </p:nvSpPr>
          <p:spPr bwMode="auto">
            <a:xfrm>
              <a:off x="4408" y="3032"/>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4333" name="Freeform 77"/>
            <p:cNvSpPr>
              <a:spLocks/>
            </p:cNvSpPr>
            <p:nvPr/>
          </p:nvSpPr>
          <p:spPr bwMode="auto">
            <a:xfrm>
              <a:off x="3141" y="288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4334" name="Freeform 78"/>
            <p:cNvSpPr>
              <a:spLocks/>
            </p:cNvSpPr>
            <p:nvPr/>
          </p:nvSpPr>
          <p:spPr bwMode="auto">
            <a:xfrm>
              <a:off x="3310" y="288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4335" name="Rectangle 79"/>
            <p:cNvSpPr>
              <a:spLocks noChangeArrowheads="1"/>
            </p:cNvSpPr>
            <p:nvPr/>
          </p:nvSpPr>
          <p:spPr bwMode="auto">
            <a:xfrm>
              <a:off x="3122" y="2890"/>
              <a:ext cx="228"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I$</a:t>
              </a:r>
            </a:p>
          </p:txBody>
        </p:sp>
        <p:sp>
          <p:nvSpPr>
            <p:cNvPr id="2784336" name="Rectangle 80"/>
            <p:cNvSpPr>
              <a:spLocks noChangeArrowheads="1"/>
            </p:cNvSpPr>
            <p:nvPr/>
          </p:nvSpPr>
          <p:spPr bwMode="auto">
            <a:xfrm rot="5400000">
              <a:off x="3970" y="2915"/>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sp>
          <p:nvSpPr>
            <p:cNvPr id="2784337" name="Rectangle 81"/>
            <p:cNvSpPr>
              <a:spLocks noChangeArrowheads="1"/>
            </p:cNvSpPr>
            <p:nvPr/>
          </p:nvSpPr>
          <p:spPr bwMode="auto">
            <a:xfrm>
              <a:off x="3582" y="289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2784338" name="Freeform 82"/>
            <p:cNvSpPr>
              <a:spLocks/>
            </p:cNvSpPr>
            <p:nvPr/>
          </p:nvSpPr>
          <p:spPr bwMode="auto">
            <a:xfrm>
              <a:off x="3601" y="288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4339" name="Line 83"/>
            <p:cNvSpPr>
              <a:spLocks noChangeShapeType="1"/>
            </p:cNvSpPr>
            <p:nvPr/>
          </p:nvSpPr>
          <p:spPr bwMode="auto">
            <a:xfrm>
              <a:off x="3486" y="3032"/>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4340" name="Freeform 84"/>
            <p:cNvSpPr>
              <a:spLocks/>
            </p:cNvSpPr>
            <p:nvPr/>
          </p:nvSpPr>
          <p:spPr bwMode="auto">
            <a:xfrm>
              <a:off x="3548" y="293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4341" name="Rectangle 85"/>
            <p:cNvSpPr>
              <a:spLocks noChangeArrowheads="1"/>
            </p:cNvSpPr>
            <p:nvPr/>
          </p:nvSpPr>
          <p:spPr bwMode="auto">
            <a:xfrm>
              <a:off x="4399" y="2890"/>
              <a:ext cx="30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84342" name="Freeform 86"/>
            <p:cNvSpPr>
              <a:spLocks/>
            </p:cNvSpPr>
            <p:nvPr/>
          </p:nvSpPr>
          <p:spPr bwMode="auto">
            <a:xfrm>
              <a:off x="4450" y="2888"/>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4343" name="Freeform 87"/>
            <p:cNvSpPr>
              <a:spLocks/>
            </p:cNvSpPr>
            <p:nvPr/>
          </p:nvSpPr>
          <p:spPr bwMode="auto">
            <a:xfrm>
              <a:off x="4611" y="2888"/>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4344" name="Rectangle 88"/>
            <p:cNvSpPr>
              <a:spLocks noChangeArrowheads="1"/>
            </p:cNvSpPr>
            <p:nvPr/>
          </p:nvSpPr>
          <p:spPr bwMode="auto">
            <a:xfrm>
              <a:off x="4891" y="2890"/>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2784345" name="Freeform 89"/>
            <p:cNvSpPr>
              <a:spLocks/>
            </p:cNvSpPr>
            <p:nvPr/>
          </p:nvSpPr>
          <p:spPr bwMode="auto">
            <a:xfrm>
              <a:off x="4918" y="288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4346" name="Freeform 90"/>
            <p:cNvSpPr>
              <a:spLocks/>
            </p:cNvSpPr>
            <p:nvPr/>
          </p:nvSpPr>
          <p:spPr bwMode="auto">
            <a:xfrm>
              <a:off x="5059" y="288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4347" name="Line 91"/>
            <p:cNvSpPr>
              <a:spLocks noChangeShapeType="1"/>
            </p:cNvSpPr>
            <p:nvPr/>
          </p:nvSpPr>
          <p:spPr bwMode="auto">
            <a:xfrm>
              <a:off x="4771" y="3032"/>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4348" name="Line 92"/>
            <p:cNvSpPr>
              <a:spLocks noChangeShapeType="1"/>
            </p:cNvSpPr>
            <p:nvPr/>
          </p:nvSpPr>
          <p:spPr bwMode="auto">
            <a:xfrm>
              <a:off x="4287" y="3032"/>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4349" name="Line 93"/>
            <p:cNvSpPr>
              <a:spLocks noChangeShapeType="1"/>
            </p:cNvSpPr>
            <p:nvPr/>
          </p:nvSpPr>
          <p:spPr bwMode="auto">
            <a:xfrm>
              <a:off x="3902" y="312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4350" name="Freeform 94"/>
            <p:cNvSpPr>
              <a:spLocks/>
            </p:cNvSpPr>
            <p:nvPr/>
          </p:nvSpPr>
          <p:spPr bwMode="auto">
            <a:xfrm>
              <a:off x="3995" y="3027"/>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6" name="Group 95"/>
          <p:cNvGrpSpPr>
            <a:grpSpLocks/>
          </p:cNvGrpSpPr>
          <p:nvPr/>
        </p:nvGrpSpPr>
        <p:grpSpPr bwMode="auto">
          <a:xfrm>
            <a:off x="711200" y="5524500"/>
            <a:ext cx="8250238" cy="814388"/>
            <a:chOff x="448" y="3240"/>
            <a:chExt cx="5197" cy="513"/>
          </a:xfrm>
        </p:grpSpPr>
        <p:sp>
          <p:nvSpPr>
            <p:cNvPr id="2784352" name="Rectangle 96"/>
            <p:cNvSpPr>
              <a:spLocks noChangeArrowheads="1"/>
            </p:cNvSpPr>
            <p:nvPr/>
          </p:nvSpPr>
          <p:spPr bwMode="auto">
            <a:xfrm>
              <a:off x="448" y="3361"/>
              <a:ext cx="1512"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xor $t9,</a:t>
              </a:r>
              <a:r>
                <a:rPr lang="en-US" sz="2400" b="1" u="sng">
                  <a:solidFill>
                    <a:srgbClr val="00FF00"/>
                  </a:solidFill>
                  <a:latin typeface="Arial" pitchFamily="-65" charset="0"/>
                </a:rPr>
                <a:t>$t0</a:t>
              </a:r>
              <a:r>
                <a:rPr lang="en-US" sz="2400" b="1">
                  <a:solidFill>
                    <a:schemeClr val="tx1"/>
                  </a:solidFill>
                  <a:latin typeface="Arial" pitchFamily="-65" charset="0"/>
                </a:rPr>
                <a:t>,$t10</a:t>
              </a:r>
            </a:p>
          </p:txBody>
        </p:sp>
        <p:grpSp>
          <p:nvGrpSpPr>
            <p:cNvPr id="17" name="Group 97"/>
            <p:cNvGrpSpPr>
              <a:grpSpLocks/>
            </p:cNvGrpSpPr>
            <p:nvPr/>
          </p:nvGrpSpPr>
          <p:grpSpPr bwMode="auto">
            <a:xfrm>
              <a:off x="3568" y="3240"/>
              <a:ext cx="2077" cy="513"/>
              <a:chOff x="3643" y="3045"/>
              <a:chExt cx="2077" cy="513"/>
            </a:xfrm>
          </p:grpSpPr>
          <p:grpSp>
            <p:nvGrpSpPr>
              <p:cNvPr id="18" name="Group 98"/>
              <p:cNvGrpSpPr>
                <a:grpSpLocks/>
              </p:cNvGrpSpPr>
              <p:nvPr/>
            </p:nvGrpSpPr>
            <p:grpSpPr bwMode="auto">
              <a:xfrm>
                <a:off x="4559" y="3045"/>
                <a:ext cx="223" cy="481"/>
                <a:chOff x="4559" y="3045"/>
                <a:chExt cx="223" cy="481"/>
              </a:xfrm>
            </p:grpSpPr>
            <p:sp>
              <p:nvSpPr>
                <p:cNvPr id="2784355" name="Freeform 99"/>
                <p:cNvSpPr>
                  <a:spLocks/>
                </p:cNvSpPr>
                <p:nvPr/>
              </p:nvSpPr>
              <p:spPr bwMode="auto">
                <a:xfrm>
                  <a:off x="4569" y="3045"/>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4356" name="Rectangle 100"/>
                <p:cNvSpPr>
                  <a:spLocks noChangeArrowheads="1"/>
                </p:cNvSpPr>
                <p:nvPr/>
              </p:nvSpPr>
              <p:spPr bwMode="auto">
                <a:xfrm rot="5400000">
                  <a:off x="4472" y="3168"/>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9" name="Group 101"/>
              <p:cNvGrpSpPr>
                <a:grpSpLocks/>
              </p:cNvGrpSpPr>
              <p:nvPr/>
            </p:nvGrpSpPr>
            <p:grpSpPr bwMode="auto">
              <a:xfrm>
                <a:off x="3643" y="3141"/>
                <a:ext cx="340" cy="289"/>
                <a:chOff x="3643" y="3141"/>
                <a:chExt cx="340" cy="289"/>
              </a:xfrm>
            </p:grpSpPr>
            <p:sp>
              <p:nvSpPr>
                <p:cNvPr id="2784358" name="Rectangle 102"/>
                <p:cNvSpPr>
                  <a:spLocks noChangeArrowheads="1"/>
                </p:cNvSpPr>
                <p:nvPr/>
              </p:nvSpPr>
              <p:spPr bwMode="auto">
                <a:xfrm>
                  <a:off x="3649" y="3143"/>
                  <a:ext cx="228" cy="21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1600" b="1">
                      <a:solidFill>
                        <a:schemeClr val="tx1"/>
                      </a:solidFill>
                      <a:latin typeface="Times" pitchFamily="-65" charset="0"/>
                    </a:rPr>
                    <a:t>I$</a:t>
                  </a:r>
                </a:p>
              </p:txBody>
            </p:sp>
            <p:grpSp>
              <p:nvGrpSpPr>
                <p:cNvPr id="20" name="Group 103"/>
                <p:cNvGrpSpPr>
                  <a:grpSpLocks/>
                </p:cNvGrpSpPr>
                <p:nvPr/>
              </p:nvGrpSpPr>
              <p:grpSpPr bwMode="auto">
                <a:xfrm>
                  <a:off x="3643" y="3141"/>
                  <a:ext cx="340" cy="289"/>
                  <a:chOff x="3643" y="3141"/>
                  <a:chExt cx="340" cy="289"/>
                </a:xfrm>
              </p:grpSpPr>
              <p:sp>
                <p:nvSpPr>
                  <p:cNvPr id="2784360" name="Freeform 104"/>
                  <p:cNvSpPr>
                    <a:spLocks/>
                  </p:cNvSpPr>
                  <p:nvPr/>
                </p:nvSpPr>
                <p:spPr bwMode="auto">
                  <a:xfrm>
                    <a:off x="3643" y="3141"/>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4361" name="Freeform 105"/>
                  <p:cNvSpPr>
                    <a:spLocks/>
                  </p:cNvSpPr>
                  <p:nvPr/>
                </p:nvSpPr>
                <p:spPr bwMode="auto">
                  <a:xfrm>
                    <a:off x="3812" y="3141"/>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84362" name="Rectangle 106"/>
              <p:cNvSpPr>
                <a:spLocks noChangeArrowheads="1"/>
              </p:cNvSpPr>
              <p:nvPr/>
            </p:nvSpPr>
            <p:spPr bwMode="auto">
              <a:xfrm>
                <a:off x="4084" y="314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1" name="Group 107"/>
              <p:cNvGrpSpPr>
                <a:grpSpLocks/>
              </p:cNvGrpSpPr>
              <p:nvPr/>
            </p:nvGrpSpPr>
            <p:grpSpPr bwMode="auto">
              <a:xfrm>
                <a:off x="4103" y="3141"/>
                <a:ext cx="296" cy="289"/>
                <a:chOff x="4103" y="3141"/>
                <a:chExt cx="296" cy="289"/>
              </a:xfrm>
            </p:grpSpPr>
            <p:sp>
              <p:nvSpPr>
                <p:cNvPr id="2784364" name="Freeform 108"/>
                <p:cNvSpPr>
                  <a:spLocks/>
                </p:cNvSpPr>
                <p:nvPr/>
              </p:nvSpPr>
              <p:spPr bwMode="auto">
                <a:xfrm>
                  <a:off x="4103" y="3141"/>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4365" name="Freeform 109"/>
                <p:cNvSpPr>
                  <a:spLocks/>
                </p:cNvSpPr>
                <p:nvPr/>
              </p:nvSpPr>
              <p:spPr bwMode="auto">
                <a:xfrm>
                  <a:off x="4251" y="3141"/>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84366" name="Line 110"/>
              <p:cNvSpPr>
                <a:spLocks noChangeShapeType="1"/>
              </p:cNvSpPr>
              <p:nvPr/>
            </p:nvSpPr>
            <p:spPr bwMode="auto">
              <a:xfrm>
                <a:off x="3988" y="3285"/>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4367" name="Freeform 111"/>
              <p:cNvSpPr>
                <a:spLocks/>
              </p:cNvSpPr>
              <p:nvPr/>
            </p:nvSpPr>
            <p:spPr bwMode="auto">
              <a:xfrm>
                <a:off x="4050" y="3189"/>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4368" name="Line 112"/>
              <p:cNvSpPr>
                <a:spLocks noChangeShapeType="1"/>
              </p:cNvSpPr>
              <p:nvPr/>
            </p:nvSpPr>
            <p:spPr bwMode="auto">
              <a:xfrm>
                <a:off x="4404" y="3189"/>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4369" name="Rectangle 113"/>
              <p:cNvSpPr>
                <a:spLocks noChangeArrowheads="1"/>
              </p:cNvSpPr>
              <p:nvPr/>
            </p:nvSpPr>
            <p:spPr bwMode="auto">
              <a:xfrm>
                <a:off x="4901" y="3143"/>
                <a:ext cx="30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2" name="Group 114"/>
              <p:cNvGrpSpPr>
                <a:grpSpLocks/>
              </p:cNvGrpSpPr>
              <p:nvPr/>
            </p:nvGrpSpPr>
            <p:grpSpPr bwMode="auto">
              <a:xfrm>
                <a:off x="4952" y="3141"/>
                <a:ext cx="325" cy="289"/>
                <a:chOff x="4952" y="3141"/>
                <a:chExt cx="325" cy="289"/>
              </a:xfrm>
            </p:grpSpPr>
            <p:sp>
              <p:nvSpPr>
                <p:cNvPr id="2784371" name="Freeform 115"/>
                <p:cNvSpPr>
                  <a:spLocks/>
                </p:cNvSpPr>
                <p:nvPr/>
              </p:nvSpPr>
              <p:spPr bwMode="auto">
                <a:xfrm>
                  <a:off x="4952" y="3141"/>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4372" name="Freeform 116"/>
                <p:cNvSpPr>
                  <a:spLocks/>
                </p:cNvSpPr>
                <p:nvPr/>
              </p:nvSpPr>
              <p:spPr bwMode="auto">
                <a:xfrm>
                  <a:off x="5113" y="3141"/>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84373" name="Rectangle 117"/>
              <p:cNvSpPr>
                <a:spLocks noChangeArrowheads="1"/>
              </p:cNvSpPr>
              <p:nvPr/>
            </p:nvSpPr>
            <p:spPr bwMode="auto">
              <a:xfrm>
                <a:off x="5393" y="314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3" name="Group 118"/>
              <p:cNvGrpSpPr>
                <a:grpSpLocks/>
              </p:cNvGrpSpPr>
              <p:nvPr/>
            </p:nvGrpSpPr>
            <p:grpSpPr bwMode="auto">
              <a:xfrm>
                <a:off x="5420" y="3141"/>
                <a:ext cx="284" cy="289"/>
                <a:chOff x="5420" y="3141"/>
                <a:chExt cx="284" cy="289"/>
              </a:xfrm>
            </p:grpSpPr>
            <p:sp>
              <p:nvSpPr>
                <p:cNvPr id="2784375" name="Freeform 119"/>
                <p:cNvSpPr>
                  <a:spLocks/>
                </p:cNvSpPr>
                <p:nvPr/>
              </p:nvSpPr>
              <p:spPr bwMode="auto">
                <a:xfrm>
                  <a:off x="5420" y="3141"/>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4376" name="Freeform 120"/>
                <p:cNvSpPr>
                  <a:spLocks/>
                </p:cNvSpPr>
                <p:nvPr/>
              </p:nvSpPr>
              <p:spPr bwMode="auto">
                <a:xfrm>
                  <a:off x="5561" y="3141"/>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84377" name="Line 121"/>
              <p:cNvSpPr>
                <a:spLocks noChangeShapeType="1"/>
              </p:cNvSpPr>
              <p:nvPr/>
            </p:nvSpPr>
            <p:spPr bwMode="auto">
              <a:xfrm>
                <a:off x="5273" y="3285"/>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4378" name="Line 122"/>
              <p:cNvSpPr>
                <a:spLocks noChangeShapeType="1"/>
              </p:cNvSpPr>
              <p:nvPr/>
            </p:nvSpPr>
            <p:spPr bwMode="auto">
              <a:xfrm>
                <a:off x="4789" y="3285"/>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4379" name="Freeform 123"/>
              <p:cNvSpPr>
                <a:spLocks/>
              </p:cNvSpPr>
              <p:nvPr/>
            </p:nvSpPr>
            <p:spPr bwMode="auto">
              <a:xfrm>
                <a:off x="4910" y="3285"/>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4380" name="Line 124"/>
              <p:cNvSpPr>
                <a:spLocks noChangeShapeType="1"/>
              </p:cNvSpPr>
              <p:nvPr/>
            </p:nvSpPr>
            <p:spPr bwMode="auto">
              <a:xfrm>
                <a:off x="4404" y="3381"/>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4381" name="Freeform 125"/>
              <p:cNvSpPr>
                <a:spLocks/>
              </p:cNvSpPr>
              <p:nvPr/>
            </p:nvSpPr>
            <p:spPr bwMode="auto">
              <a:xfrm>
                <a:off x="4497" y="3280"/>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84382" name="Line 126"/>
          <p:cNvSpPr>
            <a:spLocks noChangeShapeType="1"/>
          </p:cNvSpPr>
          <p:nvPr/>
        </p:nvSpPr>
        <p:spPr bwMode="auto">
          <a:xfrm flipH="1">
            <a:off x="5214938" y="3276600"/>
            <a:ext cx="1033462" cy="987425"/>
          </a:xfrm>
          <a:prstGeom prst="line">
            <a:avLst/>
          </a:prstGeom>
          <a:noFill/>
          <a:ln w="57150">
            <a:solidFill>
              <a:srgbClr val="EA157A"/>
            </a:solidFill>
            <a:round/>
            <a:headEnd/>
            <a:tailEnd type="triangle" w="med" len="med"/>
          </a:ln>
          <a:effectLst/>
        </p:spPr>
        <p:txBody>
          <a:bodyPr wrap="none" anchor="ctr">
            <a:prstTxWarp prst="textNoShape">
              <a:avLst/>
            </a:prstTxWarp>
          </a:bodyPr>
          <a:lstStyle/>
          <a:p>
            <a:endParaRPr lang="en-US"/>
          </a:p>
        </p:txBody>
      </p:sp>
      <p:sp>
        <p:nvSpPr>
          <p:cNvPr id="2784383" name="Line 127"/>
          <p:cNvSpPr>
            <a:spLocks noChangeShapeType="1"/>
          </p:cNvSpPr>
          <p:nvPr/>
        </p:nvSpPr>
        <p:spPr bwMode="auto">
          <a:xfrm flipH="1">
            <a:off x="5943600" y="3276600"/>
            <a:ext cx="381000" cy="1698625"/>
          </a:xfrm>
          <a:prstGeom prst="line">
            <a:avLst/>
          </a:prstGeom>
          <a:noFill/>
          <a:ln w="57150">
            <a:solidFill>
              <a:srgbClr val="EA157A"/>
            </a:solidFill>
            <a:round/>
            <a:headEnd/>
            <a:tailEnd type="triangle" w="med" len="med"/>
          </a:ln>
          <a:effectLst/>
        </p:spPr>
        <p:txBody>
          <a:bodyPr wrap="none" anchor="ctr">
            <a:prstTxWarp prst="textNoShape">
              <a:avLst/>
            </a:prstTxWarp>
          </a:bodyPr>
          <a:lstStyle/>
          <a:p>
            <a:endParaRPr lang="en-US"/>
          </a:p>
        </p:txBody>
      </p:sp>
      <p:sp>
        <p:nvSpPr>
          <p:cNvPr id="2784384" name="Line 128"/>
          <p:cNvSpPr>
            <a:spLocks noChangeShapeType="1"/>
          </p:cNvSpPr>
          <p:nvPr/>
        </p:nvSpPr>
        <p:spPr bwMode="auto">
          <a:xfrm>
            <a:off x="6400800" y="3200400"/>
            <a:ext cx="177800" cy="2435225"/>
          </a:xfrm>
          <a:prstGeom prst="line">
            <a:avLst/>
          </a:prstGeom>
          <a:noFill/>
          <a:ln w="50800">
            <a:solidFill>
              <a:srgbClr val="00FF00"/>
            </a:solidFill>
            <a:round/>
            <a:headEnd/>
            <a:tailEnd type="triangle" w="med" len="med"/>
          </a:ln>
          <a:effectLst/>
        </p:spPr>
        <p:txBody>
          <a:bodyPr wrap="none" anchor="ctr">
            <a:prstTxWarp prst="textNoShape">
              <a:avLst/>
            </a:prstTxWarp>
          </a:bodyPr>
          <a:lstStyle/>
          <a:p>
            <a:endParaRPr lang="en-US"/>
          </a:p>
        </p:txBody>
      </p:sp>
      <p:grpSp>
        <p:nvGrpSpPr>
          <p:cNvPr id="24" name="Group 129"/>
          <p:cNvGrpSpPr>
            <a:grpSpLocks/>
          </p:cNvGrpSpPr>
          <p:nvPr/>
        </p:nvGrpSpPr>
        <p:grpSpPr bwMode="auto">
          <a:xfrm>
            <a:off x="719138" y="2505075"/>
            <a:ext cx="5761037" cy="989013"/>
            <a:chOff x="453" y="1338"/>
            <a:chExt cx="3629" cy="623"/>
          </a:xfrm>
        </p:grpSpPr>
        <p:sp>
          <p:nvSpPr>
            <p:cNvPr id="2784386" name="Freeform 130" descr="25%"/>
            <p:cNvSpPr>
              <a:spLocks/>
            </p:cNvSpPr>
            <p:nvPr/>
          </p:nvSpPr>
          <p:spPr bwMode="auto">
            <a:xfrm>
              <a:off x="3637" y="15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4387" name="Rectangle 131"/>
            <p:cNvSpPr>
              <a:spLocks noChangeArrowheads="1"/>
            </p:cNvSpPr>
            <p:nvPr/>
          </p:nvSpPr>
          <p:spPr bwMode="auto">
            <a:xfrm>
              <a:off x="453" y="1537"/>
              <a:ext cx="1462"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a:solidFill>
                    <a:schemeClr val="tx1"/>
                  </a:solidFill>
                  <a:latin typeface="Arial" pitchFamily="-65" charset="0"/>
                </a:rPr>
                <a:t>add </a:t>
              </a:r>
              <a:r>
                <a:rPr lang="en-US" sz="2400" b="1" u="sng" dirty="0">
                  <a:solidFill>
                    <a:schemeClr val="accent2"/>
                  </a:solidFill>
                  <a:latin typeface="Arial" pitchFamily="-65" charset="0"/>
                </a:rPr>
                <a:t>$t0</a:t>
              </a:r>
              <a:r>
                <a:rPr lang="en-US" sz="2400" b="1" dirty="0">
                  <a:solidFill>
                    <a:schemeClr val="tx1"/>
                  </a:solidFill>
                  <a:latin typeface="Arial" pitchFamily="-65" charset="0"/>
                </a:rPr>
                <a:t>,$t1,$t2</a:t>
              </a:r>
            </a:p>
          </p:txBody>
        </p:sp>
        <p:sp>
          <p:nvSpPr>
            <p:cNvPr id="2784388" name="Rectangle 132"/>
            <p:cNvSpPr>
              <a:spLocks noChangeArrowheads="1"/>
            </p:cNvSpPr>
            <p:nvPr/>
          </p:nvSpPr>
          <p:spPr bwMode="auto">
            <a:xfrm>
              <a:off x="1896" y="1338"/>
              <a:ext cx="250" cy="229"/>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1800" b="1">
                  <a:solidFill>
                    <a:schemeClr val="tx1"/>
                  </a:solidFill>
                  <a:latin typeface="Arial" pitchFamily="-65" charset="0"/>
                </a:rPr>
                <a:t>IF</a:t>
              </a:r>
            </a:p>
          </p:txBody>
        </p:sp>
        <p:sp>
          <p:nvSpPr>
            <p:cNvPr id="2784389" name="Rectangle 133"/>
            <p:cNvSpPr>
              <a:spLocks noChangeArrowheads="1"/>
            </p:cNvSpPr>
            <p:nvPr/>
          </p:nvSpPr>
          <p:spPr bwMode="auto">
            <a:xfrm>
              <a:off x="2280" y="1338"/>
              <a:ext cx="498" cy="229"/>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1800" b="1">
                  <a:solidFill>
                    <a:schemeClr val="tx1"/>
                  </a:solidFill>
                  <a:latin typeface="Arial" pitchFamily="-65" charset="0"/>
                </a:rPr>
                <a:t>ID/RF</a:t>
              </a:r>
            </a:p>
          </p:txBody>
        </p:sp>
        <p:sp>
          <p:nvSpPr>
            <p:cNvPr id="2784390" name="Rectangle 134"/>
            <p:cNvSpPr>
              <a:spLocks noChangeArrowheads="1"/>
            </p:cNvSpPr>
            <p:nvPr/>
          </p:nvSpPr>
          <p:spPr bwMode="auto">
            <a:xfrm>
              <a:off x="2808" y="1338"/>
              <a:ext cx="314" cy="229"/>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1800" b="1">
                  <a:solidFill>
                    <a:schemeClr val="tx1"/>
                  </a:solidFill>
                  <a:latin typeface="Arial" pitchFamily="-65" charset="0"/>
                </a:rPr>
                <a:t>EX</a:t>
              </a:r>
            </a:p>
          </p:txBody>
        </p:sp>
        <p:sp>
          <p:nvSpPr>
            <p:cNvPr id="2784391" name="Rectangle 135"/>
            <p:cNvSpPr>
              <a:spLocks noChangeArrowheads="1"/>
            </p:cNvSpPr>
            <p:nvPr/>
          </p:nvSpPr>
          <p:spPr bwMode="auto">
            <a:xfrm>
              <a:off x="3232" y="1338"/>
              <a:ext cx="458" cy="229"/>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1800" b="1">
                  <a:solidFill>
                    <a:schemeClr val="tx1"/>
                  </a:solidFill>
                  <a:latin typeface="Arial" pitchFamily="-65" charset="0"/>
                </a:rPr>
                <a:t>MEM</a:t>
              </a:r>
            </a:p>
          </p:txBody>
        </p:sp>
        <p:sp>
          <p:nvSpPr>
            <p:cNvPr id="2784392" name="Rectangle 136"/>
            <p:cNvSpPr>
              <a:spLocks noChangeArrowheads="1"/>
            </p:cNvSpPr>
            <p:nvPr/>
          </p:nvSpPr>
          <p:spPr bwMode="auto">
            <a:xfrm>
              <a:off x="3720" y="1338"/>
              <a:ext cx="362" cy="229"/>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1800" b="1">
                  <a:solidFill>
                    <a:schemeClr val="tx1"/>
                  </a:solidFill>
                  <a:latin typeface="Arial" pitchFamily="-65" charset="0"/>
                </a:rPr>
                <a:t>WB</a:t>
              </a:r>
            </a:p>
          </p:txBody>
        </p:sp>
        <p:sp>
          <p:nvSpPr>
            <p:cNvPr id="2784393" name="Freeform 137"/>
            <p:cNvSpPr>
              <a:spLocks/>
            </p:cNvSpPr>
            <p:nvPr/>
          </p:nvSpPr>
          <p:spPr bwMode="auto">
            <a:xfrm>
              <a:off x="3169" y="15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4394" name="Freeform 138"/>
            <p:cNvSpPr>
              <a:spLocks/>
            </p:cNvSpPr>
            <p:nvPr/>
          </p:nvSpPr>
          <p:spPr bwMode="auto">
            <a:xfrm>
              <a:off x="3330" y="15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4395" name="Freeform 139"/>
            <p:cNvSpPr>
              <a:spLocks/>
            </p:cNvSpPr>
            <p:nvPr/>
          </p:nvSpPr>
          <p:spPr bwMode="auto">
            <a:xfrm>
              <a:off x="2786" y="14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4396" name="Rectangle 140"/>
            <p:cNvSpPr>
              <a:spLocks noChangeArrowheads="1"/>
            </p:cNvSpPr>
            <p:nvPr/>
          </p:nvSpPr>
          <p:spPr bwMode="auto">
            <a:xfrm rot="5400000">
              <a:off x="2689" y="1571"/>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sp>
          <p:nvSpPr>
            <p:cNvPr id="2784397" name="Rectangle 141"/>
            <p:cNvSpPr>
              <a:spLocks noChangeArrowheads="1"/>
            </p:cNvSpPr>
            <p:nvPr/>
          </p:nvSpPr>
          <p:spPr bwMode="auto">
            <a:xfrm>
              <a:off x="1920" y="1578"/>
              <a:ext cx="228" cy="21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1600" b="1">
                  <a:solidFill>
                    <a:schemeClr val="tx1"/>
                  </a:solidFill>
                  <a:latin typeface="Times" pitchFamily="-65" charset="0"/>
                </a:rPr>
                <a:t>I$</a:t>
              </a:r>
            </a:p>
          </p:txBody>
        </p:sp>
        <p:grpSp>
          <p:nvGrpSpPr>
            <p:cNvPr id="25" name="Group 142"/>
            <p:cNvGrpSpPr>
              <a:grpSpLocks/>
            </p:cNvGrpSpPr>
            <p:nvPr/>
          </p:nvGrpSpPr>
          <p:grpSpPr bwMode="auto">
            <a:xfrm>
              <a:off x="1860" y="1544"/>
              <a:ext cx="340" cy="289"/>
              <a:chOff x="1935" y="1349"/>
              <a:chExt cx="340" cy="289"/>
            </a:xfrm>
          </p:grpSpPr>
          <p:sp>
            <p:nvSpPr>
              <p:cNvPr id="2784399" name="Freeform 143"/>
              <p:cNvSpPr>
                <a:spLocks/>
              </p:cNvSpPr>
              <p:nvPr/>
            </p:nvSpPr>
            <p:spPr bwMode="auto">
              <a:xfrm>
                <a:off x="1935" y="134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4400" name="Freeform 144"/>
              <p:cNvSpPr>
                <a:spLocks/>
              </p:cNvSpPr>
              <p:nvPr/>
            </p:nvSpPr>
            <p:spPr bwMode="auto">
              <a:xfrm>
                <a:off x="2104" y="134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84401" name="Rectangle 145"/>
            <p:cNvSpPr>
              <a:spLocks noChangeArrowheads="1"/>
            </p:cNvSpPr>
            <p:nvPr/>
          </p:nvSpPr>
          <p:spPr bwMode="auto">
            <a:xfrm>
              <a:off x="2301" y="1551"/>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2784402" name="Freeform 146"/>
            <p:cNvSpPr>
              <a:spLocks/>
            </p:cNvSpPr>
            <p:nvPr/>
          </p:nvSpPr>
          <p:spPr bwMode="auto">
            <a:xfrm>
              <a:off x="2320" y="15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4403" name="Freeform 147"/>
            <p:cNvSpPr>
              <a:spLocks/>
            </p:cNvSpPr>
            <p:nvPr/>
          </p:nvSpPr>
          <p:spPr bwMode="auto">
            <a:xfrm>
              <a:off x="2468" y="15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4404" name="Line 148"/>
            <p:cNvSpPr>
              <a:spLocks noChangeShapeType="1"/>
            </p:cNvSpPr>
            <p:nvPr/>
          </p:nvSpPr>
          <p:spPr bwMode="auto">
            <a:xfrm>
              <a:off x="2205" y="1688"/>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4405" name="Freeform 149"/>
            <p:cNvSpPr>
              <a:spLocks/>
            </p:cNvSpPr>
            <p:nvPr/>
          </p:nvSpPr>
          <p:spPr bwMode="auto">
            <a:xfrm>
              <a:off x="2267" y="1592"/>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4406" name="Line 150"/>
            <p:cNvSpPr>
              <a:spLocks noChangeShapeType="1"/>
            </p:cNvSpPr>
            <p:nvPr/>
          </p:nvSpPr>
          <p:spPr bwMode="auto">
            <a:xfrm>
              <a:off x="2621" y="159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4407" name="Rectangle 151"/>
            <p:cNvSpPr>
              <a:spLocks noChangeArrowheads="1"/>
            </p:cNvSpPr>
            <p:nvPr/>
          </p:nvSpPr>
          <p:spPr bwMode="auto">
            <a:xfrm>
              <a:off x="3150" y="1588"/>
              <a:ext cx="30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84408" name="Rectangle 152"/>
            <p:cNvSpPr>
              <a:spLocks noChangeArrowheads="1"/>
            </p:cNvSpPr>
            <p:nvPr/>
          </p:nvSpPr>
          <p:spPr bwMode="auto">
            <a:xfrm>
              <a:off x="3610" y="15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2784409" name="Freeform 153"/>
            <p:cNvSpPr>
              <a:spLocks/>
            </p:cNvSpPr>
            <p:nvPr/>
          </p:nvSpPr>
          <p:spPr bwMode="auto">
            <a:xfrm>
              <a:off x="3778" y="15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4410" name="Line 154"/>
            <p:cNvSpPr>
              <a:spLocks noChangeShapeType="1"/>
            </p:cNvSpPr>
            <p:nvPr/>
          </p:nvSpPr>
          <p:spPr bwMode="auto">
            <a:xfrm>
              <a:off x="3490" y="16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4411" name="Line 155"/>
            <p:cNvSpPr>
              <a:spLocks noChangeShapeType="1"/>
            </p:cNvSpPr>
            <p:nvPr/>
          </p:nvSpPr>
          <p:spPr bwMode="auto">
            <a:xfrm>
              <a:off x="3006" y="1688"/>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4412" name="Freeform 156"/>
            <p:cNvSpPr>
              <a:spLocks/>
            </p:cNvSpPr>
            <p:nvPr/>
          </p:nvSpPr>
          <p:spPr bwMode="auto">
            <a:xfrm>
              <a:off x="3127" y="1688"/>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4413" name="Line 157"/>
            <p:cNvSpPr>
              <a:spLocks noChangeShapeType="1"/>
            </p:cNvSpPr>
            <p:nvPr/>
          </p:nvSpPr>
          <p:spPr bwMode="auto">
            <a:xfrm>
              <a:off x="2621" y="178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4414" name="Freeform 158"/>
            <p:cNvSpPr>
              <a:spLocks/>
            </p:cNvSpPr>
            <p:nvPr/>
          </p:nvSpPr>
          <p:spPr bwMode="auto">
            <a:xfrm>
              <a:off x="2714" y="1683"/>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84415" name="Oval 159"/>
          <p:cNvSpPr>
            <a:spLocks noChangeArrowheads="1"/>
          </p:cNvSpPr>
          <p:nvPr/>
        </p:nvSpPr>
        <p:spPr bwMode="auto">
          <a:xfrm>
            <a:off x="6327775" y="3032125"/>
            <a:ext cx="93663" cy="93663"/>
          </a:xfrm>
          <a:prstGeom prst="ellipse">
            <a:avLst/>
          </a:prstGeom>
          <a:solidFill>
            <a:schemeClr val="accent1"/>
          </a:solidFill>
          <a:ln w="25400">
            <a:solidFill>
              <a:schemeClr val="tx1"/>
            </a:solidFill>
            <a:round/>
            <a:headEnd/>
            <a:tailEnd/>
          </a:ln>
          <a:effectLst/>
        </p:spPr>
        <p:txBody>
          <a:bodyPr wrap="none" anchor="ctr">
            <a:prstTxWarp prst="textNoShape">
              <a:avLst/>
            </a:prstTxWarp>
          </a:bodyPr>
          <a:lstStyle/>
          <a:p>
            <a:endParaRPr lang="en-US"/>
          </a:p>
        </p:txBody>
      </p:sp>
      <p:grpSp>
        <p:nvGrpSpPr>
          <p:cNvPr id="26" name="Group 160"/>
          <p:cNvGrpSpPr>
            <a:grpSpLocks/>
          </p:cNvGrpSpPr>
          <p:nvPr/>
        </p:nvGrpSpPr>
        <p:grpSpPr bwMode="auto">
          <a:xfrm>
            <a:off x="161925" y="1771650"/>
            <a:ext cx="569913" cy="4786313"/>
            <a:chOff x="102" y="876"/>
            <a:chExt cx="359" cy="3015"/>
          </a:xfrm>
        </p:grpSpPr>
        <p:sp>
          <p:nvSpPr>
            <p:cNvPr id="2784417" name="Line 161"/>
            <p:cNvSpPr>
              <a:spLocks noChangeShapeType="1"/>
            </p:cNvSpPr>
            <p:nvPr/>
          </p:nvSpPr>
          <p:spPr bwMode="auto">
            <a:xfrm>
              <a:off x="461" y="1659"/>
              <a:ext cx="0" cy="2032"/>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84418" name="Rectangle 162"/>
            <p:cNvSpPr>
              <a:spLocks noChangeArrowheads="1"/>
            </p:cNvSpPr>
            <p:nvPr/>
          </p:nvSpPr>
          <p:spPr bwMode="auto">
            <a:xfrm>
              <a:off x="102" y="876"/>
              <a:ext cx="288" cy="301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a:solidFill>
                    <a:schemeClr val="tx1"/>
                  </a:solidFill>
                  <a:latin typeface="Arial" pitchFamily="-65" charset="0"/>
                </a:rPr>
                <a:t>I</a:t>
              </a:r>
            </a:p>
            <a:p>
              <a:pPr algn="ctr"/>
              <a:r>
                <a:rPr lang="en-US" sz="2800" b="1">
                  <a:solidFill>
                    <a:schemeClr val="tx1"/>
                  </a:solidFill>
                  <a:latin typeface="Arial" pitchFamily="-65" charset="0"/>
                </a:rPr>
                <a:t>n</a:t>
              </a:r>
            </a:p>
            <a:p>
              <a:pPr algn="ctr"/>
              <a:r>
                <a:rPr lang="en-US" sz="2800" b="1">
                  <a:solidFill>
                    <a:schemeClr val="tx1"/>
                  </a:solidFill>
                  <a:latin typeface="Arial" pitchFamily="-65" charset="0"/>
                </a:rPr>
                <a:t>s</a:t>
              </a:r>
            </a:p>
            <a:p>
              <a:pPr algn="ctr"/>
              <a:r>
                <a:rPr lang="en-US" sz="2800" b="1">
                  <a:solidFill>
                    <a:schemeClr val="tx1"/>
                  </a:solidFill>
                  <a:latin typeface="Arial" pitchFamily="-65" charset="0"/>
                </a:rPr>
                <a:t>t</a:t>
              </a:r>
            </a:p>
            <a:p>
              <a:pPr algn="ctr"/>
              <a:r>
                <a:rPr lang="en-US" sz="2800" b="1">
                  <a:solidFill>
                    <a:schemeClr val="tx1"/>
                  </a:solidFill>
                  <a:latin typeface="Arial" pitchFamily="-65" charset="0"/>
                </a:rPr>
                <a:t>r.</a:t>
              </a:r>
            </a:p>
            <a:p>
              <a:pPr algn="ctr"/>
              <a:endParaRPr lang="en-US" sz="2800" b="1">
                <a:solidFill>
                  <a:schemeClr val="tx1"/>
                </a:solidFill>
                <a:latin typeface="Arial" pitchFamily="-65" charset="0"/>
              </a:endParaRPr>
            </a:p>
            <a:p>
              <a:pPr algn="ctr"/>
              <a:r>
                <a:rPr lang="en-US" sz="2800" b="1">
                  <a:solidFill>
                    <a:schemeClr val="tx1"/>
                  </a:solidFill>
                  <a:latin typeface="Arial" pitchFamily="-65" charset="0"/>
                </a:rPr>
                <a:t>O</a:t>
              </a:r>
            </a:p>
            <a:p>
              <a:pPr algn="ctr"/>
              <a:r>
                <a:rPr lang="en-US" sz="2800" b="1">
                  <a:solidFill>
                    <a:schemeClr val="tx1"/>
                  </a:solidFill>
                  <a:latin typeface="Arial" pitchFamily="-65" charset="0"/>
                </a:rPr>
                <a:t>r</a:t>
              </a:r>
            </a:p>
            <a:p>
              <a:pPr algn="ctr"/>
              <a:r>
                <a:rPr lang="en-US" sz="2800" b="1">
                  <a:solidFill>
                    <a:schemeClr val="tx1"/>
                  </a:solidFill>
                  <a:latin typeface="Arial" pitchFamily="-65" charset="0"/>
                </a:rPr>
                <a:t>d</a:t>
              </a:r>
            </a:p>
            <a:p>
              <a:pPr algn="ctr"/>
              <a:r>
                <a:rPr lang="en-US" sz="2800" b="1">
                  <a:solidFill>
                    <a:schemeClr val="tx1"/>
                  </a:solidFill>
                  <a:latin typeface="Arial" pitchFamily="-65" charset="0"/>
                </a:rPr>
                <a:t>e</a:t>
              </a:r>
            </a:p>
            <a:p>
              <a:pPr algn="ctr"/>
              <a:r>
                <a:rPr lang="en-US" sz="2800" b="1">
                  <a:solidFill>
                    <a:schemeClr val="tx1"/>
                  </a:solidFill>
                  <a:latin typeface="Arial" pitchFamily="-65" charset="0"/>
                </a:rPr>
                <a:t>r</a:t>
              </a:r>
            </a:p>
          </p:txBody>
        </p:sp>
      </p:grpSp>
      <p:grpSp>
        <p:nvGrpSpPr>
          <p:cNvPr id="27" name="Group 163"/>
          <p:cNvGrpSpPr>
            <a:grpSpLocks/>
          </p:cNvGrpSpPr>
          <p:nvPr/>
        </p:nvGrpSpPr>
        <p:grpSpPr bwMode="auto">
          <a:xfrm>
            <a:off x="1131888" y="1679575"/>
            <a:ext cx="7707312" cy="515938"/>
            <a:chOff x="713" y="818"/>
            <a:chExt cx="4855" cy="325"/>
          </a:xfrm>
        </p:grpSpPr>
        <p:sp>
          <p:nvSpPr>
            <p:cNvPr id="2784420" name="Line 164"/>
            <p:cNvSpPr>
              <a:spLocks noChangeShapeType="1"/>
            </p:cNvSpPr>
            <p:nvPr/>
          </p:nvSpPr>
          <p:spPr bwMode="auto">
            <a:xfrm>
              <a:off x="764" y="1143"/>
              <a:ext cx="4804"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84421" name="Rectangle 165"/>
            <p:cNvSpPr>
              <a:spLocks noChangeArrowheads="1"/>
            </p:cNvSpPr>
            <p:nvPr/>
          </p:nvSpPr>
          <p:spPr bwMode="auto">
            <a:xfrm>
              <a:off x="713" y="818"/>
              <a:ext cx="2168"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a:solidFill>
                    <a:schemeClr val="tx1"/>
                  </a:solidFill>
                  <a:latin typeface="Arial" pitchFamily="-65" charset="0"/>
                </a:rPr>
                <a:t>Time (clock cycles)</a:t>
              </a:r>
            </a:p>
          </p:txBody>
        </p:sp>
      </p:grpSp>
      <p:sp>
        <p:nvSpPr>
          <p:cNvPr id="2784422" name="Line 166"/>
          <p:cNvSpPr>
            <a:spLocks noChangeShapeType="1"/>
          </p:cNvSpPr>
          <p:nvPr/>
        </p:nvSpPr>
        <p:spPr bwMode="auto">
          <a:xfrm flipH="1">
            <a:off x="4587875" y="3124200"/>
            <a:ext cx="1660525" cy="461963"/>
          </a:xfrm>
          <a:prstGeom prst="line">
            <a:avLst/>
          </a:prstGeom>
          <a:noFill/>
          <a:ln w="57150">
            <a:solidFill>
              <a:srgbClr val="EA157A"/>
            </a:solidFill>
            <a:round/>
            <a:headEnd/>
            <a:tailEnd type="triangle" w="med" len="me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86307" name="Rectangle 3"/>
          <p:cNvSpPr>
            <a:spLocks noGrp="1" noChangeArrowheads="1"/>
          </p:cNvSpPr>
          <p:nvPr>
            <p:ph type="title"/>
          </p:nvPr>
        </p:nvSpPr>
        <p:spPr/>
        <p:txBody>
          <a:bodyPr/>
          <a:lstStyle/>
          <a:p>
            <a:r>
              <a:rPr lang="en-US" dirty="0" smtClean="0"/>
              <a:t>Data Hazard Solution: Forwarding</a:t>
            </a:r>
            <a:endParaRPr lang="en-US" dirty="0"/>
          </a:p>
        </p:txBody>
      </p:sp>
      <p:sp>
        <p:nvSpPr>
          <p:cNvPr id="164" name="Content Placeholder 163"/>
          <p:cNvSpPr>
            <a:spLocks noGrp="1"/>
          </p:cNvSpPr>
          <p:nvPr>
            <p:ph idx="1"/>
          </p:nvPr>
        </p:nvSpPr>
        <p:spPr/>
        <p:txBody>
          <a:bodyPr/>
          <a:lstStyle/>
          <a:p>
            <a:r>
              <a:rPr lang="en-US" sz="2800" dirty="0" smtClean="0"/>
              <a:t> Forward result from one stage to another</a:t>
            </a:r>
            <a:endParaRPr lang="en-US" sz="2000" dirty="0" smtClean="0">
              <a:latin typeface="Times" pitchFamily="-65" charset="0"/>
            </a:endParaRPr>
          </a:p>
        </p:txBody>
      </p:sp>
      <p:grpSp>
        <p:nvGrpSpPr>
          <p:cNvPr id="2" name="Group 4"/>
          <p:cNvGrpSpPr>
            <a:grpSpLocks/>
          </p:cNvGrpSpPr>
          <p:nvPr/>
        </p:nvGrpSpPr>
        <p:grpSpPr bwMode="auto">
          <a:xfrm>
            <a:off x="3517900" y="1617662"/>
            <a:ext cx="4800600" cy="4310063"/>
            <a:chOff x="2149" y="960"/>
            <a:chExt cx="3024" cy="2715"/>
          </a:xfrm>
        </p:grpSpPr>
        <p:sp>
          <p:nvSpPr>
            <p:cNvPr id="2786309" name="Line 5"/>
            <p:cNvSpPr>
              <a:spLocks noChangeShapeType="1"/>
            </p:cNvSpPr>
            <p:nvPr/>
          </p:nvSpPr>
          <p:spPr bwMode="auto">
            <a:xfrm>
              <a:off x="2149" y="960"/>
              <a:ext cx="0" cy="2667"/>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86310" name="Line 6"/>
            <p:cNvSpPr>
              <a:spLocks noChangeShapeType="1"/>
            </p:cNvSpPr>
            <p:nvPr/>
          </p:nvSpPr>
          <p:spPr bwMode="auto">
            <a:xfrm>
              <a:off x="2581" y="960"/>
              <a:ext cx="0" cy="2619"/>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86311" name="Line 7"/>
            <p:cNvSpPr>
              <a:spLocks noChangeShapeType="1"/>
            </p:cNvSpPr>
            <p:nvPr/>
          </p:nvSpPr>
          <p:spPr bwMode="auto">
            <a:xfrm>
              <a:off x="3013" y="960"/>
              <a:ext cx="0" cy="2619"/>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86312" name="Line 8"/>
            <p:cNvSpPr>
              <a:spLocks noChangeShapeType="1"/>
            </p:cNvSpPr>
            <p:nvPr/>
          </p:nvSpPr>
          <p:spPr bwMode="auto">
            <a:xfrm>
              <a:off x="3445" y="960"/>
              <a:ext cx="0" cy="2619"/>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86313" name="Line 9"/>
            <p:cNvSpPr>
              <a:spLocks noChangeShapeType="1"/>
            </p:cNvSpPr>
            <p:nvPr/>
          </p:nvSpPr>
          <p:spPr bwMode="auto">
            <a:xfrm>
              <a:off x="3877" y="960"/>
              <a:ext cx="0" cy="2667"/>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86314" name="Line 10"/>
            <p:cNvSpPr>
              <a:spLocks noChangeShapeType="1"/>
            </p:cNvSpPr>
            <p:nvPr/>
          </p:nvSpPr>
          <p:spPr bwMode="auto">
            <a:xfrm>
              <a:off x="4309" y="960"/>
              <a:ext cx="0" cy="2667"/>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86315" name="Line 11"/>
            <p:cNvSpPr>
              <a:spLocks noChangeShapeType="1"/>
            </p:cNvSpPr>
            <p:nvPr/>
          </p:nvSpPr>
          <p:spPr bwMode="auto">
            <a:xfrm flipH="1">
              <a:off x="4725" y="960"/>
              <a:ext cx="16" cy="2715"/>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86316" name="Line 12"/>
            <p:cNvSpPr>
              <a:spLocks noChangeShapeType="1"/>
            </p:cNvSpPr>
            <p:nvPr/>
          </p:nvSpPr>
          <p:spPr bwMode="auto">
            <a:xfrm flipH="1">
              <a:off x="5157" y="960"/>
              <a:ext cx="16" cy="2667"/>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grpSp>
        <p:nvGrpSpPr>
          <p:cNvPr id="3" name="Group 13"/>
          <p:cNvGrpSpPr>
            <a:grpSpLocks/>
          </p:cNvGrpSpPr>
          <p:nvPr/>
        </p:nvGrpSpPr>
        <p:grpSpPr bwMode="auto">
          <a:xfrm>
            <a:off x="690562" y="2697162"/>
            <a:ext cx="6191250" cy="814388"/>
            <a:chOff x="368" y="1640"/>
            <a:chExt cx="3900" cy="513"/>
          </a:xfrm>
        </p:grpSpPr>
        <p:sp>
          <p:nvSpPr>
            <p:cNvPr id="2786318" name="Freeform 14" descr="25%"/>
            <p:cNvSpPr>
              <a:spLocks/>
            </p:cNvSpPr>
            <p:nvPr/>
          </p:nvSpPr>
          <p:spPr bwMode="auto">
            <a:xfrm>
              <a:off x="2799" y="173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6319" name="Rectangle 15"/>
            <p:cNvSpPr>
              <a:spLocks noChangeArrowheads="1"/>
            </p:cNvSpPr>
            <p:nvPr/>
          </p:nvSpPr>
          <p:spPr bwMode="auto">
            <a:xfrm>
              <a:off x="368" y="1737"/>
              <a:ext cx="1448"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sub $t4,</a:t>
              </a:r>
              <a:r>
                <a:rPr lang="en-US" sz="2400" b="1" u="sng">
                  <a:solidFill>
                    <a:srgbClr val="00FF00"/>
                  </a:solidFill>
                  <a:latin typeface="Arial" pitchFamily="-65" charset="0"/>
                </a:rPr>
                <a:t>$t0</a:t>
              </a:r>
              <a:r>
                <a:rPr lang="en-US" sz="2400" b="1">
                  <a:solidFill>
                    <a:schemeClr val="tx1"/>
                  </a:solidFill>
                  <a:latin typeface="Arial" pitchFamily="-65" charset="0"/>
                </a:rPr>
                <a:t>,$t3</a:t>
              </a:r>
            </a:p>
          </p:txBody>
        </p:sp>
        <p:grpSp>
          <p:nvGrpSpPr>
            <p:cNvPr id="4" name="Group 16"/>
            <p:cNvGrpSpPr>
              <a:grpSpLocks/>
            </p:cNvGrpSpPr>
            <p:nvPr/>
          </p:nvGrpSpPr>
          <p:grpSpPr bwMode="auto">
            <a:xfrm>
              <a:off x="3107" y="1640"/>
              <a:ext cx="223" cy="481"/>
              <a:chOff x="3278" y="1701"/>
              <a:chExt cx="223" cy="481"/>
            </a:xfrm>
          </p:grpSpPr>
          <p:sp>
            <p:nvSpPr>
              <p:cNvPr id="2786321" name="Freeform 17"/>
              <p:cNvSpPr>
                <a:spLocks/>
              </p:cNvSpPr>
              <p:nvPr/>
            </p:nvSpPr>
            <p:spPr bwMode="auto">
              <a:xfrm>
                <a:off x="3288" y="1701"/>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6322" name="Rectangle 18"/>
              <p:cNvSpPr>
                <a:spLocks noChangeArrowheads="1"/>
              </p:cNvSpPr>
              <p:nvPr/>
            </p:nvSpPr>
            <p:spPr bwMode="auto">
              <a:xfrm rot="5400000">
                <a:off x="3191" y="1824"/>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5" name="Group 19"/>
            <p:cNvGrpSpPr>
              <a:grpSpLocks/>
            </p:cNvGrpSpPr>
            <p:nvPr/>
          </p:nvGrpSpPr>
          <p:grpSpPr bwMode="auto">
            <a:xfrm>
              <a:off x="2191" y="1736"/>
              <a:ext cx="340" cy="289"/>
              <a:chOff x="2362" y="1797"/>
              <a:chExt cx="340" cy="289"/>
            </a:xfrm>
          </p:grpSpPr>
          <p:sp>
            <p:nvSpPr>
              <p:cNvPr id="2786324" name="Rectangle 20"/>
              <p:cNvSpPr>
                <a:spLocks noChangeArrowheads="1"/>
              </p:cNvSpPr>
              <p:nvPr/>
            </p:nvSpPr>
            <p:spPr bwMode="auto">
              <a:xfrm>
                <a:off x="2368" y="1799"/>
                <a:ext cx="228" cy="21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1600" b="1">
                    <a:solidFill>
                      <a:schemeClr val="tx1"/>
                    </a:solidFill>
                    <a:latin typeface="Times" pitchFamily="-65" charset="0"/>
                  </a:rPr>
                  <a:t>I$</a:t>
                </a:r>
              </a:p>
            </p:txBody>
          </p:sp>
          <p:grpSp>
            <p:nvGrpSpPr>
              <p:cNvPr id="6" name="Group 21"/>
              <p:cNvGrpSpPr>
                <a:grpSpLocks/>
              </p:cNvGrpSpPr>
              <p:nvPr/>
            </p:nvGrpSpPr>
            <p:grpSpPr bwMode="auto">
              <a:xfrm>
                <a:off x="2362" y="1797"/>
                <a:ext cx="340" cy="289"/>
                <a:chOff x="2362" y="1797"/>
                <a:chExt cx="340" cy="289"/>
              </a:xfrm>
            </p:grpSpPr>
            <p:sp>
              <p:nvSpPr>
                <p:cNvPr id="2786326" name="Freeform 22"/>
                <p:cNvSpPr>
                  <a:spLocks/>
                </p:cNvSpPr>
                <p:nvPr/>
              </p:nvSpPr>
              <p:spPr bwMode="auto">
                <a:xfrm>
                  <a:off x="2362" y="1797"/>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6327" name="Freeform 23"/>
                <p:cNvSpPr>
                  <a:spLocks/>
                </p:cNvSpPr>
                <p:nvPr/>
              </p:nvSpPr>
              <p:spPr bwMode="auto">
                <a:xfrm>
                  <a:off x="2531" y="1797"/>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86328" name="Rectangle 24"/>
            <p:cNvSpPr>
              <a:spLocks noChangeArrowheads="1"/>
            </p:cNvSpPr>
            <p:nvPr/>
          </p:nvSpPr>
          <p:spPr bwMode="auto">
            <a:xfrm>
              <a:off x="2632" y="174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2786329" name="Freeform 25"/>
            <p:cNvSpPr>
              <a:spLocks/>
            </p:cNvSpPr>
            <p:nvPr/>
          </p:nvSpPr>
          <p:spPr bwMode="auto">
            <a:xfrm>
              <a:off x="2651" y="173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6330" name="Line 26"/>
            <p:cNvSpPr>
              <a:spLocks noChangeShapeType="1"/>
            </p:cNvSpPr>
            <p:nvPr/>
          </p:nvSpPr>
          <p:spPr bwMode="auto">
            <a:xfrm>
              <a:off x="2536" y="1880"/>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6331" name="Freeform 27"/>
            <p:cNvSpPr>
              <a:spLocks/>
            </p:cNvSpPr>
            <p:nvPr/>
          </p:nvSpPr>
          <p:spPr bwMode="auto">
            <a:xfrm>
              <a:off x="2598" y="1784"/>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6332" name="Line 28"/>
            <p:cNvSpPr>
              <a:spLocks noChangeShapeType="1"/>
            </p:cNvSpPr>
            <p:nvPr/>
          </p:nvSpPr>
          <p:spPr bwMode="auto">
            <a:xfrm>
              <a:off x="2952" y="178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6333" name="Rectangle 29"/>
            <p:cNvSpPr>
              <a:spLocks noChangeArrowheads="1"/>
            </p:cNvSpPr>
            <p:nvPr/>
          </p:nvSpPr>
          <p:spPr bwMode="auto">
            <a:xfrm>
              <a:off x="3449" y="1738"/>
              <a:ext cx="30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7" name="Group 30"/>
            <p:cNvGrpSpPr>
              <a:grpSpLocks/>
            </p:cNvGrpSpPr>
            <p:nvPr/>
          </p:nvGrpSpPr>
          <p:grpSpPr bwMode="auto">
            <a:xfrm>
              <a:off x="3500" y="1736"/>
              <a:ext cx="325" cy="289"/>
              <a:chOff x="3671" y="1797"/>
              <a:chExt cx="325" cy="289"/>
            </a:xfrm>
          </p:grpSpPr>
          <p:sp>
            <p:nvSpPr>
              <p:cNvPr id="2786335" name="Freeform 31"/>
              <p:cNvSpPr>
                <a:spLocks/>
              </p:cNvSpPr>
              <p:nvPr/>
            </p:nvSpPr>
            <p:spPr bwMode="auto">
              <a:xfrm>
                <a:off x="3671" y="1797"/>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6336" name="Freeform 32"/>
              <p:cNvSpPr>
                <a:spLocks/>
              </p:cNvSpPr>
              <p:nvPr/>
            </p:nvSpPr>
            <p:spPr bwMode="auto">
              <a:xfrm>
                <a:off x="3832" y="1797"/>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86337" name="Rectangle 33"/>
            <p:cNvSpPr>
              <a:spLocks noChangeArrowheads="1"/>
            </p:cNvSpPr>
            <p:nvPr/>
          </p:nvSpPr>
          <p:spPr bwMode="auto">
            <a:xfrm>
              <a:off x="3941" y="173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8" name="Group 34"/>
            <p:cNvGrpSpPr>
              <a:grpSpLocks/>
            </p:cNvGrpSpPr>
            <p:nvPr/>
          </p:nvGrpSpPr>
          <p:grpSpPr bwMode="auto">
            <a:xfrm>
              <a:off x="3968" y="1736"/>
              <a:ext cx="284" cy="289"/>
              <a:chOff x="4139" y="1797"/>
              <a:chExt cx="284" cy="289"/>
            </a:xfrm>
          </p:grpSpPr>
          <p:sp>
            <p:nvSpPr>
              <p:cNvPr id="2786339" name="Freeform 35"/>
              <p:cNvSpPr>
                <a:spLocks/>
              </p:cNvSpPr>
              <p:nvPr/>
            </p:nvSpPr>
            <p:spPr bwMode="auto">
              <a:xfrm>
                <a:off x="4139" y="1797"/>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6340" name="Freeform 36"/>
              <p:cNvSpPr>
                <a:spLocks/>
              </p:cNvSpPr>
              <p:nvPr/>
            </p:nvSpPr>
            <p:spPr bwMode="auto">
              <a:xfrm>
                <a:off x="4280" y="1797"/>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86341" name="Line 37"/>
            <p:cNvSpPr>
              <a:spLocks noChangeShapeType="1"/>
            </p:cNvSpPr>
            <p:nvPr/>
          </p:nvSpPr>
          <p:spPr bwMode="auto">
            <a:xfrm>
              <a:off x="3821" y="1880"/>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6342" name="Line 38"/>
            <p:cNvSpPr>
              <a:spLocks noChangeShapeType="1"/>
            </p:cNvSpPr>
            <p:nvPr/>
          </p:nvSpPr>
          <p:spPr bwMode="auto">
            <a:xfrm>
              <a:off x="3337" y="1880"/>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6343" name="Freeform 39"/>
            <p:cNvSpPr>
              <a:spLocks/>
            </p:cNvSpPr>
            <p:nvPr/>
          </p:nvSpPr>
          <p:spPr bwMode="auto">
            <a:xfrm>
              <a:off x="3458" y="1880"/>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6344" name="Line 40"/>
            <p:cNvSpPr>
              <a:spLocks noChangeShapeType="1"/>
            </p:cNvSpPr>
            <p:nvPr/>
          </p:nvSpPr>
          <p:spPr bwMode="auto">
            <a:xfrm>
              <a:off x="2952" y="197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6345" name="Freeform 41"/>
            <p:cNvSpPr>
              <a:spLocks/>
            </p:cNvSpPr>
            <p:nvPr/>
          </p:nvSpPr>
          <p:spPr bwMode="auto">
            <a:xfrm>
              <a:off x="3045" y="1875"/>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9" name="Group 42"/>
          <p:cNvGrpSpPr>
            <a:grpSpLocks/>
          </p:cNvGrpSpPr>
          <p:nvPr/>
        </p:nvGrpSpPr>
        <p:grpSpPr bwMode="auto">
          <a:xfrm>
            <a:off x="665162" y="3408362"/>
            <a:ext cx="6894513" cy="814388"/>
            <a:chOff x="352" y="2088"/>
            <a:chExt cx="4343" cy="513"/>
          </a:xfrm>
        </p:grpSpPr>
        <p:sp>
          <p:nvSpPr>
            <p:cNvPr id="2786347" name="Freeform 43" descr="25%"/>
            <p:cNvSpPr>
              <a:spLocks/>
            </p:cNvSpPr>
            <p:nvPr/>
          </p:nvSpPr>
          <p:spPr bwMode="auto">
            <a:xfrm>
              <a:off x="3226" y="218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6348" name="Rectangle 44"/>
            <p:cNvSpPr>
              <a:spLocks noChangeArrowheads="1"/>
            </p:cNvSpPr>
            <p:nvPr/>
          </p:nvSpPr>
          <p:spPr bwMode="auto">
            <a:xfrm>
              <a:off x="352" y="2193"/>
              <a:ext cx="1448"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and $t5,</a:t>
              </a:r>
              <a:r>
                <a:rPr lang="en-US" sz="2400" b="1" u="sng">
                  <a:solidFill>
                    <a:srgbClr val="00FF00"/>
                  </a:solidFill>
                  <a:latin typeface="Arial" pitchFamily="-65" charset="0"/>
                </a:rPr>
                <a:t>$t0</a:t>
              </a:r>
              <a:r>
                <a:rPr lang="en-US" sz="2400" b="1">
                  <a:solidFill>
                    <a:schemeClr val="tx1"/>
                  </a:solidFill>
                  <a:latin typeface="Arial" pitchFamily="-65" charset="0"/>
                </a:rPr>
                <a:t>,$t6</a:t>
              </a:r>
            </a:p>
          </p:txBody>
        </p:sp>
        <p:sp>
          <p:nvSpPr>
            <p:cNvPr id="2786349" name="Freeform 45"/>
            <p:cNvSpPr>
              <a:spLocks/>
            </p:cNvSpPr>
            <p:nvPr/>
          </p:nvSpPr>
          <p:spPr bwMode="auto">
            <a:xfrm>
              <a:off x="3885" y="2328"/>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0" name="Group 46"/>
            <p:cNvGrpSpPr>
              <a:grpSpLocks/>
            </p:cNvGrpSpPr>
            <p:nvPr/>
          </p:nvGrpSpPr>
          <p:grpSpPr bwMode="auto">
            <a:xfrm>
              <a:off x="3534" y="2088"/>
              <a:ext cx="223" cy="481"/>
              <a:chOff x="3705" y="2149"/>
              <a:chExt cx="223" cy="481"/>
            </a:xfrm>
          </p:grpSpPr>
          <p:sp>
            <p:nvSpPr>
              <p:cNvPr id="2786351" name="Freeform 47"/>
              <p:cNvSpPr>
                <a:spLocks/>
              </p:cNvSpPr>
              <p:nvPr/>
            </p:nvSpPr>
            <p:spPr bwMode="auto">
              <a:xfrm>
                <a:off x="3715" y="2149"/>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6352" name="Rectangle 48"/>
              <p:cNvSpPr>
                <a:spLocks noChangeArrowheads="1"/>
              </p:cNvSpPr>
              <p:nvPr/>
            </p:nvSpPr>
            <p:spPr bwMode="auto">
              <a:xfrm rot="5400000">
                <a:off x="3618" y="2272"/>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1" name="Group 49"/>
            <p:cNvGrpSpPr>
              <a:grpSpLocks/>
            </p:cNvGrpSpPr>
            <p:nvPr/>
          </p:nvGrpSpPr>
          <p:grpSpPr bwMode="auto">
            <a:xfrm>
              <a:off x="2618" y="2184"/>
              <a:ext cx="340" cy="289"/>
              <a:chOff x="2789" y="2245"/>
              <a:chExt cx="340" cy="289"/>
            </a:xfrm>
          </p:grpSpPr>
          <p:sp>
            <p:nvSpPr>
              <p:cNvPr id="2786354" name="Rectangle 50"/>
              <p:cNvSpPr>
                <a:spLocks noChangeArrowheads="1"/>
              </p:cNvSpPr>
              <p:nvPr/>
            </p:nvSpPr>
            <p:spPr bwMode="auto">
              <a:xfrm>
                <a:off x="2795" y="2247"/>
                <a:ext cx="228" cy="21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1600" b="1">
                    <a:solidFill>
                      <a:schemeClr val="tx1"/>
                    </a:solidFill>
                    <a:latin typeface="Times" pitchFamily="-65" charset="0"/>
                  </a:rPr>
                  <a:t>I$</a:t>
                </a:r>
              </a:p>
            </p:txBody>
          </p:sp>
          <p:grpSp>
            <p:nvGrpSpPr>
              <p:cNvPr id="12" name="Group 51"/>
              <p:cNvGrpSpPr>
                <a:grpSpLocks/>
              </p:cNvGrpSpPr>
              <p:nvPr/>
            </p:nvGrpSpPr>
            <p:grpSpPr bwMode="auto">
              <a:xfrm>
                <a:off x="2789" y="2245"/>
                <a:ext cx="340" cy="289"/>
                <a:chOff x="2789" y="2245"/>
                <a:chExt cx="340" cy="289"/>
              </a:xfrm>
            </p:grpSpPr>
            <p:sp>
              <p:nvSpPr>
                <p:cNvPr id="2786356" name="Freeform 52"/>
                <p:cNvSpPr>
                  <a:spLocks/>
                </p:cNvSpPr>
                <p:nvPr/>
              </p:nvSpPr>
              <p:spPr bwMode="auto">
                <a:xfrm>
                  <a:off x="2789" y="2245"/>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6357" name="Freeform 53"/>
                <p:cNvSpPr>
                  <a:spLocks/>
                </p:cNvSpPr>
                <p:nvPr/>
              </p:nvSpPr>
              <p:spPr bwMode="auto">
                <a:xfrm>
                  <a:off x="2958" y="2245"/>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86358" name="Rectangle 54"/>
            <p:cNvSpPr>
              <a:spLocks noChangeArrowheads="1"/>
            </p:cNvSpPr>
            <p:nvPr/>
          </p:nvSpPr>
          <p:spPr bwMode="auto">
            <a:xfrm>
              <a:off x="3059" y="2191"/>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2786359" name="Freeform 55"/>
            <p:cNvSpPr>
              <a:spLocks/>
            </p:cNvSpPr>
            <p:nvPr/>
          </p:nvSpPr>
          <p:spPr bwMode="auto">
            <a:xfrm>
              <a:off x="3078" y="218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6360" name="Line 56"/>
            <p:cNvSpPr>
              <a:spLocks noChangeShapeType="1"/>
            </p:cNvSpPr>
            <p:nvPr/>
          </p:nvSpPr>
          <p:spPr bwMode="auto">
            <a:xfrm>
              <a:off x="2963" y="2328"/>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6361" name="Freeform 57"/>
            <p:cNvSpPr>
              <a:spLocks/>
            </p:cNvSpPr>
            <p:nvPr/>
          </p:nvSpPr>
          <p:spPr bwMode="auto">
            <a:xfrm>
              <a:off x="3025" y="2232"/>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6362" name="Line 58"/>
            <p:cNvSpPr>
              <a:spLocks noChangeShapeType="1"/>
            </p:cNvSpPr>
            <p:nvPr/>
          </p:nvSpPr>
          <p:spPr bwMode="auto">
            <a:xfrm>
              <a:off x="3379" y="223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6363" name="Rectangle 59"/>
            <p:cNvSpPr>
              <a:spLocks noChangeArrowheads="1"/>
            </p:cNvSpPr>
            <p:nvPr/>
          </p:nvSpPr>
          <p:spPr bwMode="auto">
            <a:xfrm>
              <a:off x="3876" y="2186"/>
              <a:ext cx="30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3" name="Group 60"/>
            <p:cNvGrpSpPr>
              <a:grpSpLocks/>
            </p:cNvGrpSpPr>
            <p:nvPr/>
          </p:nvGrpSpPr>
          <p:grpSpPr bwMode="auto">
            <a:xfrm>
              <a:off x="3927" y="2184"/>
              <a:ext cx="325" cy="289"/>
              <a:chOff x="4098" y="2245"/>
              <a:chExt cx="325" cy="289"/>
            </a:xfrm>
          </p:grpSpPr>
          <p:sp>
            <p:nvSpPr>
              <p:cNvPr id="2786365" name="Freeform 61"/>
              <p:cNvSpPr>
                <a:spLocks/>
              </p:cNvSpPr>
              <p:nvPr/>
            </p:nvSpPr>
            <p:spPr bwMode="auto">
              <a:xfrm>
                <a:off x="4098" y="2245"/>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6366" name="Freeform 62"/>
              <p:cNvSpPr>
                <a:spLocks/>
              </p:cNvSpPr>
              <p:nvPr/>
            </p:nvSpPr>
            <p:spPr bwMode="auto">
              <a:xfrm>
                <a:off x="4259" y="2245"/>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86367" name="Rectangle 63"/>
            <p:cNvSpPr>
              <a:spLocks noChangeArrowheads="1"/>
            </p:cNvSpPr>
            <p:nvPr/>
          </p:nvSpPr>
          <p:spPr bwMode="auto">
            <a:xfrm>
              <a:off x="4368" y="218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4" name="Group 64"/>
            <p:cNvGrpSpPr>
              <a:grpSpLocks/>
            </p:cNvGrpSpPr>
            <p:nvPr/>
          </p:nvGrpSpPr>
          <p:grpSpPr bwMode="auto">
            <a:xfrm>
              <a:off x="4395" y="2184"/>
              <a:ext cx="284" cy="289"/>
              <a:chOff x="4566" y="2245"/>
              <a:chExt cx="284" cy="289"/>
            </a:xfrm>
          </p:grpSpPr>
          <p:sp>
            <p:nvSpPr>
              <p:cNvPr id="2786369" name="Freeform 65"/>
              <p:cNvSpPr>
                <a:spLocks/>
              </p:cNvSpPr>
              <p:nvPr/>
            </p:nvSpPr>
            <p:spPr bwMode="auto">
              <a:xfrm>
                <a:off x="4566" y="2245"/>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6370" name="Freeform 66"/>
              <p:cNvSpPr>
                <a:spLocks/>
              </p:cNvSpPr>
              <p:nvPr/>
            </p:nvSpPr>
            <p:spPr bwMode="auto">
              <a:xfrm>
                <a:off x="4707" y="2245"/>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86371" name="Line 67"/>
            <p:cNvSpPr>
              <a:spLocks noChangeShapeType="1"/>
            </p:cNvSpPr>
            <p:nvPr/>
          </p:nvSpPr>
          <p:spPr bwMode="auto">
            <a:xfrm>
              <a:off x="4248" y="232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6372" name="Line 68"/>
            <p:cNvSpPr>
              <a:spLocks noChangeShapeType="1"/>
            </p:cNvSpPr>
            <p:nvPr/>
          </p:nvSpPr>
          <p:spPr bwMode="auto">
            <a:xfrm>
              <a:off x="3764" y="2328"/>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6373" name="Line 69"/>
            <p:cNvSpPr>
              <a:spLocks noChangeShapeType="1"/>
            </p:cNvSpPr>
            <p:nvPr/>
          </p:nvSpPr>
          <p:spPr bwMode="auto">
            <a:xfrm>
              <a:off x="3379" y="242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6374" name="Freeform 70"/>
            <p:cNvSpPr>
              <a:spLocks/>
            </p:cNvSpPr>
            <p:nvPr/>
          </p:nvSpPr>
          <p:spPr bwMode="auto">
            <a:xfrm>
              <a:off x="3472" y="2323"/>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5" name="Group 71"/>
          <p:cNvGrpSpPr>
            <a:grpSpLocks/>
          </p:cNvGrpSpPr>
          <p:nvPr/>
        </p:nvGrpSpPr>
        <p:grpSpPr bwMode="auto">
          <a:xfrm>
            <a:off x="639762" y="4119562"/>
            <a:ext cx="7597775" cy="814388"/>
            <a:chOff x="336" y="2536"/>
            <a:chExt cx="4786" cy="513"/>
          </a:xfrm>
        </p:grpSpPr>
        <p:sp>
          <p:nvSpPr>
            <p:cNvPr id="2786376" name="Freeform 72"/>
            <p:cNvSpPr>
              <a:spLocks/>
            </p:cNvSpPr>
            <p:nvPr/>
          </p:nvSpPr>
          <p:spPr bwMode="auto">
            <a:xfrm>
              <a:off x="3971" y="253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6377" name="Freeform 73" descr="25%"/>
            <p:cNvSpPr>
              <a:spLocks/>
            </p:cNvSpPr>
            <p:nvPr/>
          </p:nvSpPr>
          <p:spPr bwMode="auto">
            <a:xfrm>
              <a:off x="3653" y="263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6378" name="Rectangle 74"/>
            <p:cNvSpPr>
              <a:spLocks noChangeArrowheads="1"/>
            </p:cNvSpPr>
            <p:nvPr/>
          </p:nvSpPr>
          <p:spPr bwMode="auto">
            <a:xfrm>
              <a:off x="336" y="2649"/>
              <a:ext cx="1405"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or   $t7,</a:t>
              </a:r>
              <a:r>
                <a:rPr lang="en-US" sz="2400" b="1" u="sng">
                  <a:solidFill>
                    <a:srgbClr val="00FF00"/>
                  </a:solidFill>
                  <a:latin typeface="Arial" pitchFamily="-65" charset="0"/>
                </a:rPr>
                <a:t>$t0</a:t>
              </a:r>
              <a:r>
                <a:rPr lang="en-US" sz="2400" b="1">
                  <a:solidFill>
                    <a:schemeClr val="tx1"/>
                  </a:solidFill>
                  <a:latin typeface="Arial" pitchFamily="-65" charset="0"/>
                </a:rPr>
                <a:t>,$t8</a:t>
              </a:r>
            </a:p>
          </p:txBody>
        </p:sp>
        <p:sp>
          <p:nvSpPr>
            <p:cNvPr id="2786379" name="Freeform 75"/>
            <p:cNvSpPr>
              <a:spLocks/>
            </p:cNvSpPr>
            <p:nvPr/>
          </p:nvSpPr>
          <p:spPr bwMode="auto">
            <a:xfrm>
              <a:off x="4312" y="2776"/>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6380" name="Freeform 76"/>
            <p:cNvSpPr>
              <a:spLocks/>
            </p:cNvSpPr>
            <p:nvPr/>
          </p:nvSpPr>
          <p:spPr bwMode="auto">
            <a:xfrm>
              <a:off x="3045" y="263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6381" name="Freeform 77"/>
            <p:cNvSpPr>
              <a:spLocks/>
            </p:cNvSpPr>
            <p:nvPr/>
          </p:nvSpPr>
          <p:spPr bwMode="auto">
            <a:xfrm>
              <a:off x="3214" y="263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6382" name="Rectangle 78"/>
            <p:cNvSpPr>
              <a:spLocks noChangeArrowheads="1"/>
            </p:cNvSpPr>
            <p:nvPr/>
          </p:nvSpPr>
          <p:spPr bwMode="auto">
            <a:xfrm>
              <a:off x="3026" y="2634"/>
              <a:ext cx="228"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I$</a:t>
              </a:r>
            </a:p>
          </p:txBody>
        </p:sp>
        <p:sp>
          <p:nvSpPr>
            <p:cNvPr id="2786383" name="Rectangle 79"/>
            <p:cNvSpPr>
              <a:spLocks noChangeArrowheads="1"/>
            </p:cNvSpPr>
            <p:nvPr/>
          </p:nvSpPr>
          <p:spPr bwMode="auto">
            <a:xfrm rot="5400000">
              <a:off x="3874" y="2659"/>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sp>
          <p:nvSpPr>
            <p:cNvPr id="2786384" name="Rectangle 80"/>
            <p:cNvSpPr>
              <a:spLocks noChangeArrowheads="1"/>
            </p:cNvSpPr>
            <p:nvPr/>
          </p:nvSpPr>
          <p:spPr bwMode="auto">
            <a:xfrm>
              <a:off x="3486" y="2639"/>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2786385" name="Freeform 81"/>
            <p:cNvSpPr>
              <a:spLocks/>
            </p:cNvSpPr>
            <p:nvPr/>
          </p:nvSpPr>
          <p:spPr bwMode="auto">
            <a:xfrm>
              <a:off x="3505" y="263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6386" name="Line 82"/>
            <p:cNvSpPr>
              <a:spLocks noChangeShapeType="1"/>
            </p:cNvSpPr>
            <p:nvPr/>
          </p:nvSpPr>
          <p:spPr bwMode="auto">
            <a:xfrm>
              <a:off x="3390" y="2776"/>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6387" name="Freeform 83"/>
            <p:cNvSpPr>
              <a:spLocks/>
            </p:cNvSpPr>
            <p:nvPr/>
          </p:nvSpPr>
          <p:spPr bwMode="auto">
            <a:xfrm>
              <a:off x="3452" y="2680"/>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6388" name="Line 84"/>
            <p:cNvSpPr>
              <a:spLocks noChangeShapeType="1"/>
            </p:cNvSpPr>
            <p:nvPr/>
          </p:nvSpPr>
          <p:spPr bwMode="auto">
            <a:xfrm>
              <a:off x="3806" y="26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6389" name="Rectangle 85"/>
            <p:cNvSpPr>
              <a:spLocks noChangeArrowheads="1"/>
            </p:cNvSpPr>
            <p:nvPr/>
          </p:nvSpPr>
          <p:spPr bwMode="auto">
            <a:xfrm>
              <a:off x="4303" y="2634"/>
              <a:ext cx="30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86390" name="Freeform 86"/>
            <p:cNvSpPr>
              <a:spLocks/>
            </p:cNvSpPr>
            <p:nvPr/>
          </p:nvSpPr>
          <p:spPr bwMode="auto">
            <a:xfrm>
              <a:off x="4354" y="263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6391" name="Freeform 87"/>
            <p:cNvSpPr>
              <a:spLocks/>
            </p:cNvSpPr>
            <p:nvPr/>
          </p:nvSpPr>
          <p:spPr bwMode="auto">
            <a:xfrm>
              <a:off x="4515" y="263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6392" name="Rectangle 88"/>
            <p:cNvSpPr>
              <a:spLocks noChangeArrowheads="1"/>
            </p:cNvSpPr>
            <p:nvPr/>
          </p:nvSpPr>
          <p:spPr bwMode="auto">
            <a:xfrm>
              <a:off x="4795" y="263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2786393" name="Freeform 89"/>
            <p:cNvSpPr>
              <a:spLocks/>
            </p:cNvSpPr>
            <p:nvPr/>
          </p:nvSpPr>
          <p:spPr bwMode="auto">
            <a:xfrm>
              <a:off x="4822" y="263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6394" name="Freeform 90"/>
            <p:cNvSpPr>
              <a:spLocks/>
            </p:cNvSpPr>
            <p:nvPr/>
          </p:nvSpPr>
          <p:spPr bwMode="auto">
            <a:xfrm>
              <a:off x="4963" y="263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6395" name="Line 91"/>
            <p:cNvSpPr>
              <a:spLocks noChangeShapeType="1"/>
            </p:cNvSpPr>
            <p:nvPr/>
          </p:nvSpPr>
          <p:spPr bwMode="auto">
            <a:xfrm>
              <a:off x="4675" y="2776"/>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6396" name="Line 92"/>
            <p:cNvSpPr>
              <a:spLocks noChangeShapeType="1"/>
            </p:cNvSpPr>
            <p:nvPr/>
          </p:nvSpPr>
          <p:spPr bwMode="auto">
            <a:xfrm>
              <a:off x="4191" y="2776"/>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6397" name="Line 93"/>
            <p:cNvSpPr>
              <a:spLocks noChangeShapeType="1"/>
            </p:cNvSpPr>
            <p:nvPr/>
          </p:nvSpPr>
          <p:spPr bwMode="auto">
            <a:xfrm>
              <a:off x="3806" y="287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6398" name="Freeform 94"/>
            <p:cNvSpPr>
              <a:spLocks/>
            </p:cNvSpPr>
            <p:nvPr/>
          </p:nvSpPr>
          <p:spPr bwMode="auto">
            <a:xfrm>
              <a:off x="3899" y="2771"/>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6" name="Group 95"/>
          <p:cNvGrpSpPr>
            <a:grpSpLocks/>
          </p:cNvGrpSpPr>
          <p:nvPr/>
        </p:nvGrpSpPr>
        <p:grpSpPr bwMode="auto">
          <a:xfrm>
            <a:off x="665162" y="4830762"/>
            <a:ext cx="8250238" cy="814388"/>
            <a:chOff x="352" y="2984"/>
            <a:chExt cx="5197" cy="513"/>
          </a:xfrm>
        </p:grpSpPr>
        <p:sp>
          <p:nvSpPr>
            <p:cNvPr id="2786400" name="Rectangle 96"/>
            <p:cNvSpPr>
              <a:spLocks noChangeArrowheads="1"/>
            </p:cNvSpPr>
            <p:nvPr/>
          </p:nvSpPr>
          <p:spPr bwMode="auto">
            <a:xfrm>
              <a:off x="352" y="3105"/>
              <a:ext cx="1512"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xor $t9,</a:t>
              </a:r>
              <a:r>
                <a:rPr lang="en-US" sz="2400" b="1" u="sng">
                  <a:solidFill>
                    <a:srgbClr val="00FF00"/>
                  </a:solidFill>
                  <a:latin typeface="Arial" pitchFamily="-65" charset="0"/>
                </a:rPr>
                <a:t>$t0</a:t>
              </a:r>
              <a:r>
                <a:rPr lang="en-US" sz="2400" b="1">
                  <a:solidFill>
                    <a:schemeClr val="tx1"/>
                  </a:solidFill>
                  <a:latin typeface="Arial" pitchFamily="-65" charset="0"/>
                </a:rPr>
                <a:t>,$t10</a:t>
              </a:r>
            </a:p>
          </p:txBody>
        </p:sp>
        <p:grpSp>
          <p:nvGrpSpPr>
            <p:cNvPr id="17" name="Group 97"/>
            <p:cNvGrpSpPr>
              <a:grpSpLocks/>
            </p:cNvGrpSpPr>
            <p:nvPr/>
          </p:nvGrpSpPr>
          <p:grpSpPr bwMode="auto">
            <a:xfrm>
              <a:off x="3472" y="2984"/>
              <a:ext cx="2077" cy="513"/>
              <a:chOff x="3643" y="3045"/>
              <a:chExt cx="2077" cy="513"/>
            </a:xfrm>
          </p:grpSpPr>
          <p:grpSp>
            <p:nvGrpSpPr>
              <p:cNvPr id="18" name="Group 98"/>
              <p:cNvGrpSpPr>
                <a:grpSpLocks/>
              </p:cNvGrpSpPr>
              <p:nvPr/>
            </p:nvGrpSpPr>
            <p:grpSpPr bwMode="auto">
              <a:xfrm>
                <a:off x="4559" y="3045"/>
                <a:ext cx="223" cy="481"/>
                <a:chOff x="4559" y="3045"/>
                <a:chExt cx="223" cy="481"/>
              </a:xfrm>
            </p:grpSpPr>
            <p:sp>
              <p:nvSpPr>
                <p:cNvPr id="2786403" name="Freeform 99"/>
                <p:cNvSpPr>
                  <a:spLocks/>
                </p:cNvSpPr>
                <p:nvPr/>
              </p:nvSpPr>
              <p:spPr bwMode="auto">
                <a:xfrm>
                  <a:off x="4569" y="3045"/>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6404" name="Rectangle 100"/>
                <p:cNvSpPr>
                  <a:spLocks noChangeArrowheads="1"/>
                </p:cNvSpPr>
                <p:nvPr/>
              </p:nvSpPr>
              <p:spPr bwMode="auto">
                <a:xfrm rot="5400000">
                  <a:off x="4472" y="3168"/>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9" name="Group 101"/>
              <p:cNvGrpSpPr>
                <a:grpSpLocks/>
              </p:cNvGrpSpPr>
              <p:nvPr/>
            </p:nvGrpSpPr>
            <p:grpSpPr bwMode="auto">
              <a:xfrm>
                <a:off x="3643" y="3141"/>
                <a:ext cx="340" cy="289"/>
                <a:chOff x="3643" y="3141"/>
                <a:chExt cx="340" cy="289"/>
              </a:xfrm>
            </p:grpSpPr>
            <p:sp>
              <p:nvSpPr>
                <p:cNvPr id="2786406" name="Rectangle 102"/>
                <p:cNvSpPr>
                  <a:spLocks noChangeArrowheads="1"/>
                </p:cNvSpPr>
                <p:nvPr/>
              </p:nvSpPr>
              <p:spPr bwMode="auto">
                <a:xfrm>
                  <a:off x="3649" y="3143"/>
                  <a:ext cx="228" cy="21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1600" b="1">
                      <a:solidFill>
                        <a:schemeClr val="tx1"/>
                      </a:solidFill>
                      <a:latin typeface="Times" pitchFamily="-65" charset="0"/>
                    </a:rPr>
                    <a:t>I$</a:t>
                  </a:r>
                </a:p>
              </p:txBody>
            </p:sp>
            <p:grpSp>
              <p:nvGrpSpPr>
                <p:cNvPr id="20" name="Group 103"/>
                <p:cNvGrpSpPr>
                  <a:grpSpLocks/>
                </p:cNvGrpSpPr>
                <p:nvPr/>
              </p:nvGrpSpPr>
              <p:grpSpPr bwMode="auto">
                <a:xfrm>
                  <a:off x="3643" y="3141"/>
                  <a:ext cx="340" cy="289"/>
                  <a:chOff x="3643" y="3141"/>
                  <a:chExt cx="340" cy="289"/>
                </a:xfrm>
              </p:grpSpPr>
              <p:sp>
                <p:nvSpPr>
                  <p:cNvPr id="2786408" name="Freeform 104"/>
                  <p:cNvSpPr>
                    <a:spLocks/>
                  </p:cNvSpPr>
                  <p:nvPr/>
                </p:nvSpPr>
                <p:spPr bwMode="auto">
                  <a:xfrm>
                    <a:off x="3643" y="3141"/>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6409" name="Freeform 105"/>
                  <p:cNvSpPr>
                    <a:spLocks/>
                  </p:cNvSpPr>
                  <p:nvPr/>
                </p:nvSpPr>
                <p:spPr bwMode="auto">
                  <a:xfrm>
                    <a:off x="3812" y="3141"/>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86410" name="Rectangle 106"/>
              <p:cNvSpPr>
                <a:spLocks noChangeArrowheads="1"/>
              </p:cNvSpPr>
              <p:nvPr/>
            </p:nvSpPr>
            <p:spPr bwMode="auto">
              <a:xfrm>
                <a:off x="4084" y="314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1" name="Group 107"/>
              <p:cNvGrpSpPr>
                <a:grpSpLocks/>
              </p:cNvGrpSpPr>
              <p:nvPr/>
            </p:nvGrpSpPr>
            <p:grpSpPr bwMode="auto">
              <a:xfrm>
                <a:off x="4103" y="3141"/>
                <a:ext cx="296" cy="289"/>
                <a:chOff x="4103" y="3141"/>
                <a:chExt cx="296" cy="289"/>
              </a:xfrm>
            </p:grpSpPr>
            <p:sp>
              <p:nvSpPr>
                <p:cNvPr id="2786412" name="Freeform 108"/>
                <p:cNvSpPr>
                  <a:spLocks/>
                </p:cNvSpPr>
                <p:nvPr/>
              </p:nvSpPr>
              <p:spPr bwMode="auto">
                <a:xfrm>
                  <a:off x="4103" y="3141"/>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6413" name="Freeform 109"/>
                <p:cNvSpPr>
                  <a:spLocks/>
                </p:cNvSpPr>
                <p:nvPr/>
              </p:nvSpPr>
              <p:spPr bwMode="auto">
                <a:xfrm>
                  <a:off x="4251" y="3141"/>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86414" name="Line 110"/>
              <p:cNvSpPr>
                <a:spLocks noChangeShapeType="1"/>
              </p:cNvSpPr>
              <p:nvPr/>
            </p:nvSpPr>
            <p:spPr bwMode="auto">
              <a:xfrm>
                <a:off x="3988" y="3285"/>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6415" name="Freeform 111"/>
              <p:cNvSpPr>
                <a:spLocks/>
              </p:cNvSpPr>
              <p:nvPr/>
            </p:nvSpPr>
            <p:spPr bwMode="auto">
              <a:xfrm>
                <a:off x="4050" y="3189"/>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6416" name="Line 112"/>
              <p:cNvSpPr>
                <a:spLocks noChangeShapeType="1"/>
              </p:cNvSpPr>
              <p:nvPr/>
            </p:nvSpPr>
            <p:spPr bwMode="auto">
              <a:xfrm>
                <a:off x="4404" y="3189"/>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6417" name="Rectangle 113"/>
              <p:cNvSpPr>
                <a:spLocks noChangeArrowheads="1"/>
              </p:cNvSpPr>
              <p:nvPr/>
            </p:nvSpPr>
            <p:spPr bwMode="auto">
              <a:xfrm>
                <a:off x="4901" y="3143"/>
                <a:ext cx="30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2" name="Group 114"/>
              <p:cNvGrpSpPr>
                <a:grpSpLocks/>
              </p:cNvGrpSpPr>
              <p:nvPr/>
            </p:nvGrpSpPr>
            <p:grpSpPr bwMode="auto">
              <a:xfrm>
                <a:off x="4952" y="3141"/>
                <a:ext cx="325" cy="289"/>
                <a:chOff x="4952" y="3141"/>
                <a:chExt cx="325" cy="289"/>
              </a:xfrm>
            </p:grpSpPr>
            <p:sp>
              <p:nvSpPr>
                <p:cNvPr id="2786419" name="Freeform 115"/>
                <p:cNvSpPr>
                  <a:spLocks/>
                </p:cNvSpPr>
                <p:nvPr/>
              </p:nvSpPr>
              <p:spPr bwMode="auto">
                <a:xfrm>
                  <a:off x="4952" y="3141"/>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6420" name="Freeform 116"/>
                <p:cNvSpPr>
                  <a:spLocks/>
                </p:cNvSpPr>
                <p:nvPr/>
              </p:nvSpPr>
              <p:spPr bwMode="auto">
                <a:xfrm>
                  <a:off x="5113" y="3141"/>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86421" name="Rectangle 117"/>
              <p:cNvSpPr>
                <a:spLocks noChangeArrowheads="1"/>
              </p:cNvSpPr>
              <p:nvPr/>
            </p:nvSpPr>
            <p:spPr bwMode="auto">
              <a:xfrm>
                <a:off x="5393" y="314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3" name="Group 118"/>
              <p:cNvGrpSpPr>
                <a:grpSpLocks/>
              </p:cNvGrpSpPr>
              <p:nvPr/>
            </p:nvGrpSpPr>
            <p:grpSpPr bwMode="auto">
              <a:xfrm>
                <a:off x="5420" y="3141"/>
                <a:ext cx="284" cy="289"/>
                <a:chOff x="5420" y="3141"/>
                <a:chExt cx="284" cy="289"/>
              </a:xfrm>
            </p:grpSpPr>
            <p:sp>
              <p:nvSpPr>
                <p:cNvPr id="2786423" name="Freeform 119"/>
                <p:cNvSpPr>
                  <a:spLocks/>
                </p:cNvSpPr>
                <p:nvPr/>
              </p:nvSpPr>
              <p:spPr bwMode="auto">
                <a:xfrm>
                  <a:off x="5420" y="3141"/>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6424" name="Freeform 120"/>
                <p:cNvSpPr>
                  <a:spLocks/>
                </p:cNvSpPr>
                <p:nvPr/>
              </p:nvSpPr>
              <p:spPr bwMode="auto">
                <a:xfrm>
                  <a:off x="5561" y="3141"/>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86425" name="Line 121"/>
              <p:cNvSpPr>
                <a:spLocks noChangeShapeType="1"/>
              </p:cNvSpPr>
              <p:nvPr/>
            </p:nvSpPr>
            <p:spPr bwMode="auto">
              <a:xfrm>
                <a:off x="5273" y="3285"/>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6426" name="Line 122"/>
              <p:cNvSpPr>
                <a:spLocks noChangeShapeType="1"/>
              </p:cNvSpPr>
              <p:nvPr/>
            </p:nvSpPr>
            <p:spPr bwMode="auto">
              <a:xfrm>
                <a:off x="4789" y="3285"/>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6427" name="Freeform 123"/>
              <p:cNvSpPr>
                <a:spLocks/>
              </p:cNvSpPr>
              <p:nvPr/>
            </p:nvSpPr>
            <p:spPr bwMode="auto">
              <a:xfrm>
                <a:off x="4910" y="3285"/>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6428" name="Line 124"/>
              <p:cNvSpPr>
                <a:spLocks noChangeShapeType="1"/>
              </p:cNvSpPr>
              <p:nvPr/>
            </p:nvSpPr>
            <p:spPr bwMode="auto">
              <a:xfrm>
                <a:off x="4404" y="3381"/>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6429" name="Freeform 125"/>
              <p:cNvSpPr>
                <a:spLocks/>
              </p:cNvSpPr>
              <p:nvPr/>
            </p:nvSpPr>
            <p:spPr bwMode="auto">
              <a:xfrm>
                <a:off x="4497" y="3280"/>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86430" name="Line 126"/>
          <p:cNvSpPr>
            <a:spLocks noChangeShapeType="1"/>
          </p:cNvSpPr>
          <p:nvPr/>
        </p:nvSpPr>
        <p:spPr bwMode="auto">
          <a:xfrm>
            <a:off x="5930900" y="2384425"/>
            <a:ext cx="601662" cy="2674937"/>
          </a:xfrm>
          <a:prstGeom prst="line">
            <a:avLst/>
          </a:prstGeom>
          <a:noFill/>
          <a:ln w="50800">
            <a:solidFill>
              <a:srgbClr val="00FF00"/>
            </a:solidFill>
            <a:round/>
            <a:headEnd/>
            <a:tailEnd type="triangle" w="med" len="med"/>
          </a:ln>
          <a:effectLst/>
        </p:spPr>
        <p:txBody>
          <a:bodyPr wrap="none" anchor="ctr">
            <a:prstTxWarp prst="textNoShape">
              <a:avLst/>
            </a:prstTxWarp>
          </a:bodyPr>
          <a:lstStyle/>
          <a:p>
            <a:endParaRPr lang="en-US"/>
          </a:p>
        </p:txBody>
      </p:sp>
      <p:sp>
        <p:nvSpPr>
          <p:cNvPr id="2786431" name="Line 127"/>
          <p:cNvSpPr>
            <a:spLocks noChangeShapeType="1"/>
          </p:cNvSpPr>
          <p:nvPr/>
        </p:nvSpPr>
        <p:spPr bwMode="auto">
          <a:xfrm>
            <a:off x="4813300" y="2384425"/>
            <a:ext cx="101600" cy="558800"/>
          </a:xfrm>
          <a:prstGeom prst="line">
            <a:avLst/>
          </a:prstGeom>
          <a:noFill/>
          <a:ln w="50800">
            <a:solidFill>
              <a:srgbClr val="00FF00"/>
            </a:solidFill>
            <a:round/>
            <a:headEnd/>
            <a:tailEnd type="triangle" w="med" len="med"/>
          </a:ln>
          <a:effectLst/>
        </p:spPr>
        <p:txBody>
          <a:bodyPr wrap="none" anchor="ctr">
            <a:prstTxWarp prst="textNoShape">
              <a:avLst/>
            </a:prstTxWarp>
          </a:bodyPr>
          <a:lstStyle/>
          <a:p>
            <a:endParaRPr lang="en-US"/>
          </a:p>
        </p:txBody>
      </p:sp>
      <p:sp>
        <p:nvSpPr>
          <p:cNvPr id="2786432" name="Line 128"/>
          <p:cNvSpPr>
            <a:spLocks noChangeShapeType="1"/>
          </p:cNvSpPr>
          <p:nvPr/>
        </p:nvSpPr>
        <p:spPr bwMode="auto">
          <a:xfrm>
            <a:off x="4813300" y="2384425"/>
            <a:ext cx="787400" cy="1244600"/>
          </a:xfrm>
          <a:prstGeom prst="line">
            <a:avLst/>
          </a:prstGeom>
          <a:noFill/>
          <a:ln w="50800">
            <a:solidFill>
              <a:srgbClr val="00FF00"/>
            </a:solidFill>
            <a:round/>
            <a:headEnd/>
            <a:tailEnd type="triangle" w="med" len="med"/>
          </a:ln>
          <a:effectLst/>
        </p:spPr>
        <p:txBody>
          <a:bodyPr wrap="none" anchor="ctr">
            <a:prstTxWarp prst="textNoShape">
              <a:avLst/>
            </a:prstTxWarp>
          </a:bodyPr>
          <a:lstStyle/>
          <a:p>
            <a:endParaRPr lang="en-US"/>
          </a:p>
        </p:txBody>
      </p:sp>
      <p:grpSp>
        <p:nvGrpSpPr>
          <p:cNvPr id="24" name="Group 129"/>
          <p:cNvGrpSpPr>
            <a:grpSpLocks/>
          </p:cNvGrpSpPr>
          <p:nvPr/>
        </p:nvGrpSpPr>
        <p:grpSpPr bwMode="auto">
          <a:xfrm>
            <a:off x="673100" y="1811337"/>
            <a:ext cx="5570537" cy="989013"/>
            <a:chOff x="357" y="1082"/>
            <a:chExt cx="3509" cy="623"/>
          </a:xfrm>
        </p:grpSpPr>
        <p:sp>
          <p:nvSpPr>
            <p:cNvPr id="2786434" name="Freeform 130"/>
            <p:cNvSpPr>
              <a:spLocks/>
            </p:cNvSpPr>
            <p:nvPr/>
          </p:nvSpPr>
          <p:spPr bwMode="auto">
            <a:xfrm>
              <a:off x="2618" y="1427"/>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6435" name="Freeform 131" descr="25%"/>
            <p:cNvSpPr>
              <a:spLocks/>
            </p:cNvSpPr>
            <p:nvPr/>
          </p:nvSpPr>
          <p:spPr bwMode="auto">
            <a:xfrm>
              <a:off x="3541" y="128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6436" name="Rectangle 132"/>
            <p:cNvSpPr>
              <a:spLocks noChangeArrowheads="1"/>
            </p:cNvSpPr>
            <p:nvPr/>
          </p:nvSpPr>
          <p:spPr bwMode="auto">
            <a:xfrm>
              <a:off x="357" y="1281"/>
              <a:ext cx="1462"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a:solidFill>
                    <a:schemeClr val="tx1"/>
                  </a:solidFill>
                  <a:latin typeface="Arial" pitchFamily="-65" charset="0"/>
                </a:rPr>
                <a:t>add </a:t>
              </a:r>
              <a:r>
                <a:rPr lang="en-US" sz="2400" b="1" u="sng" dirty="0">
                  <a:solidFill>
                    <a:schemeClr val="accent2"/>
                  </a:solidFill>
                  <a:latin typeface="Arial" pitchFamily="-65" charset="0"/>
                </a:rPr>
                <a:t>$t0</a:t>
              </a:r>
              <a:r>
                <a:rPr lang="en-US" sz="2400" b="1" dirty="0">
                  <a:solidFill>
                    <a:schemeClr val="tx1"/>
                  </a:solidFill>
                  <a:latin typeface="Arial" pitchFamily="-65" charset="0"/>
                </a:rPr>
                <a:t>,$t1,$t2</a:t>
              </a:r>
            </a:p>
          </p:txBody>
        </p:sp>
        <p:sp>
          <p:nvSpPr>
            <p:cNvPr id="2786437" name="Rectangle 133"/>
            <p:cNvSpPr>
              <a:spLocks noChangeArrowheads="1"/>
            </p:cNvSpPr>
            <p:nvPr/>
          </p:nvSpPr>
          <p:spPr bwMode="auto">
            <a:xfrm>
              <a:off x="1800" y="1082"/>
              <a:ext cx="250" cy="229"/>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1800" b="1">
                  <a:solidFill>
                    <a:schemeClr val="tx1"/>
                  </a:solidFill>
                  <a:latin typeface="Arial" pitchFamily="-65" charset="0"/>
                </a:rPr>
                <a:t>IF</a:t>
              </a:r>
            </a:p>
          </p:txBody>
        </p:sp>
        <p:sp>
          <p:nvSpPr>
            <p:cNvPr id="2786438" name="Rectangle 134"/>
            <p:cNvSpPr>
              <a:spLocks noChangeArrowheads="1"/>
            </p:cNvSpPr>
            <p:nvPr/>
          </p:nvSpPr>
          <p:spPr bwMode="auto">
            <a:xfrm>
              <a:off x="2112" y="1082"/>
              <a:ext cx="498" cy="229"/>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1800" b="1">
                  <a:solidFill>
                    <a:schemeClr val="tx1"/>
                  </a:solidFill>
                  <a:latin typeface="Arial" pitchFamily="-65" charset="0"/>
                </a:rPr>
                <a:t>ID/RF</a:t>
              </a:r>
            </a:p>
          </p:txBody>
        </p:sp>
        <p:sp>
          <p:nvSpPr>
            <p:cNvPr id="2786439" name="Rectangle 135"/>
            <p:cNvSpPr>
              <a:spLocks noChangeArrowheads="1"/>
            </p:cNvSpPr>
            <p:nvPr/>
          </p:nvSpPr>
          <p:spPr bwMode="auto">
            <a:xfrm>
              <a:off x="2710" y="1082"/>
              <a:ext cx="314" cy="229"/>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1800" b="1">
                  <a:solidFill>
                    <a:schemeClr val="tx1"/>
                  </a:solidFill>
                  <a:latin typeface="Arial" pitchFamily="-65" charset="0"/>
                </a:rPr>
                <a:t>EX</a:t>
              </a:r>
            </a:p>
          </p:txBody>
        </p:sp>
        <p:sp>
          <p:nvSpPr>
            <p:cNvPr id="2786440" name="Rectangle 136"/>
            <p:cNvSpPr>
              <a:spLocks noChangeArrowheads="1"/>
            </p:cNvSpPr>
            <p:nvPr/>
          </p:nvSpPr>
          <p:spPr bwMode="auto">
            <a:xfrm>
              <a:off x="3024" y="1082"/>
              <a:ext cx="458" cy="229"/>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1800" b="1">
                  <a:solidFill>
                    <a:schemeClr val="tx1"/>
                  </a:solidFill>
                  <a:latin typeface="Arial" pitchFamily="-65" charset="0"/>
                </a:rPr>
                <a:t>MEM</a:t>
              </a:r>
            </a:p>
          </p:txBody>
        </p:sp>
        <p:sp>
          <p:nvSpPr>
            <p:cNvPr id="2786441" name="Rectangle 137"/>
            <p:cNvSpPr>
              <a:spLocks noChangeArrowheads="1"/>
            </p:cNvSpPr>
            <p:nvPr/>
          </p:nvSpPr>
          <p:spPr bwMode="auto">
            <a:xfrm>
              <a:off x="3504" y="1082"/>
              <a:ext cx="362" cy="229"/>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1800" b="1">
                  <a:solidFill>
                    <a:schemeClr val="tx1"/>
                  </a:solidFill>
                  <a:latin typeface="Arial" pitchFamily="-65" charset="0"/>
                </a:rPr>
                <a:t>WB</a:t>
              </a:r>
            </a:p>
          </p:txBody>
        </p:sp>
        <p:sp>
          <p:nvSpPr>
            <p:cNvPr id="2786442" name="Freeform 138"/>
            <p:cNvSpPr>
              <a:spLocks/>
            </p:cNvSpPr>
            <p:nvPr/>
          </p:nvSpPr>
          <p:spPr bwMode="auto">
            <a:xfrm>
              <a:off x="3073" y="1288"/>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6443" name="Freeform 139"/>
            <p:cNvSpPr>
              <a:spLocks/>
            </p:cNvSpPr>
            <p:nvPr/>
          </p:nvSpPr>
          <p:spPr bwMode="auto">
            <a:xfrm>
              <a:off x="3234" y="1288"/>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6444" name="Freeform 140"/>
            <p:cNvSpPr>
              <a:spLocks/>
            </p:cNvSpPr>
            <p:nvPr/>
          </p:nvSpPr>
          <p:spPr bwMode="auto">
            <a:xfrm>
              <a:off x="2690" y="119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6445" name="Rectangle 141"/>
            <p:cNvSpPr>
              <a:spLocks noChangeArrowheads="1"/>
            </p:cNvSpPr>
            <p:nvPr/>
          </p:nvSpPr>
          <p:spPr bwMode="auto">
            <a:xfrm rot="5400000">
              <a:off x="2593" y="1315"/>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sp>
          <p:nvSpPr>
            <p:cNvPr id="2786446" name="Rectangle 142"/>
            <p:cNvSpPr>
              <a:spLocks noChangeArrowheads="1"/>
            </p:cNvSpPr>
            <p:nvPr/>
          </p:nvSpPr>
          <p:spPr bwMode="auto">
            <a:xfrm>
              <a:off x="1824" y="1322"/>
              <a:ext cx="228" cy="21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1600" b="1">
                  <a:solidFill>
                    <a:schemeClr val="tx1"/>
                  </a:solidFill>
                  <a:latin typeface="Times" pitchFamily="-65" charset="0"/>
                </a:rPr>
                <a:t>I$</a:t>
              </a:r>
            </a:p>
          </p:txBody>
        </p:sp>
        <p:grpSp>
          <p:nvGrpSpPr>
            <p:cNvPr id="25" name="Group 143"/>
            <p:cNvGrpSpPr>
              <a:grpSpLocks/>
            </p:cNvGrpSpPr>
            <p:nvPr/>
          </p:nvGrpSpPr>
          <p:grpSpPr bwMode="auto">
            <a:xfrm>
              <a:off x="1764" y="1288"/>
              <a:ext cx="340" cy="289"/>
              <a:chOff x="1935" y="1349"/>
              <a:chExt cx="340" cy="289"/>
            </a:xfrm>
          </p:grpSpPr>
          <p:sp>
            <p:nvSpPr>
              <p:cNvPr id="2786448" name="Freeform 144"/>
              <p:cNvSpPr>
                <a:spLocks/>
              </p:cNvSpPr>
              <p:nvPr/>
            </p:nvSpPr>
            <p:spPr bwMode="auto">
              <a:xfrm>
                <a:off x="1935" y="134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6449" name="Freeform 145"/>
              <p:cNvSpPr>
                <a:spLocks/>
              </p:cNvSpPr>
              <p:nvPr/>
            </p:nvSpPr>
            <p:spPr bwMode="auto">
              <a:xfrm>
                <a:off x="2104" y="134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86450" name="Rectangle 146"/>
            <p:cNvSpPr>
              <a:spLocks noChangeArrowheads="1"/>
            </p:cNvSpPr>
            <p:nvPr/>
          </p:nvSpPr>
          <p:spPr bwMode="auto">
            <a:xfrm>
              <a:off x="2205" y="129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2786451" name="Freeform 147"/>
            <p:cNvSpPr>
              <a:spLocks/>
            </p:cNvSpPr>
            <p:nvPr/>
          </p:nvSpPr>
          <p:spPr bwMode="auto">
            <a:xfrm>
              <a:off x="2224" y="128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6452" name="Freeform 148"/>
            <p:cNvSpPr>
              <a:spLocks/>
            </p:cNvSpPr>
            <p:nvPr/>
          </p:nvSpPr>
          <p:spPr bwMode="auto">
            <a:xfrm>
              <a:off x="2372" y="128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6453" name="Line 149"/>
            <p:cNvSpPr>
              <a:spLocks noChangeShapeType="1"/>
            </p:cNvSpPr>
            <p:nvPr/>
          </p:nvSpPr>
          <p:spPr bwMode="auto">
            <a:xfrm>
              <a:off x="2109" y="1432"/>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6454" name="Freeform 150"/>
            <p:cNvSpPr>
              <a:spLocks/>
            </p:cNvSpPr>
            <p:nvPr/>
          </p:nvSpPr>
          <p:spPr bwMode="auto">
            <a:xfrm>
              <a:off x="2171" y="133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6455" name="Line 151"/>
            <p:cNvSpPr>
              <a:spLocks noChangeShapeType="1"/>
            </p:cNvSpPr>
            <p:nvPr/>
          </p:nvSpPr>
          <p:spPr bwMode="auto">
            <a:xfrm>
              <a:off x="2525" y="133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6456" name="Rectangle 152"/>
            <p:cNvSpPr>
              <a:spLocks noChangeArrowheads="1"/>
            </p:cNvSpPr>
            <p:nvPr/>
          </p:nvSpPr>
          <p:spPr bwMode="auto">
            <a:xfrm>
              <a:off x="3054" y="1332"/>
              <a:ext cx="30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86457" name="Rectangle 153"/>
            <p:cNvSpPr>
              <a:spLocks noChangeArrowheads="1"/>
            </p:cNvSpPr>
            <p:nvPr/>
          </p:nvSpPr>
          <p:spPr bwMode="auto">
            <a:xfrm>
              <a:off x="3514" y="1290"/>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2786458" name="Freeform 154"/>
            <p:cNvSpPr>
              <a:spLocks/>
            </p:cNvSpPr>
            <p:nvPr/>
          </p:nvSpPr>
          <p:spPr bwMode="auto">
            <a:xfrm>
              <a:off x="3682" y="128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6459" name="Line 155"/>
            <p:cNvSpPr>
              <a:spLocks noChangeShapeType="1"/>
            </p:cNvSpPr>
            <p:nvPr/>
          </p:nvSpPr>
          <p:spPr bwMode="auto">
            <a:xfrm>
              <a:off x="3394" y="1432"/>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6460" name="Line 156"/>
            <p:cNvSpPr>
              <a:spLocks noChangeShapeType="1"/>
            </p:cNvSpPr>
            <p:nvPr/>
          </p:nvSpPr>
          <p:spPr bwMode="auto">
            <a:xfrm>
              <a:off x="2910" y="1432"/>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6461" name="Freeform 157"/>
            <p:cNvSpPr>
              <a:spLocks/>
            </p:cNvSpPr>
            <p:nvPr/>
          </p:nvSpPr>
          <p:spPr bwMode="auto">
            <a:xfrm>
              <a:off x="3031" y="1432"/>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6462" name="Line 158"/>
            <p:cNvSpPr>
              <a:spLocks noChangeShapeType="1"/>
            </p:cNvSpPr>
            <p:nvPr/>
          </p:nvSpPr>
          <p:spPr bwMode="auto">
            <a:xfrm>
              <a:off x="2525" y="152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sp>
        <p:nvSpPr>
          <p:cNvPr id="2786463" name="Oval 159"/>
          <p:cNvSpPr>
            <a:spLocks noChangeArrowheads="1"/>
          </p:cNvSpPr>
          <p:nvPr/>
        </p:nvSpPr>
        <p:spPr bwMode="auto">
          <a:xfrm>
            <a:off x="4757737" y="2338387"/>
            <a:ext cx="93663" cy="93663"/>
          </a:xfrm>
          <a:prstGeom prst="ellipse">
            <a:avLst/>
          </a:prstGeom>
          <a:solidFill>
            <a:srgbClr val="00FF00"/>
          </a:solidFill>
          <a:ln w="25400">
            <a:solidFill>
              <a:schemeClr val="tx1"/>
            </a:solidFill>
            <a:round/>
            <a:headEnd/>
            <a:tailEnd/>
          </a:ln>
          <a:effectLst/>
        </p:spPr>
        <p:txBody>
          <a:bodyPr wrap="none" anchor="ctr">
            <a:prstTxWarp prst="textNoShape">
              <a:avLst/>
            </a:prstTxWarp>
          </a:bodyPr>
          <a:lstStyle/>
          <a:p>
            <a:endParaRPr lang="en-US"/>
          </a:p>
        </p:txBody>
      </p:sp>
      <p:sp>
        <p:nvSpPr>
          <p:cNvPr id="2786464" name="Oval 160"/>
          <p:cNvSpPr>
            <a:spLocks noChangeArrowheads="1"/>
          </p:cNvSpPr>
          <p:nvPr/>
        </p:nvSpPr>
        <p:spPr bwMode="auto">
          <a:xfrm>
            <a:off x="5900737" y="2338387"/>
            <a:ext cx="93663" cy="93663"/>
          </a:xfrm>
          <a:prstGeom prst="ellipse">
            <a:avLst/>
          </a:prstGeom>
          <a:solidFill>
            <a:srgbClr val="00FF00"/>
          </a:solidFill>
          <a:ln w="25400">
            <a:solidFill>
              <a:schemeClr val="tx1"/>
            </a:solidFill>
            <a:round/>
            <a:headEnd/>
            <a:tailEnd/>
          </a:ln>
          <a:effectLst/>
        </p:spPr>
        <p:txBody>
          <a:bodyPr wrap="none" anchor="ctr">
            <a:prstTxWarp prst="textNoShape">
              <a:avLst/>
            </a:prstTxWarp>
          </a:bodyPr>
          <a:lstStyle/>
          <a:p>
            <a:endParaRPr lang="en-US"/>
          </a:p>
        </p:txBody>
      </p:sp>
      <p:sp>
        <p:nvSpPr>
          <p:cNvPr id="2786465" name="Rectangle 161"/>
          <p:cNvSpPr>
            <a:spLocks noChangeArrowheads="1"/>
          </p:cNvSpPr>
          <p:nvPr/>
        </p:nvSpPr>
        <p:spPr bwMode="auto">
          <a:xfrm>
            <a:off x="258762" y="6113462"/>
            <a:ext cx="7945438" cy="51593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rPr>
              <a:t> 	“</a:t>
            </a:r>
            <a:r>
              <a:rPr lang="en-US" sz="2800" b="1">
                <a:solidFill>
                  <a:schemeClr val="tx1"/>
                </a:solidFill>
                <a:latin typeface="Courier New" pitchFamily="-65" charset="0"/>
              </a:rPr>
              <a:t>or</a:t>
            </a:r>
            <a:r>
              <a:rPr lang="en-US" sz="2800" b="1">
                <a:solidFill>
                  <a:schemeClr val="tx1"/>
                </a:solidFill>
              </a:rPr>
              <a:t>” hazard solved by register hardware</a:t>
            </a:r>
            <a:endParaRPr lang="en-US" sz="2400" b="1">
              <a:solidFill>
                <a:schemeClr val="tx1"/>
              </a:solidFill>
              <a:latin typeface="Times" pitchFamily="-65" charset="0"/>
            </a:endParaRPr>
          </a:p>
        </p:txBody>
      </p:sp>
      <p:sp>
        <p:nvSpPr>
          <p:cNvPr id="2786466" name="Line 162"/>
          <p:cNvSpPr>
            <a:spLocks noChangeShapeType="1"/>
          </p:cNvSpPr>
          <p:nvPr/>
        </p:nvSpPr>
        <p:spPr bwMode="auto">
          <a:xfrm>
            <a:off x="5930900" y="2384425"/>
            <a:ext cx="0" cy="2159000"/>
          </a:xfrm>
          <a:prstGeom prst="line">
            <a:avLst/>
          </a:prstGeom>
          <a:noFill/>
          <a:ln w="50800">
            <a:solidFill>
              <a:srgbClr val="00FF00"/>
            </a:solidFill>
            <a:round/>
            <a:headEnd/>
            <a:tailEnd type="triangle" w="med" len="me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88355" name="Rectangle 3"/>
          <p:cNvSpPr>
            <a:spLocks noGrp="1" noChangeArrowheads="1"/>
          </p:cNvSpPr>
          <p:nvPr>
            <p:ph type="title"/>
          </p:nvPr>
        </p:nvSpPr>
        <p:spPr/>
        <p:txBody>
          <a:bodyPr/>
          <a:lstStyle/>
          <a:p>
            <a:r>
              <a:rPr lang="en-US" dirty="0" smtClean="0"/>
              <a:t>Data Hazard: Loads (1/4)</a:t>
            </a:r>
            <a:endParaRPr lang="en-US" dirty="0"/>
          </a:p>
        </p:txBody>
      </p:sp>
      <p:sp>
        <p:nvSpPr>
          <p:cNvPr id="76" name="Content Placeholder 75"/>
          <p:cNvSpPr>
            <a:spLocks noGrp="1"/>
          </p:cNvSpPr>
          <p:nvPr>
            <p:ph idx="1"/>
          </p:nvPr>
        </p:nvSpPr>
        <p:spPr>
          <a:xfrm>
            <a:off x="685800" y="1143000"/>
            <a:ext cx="7848600" cy="5410200"/>
          </a:xfrm>
        </p:spPr>
        <p:txBody>
          <a:bodyPr/>
          <a:lstStyle/>
          <a:p>
            <a:r>
              <a:rPr lang="en-US" sz="2800" dirty="0" smtClean="0"/>
              <a:t>Dataflow backwards in time are hazards</a:t>
            </a:r>
          </a:p>
          <a:p>
            <a:endParaRPr lang="en-US" sz="2800" dirty="0" smtClean="0"/>
          </a:p>
          <a:p>
            <a:endParaRPr lang="en-US" sz="2800" dirty="0" smtClean="0"/>
          </a:p>
          <a:p>
            <a:endParaRPr lang="en-US" sz="2800" dirty="0" smtClean="0"/>
          </a:p>
          <a:p>
            <a:pPr>
              <a:buNone/>
            </a:pPr>
            <a:endParaRPr lang="en-US" sz="2800" dirty="0" smtClean="0"/>
          </a:p>
          <a:p>
            <a:pPr>
              <a:buNone/>
            </a:pPr>
            <a:endParaRPr lang="en-US" sz="2800" dirty="0" smtClean="0"/>
          </a:p>
          <a:p>
            <a:pPr>
              <a:buFontTx/>
              <a:buChar char="•"/>
            </a:pPr>
            <a:r>
              <a:rPr lang="en-US" sz="2800" dirty="0" smtClean="0"/>
              <a:t>Can’t solve all cases with forwarding</a:t>
            </a:r>
          </a:p>
          <a:p>
            <a:pPr>
              <a:buFontTx/>
              <a:buChar char="•"/>
            </a:pPr>
            <a:r>
              <a:rPr lang="en-US" sz="2800" dirty="0" smtClean="0"/>
              <a:t>Must stall instruction dependent on load, then forward (more hardware)</a:t>
            </a:r>
            <a:endParaRPr lang="en-US" sz="2000" dirty="0" smtClean="0">
              <a:latin typeface="Times" pitchFamily="-65" charset="0"/>
            </a:endParaRPr>
          </a:p>
          <a:p>
            <a:endParaRPr lang="en-US" dirty="0"/>
          </a:p>
        </p:txBody>
      </p:sp>
      <p:grpSp>
        <p:nvGrpSpPr>
          <p:cNvPr id="2" name="Group 4"/>
          <p:cNvGrpSpPr>
            <a:grpSpLocks/>
          </p:cNvGrpSpPr>
          <p:nvPr/>
        </p:nvGrpSpPr>
        <p:grpSpPr bwMode="auto">
          <a:xfrm>
            <a:off x="3683000" y="2108200"/>
            <a:ext cx="4800600" cy="2481263"/>
            <a:chOff x="2320" y="1021"/>
            <a:chExt cx="3024" cy="1563"/>
          </a:xfrm>
        </p:grpSpPr>
        <p:sp>
          <p:nvSpPr>
            <p:cNvPr id="2788357" name="Line 5"/>
            <p:cNvSpPr>
              <a:spLocks noChangeShapeType="1"/>
            </p:cNvSpPr>
            <p:nvPr/>
          </p:nvSpPr>
          <p:spPr bwMode="auto">
            <a:xfrm>
              <a:off x="2320" y="1021"/>
              <a:ext cx="0" cy="1563"/>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88358" name="Line 6"/>
            <p:cNvSpPr>
              <a:spLocks noChangeShapeType="1"/>
            </p:cNvSpPr>
            <p:nvPr/>
          </p:nvSpPr>
          <p:spPr bwMode="auto">
            <a:xfrm>
              <a:off x="2752" y="1021"/>
              <a:ext cx="0" cy="1563"/>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88359" name="Line 7"/>
            <p:cNvSpPr>
              <a:spLocks noChangeShapeType="1"/>
            </p:cNvSpPr>
            <p:nvPr/>
          </p:nvSpPr>
          <p:spPr bwMode="auto">
            <a:xfrm>
              <a:off x="3184" y="1021"/>
              <a:ext cx="0" cy="1563"/>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88360" name="Line 8"/>
            <p:cNvSpPr>
              <a:spLocks noChangeShapeType="1"/>
            </p:cNvSpPr>
            <p:nvPr/>
          </p:nvSpPr>
          <p:spPr bwMode="auto">
            <a:xfrm>
              <a:off x="3616" y="1021"/>
              <a:ext cx="0" cy="1563"/>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88361" name="Line 9"/>
            <p:cNvSpPr>
              <a:spLocks noChangeShapeType="1"/>
            </p:cNvSpPr>
            <p:nvPr/>
          </p:nvSpPr>
          <p:spPr bwMode="auto">
            <a:xfrm>
              <a:off x="4048" y="1021"/>
              <a:ext cx="0" cy="1563"/>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88362" name="Line 10"/>
            <p:cNvSpPr>
              <a:spLocks noChangeShapeType="1"/>
            </p:cNvSpPr>
            <p:nvPr/>
          </p:nvSpPr>
          <p:spPr bwMode="auto">
            <a:xfrm>
              <a:off x="4480" y="1021"/>
              <a:ext cx="0" cy="1563"/>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88363" name="Line 11"/>
            <p:cNvSpPr>
              <a:spLocks noChangeShapeType="1"/>
            </p:cNvSpPr>
            <p:nvPr/>
          </p:nvSpPr>
          <p:spPr bwMode="auto">
            <a:xfrm>
              <a:off x="4912" y="1021"/>
              <a:ext cx="0" cy="1563"/>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88364" name="Line 12"/>
            <p:cNvSpPr>
              <a:spLocks noChangeShapeType="1"/>
            </p:cNvSpPr>
            <p:nvPr/>
          </p:nvSpPr>
          <p:spPr bwMode="auto">
            <a:xfrm>
              <a:off x="5344" y="1021"/>
              <a:ext cx="0" cy="1563"/>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grpSp>
        <p:nvGrpSpPr>
          <p:cNvPr id="3" name="Group 13"/>
          <p:cNvGrpSpPr>
            <a:grpSpLocks/>
          </p:cNvGrpSpPr>
          <p:nvPr/>
        </p:nvGrpSpPr>
        <p:grpSpPr bwMode="auto">
          <a:xfrm>
            <a:off x="855663" y="3187700"/>
            <a:ext cx="6191250" cy="814388"/>
            <a:chOff x="539" y="2008"/>
            <a:chExt cx="3900" cy="513"/>
          </a:xfrm>
        </p:grpSpPr>
        <p:sp>
          <p:nvSpPr>
            <p:cNvPr id="2788366" name="Freeform 14" descr="25%"/>
            <p:cNvSpPr>
              <a:spLocks/>
            </p:cNvSpPr>
            <p:nvPr/>
          </p:nvSpPr>
          <p:spPr bwMode="auto">
            <a:xfrm>
              <a:off x="2970" y="210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8367" name="Rectangle 15"/>
            <p:cNvSpPr>
              <a:spLocks noChangeArrowheads="1"/>
            </p:cNvSpPr>
            <p:nvPr/>
          </p:nvSpPr>
          <p:spPr bwMode="auto">
            <a:xfrm>
              <a:off x="539" y="2105"/>
              <a:ext cx="1686"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a:solidFill>
                    <a:schemeClr val="tx1"/>
                  </a:solidFill>
                  <a:latin typeface="Arial" pitchFamily="-65" charset="0"/>
                </a:rPr>
                <a:t>sub $t3,</a:t>
              </a:r>
              <a:r>
                <a:rPr lang="en-US" sz="2800" b="1" u="sng" dirty="0">
                  <a:solidFill>
                    <a:schemeClr val="accent2"/>
                  </a:solidFill>
                  <a:latin typeface="Arial" pitchFamily="-65" charset="0"/>
                </a:rPr>
                <a:t>$t0</a:t>
              </a:r>
              <a:r>
                <a:rPr lang="en-US" sz="2800" b="1" dirty="0">
                  <a:solidFill>
                    <a:schemeClr val="tx1"/>
                  </a:solidFill>
                  <a:latin typeface="Arial" pitchFamily="-65" charset="0"/>
                </a:rPr>
                <a:t>,$t2</a:t>
              </a:r>
            </a:p>
          </p:txBody>
        </p:sp>
        <p:grpSp>
          <p:nvGrpSpPr>
            <p:cNvPr id="4" name="Group 16"/>
            <p:cNvGrpSpPr>
              <a:grpSpLocks/>
            </p:cNvGrpSpPr>
            <p:nvPr/>
          </p:nvGrpSpPr>
          <p:grpSpPr bwMode="auto">
            <a:xfrm>
              <a:off x="3278" y="2008"/>
              <a:ext cx="223" cy="481"/>
              <a:chOff x="3278" y="1701"/>
              <a:chExt cx="223" cy="481"/>
            </a:xfrm>
          </p:grpSpPr>
          <p:sp>
            <p:nvSpPr>
              <p:cNvPr id="2788369" name="Freeform 17"/>
              <p:cNvSpPr>
                <a:spLocks/>
              </p:cNvSpPr>
              <p:nvPr/>
            </p:nvSpPr>
            <p:spPr bwMode="auto">
              <a:xfrm>
                <a:off x="3288" y="1701"/>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8370" name="Rectangle 18"/>
              <p:cNvSpPr>
                <a:spLocks noChangeArrowheads="1"/>
              </p:cNvSpPr>
              <p:nvPr/>
            </p:nvSpPr>
            <p:spPr bwMode="auto">
              <a:xfrm rot="5400000">
                <a:off x="3191" y="1824"/>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5" name="Group 19"/>
            <p:cNvGrpSpPr>
              <a:grpSpLocks/>
            </p:cNvGrpSpPr>
            <p:nvPr/>
          </p:nvGrpSpPr>
          <p:grpSpPr bwMode="auto">
            <a:xfrm>
              <a:off x="2362" y="2104"/>
              <a:ext cx="340" cy="289"/>
              <a:chOff x="2362" y="1797"/>
              <a:chExt cx="340" cy="289"/>
            </a:xfrm>
          </p:grpSpPr>
          <p:sp>
            <p:nvSpPr>
              <p:cNvPr id="2788372" name="Rectangle 20"/>
              <p:cNvSpPr>
                <a:spLocks noChangeArrowheads="1"/>
              </p:cNvSpPr>
              <p:nvPr/>
            </p:nvSpPr>
            <p:spPr bwMode="auto">
              <a:xfrm>
                <a:off x="2368" y="1799"/>
                <a:ext cx="228" cy="21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1600" b="1">
                    <a:solidFill>
                      <a:schemeClr val="tx1"/>
                    </a:solidFill>
                    <a:latin typeface="Times" pitchFamily="-65" charset="0"/>
                  </a:rPr>
                  <a:t>I$</a:t>
                </a:r>
              </a:p>
            </p:txBody>
          </p:sp>
          <p:grpSp>
            <p:nvGrpSpPr>
              <p:cNvPr id="6" name="Group 21"/>
              <p:cNvGrpSpPr>
                <a:grpSpLocks/>
              </p:cNvGrpSpPr>
              <p:nvPr/>
            </p:nvGrpSpPr>
            <p:grpSpPr bwMode="auto">
              <a:xfrm>
                <a:off x="2362" y="1797"/>
                <a:ext cx="340" cy="289"/>
                <a:chOff x="2362" y="1797"/>
                <a:chExt cx="340" cy="289"/>
              </a:xfrm>
            </p:grpSpPr>
            <p:sp>
              <p:nvSpPr>
                <p:cNvPr id="2788374" name="Freeform 22"/>
                <p:cNvSpPr>
                  <a:spLocks/>
                </p:cNvSpPr>
                <p:nvPr/>
              </p:nvSpPr>
              <p:spPr bwMode="auto">
                <a:xfrm>
                  <a:off x="2362" y="1797"/>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8375" name="Freeform 23"/>
                <p:cNvSpPr>
                  <a:spLocks/>
                </p:cNvSpPr>
                <p:nvPr/>
              </p:nvSpPr>
              <p:spPr bwMode="auto">
                <a:xfrm>
                  <a:off x="2531" y="1797"/>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88376" name="Rectangle 24"/>
            <p:cNvSpPr>
              <a:spLocks noChangeArrowheads="1"/>
            </p:cNvSpPr>
            <p:nvPr/>
          </p:nvSpPr>
          <p:spPr bwMode="auto">
            <a:xfrm>
              <a:off x="2803" y="2111"/>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2788377" name="Freeform 25"/>
            <p:cNvSpPr>
              <a:spLocks/>
            </p:cNvSpPr>
            <p:nvPr/>
          </p:nvSpPr>
          <p:spPr bwMode="auto">
            <a:xfrm>
              <a:off x="2822" y="210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8378" name="Line 26"/>
            <p:cNvSpPr>
              <a:spLocks noChangeShapeType="1"/>
            </p:cNvSpPr>
            <p:nvPr/>
          </p:nvSpPr>
          <p:spPr bwMode="auto">
            <a:xfrm>
              <a:off x="2707" y="2248"/>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8379" name="Freeform 27"/>
            <p:cNvSpPr>
              <a:spLocks/>
            </p:cNvSpPr>
            <p:nvPr/>
          </p:nvSpPr>
          <p:spPr bwMode="auto">
            <a:xfrm>
              <a:off x="2769" y="2152"/>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8380" name="Line 28"/>
            <p:cNvSpPr>
              <a:spLocks noChangeShapeType="1"/>
            </p:cNvSpPr>
            <p:nvPr/>
          </p:nvSpPr>
          <p:spPr bwMode="auto">
            <a:xfrm>
              <a:off x="3123" y="215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8381" name="Rectangle 29"/>
            <p:cNvSpPr>
              <a:spLocks noChangeArrowheads="1"/>
            </p:cNvSpPr>
            <p:nvPr/>
          </p:nvSpPr>
          <p:spPr bwMode="auto">
            <a:xfrm>
              <a:off x="3620" y="2106"/>
              <a:ext cx="30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7" name="Group 30"/>
            <p:cNvGrpSpPr>
              <a:grpSpLocks/>
            </p:cNvGrpSpPr>
            <p:nvPr/>
          </p:nvGrpSpPr>
          <p:grpSpPr bwMode="auto">
            <a:xfrm>
              <a:off x="3671" y="2104"/>
              <a:ext cx="325" cy="289"/>
              <a:chOff x="3671" y="1797"/>
              <a:chExt cx="325" cy="289"/>
            </a:xfrm>
          </p:grpSpPr>
          <p:sp>
            <p:nvSpPr>
              <p:cNvPr id="2788383" name="Freeform 31"/>
              <p:cNvSpPr>
                <a:spLocks/>
              </p:cNvSpPr>
              <p:nvPr/>
            </p:nvSpPr>
            <p:spPr bwMode="auto">
              <a:xfrm>
                <a:off x="3671" y="1797"/>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8384" name="Freeform 32"/>
              <p:cNvSpPr>
                <a:spLocks/>
              </p:cNvSpPr>
              <p:nvPr/>
            </p:nvSpPr>
            <p:spPr bwMode="auto">
              <a:xfrm>
                <a:off x="3832" y="1797"/>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88385" name="Rectangle 33"/>
            <p:cNvSpPr>
              <a:spLocks noChangeArrowheads="1"/>
            </p:cNvSpPr>
            <p:nvPr/>
          </p:nvSpPr>
          <p:spPr bwMode="auto">
            <a:xfrm>
              <a:off x="4112" y="210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8" name="Group 34"/>
            <p:cNvGrpSpPr>
              <a:grpSpLocks/>
            </p:cNvGrpSpPr>
            <p:nvPr/>
          </p:nvGrpSpPr>
          <p:grpSpPr bwMode="auto">
            <a:xfrm>
              <a:off x="4139" y="2104"/>
              <a:ext cx="284" cy="289"/>
              <a:chOff x="4139" y="1797"/>
              <a:chExt cx="284" cy="289"/>
            </a:xfrm>
          </p:grpSpPr>
          <p:sp>
            <p:nvSpPr>
              <p:cNvPr id="2788387" name="Freeform 35"/>
              <p:cNvSpPr>
                <a:spLocks/>
              </p:cNvSpPr>
              <p:nvPr/>
            </p:nvSpPr>
            <p:spPr bwMode="auto">
              <a:xfrm>
                <a:off x="4139" y="1797"/>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8388" name="Freeform 36"/>
              <p:cNvSpPr>
                <a:spLocks/>
              </p:cNvSpPr>
              <p:nvPr/>
            </p:nvSpPr>
            <p:spPr bwMode="auto">
              <a:xfrm>
                <a:off x="4280" y="1797"/>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88389" name="Line 37"/>
            <p:cNvSpPr>
              <a:spLocks noChangeShapeType="1"/>
            </p:cNvSpPr>
            <p:nvPr/>
          </p:nvSpPr>
          <p:spPr bwMode="auto">
            <a:xfrm>
              <a:off x="3992" y="224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8390" name="Line 38"/>
            <p:cNvSpPr>
              <a:spLocks noChangeShapeType="1"/>
            </p:cNvSpPr>
            <p:nvPr/>
          </p:nvSpPr>
          <p:spPr bwMode="auto">
            <a:xfrm>
              <a:off x="3508" y="2248"/>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8391" name="Freeform 39"/>
            <p:cNvSpPr>
              <a:spLocks/>
            </p:cNvSpPr>
            <p:nvPr/>
          </p:nvSpPr>
          <p:spPr bwMode="auto">
            <a:xfrm>
              <a:off x="3629" y="2248"/>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8392" name="Line 40"/>
            <p:cNvSpPr>
              <a:spLocks noChangeShapeType="1"/>
            </p:cNvSpPr>
            <p:nvPr/>
          </p:nvSpPr>
          <p:spPr bwMode="auto">
            <a:xfrm>
              <a:off x="3123" y="234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8393" name="Freeform 41"/>
            <p:cNvSpPr>
              <a:spLocks/>
            </p:cNvSpPr>
            <p:nvPr/>
          </p:nvSpPr>
          <p:spPr bwMode="auto">
            <a:xfrm>
              <a:off x="3216" y="2243"/>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88394" name="Line 42"/>
          <p:cNvSpPr>
            <a:spLocks noChangeShapeType="1"/>
          </p:cNvSpPr>
          <p:nvPr/>
        </p:nvSpPr>
        <p:spPr bwMode="auto">
          <a:xfrm flipH="1">
            <a:off x="5029200" y="2951163"/>
            <a:ext cx="685800" cy="482600"/>
          </a:xfrm>
          <a:prstGeom prst="line">
            <a:avLst/>
          </a:prstGeom>
          <a:noFill/>
          <a:ln w="50800">
            <a:solidFill>
              <a:srgbClr val="EA157A"/>
            </a:solidFill>
            <a:round/>
            <a:headEnd/>
            <a:tailEnd type="triangle" w="med" len="med"/>
          </a:ln>
          <a:effectLst/>
        </p:spPr>
        <p:txBody>
          <a:bodyPr wrap="none" anchor="ctr">
            <a:prstTxWarp prst="textNoShape">
              <a:avLst/>
            </a:prstTxWarp>
          </a:bodyPr>
          <a:lstStyle/>
          <a:p>
            <a:endParaRPr lang="en-US"/>
          </a:p>
        </p:txBody>
      </p:sp>
      <p:sp>
        <p:nvSpPr>
          <p:cNvPr id="2788395" name="Oval 43"/>
          <p:cNvSpPr>
            <a:spLocks noChangeArrowheads="1"/>
          </p:cNvSpPr>
          <p:nvPr/>
        </p:nvSpPr>
        <p:spPr bwMode="auto">
          <a:xfrm>
            <a:off x="5684838" y="2828925"/>
            <a:ext cx="93662" cy="93663"/>
          </a:xfrm>
          <a:prstGeom prst="ellipse">
            <a:avLst/>
          </a:prstGeom>
          <a:solidFill>
            <a:schemeClr val="accent1"/>
          </a:solidFill>
          <a:ln w="25400">
            <a:solidFill>
              <a:schemeClr val="tx1"/>
            </a:solidFill>
            <a:round/>
            <a:headEnd/>
            <a:tailEnd/>
          </a:ln>
          <a:effectLst/>
        </p:spPr>
        <p:txBody>
          <a:bodyPr wrap="none" anchor="ctr">
            <a:prstTxWarp prst="textNoShape">
              <a:avLst/>
            </a:prstTxWarp>
          </a:bodyPr>
          <a:lstStyle/>
          <a:p>
            <a:endParaRPr lang="en-US"/>
          </a:p>
        </p:txBody>
      </p:sp>
      <p:sp>
        <p:nvSpPr>
          <p:cNvPr id="2788396" name="Freeform 44" descr="25%"/>
          <p:cNvSpPr>
            <a:spLocks/>
          </p:cNvSpPr>
          <p:nvPr/>
        </p:nvSpPr>
        <p:spPr bwMode="auto">
          <a:xfrm>
            <a:off x="5892800" y="2628900"/>
            <a:ext cx="225425" cy="458788"/>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8397" name="Rectangle 45"/>
          <p:cNvSpPr>
            <a:spLocks noChangeArrowheads="1"/>
          </p:cNvSpPr>
          <p:nvPr/>
        </p:nvSpPr>
        <p:spPr bwMode="auto">
          <a:xfrm>
            <a:off x="881063" y="2617788"/>
            <a:ext cx="2238117"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err="1">
                <a:solidFill>
                  <a:schemeClr val="tx1"/>
                </a:solidFill>
                <a:latin typeface="Arial" pitchFamily="-65" charset="0"/>
              </a:rPr>
              <a:t>lw</a:t>
            </a:r>
            <a:r>
              <a:rPr lang="en-US" sz="2800" b="1" dirty="0">
                <a:solidFill>
                  <a:schemeClr val="tx1"/>
                </a:solidFill>
                <a:latin typeface="Arial" pitchFamily="-65" charset="0"/>
              </a:rPr>
              <a:t> </a:t>
            </a:r>
            <a:r>
              <a:rPr lang="en-US" sz="2800" b="1" u="sng" dirty="0">
                <a:solidFill>
                  <a:schemeClr val="accent2"/>
                </a:solidFill>
                <a:latin typeface="Arial" pitchFamily="-65" charset="0"/>
              </a:rPr>
              <a:t>$t0</a:t>
            </a:r>
            <a:r>
              <a:rPr lang="en-US" sz="2800" b="1" dirty="0">
                <a:solidFill>
                  <a:schemeClr val="tx1"/>
                </a:solidFill>
                <a:latin typeface="Arial" pitchFamily="-65" charset="0"/>
              </a:rPr>
              <a:t>,0($t1)</a:t>
            </a:r>
          </a:p>
        </p:txBody>
      </p:sp>
      <p:sp>
        <p:nvSpPr>
          <p:cNvPr id="2788398" name="Rectangle 46"/>
          <p:cNvSpPr>
            <a:spLocks noChangeArrowheads="1"/>
          </p:cNvSpPr>
          <p:nvPr/>
        </p:nvSpPr>
        <p:spPr bwMode="auto">
          <a:xfrm>
            <a:off x="3128963" y="2301875"/>
            <a:ext cx="396875" cy="363538"/>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1800" b="1">
                <a:solidFill>
                  <a:schemeClr val="tx1"/>
                </a:solidFill>
                <a:latin typeface="Arial" pitchFamily="-65" charset="0"/>
              </a:rPr>
              <a:t>IF</a:t>
            </a:r>
          </a:p>
        </p:txBody>
      </p:sp>
      <p:sp>
        <p:nvSpPr>
          <p:cNvPr id="2788399" name="Rectangle 47"/>
          <p:cNvSpPr>
            <a:spLocks noChangeArrowheads="1"/>
          </p:cNvSpPr>
          <p:nvPr/>
        </p:nvSpPr>
        <p:spPr bwMode="auto">
          <a:xfrm>
            <a:off x="3738563" y="2301875"/>
            <a:ext cx="790575" cy="363538"/>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1800" b="1">
                <a:solidFill>
                  <a:schemeClr val="tx1"/>
                </a:solidFill>
                <a:latin typeface="Arial" pitchFamily="-65" charset="0"/>
              </a:rPr>
              <a:t>ID/RF</a:t>
            </a:r>
          </a:p>
        </p:txBody>
      </p:sp>
      <p:sp>
        <p:nvSpPr>
          <p:cNvPr id="2788400" name="Rectangle 48"/>
          <p:cNvSpPr>
            <a:spLocks noChangeArrowheads="1"/>
          </p:cNvSpPr>
          <p:nvPr/>
        </p:nvSpPr>
        <p:spPr bwMode="auto">
          <a:xfrm>
            <a:off x="4576763" y="2301875"/>
            <a:ext cx="498475" cy="363538"/>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1800" b="1">
                <a:solidFill>
                  <a:schemeClr val="tx1"/>
                </a:solidFill>
                <a:latin typeface="Arial" pitchFamily="-65" charset="0"/>
              </a:rPr>
              <a:t>EX</a:t>
            </a:r>
          </a:p>
        </p:txBody>
      </p:sp>
      <p:sp>
        <p:nvSpPr>
          <p:cNvPr id="2788401" name="Rectangle 49"/>
          <p:cNvSpPr>
            <a:spLocks noChangeArrowheads="1"/>
          </p:cNvSpPr>
          <p:nvPr/>
        </p:nvSpPr>
        <p:spPr bwMode="auto">
          <a:xfrm>
            <a:off x="5249863" y="2301875"/>
            <a:ext cx="727075" cy="363538"/>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1800" b="1">
                <a:solidFill>
                  <a:schemeClr val="tx1"/>
                </a:solidFill>
                <a:latin typeface="Arial" pitchFamily="-65" charset="0"/>
              </a:rPr>
              <a:t>MEM</a:t>
            </a:r>
          </a:p>
        </p:txBody>
      </p:sp>
      <p:sp>
        <p:nvSpPr>
          <p:cNvPr id="2788402" name="Rectangle 50"/>
          <p:cNvSpPr>
            <a:spLocks noChangeArrowheads="1"/>
          </p:cNvSpPr>
          <p:nvPr/>
        </p:nvSpPr>
        <p:spPr bwMode="auto">
          <a:xfrm>
            <a:off x="6024563" y="2301875"/>
            <a:ext cx="574675" cy="363538"/>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1800" b="1">
                <a:solidFill>
                  <a:schemeClr val="tx1"/>
                </a:solidFill>
                <a:latin typeface="Arial" pitchFamily="-65" charset="0"/>
              </a:rPr>
              <a:t>WB</a:t>
            </a:r>
          </a:p>
        </p:txBody>
      </p:sp>
      <p:sp>
        <p:nvSpPr>
          <p:cNvPr id="2788403" name="Freeform 51"/>
          <p:cNvSpPr>
            <a:spLocks/>
          </p:cNvSpPr>
          <p:nvPr/>
        </p:nvSpPr>
        <p:spPr bwMode="auto">
          <a:xfrm>
            <a:off x="4541838" y="2476500"/>
            <a:ext cx="338137" cy="763588"/>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8404" name="Rectangle 52"/>
          <p:cNvSpPr>
            <a:spLocks noChangeArrowheads="1"/>
          </p:cNvSpPr>
          <p:nvPr/>
        </p:nvSpPr>
        <p:spPr bwMode="auto">
          <a:xfrm rot="5400000">
            <a:off x="4387851" y="2671762"/>
            <a:ext cx="609600"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sp>
        <p:nvSpPr>
          <p:cNvPr id="2788405" name="Rectangle 53"/>
          <p:cNvSpPr>
            <a:spLocks noChangeArrowheads="1"/>
          </p:cNvSpPr>
          <p:nvPr/>
        </p:nvSpPr>
        <p:spPr bwMode="auto">
          <a:xfrm>
            <a:off x="3167063" y="2682875"/>
            <a:ext cx="361950"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1600" b="1">
                <a:solidFill>
                  <a:schemeClr val="tx1"/>
                </a:solidFill>
                <a:latin typeface="Times" pitchFamily="-65" charset="0"/>
              </a:rPr>
              <a:t>I$</a:t>
            </a:r>
          </a:p>
        </p:txBody>
      </p:sp>
      <p:grpSp>
        <p:nvGrpSpPr>
          <p:cNvPr id="9" name="Group 54"/>
          <p:cNvGrpSpPr>
            <a:grpSpLocks/>
          </p:cNvGrpSpPr>
          <p:nvPr/>
        </p:nvGrpSpPr>
        <p:grpSpPr bwMode="auto">
          <a:xfrm>
            <a:off x="3071813" y="2628900"/>
            <a:ext cx="539750" cy="458788"/>
            <a:chOff x="1935" y="1349"/>
            <a:chExt cx="340" cy="289"/>
          </a:xfrm>
        </p:grpSpPr>
        <p:sp>
          <p:nvSpPr>
            <p:cNvPr id="2788407" name="Freeform 55"/>
            <p:cNvSpPr>
              <a:spLocks/>
            </p:cNvSpPr>
            <p:nvPr/>
          </p:nvSpPr>
          <p:spPr bwMode="auto">
            <a:xfrm>
              <a:off x="1935" y="134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8408" name="Freeform 56"/>
            <p:cNvSpPr>
              <a:spLocks/>
            </p:cNvSpPr>
            <p:nvPr/>
          </p:nvSpPr>
          <p:spPr bwMode="auto">
            <a:xfrm>
              <a:off x="2104" y="134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88409" name="Rectangle 57"/>
          <p:cNvSpPr>
            <a:spLocks noChangeArrowheads="1"/>
          </p:cNvSpPr>
          <p:nvPr/>
        </p:nvSpPr>
        <p:spPr bwMode="auto">
          <a:xfrm>
            <a:off x="3771900" y="2640013"/>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2788410" name="Freeform 58"/>
          <p:cNvSpPr>
            <a:spLocks/>
          </p:cNvSpPr>
          <p:nvPr/>
        </p:nvSpPr>
        <p:spPr bwMode="auto">
          <a:xfrm>
            <a:off x="3802063" y="2628900"/>
            <a:ext cx="236537" cy="458788"/>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8411" name="Freeform 59"/>
          <p:cNvSpPr>
            <a:spLocks/>
          </p:cNvSpPr>
          <p:nvPr/>
        </p:nvSpPr>
        <p:spPr bwMode="auto">
          <a:xfrm>
            <a:off x="4037013" y="2628900"/>
            <a:ext cx="234950" cy="458788"/>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8412" name="Line 60"/>
          <p:cNvSpPr>
            <a:spLocks noChangeShapeType="1"/>
          </p:cNvSpPr>
          <p:nvPr/>
        </p:nvSpPr>
        <p:spPr bwMode="auto">
          <a:xfrm>
            <a:off x="3619500" y="2857500"/>
            <a:ext cx="1524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8413" name="Freeform 61"/>
          <p:cNvSpPr>
            <a:spLocks/>
          </p:cNvSpPr>
          <p:nvPr/>
        </p:nvSpPr>
        <p:spPr bwMode="auto">
          <a:xfrm>
            <a:off x="3717925" y="2705100"/>
            <a:ext cx="76200" cy="153988"/>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8414" name="Line 62"/>
          <p:cNvSpPr>
            <a:spLocks noChangeShapeType="1"/>
          </p:cNvSpPr>
          <p:nvPr/>
        </p:nvSpPr>
        <p:spPr bwMode="auto">
          <a:xfrm>
            <a:off x="4279900" y="2705100"/>
            <a:ext cx="249238"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8415" name="Rectangle 63"/>
          <p:cNvSpPr>
            <a:spLocks noChangeArrowheads="1"/>
          </p:cNvSpPr>
          <p:nvPr/>
        </p:nvSpPr>
        <p:spPr bwMode="auto">
          <a:xfrm>
            <a:off x="5119688" y="2698750"/>
            <a:ext cx="479425"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88416" name="Rectangle 64"/>
          <p:cNvSpPr>
            <a:spLocks noChangeArrowheads="1"/>
          </p:cNvSpPr>
          <p:nvPr/>
        </p:nvSpPr>
        <p:spPr bwMode="auto">
          <a:xfrm>
            <a:off x="5849938" y="2632075"/>
            <a:ext cx="519112"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2788417" name="Freeform 65"/>
          <p:cNvSpPr>
            <a:spLocks/>
          </p:cNvSpPr>
          <p:nvPr/>
        </p:nvSpPr>
        <p:spPr bwMode="auto">
          <a:xfrm>
            <a:off x="6116638" y="2628900"/>
            <a:ext cx="227012" cy="458788"/>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8418" name="Line 66"/>
          <p:cNvSpPr>
            <a:spLocks noChangeShapeType="1"/>
          </p:cNvSpPr>
          <p:nvPr/>
        </p:nvSpPr>
        <p:spPr bwMode="auto">
          <a:xfrm>
            <a:off x="5659438" y="2857500"/>
            <a:ext cx="2206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8419" name="Line 67"/>
          <p:cNvSpPr>
            <a:spLocks noChangeShapeType="1"/>
          </p:cNvSpPr>
          <p:nvPr/>
        </p:nvSpPr>
        <p:spPr bwMode="auto">
          <a:xfrm>
            <a:off x="4891088" y="2857500"/>
            <a:ext cx="2460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8420" name="Freeform 68"/>
          <p:cNvSpPr>
            <a:spLocks/>
          </p:cNvSpPr>
          <p:nvPr/>
        </p:nvSpPr>
        <p:spPr bwMode="auto">
          <a:xfrm>
            <a:off x="5083175" y="2857500"/>
            <a:ext cx="684213" cy="306388"/>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8421" name="Line 69"/>
          <p:cNvSpPr>
            <a:spLocks noChangeShapeType="1"/>
          </p:cNvSpPr>
          <p:nvPr/>
        </p:nvSpPr>
        <p:spPr bwMode="auto">
          <a:xfrm>
            <a:off x="4279900" y="3009900"/>
            <a:ext cx="249238"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8422" name="Freeform 70"/>
          <p:cNvSpPr>
            <a:spLocks/>
          </p:cNvSpPr>
          <p:nvPr/>
        </p:nvSpPr>
        <p:spPr bwMode="auto">
          <a:xfrm>
            <a:off x="4427538" y="2849563"/>
            <a:ext cx="534987" cy="441325"/>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0" name="Group 71"/>
          <p:cNvGrpSpPr>
            <a:grpSpLocks/>
          </p:cNvGrpSpPr>
          <p:nvPr/>
        </p:nvGrpSpPr>
        <p:grpSpPr bwMode="auto">
          <a:xfrm>
            <a:off x="5122863" y="2665413"/>
            <a:ext cx="515937" cy="458787"/>
            <a:chOff x="3671" y="1797"/>
            <a:chExt cx="325" cy="289"/>
          </a:xfrm>
        </p:grpSpPr>
        <p:sp>
          <p:nvSpPr>
            <p:cNvPr id="2788424" name="Freeform 72"/>
            <p:cNvSpPr>
              <a:spLocks/>
            </p:cNvSpPr>
            <p:nvPr/>
          </p:nvSpPr>
          <p:spPr bwMode="auto">
            <a:xfrm>
              <a:off x="3671" y="1797"/>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88425" name="Freeform 73"/>
            <p:cNvSpPr>
              <a:spLocks/>
            </p:cNvSpPr>
            <p:nvPr/>
          </p:nvSpPr>
          <p:spPr bwMode="auto">
            <a:xfrm>
              <a:off x="3832" y="1797"/>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90403" name="Rectangle 3"/>
          <p:cNvSpPr>
            <a:spLocks noGrp="1" noChangeArrowheads="1"/>
          </p:cNvSpPr>
          <p:nvPr>
            <p:ph type="title"/>
          </p:nvPr>
        </p:nvSpPr>
        <p:spPr/>
        <p:txBody>
          <a:bodyPr/>
          <a:lstStyle/>
          <a:p>
            <a:r>
              <a:rPr lang="en-US" dirty="0" smtClean="0"/>
              <a:t>Data Hazard: Loads (2/4)</a:t>
            </a:r>
            <a:endParaRPr lang="en-US" dirty="0"/>
          </a:p>
        </p:txBody>
      </p:sp>
      <p:sp>
        <p:nvSpPr>
          <p:cNvPr id="135" name="Content Placeholder 134"/>
          <p:cNvSpPr>
            <a:spLocks noGrp="1"/>
          </p:cNvSpPr>
          <p:nvPr>
            <p:ph idx="1"/>
          </p:nvPr>
        </p:nvSpPr>
        <p:spPr/>
        <p:txBody>
          <a:bodyPr/>
          <a:lstStyle/>
          <a:p>
            <a:pPr>
              <a:buFontTx/>
              <a:buChar char="•"/>
            </a:pPr>
            <a:r>
              <a:rPr lang="en-US" sz="2800" dirty="0" smtClean="0">
                <a:solidFill>
                  <a:srgbClr val="800080"/>
                </a:solidFill>
              </a:rPr>
              <a:t>Hardware</a:t>
            </a:r>
            <a:r>
              <a:rPr lang="en-US" sz="2800" dirty="0" smtClean="0"/>
              <a:t> stalls pipeline</a:t>
            </a:r>
          </a:p>
          <a:p>
            <a:pPr lvl="1">
              <a:buFontTx/>
              <a:buChar char="•"/>
            </a:pPr>
            <a:r>
              <a:rPr lang="en-US" sz="2400" dirty="0" smtClean="0"/>
              <a:t>Called “</a:t>
            </a:r>
            <a:r>
              <a:rPr lang="en-US" sz="2400" u="sng" dirty="0" smtClean="0"/>
              <a:t>interlock</a:t>
            </a:r>
            <a:r>
              <a:rPr lang="en-US" sz="2400" dirty="0" smtClean="0"/>
              <a:t>”</a:t>
            </a:r>
            <a:endParaRPr lang="en-US" sz="1600" dirty="0" smtClean="0">
              <a:latin typeface="Times" pitchFamily="-65" charset="0"/>
            </a:endParaRPr>
          </a:p>
          <a:p>
            <a:endParaRPr lang="en-US" dirty="0"/>
          </a:p>
        </p:txBody>
      </p:sp>
      <p:grpSp>
        <p:nvGrpSpPr>
          <p:cNvPr id="2" name="Group 4"/>
          <p:cNvGrpSpPr>
            <a:grpSpLocks/>
          </p:cNvGrpSpPr>
          <p:nvPr/>
        </p:nvGrpSpPr>
        <p:grpSpPr bwMode="auto">
          <a:xfrm>
            <a:off x="3211512" y="2243137"/>
            <a:ext cx="4800600" cy="4310063"/>
            <a:chOff x="1934" y="1056"/>
            <a:chExt cx="3024" cy="2715"/>
          </a:xfrm>
        </p:grpSpPr>
        <p:sp>
          <p:nvSpPr>
            <p:cNvPr id="2790405" name="Line 5"/>
            <p:cNvSpPr>
              <a:spLocks noChangeShapeType="1"/>
            </p:cNvSpPr>
            <p:nvPr/>
          </p:nvSpPr>
          <p:spPr bwMode="auto">
            <a:xfrm>
              <a:off x="1934" y="1056"/>
              <a:ext cx="0" cy="2667"/>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90406" name="Line 6"/>
            <p:cNvSpPr>
              <a:spLocks noChangeShapeType="1"/>
            </p:cNvSpPr>
            <p:nvPr/>
          </p:nvSpPr>
          <p:spPr bwMode="auto">
            <a:xfrm>
              <a:off x="2366" y="1056"/>
              <a:ext cx="0" cy="2619"/>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90407" name="Line 7"/>
            <p:cNvSpPr>
              <a:spLocks noChangeShapeType="1"/>
            </p:cNvSpPr>
            <p:nvPr/>
          </p:nvSpPr>
          <p:spPr bwMode="auto">
            <a:xfrm>
              <a:off x="2798" y="1056"/>
              <a:ext cx="0" cy="2619"/>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90408" name="Line 8"/>
            <p:cNvSpPr>
              <a:spLocks noChangeShapeType="1"/>
            </p:cNvSpPr>
            <p:nvPr/>
          </p:nvSpPr>
          <p:spPr bwMode="auto">
            <a:xfrm>
              <a:off x="3230" y="1056"/>
              <a:ext cx="0" cy="2619"/>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90409" name="Line 9"/>
            <p:cNvSpPr>
              <a:spLocks noChangeShapeType="1"/>
            </p:cNvSpPr>
            <p:nvPr/>
          </p:nvSpPr>
          <p:spPr bwMode="auto">
            <a:xfrm>
              <a:off x="3662" y="1056"/>
              <a:ext cx="0" cy="2667"/>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90410" name="Line 10"/>
            <p:cNvSpPr>
              <a:spLocks noChangeShapeType="1"/>
            </p:cNvSpPr>
            <p:nvPr/>
          </p:nvSpPr>
          <p:spPr bwMode="auto">
            <a:xfrm>
              <a:off x="4094" y="1056"/>
              <a:ext cx="0" cy="2667"/>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90411" name="Line 11"/>
            <p:cNvSpPr>
              <a:spLocks noChangeShapeType="1"/>
            </p:cNvSpPr>
            <p:nvPr/>
          </p:nvSpPr>
          <p:spPr bwMode="auto">
            <a:xfrm flipH="1">
              <a:off x="4510" y="1056"/>
              <a:ext cx="16" cy="2715"/>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90412" name="Line 12"/>
            <p:cNvSpPr>
              <a:spLocks noChangeShapeType="1"/>
            </p:cNvSpPr>
            <p:nvPr/>
          </p:nvSpPr>
          <p:spPr bwMode="auto">
            <a:xfrm flipH="1">
              <a:off x="4942" y="1056"/>
              <a:ext cx="16" cy="2667"/>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grpSp>
        <p:nvGrpSpPr>
          <p:cNvPr id="3" name="Group 13"/>
          <p:cNvGrpSpPr>
            <a:grpSpLocks/>
          </p:cNvGrpSpPr>
          <p:nvPr/>
        </p:nvGrpSpPr>
        <p:grpSpPr bwMode="auto">
          <a:xfrm>
            <a:off x="531812" y="3578227"/>
            <a:ext cx="7458075" cy="823913"/>
            <a:chOff x="246" y="1897"/>
            <a:chExt cx="4698" cy="519"/>
          </a:xfrm>
          <a:noFill/>
        </p:grpSpPr>
        <p:sp>
          <p:nvSpPr>
            <p:cNvPr id="2790414" name="Rectangle 14"/>
            <p:cNvSpPr>
              <a:spLocks noChangeArrowheads="1"/>
            </p:cNvSpPr>
            <p:nvPr/>
          </p:nvSpPr>
          <p:spPr bwMode="auto">
            <a:xfrm>
              <a:off x="246" y="1961"/>
              <a:ext cx="1686" cy="328"/>
            </a:xfrm>
            <a:prstGeom prst="rect">
              <a:avLst/>
            </a:prstGeom>
            <a:grpFill/>
            <a:ln w="12700">
              <a:noFill/>
              <a:miter lim="800000"/>
              <a:headEnd/>
              <a:tailEnd/>
            </a:ln>
            <a:effectLst/>
          </p:spPr>
          <p:txBody>
            <a:bodyPr wrap="none" lIns="90487" tIns="44450" rIns="90487" bIns="44450">
              <a:prstTxWarp prst="textNoShape">
                <a:avLst/>
              </a:prstTxWarp>
              <a:spAutoFit/>
            </a:bodyPr>
            <a:lstStyle/>
            <a:p>
              <a:r>
                <a:rPr lang="en-US" sz="2800" b="1" dirty="0">
                  <a:solidFill>
                    <a:schemeClr val="tx1"/>
                  </a:solidFill>
                  <a:latin typeface="Arial" pitchFamily="-65" charset="0"/>
                </a:rPr>
                <a:t>sub $t3,</a:t>
              </a:r>
              <a:r>
                <a:rPr lang="en-US" sz="2800" b="1" dirty="0">
                  <a:latin typeface="Arial" pitchFamily="-65" charset="0"/>
                </a:rPr>
                <a:t>$t0</a:t>
              </a:r>
              <a:r>
                <a:rPr lang="en-US" sz="2800" b="1" dirty="0">
                  <a:solidFill>
                    <a:schemeClr val="tx1"/>
                  </a:solidFill>
                  <a:latin typeface="Arial" pitchFamily="-65" charset="0"/>
                </a:rPr>
                <a:t>,$t2</a:t>
              </a:r>
            </a:p>
            <a:p>
              <a:endParaRPr lang="en-US" sz="2800" b="1" dirty="0">
                <a:solidFill>
                  <a:schemeClr val="tx1"/>
                </a:solidFill>
                <a:latin typeface="Arial" pitchFamily="-65" charset="0"/>
              </a:endParaRPr>
            </a:p>
          </p:txBody>
        </p:sp>
        <p:sp>
          <p:nvSpPr>
            <p:cNvPr id="2790415" name="Freeform 15" descr="25%"/>
            <p:cNvSpPr>
              <a:spLocks/>
            </p:cNvSpPr>
            <p:nvPr/>
          </p:nvSpPr>
          <p:spPr bwMode="auto">
            <a:xfrm>
              <a:off x="2995" y="199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4" name="Group 16"/>
            <p:cNvGrpSpPr>
              <a:grpSpLocks/>
            </p:cNvGrpSpPr>
            <p:nvPr/>
          </p:nvGrpSpPr>
          <p:grpSpPr bwMode="auto">
            <a:xfrm>
              <a:off x="3782" y="1897"/>
              <a:ext cx="225" cy="481"/>
              <a:chOff x="3276" y="1701"/>
              <a:chExt cx="225" cy="481"/>
            </a:xfrm>
            <a:grpFill/>
          </p:grpSpPr>
          <p:sp>
            <p:nvSpPr>
              <p:cNvPr id="2790417" name="Freeform 17"/>
              <p:cNvSpPr>
                <a:spLocks/>
              </p:cNvSpPr>
              <p:nvPr/>
            </p:nvSpPr>
            <p:spPr bwMode="auto">
              <a:xfrm>
                <a:off x="3288" y="1701"/>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0418" name="Rectangle 18"/>
              <p:cNvSpPr>
                <a:spLocks noChangeArrowheads="1"/>
              </p:cNvSpPr>
              <p:nvPr/>
            </p:nvSpPr>
            <p:spPr bwMode="auto">
              <a:xfrm rot="5400000">
                <a:off x="3189" y="1823"/>
                <a:ext cx="384" cy="210"/>
              </a:xfrm>
              <a:prstGeom prst="rect">
                <a:avLst/>
              </a:prstGeom>
              <a:grp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5" name="Group 19"/>
            <p:cNvGrpSpPr>
              <a:grpSpLocks/>
            </p:cNvGrpSpPr>
            <p:nvPr/>
          </p:nvGrpSpPr>
          <p:grpSpPr bwMode="auto">
            <a:xfrm>
              <a:off x="2387" y="1999"/>
              <a:ext cx="340" cy="289"/>
              <a:chOff x="2362" y="1797"/>
              <a:chExt cx="340" cy="289"/>
            </a:xfrm>
            <a:grpFill/>
          </p:grpSpPr>
          <p:sp>
            <p:nvSpPr>
              <p:cNvPr id="2790420" name="Rectangle 20"/>
              <p:cNvSpPr>
                <a:spLocks noChangeArrowheads="1"/>
              </p:cNvSpPr>
              <p:nvPr/>
            </p:nvSpPr>
            <p:spPr bwMode="auto">
              <a:xfrm>
                <a:off x="2368" y="1799"/>
                <a:ext cx="228" cy="210"/>
              </a:xfrm>
              <a:prstGeom prst="rect">
                <a:avLst/>
              </a:prstGeom>
              <a:grpFill/>
              <a:ln w="12700">
                <a:noFill/>
                <a:miter lim="800000"/>
                <a:headEnd/>
                <a:tailEnd/>
              </a:ln>
              <a:effectLst/>
            </p:spPr>
            <p:txBody>
              <a:bodyPr wrap="none" lIns="90487" tIns="44450" rIns="90487" bIns="44450">
                <a:prstTxWarp prst="textNoShape">
                  <a:avLst/>
                </a:prstTxWarp>
                <a:spAutoFit/>
              </a:bodyPr>
              <a:lstStyle/>
              <a:p>
                <a:pPr algn="ctr"/>
                <a:r>
                  <a:rPr lang="en-US" sz="1600" b="1">
                    <a:solidFill>
                      <a:schemeClr val="tx1"/>
                    </a:solidFill>
                    <a:latin typeface="Times" pitchFamily="-65" charset="0"/>
                  </a:rPr>
                  <a:t>I$</a:t>
                </a:r>
              </a:p>
            </p:txBody>
          </p:sp>
          <p:grpSp>
            <p:nvGrpSpPr>
              <p:cNvPr id="6" name="Group 21"/>
              <p:cNvGrpSpPr>
                <a:grpSpLocks/>
              </p:cNvGrpSpPr>
              <p:nvPr/>
            </p:nvGrpSpPr>
            <p:grpSpPr bwMode="auto">
              <a:xfrm>
                <a:off x="2362" y="1797"/>
                <a:ext cx="340" cy="289"/>
                <a:chOff x="2362" y="1797"/>
                <a:chExt cx="340" cy="289"/>
              </a:xfrm>
              <a:grpFill/>
            </p:grpSpPr>
            <p:sp>
              <p:nvSpPr>
                <p:cNvPr id="2790422" name="Freeform 22"/>
                <p:cNvSpPr>
                  <a:spLocks/>
                </p:cNvSpPr>
                <p:nvPr/>
              </p:nvSpPr>
              <p:spPr bwMode="auto">
                <a:xfrm>
                  <a:off x="2362" y="1797"/>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0423" name="Freeform 23"/>
                <p:cNvSpPr>
                  <a:spLocks/>
                </p:cNvSpPr>
                <p:nvPr/>
              </p:nvSpPr>
              <p:spPr bwMode="auto">
                <a:xfrm>
                  <a:off x="2531" y="1797"/>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90424" name="Rectangle 24"/>
            <p:cNvSpPr>
              <a:spLocks noChangeArrowheads="1"/>
            </p:cNvSpPr>
            <p:nvPr/>
          </p:nvSpPr>
          <p:spPr bwMode="auto">
            <a:xfrm>
              <a:off x="2828" y="2006"/>
              <a:ext cx="327" cy="210"/>
            </a:xfrm>
            <a:prstGeom prst="rect">
              <a:avLst/>
            </a:prstGeom>
            <a:grp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2790425" name="Freeform 25"/>
            <p:cNvSpPr>
              <a:spLocks/>
            </p:cNvSpPr>
            <p:nvPr/>
          </p:nvSpPr>
          <p:spPr bwMode="auto">
            <a:xfrm>
              <a:off x="2847" y="199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0426" name="Line 26"/>
            <p:cNvSpPr>
              <a:spLocks noChangeShapeType="1"/>
            </p:cNvSpPr>
            <p:nvPr/>
          </p:nvSpPr>
          <p:spPr bwMode="auto">
            <a:xfrm>
              <a:off x="2732" y="2143"/>
              <a:ext cx="96" cy="0"/>
            </a:xfrm>
            <a:prstGeom prst="line">
              <a:avLst/>
            </a:prstGeom>
            <a:grpFill/>
            <a:ln w="25400">
              <a:solidFill>
                <a:schemeClr val="tx1"/>
              </a:solidFill>
              <a:round/>
              <a:headEnd/>
              <a:tailEnd/>
            </a:ln>
            <a:effectLst/>
          </p:spPr>
          <p:txBody>
            <a:bodyPr wrap="none" anchor="ctr">
              <a:prstTxWarp prst="textNoShape">
                <a:avLst/>
              </a:prstTxWarp>
            </a:bodyPr>
            <a:lstStyle/>
            <a:p>
              <a:endParaRPr lang="en-US"/>
            </a:p>
          </p:txBody>
        </p:sp>
        <p:sp>
          <p:nvSpPr>
            <p:cNvPr id="2790427" name="Freeform 27"/>
            <p:cNvSpPr>
              <a:spLocks/>
            </p:cNvSpPr>
            <p:nvPr/>
          </p:nvSpPr>
          <p:spPr bwMode="auto">
            <a:xfrm>
              <a:off x="2794" y="2047"/>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0428" name="Line 28"/>
            <p:cNvSpPr>
              <a:spLocks noChangeShapeType="1"/>
            </p:cNvSpPr>
            <p:nvPr/>
          </p:nvSpPr>
          <p:spPr bwMode="auto">
            <a:xfrm>
              <a:off x="3628" y="2047"/>
              <a:ext cx="157" cy="0"/>
            </a:xfrm>
            <a:prstGeom prst="line">
              <a:avLst/>
            </a:prstGeom>
            <a:grpFill/>
            <a:ln w="25400">
              <a:solidFill>
                <a:schemeClr val="tx1"/>
              </a:solidFill>
              <a:round/>
              <a:headEnd/>
              <a:tailEnd/>
            </a:ln>
            <a:effectLst/>
          </p:spPr>
          <p:txBody>
            <a:bodyPr wrap="none" anchor="ctr">
              <a:prstTxWarp prst="textNoShape">
                <a:avLst/>
              </a:prstTxWarp>
            </a:bodyPr>
            <a:lstStyle/>
            <a:p>
              <a:endParaRPr lang="en-US"/>
            </a:p>
          </p:txBody>
        </p:sp>
        <p:sp>
          <p:nvSpPr>
            <p:cNvPr id="2790429" name="Rectangle 29"/>
            <p:cNvSpPr>
              <a:spLocks noChangeArrowheads="1"/>
            </p:cNvSpPr>
            <p:nvPr/>
          </p:nvSpPr>
          <p:spPr bwMode="auto">
            <a:xfrm>
              <a:off x="4125" y="2001"/>
              <a:ext cx="302" cy="210"/>
            </a:xfrm>
            <a:prstGeom prst="rect">
              <a:avLst/>
            </a:prstGeom>
            <a:grp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7" name="Group 30"/>
            <p:cNvGrpSpPr>
              <a:grpSpLocks/>
            </p:cNvGrpSpPr>
            <p:nvPr/>
          </p:nvGrpSpPr>
          <p:grpSpPr bwMode="auto">
            <a:xfrm>
              <a:off x="4176" y="1999"/>
              <a:ext cx="325" cy="289"/>
              <a:chOff x="3671" y="1797"/>
              <a:chExt cx="325" cy="289"/>
            </a:xfrm>
            <a:grpFill/>
          </p:grpSpPr>
          <p:sp>
            <p:nvSpPr>
              <p:cNvPr id="2790431" name="Freeform 31"/>
              <p:cNvSpPr>
                <a:spLocks/>
              </p:cNvSpPr>
              <p:nvPr/>
            </p:nvSpPr>
            <p:spPr bwMode="auto">
              <a:xfrm>
                <a:off x="3671" y="1797"/>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0432" name="Freeform 32"/>
              <p:cNvSpPr>
                <a:spLocks/>
              </p:cNvSpPr>
              <p:nvPr/>
            </p:nvSpPr>
            <p:spPr bwMode="auto">
              <a:xfrm>
                <a:off x="3832" y="1797"/>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90433" name="Rectangle 33"/>
            <p:cNvSpPr>
              <a:spLocks noChangeArrowheads="1"/>
            </p:cNvSpPr>
            <p:nvPr/>
          </p:nvSpPr>
          <p:spPr bwMode="auto">
            <a:xfrm>
              <a:off x="4617" y="2001"/>
              <a:ext cx="327" cy="210"/>
            </a:xfrm>
            <a:prstGeom prst="rect">
              <a:avLst/>
            </a:prstGeom>
            <a:grp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8" name="Group 34"/>
            <p:cNvGrpSpPr>
              <a:grpSpLocks/>
            </p:cNvGrpSpPr>
            <p:nvPr/>
          </p:nvGrpSpPr>
          <p:grpSpPr bwMode="auto">
            <a:xfrm>
              <a:off x="4644" y="1999"/>
              <a:ext cx="284" cy="289"/>
              <a:chOff x="4139" y="1797"/>
              <a:chExt cx="284" cy="289"/>
            </a:xfrm>
            <a:grpFill/>
          </p:grpSpPr>
          <p:sp>
            <p:nvSpPr>
              <p:cNvPr id="2790435" name="Freeform 35"/>
              <p:cNvSpPr>
                <a:spLocks/>
              </p:cNvSpPr>
              <p:nvPr/>
            </p:nvSpPr>
            <p:spPr bwMode="auto">
              <a:xfrm>
                <a:off x="4139" y="1797"/>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0436" name="Freeform 36"/>
              <p:cNvSpPr>
                <a:spLocks/>
              </p:cNvSpPr>
              <p:nvPr/>
            </p:nvSpPr>
            <p:spPr bwMode="auto">
              <a:xfrm>
                <a:off x="4280" y="1797"/>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90437" name="Line 37"/>
            <p:cNvSpPr>
              <a:spLocks noChangeShapeType="1"/>
            </p:cNvSpPr>
            <p:nvPr/>
          </p:nvSpPr>
          <p:spPr bwMode="auto">
            <a:xfrm>
              <a:off x="4497" y="2143"/>
              <a:ext cx="139" cy="0"/>
            </a:xfrm>
            <a:prstGeom prst="line">
              <a:avLst/>
            </a:prstGeom>
            <a:grpFill/>
            <a:ln w="25400">
              <a:solidFill>
                <a:schemeClr val="tx1"/>
              </a:solidFill>
              <a:round/>
              <a:headEnd/>
              <a:tailEnd/>
            </a:ln>
            <a:effectLst/>
          </p:spPr>
          <p:txBody>
            <a:bodyPr wrap="none" anchor="ctr">
              <a:prstTxWarp prst="textNoShape">
                <a:avLst/>
              </a:prstTxWarp>
            </a:bodyPr>
            <a:lstStyle/>
            <a:p>
              <a:endParaRPr lang="en-US"/>
            </a:p>
          </p:txBody>
        </p:sp>
        <p:sp>
          <p:nvSpPr>
            <p:cNvPr id="2790438" name="Line 38"/>
            <p:cNvSpPr>
              <a:spLocks noChangeShapeType="1"/>
            </p:cNvSpPr>
            <p:nvPr/>
          </p:nvSpPr>
          <p:spPr bwMode="auto">
            <a:xfrm>
              <a:off x="4013" y="2143"/>
              <a:ext cx="155" cy="0"/>
            </a:xfrm>
            <a:prstGeom prst="line">
              <a:avLst/>
            </a:prstGeom>
            <a:grpFill/>
            <a:ln w="25400">
              <a:solidFill>
                <a:schemeClr val="tx1"/>
              </a:solidFill>
              <a:round/>
              <a:headEnd/>
              <a:tailEnd/>
            </a:ln>
            <a:effectLst/>
          </p:spPr>
          <p:txBody>
            <a:bodyPr wrap="none" anchor="ctr">
              <a:prstTxWarp prst="textNoShape">
                <a:avLst/>
              </a:prstTxWarp>
            </a:bodyPr>
            <a:lstStyle/>
            <a:p>
              <a:endParaRPr lang="en-US"/>
            </a:p>
          </p:txBody>
        </p:sp>
        <p:sp>
          <p:nvSpPr>
            <p:cNvPr id="2790439" name="Freeform 39"/>
            <p:cNvSpPr>
              <a:spLocks/>
            </p:cNvSpPr>
            <p:nvPr/>
          </p:nvSpPr>
          <p:spPr bwMode="auto">
            <a:xfrm>
              <a:off x="4134" y="2143"/>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0440" name="Line 40"/>
            <p:cNvSpPr>
              <a:spLocks noChangeShapeType="1"/>
            </p:cNvSpPr>
            <p:nvPr/>
          </p:nvSpPr>
          <p:spPr bwMode="auto">
            <a:xfrm>
              <a:off x="3628" y="2239"/>
              <a:ext cx="157" cy="0"/>
            </a:xfrm>
            <a:prstGeom prst="line">
              <a:avLst/>
            </a:prstGeom>
            <a:grpFill/>
            <a:ln w="25400">
              <a:solidFill>
                <a:schemeClr val="tx1"/>
              </a:solidFill>
              <a:round/>
              <a:headEnd/>
              <a:tailEnd/>
            </a:ln>
            <a:effectLst/>
          </p:spPr>
          <p:txBody>
            <a:bodyPr wrap="none" anchor="ctr">
              <a:prstTxWarp prst="textNoShape">
                <a:avLst/>
              </a:prstTxWarp>
            </a:bodyPr>
            <a:lstStyle/>
            <a:p>
              <a:endParaRPr lang="en-US"/>
            </a:p>
          </p:txBody>
        </p:sp>
        <p:sp>
          <p:nvSpPr>
            <p:cNvPr id="2790441" name="Freeform 41"/>
            <p:cNvSpPr>
              <a:spLocks/>
            </p:cNvSpPr>
            <p:nvPr/>
          </p:nvSpPr>
          <p:spPr bwMode="auto">
            <a:xfrm>
              <a:off x="3721" y="2138"/>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9" name="Group 42"/>
            <p:cNvGrpSpPr>
              <a:grpSpLocks/>
            </p:cNvGrpSpPr>
            <p:nvPr/>
          </p:nvGrpSpPr>
          <p:grpSpPr bwMode="auto">
            <a:xfrm>
              <a:off x="3155" y="1899"/>
              <a:ext cx="497" cy="417"/>
              <a:chOff x="2115" y="2560"/>
              <a:chExt cx="497" cy="417"/>
            </a:xfrm>
            <a:grpFill/>
          </p:grpSpPr>
          <p:sp>
            <p:nvSpPr>
              <p:cNvPr id="2790443" name="AutoShape 43"/>
              <p:cNvSpPr>
                <a:spLocks noChangeArrowheads="1"/>
              </p:cNvSpPr>
              <p:nvPr/>
            </p:nvSpPr>
            <p:spPr bwMode="auto">
              <a:xfrm>
                <a:off x="2115" y="2560"/>
                <a:ext cx="490" cy="417"/>
              </a:xfrm>
              <a:prstGeom prst="cloudCallout">
                <a:avLst>
                  <a:gd name="adj1" fmla="val -28569"/>
                  <a:gd name="adj2" fmla="val 42088"/>
                </a:avLst>
              </a:prstGeom>
              <a:grpFill/>
              <a:ln w="12700">
                <a:solidFill>
                  <a:schemeClr val="tx1"/>
                </a:solidFill>
                <a:round/>
                <a:headEnd/>
                <a:tailEnd/>
              </a:ln>
              <a:effectLst/>
            </p:spPr>
            <p:txBody>
              <a:bodyPr wrap="none" anchor="ctr">
                <a:prstTxWarp prst="textNoShape">
                  <a:avLst/>
                </a:prstTxWarp>
              </a:bodyPr>
              <a:lstStyle/>
              <a:p>
                <a:pPr algn="ctr"/>
                <a:endParaRPr lang="en-US" sz="3200">
                  <a:solidFill>
                    <a:schemeClr val="tx1"/>
                  </a:solidFill>
                  <a:latin typeface="Arial" pitchFamily="-65" charset="0"/>
                </a:endParaRPr>
              </a:p>
            </p:txBody>
          </p:sp>
          <p:sp>
            <p:nvSpPr>
              <p:cNvPr id="2790444" name="Text Box 44"/>
              <p:cNvSpPr txBox="1">
                <a:spLocks noChangeArrowheads="1"/>
              </p:cNvSpPr>
              <p:nvPr/>
            </p:nvSpPr>
            <p:spPr bwMode="auto">
              <a:xfrm>
                <a:off x="2177" y="2573"/>
                <a:ext cx="435" cy="404"/>
              </a:xfrm>
              <a:prstGeom prst="rect">
                <a:avLst/>
              </a:prstGeom>
              <a:grpFill/>
              <a:ln w="12700">
                <a:noFill/>
                <a:miter lim="800000"/>
                <a:headEnd/>
                <a:tailEnd/>
              </a:ln>
              <a:effectLst/>
            </p:spPr>
            <p:txBody>
              <a:bodyPr>
                <a:prstTxWarp prst="textNoShape">
                  <a:avLst/>
                </a:prstTxWarp>
                <a:spAutoFit/>
              </a:bodyPr>
              <a:lstStyle/>
              <a:p>
                <a:r>
                  <a:rPr lang="en-US" sz="1800" b="1">
                    <a:solidFill>
                      <a:schemeClr val="tx1"/>
                    </a:solidFill>
                    <a:latin typeface="Arial" pitchFamily="-65" charset="0"/>
                  </a:rPr>
                  <a:t>bubble</a:t>
                </a:r>
              </a:p>
            </p:txBody>
          </p:sp>
        </p:grpSp>
      </p:grpSp>
      <p:grpSp>
        <p:nvGrpSpPr>
          <p:cNvPr id="10" name="Group 45"/>
          <p:cNvGrpSpPr>
            <a:grpSpLocks/>
          </p:cNvGrpSpPr>
          <p:nvPr/>
        </p:nvGrpSpPr>
        <p:grpSpPr bwMode="auto">
          <a:xfrm>
            <a:off x="522287" y="4440237"/>
            <a:ext cx="8104188" cy="814388"/>
            <a:chOff x="240" y="2440"/>
            <a:chExt cx="5105" cy="513"/>
          </a:xfrm>
          <a:noFill/>
        </p:grpSpPr>
        <p:sp>
          <p:nvSpPr>
            <p:cNvPr id="2790446" name="Rectangle 46"/>
            <p:cNvSpPr>
              <a:spLocks noChangeArrowheads="1"/>
            </p:cNvSpPr>
            <p:nvPr/>
          </p:nvSpPr>
          <p:spPr bwMode="auto">
            <a:xfrm>
              <a:off x="240" y="2549"/>
              <a:ext cx="1686" cy="328"/>
            </a:xfrm>
            <a:prstGeom prst="rect">
              <a:avLst/>
            </a:prstGeom>
            <a:grpFill/>
            <a:ln w="12700">
              <a:noFill/>
              <a:miter lim="800000"/>
              <a:headEnd/>
              <a:tailEnd/>
            </a:ln>
            <a:effectLst/>
          </p:spPr>
          <p:txBody>
            <a:bodyPr wrap="none" lIns="90487" tIns="44450" rIns="90487" bIns="44450">
              <a:prstTxWarp prst="textNoShape">
                <a:avLst/>
              </a:prstTxWarp>
              <a:spAutoFit/>
            </a:bodyPr>
            <a:lstStyle/>
            <a:p>
              <a:r>
                <a:rPr lang="en-US" sz="2800" b="1" dirty="0">
                  <a:solidFill>
                    <a:schemeClr val="tx1"/>
                  </a:solidFill>
                  <a:latin typeface="Arial" pitchFamily="-65" charset="0"/>
                </a:rPr>
                <a:t>and $t5,</a:t>
              </a:r>
              <a:r>
                <a:rPr lang="en-US" sz="2800" b="1" dirty="0">
                  <a:latin typeface="Arial" pitchFamily="-65" charset="0"/>
                </a:rPr>
                <a:t>$t0</a:t>
              </a:r>
              <a:r>
                <a:rPr lang="en-US" sz="2800" b="1" dirty="0">
                  <a:solidFill>
                    <a:schemeClr val="tx1"/>
                  </a:solidFill>
                  <a:latin typeface="Arial" pitchFamily="-65" charset="0"/>
                </a:rPr>
                <a:t>,$t4</a:t>
              </a:r>
            </a:p>
          </p:txBody>
        </p:sp>
        <p:sp>
          <p:nvSpPr>
            <p:cNvPr id="2790447" name="Freeform 47" descr="25%"/>
            <p:cNvSpPr>
              <a:spLocks/>
            </p:cNvSpPr>
            <p:nvPr/>
          </p:nvSpPr>
          <p:spPr bwMode="auto">
            <a:xfrm>
              <a:off x="3876" y="253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0448" name="Freeform 48"/>
            <p:cNvSpPr>
              <a:spLocks/>
            </p:cNvSpPr>
            <p:nvPr/>
          </p:nvSpPr>
          <p:spPr bwMode="auto">
            <a:xfrm>
              <a:off x="4535" y="2680"/>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1" name="Group 49"/>
            <p:cNvGrpSpPr>
              <a:grpSpLocks/>
            </p:cNvGrpSpPr>
            <p:nvPr/>
          </p:nvGrpSpPr>
          <p:grpSpPr bwMode="auto">
            <a:xfrm>
              <a:off x="4182" y="2440"/>
              <a:ext cx="225" cy="481"/>
              <a:chOff x="3703" y="2149"/>
              <a:chExt cx="225" cy="481"/>
            </a:xfrm>
            <a:grpFill/>
          </p:grpSpPr>
          <p:sp>
            <p:nvSpPr>
              <p:cNvPr id="2790450" name="Freeform 50"/>
              <p:cNvSpPr>
                <a:spLocks/>
              </p:cNvSpPr>
              <p:nvPr/>
            </p:nvSpPr>
            <p:spPr bwMode="auto">
              <a:xfrm>
                <a:off x="3715" y="2149"/>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0451" name="Rectangle 51"/>
              <p:cNvSpPr>
                <a:spLocks noChangeArrowheads="1"/>
              </p:cNvSpPr>
              <p:nvPr/>
            </p:nvSpPr>
            <p:spPr bwMode="auto">
              <a:xfrm rot="5400000">
                <a:off x="3616" y="2271"/>
                <a:ext cx="384" cy="210"/>
              </a:xfrm>
              <a:prstGeom prst="rect">
                <a:avLst/>
              </a:prstGeom>
              <a:grp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2" name="Group 52"/>
            <p:cNvGrpSpPr>
              <a:grpSpLocks/>
            </p:cNvGrpSpPr>
            <p:nvPr/>
          </p:nvGrpSpPr>
          <p:grpSpPr bwMode="auto">
            <a:xfrm>
              <a:off x="2863" y="2536"/>
              <a:ext cx="340" cy="289"/>
              <a:chOff x="2789" y="2245"/>
              <a:chExt cx="340" cy="289"/>
            </a:xfrm>
            <a:grpFill/>
          </p:grpSpPr>
          <p:sp>
            <p:nvSpPr>
              <p:cNvPr id="2790453" name="Rectangle 53"/>
              <p:cNvSpPr>
                <a:spLocks noChangeArrowheads="1"/>
              </p:cNvSpPr>
              <p:nvPr/>
            </p:nvSpPr>
            <p:spPr bwMode="auto">
              <a:xfrm>
                <a:off x="2795" y="2247"/>
                <a:ext cx="228" cy="210"/>
              </a:xfrm>
              <a:prstGeom prst="rect">
                <a:avLst/>
              </a:prstGeom>
              <a:grpFill/>
              <a:ln w="12700">
                <a:noFill/>
                <a:miter lim="800000"/>
                <a:headEnd/>
                <a:tailEnd/>
              </a:ln>
              <a:effectLst/>
            </p:spPr>
            <p:txBody>
              <a:bodyPr wrap="none" lIns="90487" tIns="44450" rIns="90487" bIns="44450">
                <a:prstTxWarp prst="textNoShape">
                  <a:avLst/>
                </a:prstTxWarp>
                <a:spAutoFit/>
              </a:bodyPr>
              <a:lstStyle/>
              <a:p>
                <a:pPr algn="ctr"/>
                <a:r>
                  <a:rPr lang="en-US" sz="1600" b="1">
                    <a:solidFill>
                      <a:schemeClr val="tx1"/>
                    </a:solidFill>
                    <a:latin typeface="Times" pitchFamily="-65" charset="0"/>
                  </a:rPr>
                  <a:t>I$</a:t>
                </a:r>
              </a:p>
            </p:txBody>
          </p:sp>
          <p:grpSp>
            <p:nvGrpSpPr>
              <p:cNvPr id="13" name="Group 54"/>
              <p:cNvGrpSpPr>
                <a:grpSpLocks/>
              </p:cNvGrpSpPr>
              <p:nvPr/>
            </p:nvGrpSpPr>
            <p:grpSpPr bwMode="auto">
              <a:xfrm>
                <a:off x="2789" y="2245"/>
                <a:ext cx="340" cy="289"/>
                <a:chOff x="2789" y="2245"/>
                <a:chExt cx="340" cy="289"/>
              </a:xfrm>
              <a:grpFill/>
            </p:grpSpPr>
            <p:sp>
              <p:nvSpPr>
                <p:cNvPr id="2790455" name="Freeform 55"/>
                <p:cNvSpPr>
                  <a:spLocks/>
                </p:cNvSpPr>
                <p:nvPr/>
              </p:nvSpPr>
              <p:spPr bwMode="auto">
                <a:xfrm>
                  <a:off x="2789" y="2245"/>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0456" name="Freeform 56"/>
                <p:cNvSpPr>
                  <a:spLocks/>
                </p:cNvSpPr>
                <p:nvPr/>
              </p:nvSpPr>
              <p:spPr bwMode="auto">
                <a:xfrm>
                  <a:off x="2958" y="2245"/>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90457" name="Rectangle 57"/>
            <p:cNvSpPr>
              <a:spLocks noChangeArrowheads="1"/>
            </p:cNvSpPr>
            <p:nvPr/>
          </p:nvSpPr>
          <p:spPr bwMode="auto">
            <a:xfrm>
              <a:off x="3709" y="2543"/>
              <a:ext cx="327" cy="210"/>
            </a:xfrm>
            <a:prstGeom prst="rect">
              <a:avLst/>
            </a:prstGeom>
            <a:grp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2790458" name="Freeform 58"/>
            <p:cNvSpPr>
              <a:spLocks/>
            </p:cNvSpPr>
            <p:nvPr/>
          </p:nvSpPr>
          <p:spPr bwMode="auto">
            <a:xfrm>
              <a:off x="3728" y="253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0459" name="Line 59"/>
            <p:cNvSpPr>
              <a:spLocks noChangeShapeType="1"/>
            </p:cNvSpPr>
            <p:nvPr/>
          </p:nvSpPr>
          <p:spPr bwMode="auto">
            <a:xfrm>
              <a:off x="3613" y="2680"/>
              <a:ext cx="96" cy="0"/>
            </a:xfrm>
            <a:prstGeom prst="line">
              <a:avLst/>
            </a:prstGeom>
            <a:grpFill/>
            <a:ln w="25400">
              <a:solidFill>
                <a:schemeClr val="tx1"/>
              </a:solidFill>
              <a:round/>
              <a:headEnd/>
              <a:tailEnd/>
            </a:ln>
            <a:effectLst/>
          </p:spPr>
          <p:txBody>
            <a:bodyPr wrap="none" anchor="ctr">
              <a:prstTxWarp prst="textNoShape">
                <a:avLst/>
              </a:prstTxWarp>
            </a:bodyPr>
            <a:lstStyle/>
            <a:p>
              <a:endParaRPr lang="en-US"/>
            </a:p>
          </p:txBody>
        </p:sp>
        <p:sp>
          <p:nvSpPr>
            <p:cNvPr id="2790460" name="Freeform 60"/>
            <p:cNvSpPr>
              <a:spLocks/>
            </p:cNvSpPr>
            <p:nvPr/>
          </p:nvSpPr>
          <p:spPr bwMode="auto">
            <a:xfrm>
              <a:off x="3675" y="2584"/>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0461" name="Line 61"/>
            <p:cNvSpPr>
              <a:spLocks noChangeShapeType="1"/>
            </p:cNvSpPr>
            <p:nvPr/>
          </p:nvSpPr>
          <p:spPr bwMode="auto">
            <a:xfrm>
              <a:off x="4029" y="2584"/>
              <a:ext cx="157" cy="0"/>
            </a:xfrm>
            <a:prstGeom prst="line">
              <a:avLst/>
            </a:prstGeom>
            <a:grpFill/>
            <a:ln w="25400">
              <a:solidFill>
                <a:schemeClr val="tx1"/>
              </a:solidFill>
              <a:round/>
              <a:headEnd/>
              <a:tailEnd/>
            </a:ln>
            <a:effectLst/>
          </p:spPr>
          <p:txBody>
            <a:bodyPr wrap="none" anchor="ctr">
              <a:prstTxWarp prst="textNoShape">
                <a:avLst/>
              </a:prstTxWarp>
            </a:bodyPr>
            <a:lstStyle/>
            <a:p>
              <a:endParaRPr lang="en-US"/>
            </a:p>
          </p:txBody>
        </p:sp>
        <p:sp>
          <p:nvSpPr>
            <p:cNvPr id="2790462" name="Rectangle 62"/>
            <p:cNvSpPr>
              <a:spLocks noChangeArrowheads="1"/>
            </p:cNvSpPr>
            <p:nvPr/>
          </p:nvSpPr>
          <p:spPr bwMode="auto">
            <a:xfrm>
              <a:off x="4526" y="2538"/>
              <a:ext cx="302" cy="210"/>
            </a:xfrm>
            <a:prstGeom prst="rect">
              <a:avLst/>
            </a:prstGeom>
            <a:grp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4" name="Group 63"/>
            <p:cNvGrpSpPr>
              <a:grpSpLocks/>
            </p:cNvGrpSpPr>
            <p:nvPr/>
          </p:nvGrpSpPr>
          <p:grpSpPr bwMode="auto">
            <a:xfrm>
              <a:off x="4577" y="2536"/>
              <a:ext cx="325" cy="289"/>
              <a:chOff x="4098" y="2245"/>
              <a:chExt cx="325" cy="289"/>
            </a:xfrm>
            <a:grpFill/>
          </p:grpSpPr>
          <p:sp>
            <p:nvSpPr>
              <p:cNvPr id="2790464" name="Freeform 64"/>
              <p:cNvSpPr>
                <a:spLocks/>
              </p:cNvSpPr>
              <p:nvPr/>
            </p:nvSpPr>
            <p:spPr bwMode="auto">
              <a:xfrm>
                <a:off x="4098" y="2245"/>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0465" name="Freeform 65"/>
              <p:cNvSpPr>
                <a:spLocks/>
              </p:cNvSpPr>
              <p:nvPr/>
            </p:nvSpPr>
            <p:spPr bwMode="auto">
              <a:xfrm>
                <a:off x="4259" y="2245"/>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90466" name="Rectangle 66"/>
            <p:cNvSpPr>
              <a:spLocks noChangeArrowheads="1"/>
            </p:cNvSpPr>
            <p:nvPr/>
          </p:nvSpPr>
          <p:spPr bwMode="auto">
            <a:xfrm>
              <a:off x="5018" y="2538"/>
              <a:ext cx="327" cy="210"/>
            </a:xfrm>
            <a:prstGeom prst="rect">
              <a:avLst/>
            </a:prstGeom>
            <a:grp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5" name="Group 67"/>
            <p:cNvGrpSpPr>
              <a:grpSpLocks/>
            </p:cNvGrpSpPr>
            <p:nvPr/>
          </p:nvGrpSpPr>
          <p:grpSpPr bwMode="auto">
            <a:xfrm>
              <a:off x="5045" y="2536"/>
              <a:ext cx="284" cy="289"/>
              <a:chOff x="4566" y="2245"/>
              <a:chExt cx="284" cy="289"/>
            </a:xfrm>
            <a:grpFill/>
          </p:grpSpPr>
          <p:sp>
            <p:nvSpPr>
              <p:cNvPr id="2790468" name="Freeform 68"/>
              <p:cNvSpPr>
                <a:spLocks/>
              </p:cNvSpPr>
              <p:nvPr/>
            </p:nvSpPr>
            <p:spPr bwMode="auto">
              <a:xfrm>
                <a:off x="4566" y="2245"/>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0469" name="Freeform 69"/>
              <p:cNvSpPr>
                <a:spLocks/>
              </p:cNvSpPr>
              <p:nvPr/>
            </p:nvSpPr>
            <p:spPr bwMode="auto">
              <a:xfrm>
                <a:off x="4707" y="2245"/>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90470" name="Line 70"/>
            <p:cNvSpPr>
              <a:spLocks noChangeShapeType="1"/>
            </p:cNvSpPr>
            <p:nvPr/>
          </p:nvSpPr>
          <p:spPr bwMode="auto">
            <a:xfrm>
              <a:off x="4898" y="2680"/>
              <a:ext cx="139" cy="0"/>
            </a:xfrm>
            <a:prstGeom prst="line">
              <a:avLst/>
            </a:prstGeom>
            <a:grpFill/>
            <a:ln w="25400">
              <a:solidFill>
                <a:schemeClr val="tx1"/>
              </a:solidFill>
              <a:round/>
              <a:headEnd/>
              <a:tailEnd/>
            </a:ln>
            <a:effectLst/>
          </p:spPr>
          <p:txBody>
            <a:bodyPr wrap="none" anchor="ctr">
              <a:prstTxWarp prst="textNoShape">
                <a:avLst/>
              </a:prstTxWarp>
            </a:bodyPr>
            <a:lstStyle/>
            <a:p>
              <a:endParaRPr lang="en-US"/>
            </a:p>
          </p:txBody>
        </p:sp>
        <p:sp>
          <p:nvSpPr>
            <p:cNvPr id="2790471" name="Line 71"/>
            <p:cNvSpPr>
              <a:spLocks noChangeShapeType="1"/>
            </p:cNvSpPr>
            <p:nvPr/>
          </p:nvSpPr>
          <p:spPr bwMode="auto">
            <a:xfrm>
              <a:off x="4414" y="2680"/>
              <a:ext cx="155" cy="0"/>
            </a:xfrm>
            <a:prstGeom prst="line">
              <a:avLst/>
            </a:prstGeom>
            <a:grpFill/>
            <a:ln w="25400">
              <a:solidFill>
                <a:schemeClr val="tx1"/>
              </a:solidFill>
              <a:round/>
              <a:headEnd/>
              <a:tailEnd/>
            </a:ln>
            <a:effectLst/>
          </p:spPr>
          <p:txBody>
            <a:bodyPr wrap="none" anchor="ctr">
              <a:prstTxWarp prst="textNoShape">
                <a:avLst/>
              </a:prstTxWarp>
            </a:bodyPr>
            <a:lstStyle/>
            <a:p>
              <a:endParaRPr lang="en-US"/>
            </a:p>
          </p:txBody>
        </p:sp>
        <p:sp>
          <p:nvSpPr>
            <p:cNvPr id="2790472" name="Line 72"/>
            <p:cNvSpPr>
              <a:spLocks noChangeShapeType="1"/>
            </p:cNvSpPr>
            <p:nvPr/>
          </p:nvSpPr>
          <p:spPr bwMode="auto">
            <a:xfrm>
              <a:off x="4029" y="2776"/>
              <a:ext cx="157" cy="0"/>
            </a:xfrm>
            <a:prstGeom prst="line">
              <a:avLst/>
            </a:prstGeom>
            <a:grpFill/>
            <a:ln w="25400">
              <a:solidFill>
                <a:schemeClr val="tx1"/>
              </a:solidFill>
              <a:round/>
              <a:headEnd/>
              <a:tailEnd/>
            </a:ln>
            <a:effectLst/>
          </p:spPr>
          <p:txBody>
            <a:bodyPr wrap="none" anchor="ctr">
              <a:prstTxWarp prst="textNoShape">
                <a:avLst/>
              </a:prstTxWarp>
            </a:bodyPr>
            <a:lstStyle/>
            <a:p>
              <a:endParaRPr lang="en-US"/>
            </a:p>
          </p:txBody>
        </p:sp>
        <p:sp>
          <p:nvSpPr>
            <p:cNvPr id="2790473" name="Freeform 73"/>
            <p:cNvSpPr>
              <a:spLocks/>
            </p:cNvSpPr>
            <p:nvPr/>
          </p:nvSpPr>
          <p:spPr bwMode="auto">
            <a:xfrm>
              <a:off x="4122" y="2675"/>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6" name="Group 74"/>
            <p:cNvGrpSpPr>
              <a:grpSpLocks/>
            </p:cNvGrpSpPr>
            <p:nvPr/>
          </p:nvGrpSpPr>
          <p:grpSpPr bwMode="auto">
            <a:xfrm>
              <a:off x="3202" y="2476"/>
              <a:ext cx="497" cy="417"/>
              <a:chOff x="2115" y="2560"/>
              <a:chExt cx="497" cy="417"/>
            </a:xfrm>
            <a:grpFill/>
          </p:grpSpPr>
          <p:sp>
            <p:nvSpPr>
              <p:cNvPr id="2790475" name="AutoShape 75"/>
              <p:cNvSpPr>
                <a:spLocks noChangeArrowheads="1"/>
              </p:cNvSpPr>
              <p:nvPr/>
            </p:nvSpPr>
            <p:spPr bwMode="auto">
              <a:xfrm>
                <a:off x="2115" y="2560"/>
                <a:ext cx="490" cy="417"/>
              </a:xfrm>
              <a:prstGeom prst="cloudCallout">
                <a:avLst>
                  <a:gd name="adj1" fmla="val -28569"/>
                  <a:gd name="adj2" fmla="val 42088"/>
                </a:avLst>
              </a:prstGeom>
              <a:grpFill/>
              <a:ln w="12700">
                <a:solidFill>
                  <a:schemeClr val="tx1"/>
                </a:solidFill>
                <a:round/>
                <a:headEnd/>
                <a:tailEnd/>
              </a:ln>
              <a:effectLst/>
            </p:spPr>
            <p:txBody>
              <a:bodyPr wrap="none" anchor="ctr">
                <a:prstTxWarp prst="textNoShape">
                  <a:avLst/>
                </a:prstTxWarp>
              </a:bodyPr>
              <a:lstStyle/>
              <a:p>
                <a:pPr algn="ctr"/>
                <a:endParaRPr lang="en-US" sz="3200">
                  <a:solidFill>
                    <a:schemeClr val="tx1"/>
                  </a:solidFill>
                  <a:latin typeface="Arial" pitchFamily="-65" charset="0"/>
                </a:endParaRPr>
              </a:p>
            </p:txBody>
          </p:sp>
          <p:sp>
            <p:nvSpPr>
              <p:cNvPr id="2790476" name="Text Box 76"/>
              <p:cNvSpPr txBox="1">
                <a:spLocks noChangeArrowheads="1"/>
              </p:cNvSpPr>
              <p:nvPr/>
            </p:nvSpPr>
            <p:spPr bwMode="auto">
              <a:xfrm>
                <a:off x="2177" y="2573"/>
                <a:ext cx="435" cy="404"/>
              </a:xfrm>
              <a:prstGeom prst="rect">
                <a:avLst/>
              </a:prstGeom>
              <a:grpFill/>
              <a:ln w="12700">
                <a:noFill/>
                <a:miter lim="800000"/>
                <a:headEnd/>
                <a:tailEnd/>
              </a:ln>
              <a:effectLst/>
            </p:spPr>
            <p:txBody>
              <a:bodyPr>
                <a:prstTxWarp prst="textNoShape">
                  <a:avLst/>
                </a:prstTxWarp>
                <a:spAutoFit/>
              </a:bodyPr>
              <a:lstStyle/>
              <a:p>
                <a:r>
                  <a:rPr lang="en-US" sz="1800" b="1">
                    <a:solidFill>
                      <a:schemeClr val="tx1"/>
                    </a:solidFill>
                    <a:latin typeface="Arial" pitchFamily="-65" charset="0"/>
                  </a:rPr>
                  <a:t>bubble</a:t>
                </a:r>
              </a:p>
            </p:txBody>
          </p:sp>
        </p:grpSp>
      </p:grpSp>
      <p:grpSp>
        <p:nvGrpSpPr>
          <p:cNvPr id="17" name="Group 77"/>
          <p:cNvGrpSpPr>
            <a:grpSpLocks/>
          </p:cNvGrpSpPr>
          <p:nvPr/>
        </p:nvGrpSpPr>
        <p:grpSpPr bwMode="auto">
          <a:xfrm>
            <a:off x="522287" y="5432425"/>
            <a:ext cx="8316913" cy="814387"/>
            <a:chOff x="240" y="3065"/>
            <a:chExt cx="5239" cy="513"/>
          </a:xfrm>
          <a:noFill/>
        </p:grpSpPr>
        <p:sp>
          <p:nvSpPr>
            <p:cNvPr id="2790478" name="Rectangle 78"/>
            <p:cNvSpPr>
              <a:spLocks noChangeArrowheads="1"/>
            </p:cNvSpPr>
            <p:nvPr/>
          </p:nvSpPr>
          <p:spPr bwMode="auto">
            <a:xfrm>
              <a:off x="240" y="3125"/>
              <a:ext cx="1636" cy="328"/>
            </a:xfrm>
            <a:prstGeom prst="rect">
              <a:avLst/>
            </a:prstGeom>
            <a:grpFill/>
            <a:ln w="12700">
              <a:noFill/>
              <a:miter lim="800000"/>
              <a:headEnd/>
              <a:tailEnd/>
            </a:ln>
            <a:effectLst/>
          </p:spPr>
          <p:txBody>
            <a:bodyPr wrap="none" lIns="90487" tIns="44450" rIns="90487" bIns="44450">
              <a:prstTxWarp prst="textNoShape">
                <a:avLst/>
              </a:prstTxWarp>
              <a:spAutoFit/>
            </a:bodyPr>
            <a:lstStyle/>
            <a:p>
              <a:r>
                <a:rPr lang="en-US" sz="2800" b="1" dirty="0">
                  <a:solidFill>
                    <a:schemeClr val="tx1"/>
                  </a:solidFill>
                  <a:latin typeface="Arial" pitchFamily="-65" charset="0"/>
                </a:rPr>
                <a:t>or   $t7,</a:t>
              </a:r>
              <a:r>
                <a:rPr lang="en-US" sz="2800" b="1" dirty="0">
                  <a:latin typeface="Arial" pitchFamily="-65" charset="0"/>
                </a:rPr>
                <a:t>$t0</a:t>
              </a:r>
              <a:r>
                <a:rPr lang="en-US" sz="2800" b="1" dirty="0">
                  <a:solidFill>
                    <a:schemeClr val="tx1"/>
                  </a:solidFill>
                  <a:latin typeface="Arial" pitchFamily="-65" charset="0"/>
                </a:rPr>
                <a:t>,$t6</a:t>
              </a:r>
            </a:p>
          </p:txBody>
        </p:sp>
        <p:sp>
          <p:nvSpPr>
            <p:cNvPr id="2790479" name="Freeform 79" descr="25%"/>
            <p:cNvSpPr>
              <a:spLocks/>
            </p:cNvSpPr>
            <p:nvPr/>
          </p:nvSpPr>
          <p:spPr bwMode="auto">
            <a:xfrm>
              <a:off x="4318" y="3161"/>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0480" name="Freeform 80"/>
            <p:cNvSpPr>
              <a:spLocks/>
            </p:cNvSpPr>
            <p:nvPr/>
          </p:nvSpPr>
          <p:spPr bwMode="auto">
            <a:xfrm>
              <a:off x="4636" y="3065"/>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0481" name="Freeform 81"/>
            <p:cNvSpPr>
              <a:spLocks/>
            </p:cNvSpPr>
            <p:nvPr/>
          </p:nvSpPr>
          <p:spPr bwMode="auto">
            <a:xfrm>
              <a:off x="4977" y="3305"/>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0482" name="Freeform 82"/>
            <p:cNvSpPr>
              <a:spLocks/>
            </p:cNvSpPr>
            <p:nvPr/>
          </p:nvSpPr>
          <p:spPr bwMode="auto">
            <a:xfrm>
              <a:off x="3710" y="3161"/>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0483" name="Freeform 83"/>
            <p:cNvSpPr>
              <a:spLocks/>
            </p:cNvSpPr>
            <p:nvPr/>
          </p:nvSpPr>
          <p:spPr bwMode="auto">
            <a:xfrm>
              <a:off x="3868" y="3155"/>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0484" name="Rectangle 84"/>
            <p:cNvSpPr>
              <a:spLocks noChangeArrowheads="1"/>
            </p:cNvSpPr>
            <p:nvPr/>
          </p:nvSpPr>
          <p:spPr bwMode="auto">
            <a:xfrm>
              <a:off x="3691" y="3163"/>
              <a:ext cx="228" cy="210"/>
            </a:xfrm>
            <a:prstGeom prst="rect">
              <a:avLst/>
            </a:prstGeom>
            <a:grp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I$</a:t>
              </a:r>
            </a:p>
          </p:txBody>
        </p:sp>
        <p:sp>
          <p:nvSpPr>
            <p:cNvPr id="2790485" name="Rectangle 85"/>
            <p:cNvSpPr>
              <a:spLocks noChangeArrowheads="1"/>
            </p:cNvSpPr>
            <p:nvPr/>
          </p:nvSpPr>
          <p:spPr bwMode="auto">
            <a:xfrm rot="5400000">
              <a:off x="4537" y="3187"/>
              <a:ext cx="384" cy="210"/>
            </a:xfrm>
            <a:prstGeom prst="rect">
              <a:avLst/>
            </a:prstGeom>
            <a:grp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sp>
          <p:nvSpPr>
            <p:cNvPr id="2790486" name="Rectangle 86"/>
            <p:cNvSpPr>
              <a:spLocks noChangeArrowheads="1"/>
            </p:cNvSpPr>
            <p:nvPr/>
          </p:nvSpPr>
          <p:spPr bwMode="auto">
            <a:xfrm>
              <a:off x="4151" y="3168"/>
              <a:ext cx="327" cy="210"/>
            </a:xfrm>
            <a:prstGeom prst="rect">
              <a:avLst/>
            </a:prstGeom>
            <a:grp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2790487" name="Freeform 87"/>
            <p:cNvSpPr>
              <a:spLocks/>
            </p:cNvSpPr>
            <p:nvPr/>
          </p:nvSpPr>
          <p:spPr bwMode="auto">
            <a:xfrm>
              <a:off x="4170" y="3161"/>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0488" name="Line 88"/>
            <p:cNvSpPr>
              <a:spLocks noChangeShapeType="1"/>
            </p:cNvSpPr>
            <p:nvPr/>
          </p:nvSpPr>
          <p:spPr bwMode="auto">
            <a:xfrm>
              <a:off x="4055" y="3305"/>
              <a:ext cx="96" cy="0"/>
            </a:xfrm>
            <a:prstGeom prst="line">
              <a:avLst/>
            </a:prstGeom>
            <a:grpFill/>
            <a:ln w="25400">
              <a:solidFill>
                <a:schemeClr val="tx1"/>
              </a:solidFill>
              <a:round/>
              <a:headEnd/>
              <a:tailEnd/>
            </a:ln>
            <a:effectLst/>
          </p:spPr>
          <p:txBody>
            <a:bodyPr wrap="none" anchor="ctr">
              <a:prstTxWarp prst="textNoShape">
                <a:avLst/>
              </a:prstTxWarp>
            </a:bodyPr>
            <a:lstStyle/>
            <a:p>
              <a:endParaRPr lang="en-US"/>
            </a:p>
          </p:txBody>
        </p:sp>
        <p:sp>
          <p:nvSpPr>
            <p:cNvPr id="2790489" name="Freeform 89"/>
            <p:cNvSpPr>
              <a:spLocks/>
            </p:cNvSpPr>
            <p:nvPr/>
          </p:nvSpPr>
          <p:spPr bwMode="auto">
            <a:xfrm>
              <a:off x="4117" y="3209"/>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0490" name="Line 90"/>
            <p:cNvSpPr>
              <a:spLocks noChangeShapeType="1"/>
            </p:cNvSpPr>
            <p:nvPr/>
          </p:nvSpPr>
          <p:spPr bwMode="auto">
            <a:xfrm>
              <a:off x="4471" y="3209"/>
              <a:ext cx="157" cy="0"/>
            </a:xfrm>
            <a:prstGeom prst="line">
              <a:avLst/>
            </a:prstGeom>
            <a:grpFill/>
            <a:ln w="25400">
              <a:solidFill>
                <a:schemeClr val="tx1"/>
              </a:solidFill>
              <a:round/>
              <a:headEnd/>
              <a:tailEnd/>
            </a:ln>
            <a:effectLst/>
          </p:spPr>
          <p:txBody>
            <a:bodyPr wrap="none" anchor="ctr">
              <a:prstTxWarp prst="textNoShape">
                <a:avLst/>
              </a:prstTxWarp>
            </a:bodyPr>
            <a:lstStyle/>
            <a:p>
              <a:endParaRPr lang="en-US"/>
            </a:p>
          </p:txBody>
        </p:sp>
        <p:sp>
          <p:nvSpPr>
            <p:cNvPr id="2790491" name="Rectangle 91"/>
            <p:cNvSpPr>
              <a:spLocks noChangeArrowheads="1"/>
            </p:cNvSpPr>
            <p:nvPr/>
          </p:nvSpPr>
          <p:spPr bwMode="auto">
            <a:xfrm>
              <a:off x="4968" y="3163"/>
              <a:ext cx="302" cy="210"/>
            </a:xfrm>
            <a:prstGeom prst="rect">
              <a:avLst/>
            </a:prstGeom>
            <a:grp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90492" name="Freeform 92"/>
            <p:cNvSpPr>
              <a:spLocks/>
            </p:cNvSpPr>
            <p:nvPr/>
          </p:nvSpPr>
          <p:spPr bwMode="auto">
            <a:xfrm>
              <a:off x="5019" y="3161"/>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0493" name="Freeform 93"/>
            <p:cNvSpPr>
              <a:spLocks/>
            </p:cNvSpPr>
            <p:nvPr/>
          </p:nvSpPr>
          <p:spPr bwMode="auto">
            <a:xfrm>
              <a:off x="5180" y="3161"/>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0494" name="Line 94"/>
            <p:cNvSpPr>
              <a:spLocks noChangeShapeType="1"/>
            </p:cNvSpPr>
            <p:nvPr/>
          </p:nvSpPr>
          <p:spPr bwMode="auto">
            <a:xfrm>
              <a:off x="5340" y="3305"/>
              <a:ext cx="139" cy="0"/>
            </a:xfrm>
            <a:prstGeom prst="line">
              <a:avLst/>
            </a:prstGeom>
            <a:grpFill/>
            <a:ln w="25400">
              <a:solidFill>
                <a:schemeClr val="tx1"/>
              </a:solidFill>
              <a:round/>
              <a:headEnd/>
              <a:tailEnd/>
            </a:ln>
            <a:effectLst/>
          </p:spPr>
          <p:txBody>
            <a:bodyPr wrap="none" anchor="ctr">
              <a:prstTxWarp prst="textNoShape">
                <a:avLst/>
              </a:prstTxWarp>
            </a:bodyPr>
            <a:lstStyle/>
            <a:p>
              <a:endParaRPr lang="en-US"/>
            </a:p>
          </p:txBody>
        </p:sp>
        <p:sp>
          <p:nvSpPr>
            <p:cNvPr id="2790495" name="Line 95"/>
            <p:cNvSpPr>
              <a:spLocks noChangeShapeType="1"/>
            </p:cNvSpPr>
            <p:nvPr/>
          </p:nvSpPr>
          <p:spPr bwMode="auto">
            <a:xfrm>
              <a:off x="4856" y="3305"/>
              <a:ext cx="155" cy="0"/>
            </a:xfrm>
            <a:prstGeom prst="line">
              <a:avLst/>
            </a:prstGeom>
            <a:grpFill/>
            <a:ln w="25400">
              <a:solidFill>
                <a:schemeClr val="tx1"/>
              </a:solidFill>
              <a:round/>
              <a:headEnd/>
              <a:tailEnd/>
            </a:ln>
            <a:effectLst/>
          </p:spPr>
          <p:txBody>
            <a:bodyPr wrap="none" anchor="ctr">
              <a:prstTxWarp prst="textNoShape">
                <a:avLst/>
              </a:prstTxWarp>
            </a:bodyPr>
            <a:lstStyle/>
            <a:p>
              <a:endParaRPr lang="en-US"/>
            </a:p>
          </p:txBody>
        </p:sp>
        <p:sp>
          <p:nvSpPr>
            <p:cNvPr id="2790496" name="Line 96"/>
            <p:cNvSpPr>
              <a:spLocks noChangeShapeType="1"/>
            </p:cNvSpPr>
            <p:nvPr/>
          </p:nvSpPr>
          <p:spPr bwMode="auto">
            <a:xfrm>
              <a:off x="4471" y="3401"/>
              <a:ext cx="157" cy="0"/>
            </a:xfrm>
            <a:prstGeom prst="line">
              <a:avLst/>
            </a:prstGeom>
            <a:grpFill/>
            <a:ln w="25400">
              <a:solidFill>
                <a:schemeClr val="tx1"/>
              </a:solidFill>
              <a:round/>
              <a:headEnd/>
              <a:tailEnd/>
            </a:ln>
            <a:effectLst/>
          </p:spPr>
          <p:txBody>
            <a:bodyPr wrap="none" anchor="ctr">
              <a:prstTxWarp prst="textNoShape">
                <a:avLst/>
              </a:prstTxWarp>
            </a:bodyPr>
            <a:lstStyle/>
            <a:p>
              <a:endParaRPr lang="en-US"/>
            </a:p>
          </p:txBody>
        </p:sp>
        <p:sp>
          <p:nvSpPr>
            <p:cNvPr id="2790497" name="Freeform 97"/>
            <p:cNvSpPr>
              <a:spLocks/>
            </p:cNvSpPr>
            <p:nvPr/>
          </p:nvSpPr>
          <p:spPr bwMode="auto">
            <a:xfrm>
              <a:off x="4564" y="3300"/>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8" name="Group 98"/>
            <p:cNvGrpSpPr>
              <a:grpSpLocks/>
            </p:cNvGrpSpPr>
            <p:nvPr/>
          </p:nvGrpSpPr>
          <p:grpSpPr bwMode="auto">
            <a:xfrm>
              <a:off x="3202" y="3065"/>
              <a:ext cx="497" cy="417"/>
              <a:chOff x="2115" y="2560"/>
              <a:chExt cx="497" cy="417"/>
            </a:xfrm>
            <a:grpFill/>
          </p:grpSpPr>
          <p:sp>
            <p:nvSpPr>
              <p:cNvPr id="2790499" name="AutoShape 99"/>
              <p:cNvSpPr>
                <a:spLocks noChangeArrowheads="1"/>
              </p:cNvSpPr>
              <p:nvPr/>
            </p:nvSpPr>
            <p:spPr bwMode="auto">
              <a:xfrm>
                <a:off x="2115" y="2560"/>
                <a:ext cx="490" cy="417"/>
              </a:xfrm>
              <a:prstGeom prst="cloudCallout">
                <a:avLst>
                  <a:gd name="adj1" fmla="val -28569"/>
                  <a:gd name="adj2" fmla="val 42088"/>
                </a:avLst>
              </a:prstGeom>
              <a:grpFill/>
              <a:ln w="12700">
                <a:solidFill>
                  <a:schemeClr val="tx1"/>
                </a:solidFill>
                <a:round/>
                <a:headEnd/>
                <a:tailEnd/>
              </a:ln>
              <a:effectLst/>
            </p:spPr>
            <p:txBody>
              <a:bodyPr wrap="none" anchor="ctr">
                <a:prstTxWarp prst="textNoShape">
                  <a:avLst/>
                </a:prstTxWarp>
              </a:bodyPr>
              <a:lstStyle/>
              <a:p>
                <a:pPr algn="ctr"/>
                <a:endParaRPr lang="en-US" sz="3200">
                  <a:solidFill>
                    <a:schemeClr val="tx1"/>
                  </a:solidFill>
                  <a:latin typeface="Arial" pitchFamily="-65" charset="0"/>
                </a:endParaRPr>
              </a:p>
            </p:txBody>
          </p:sp>
          <p:sp>
            <p:nvSpPr>
              <p:cNvPr id="2790500" name="Text Box 100"/>
              <p:cNvSpPr txBox="1">
                <a:spLocks noChangeArrowheads="1"/>
              </p:cNvSpPr>
              <p:nvPr/>
            </p:nvSpPr>
            <p:spPr bwMode="auto">
              <a:xfrm>
                <a:off x="2177" y="2573"/>
                <a:ext cx="435" cy="404"/>
              </a:xfrm>
              <a:prstGeom prst="rect">
                <a:avLst/>
              </a:prstGeom>
              <a:grpFill/>
              <a:ln w="12700">
                <a:noFill/>
                <a:miter lim="800000"/>
                <a:headEnd/>
                <a:tailEnd/>
              </a:ln>
              <a:effectLst/>
            </p:spPr>
            <p:txBody>
              <a:bodyPr>
                <a:prstTxWarp prst="textNoShape">
                  <a:avLst/>
                </a:prstTxWarp>
                <a:spAutoFit/>
              </a:bodyPr>
              <a:lstStyle/>
              <a:p>
                <a:r>
                  <a:rPr lang="en-US" sz="1800" b="1">
                    <a:solidFill>
                      <a:schemeClr val="tx1"/>
                    </a:solidFill>
                    <a:latin typeface="Arial" pitchFamily="-65" charset="0"/>
                  </a:rPr>
                  <a:t>bubble</a:t>
                </a:r>
              </a:p>
            </p:txBody>
          </p:sp>
        </p:grpSp>
      </p:grpSp>
      <p:sp>
        <p:nvSpPr>
          <p:cNvPr id="2790501" name="Line 101"/>
          <p:cNvSpPr>
            <a:spLocks noChangeShapeType="1"/>
          </p:cNvSpPr>
          <p:nvPr/>
        </p:nvSpPr>
        <p:spPr bwMode="auto">
          <a:xfrm>
            <a:off x="5954712" y="3100387"/>
            <a:ext cx="168275" cy="715963"/>
          </a:xfrm>
          <a:prstGeom prst="line">
            <a:avLst/>
          </a:prstGeom>
          <a:noFill/>
          <a:ln w="57150">
            <a:solidFill>
              <a:schemeClr val="accent1"/>
            </a:solidFill>
            <a:round/>
            <a:headEnd/>
            <a:tailEnd type="triangle" w="med" len="med"/>
          </a:ln>
          <a:effectLst/>
        </p:spPr>
        <p:txBody>
          <a:bodyPr wrap="none" anchor="ctr">
            <a:prstTxWarp prst="textNoShape">
              <a:avLst/>
            </a:prstTxWarp>
          </a:bodyPr>
          <a:lstStyle/>
          <a:p>
            <a:endParaRPr lang="en-US"/>
          </a:p>
        </p:txBody>
      </p:sp>
      <p:grpSp>
        <p:nvGrpSpPr>
          <p:cNvPr id="19" name="Group 102"/>
          <p:cNvGrpSpPr>
            <a:grpSpLocks/>
          </p:cNvGrpSpPr>
          <p:nvPr/>
        </p:nvGrpSpPr>
        <p:grpSpPr bwMode="auto">
          <a:xfrm>
            <a:off x="674687" y="2552701"/>
            <a:ext cx="6113463" cy="989013"/>
            <a:chOff x="336" y="1251"/>
            <a:chExt cx="3851" cy="623"/>
          </a:xfrm>
          <a:noFill/>
        </p:grpSpPr>
        <p:sp>
          <p:nvSpPr>
            <p:cNvPr id="2790503" name="Rectangle 103"/>
            <p:cNvSpPr>
              <a:spLocks noChangeArrowheads="1"/>
            </p:cNvSpPr>
            <p:nvPr/>
          </p:nvSpPr>
          <p:spPr bwMode="auto">
            <a:xfrm>
              <a:off x="336" y="1337"/>
              <a:ext cx="1473" cy="328"/>
            </a:xfrm>
            <a:prstGeom prst="rect">
              <a:avLst/>
            </a:prstGeom>
            <a:grpFill/>
            <a:ln w="12700">
              <a:noFill/>
              <a:miter lim="800000"/>
              <a:headEnd/>
              <a:tailEnd/>
            </a:ln>
            <a:effectLst/>
          </p:spPr>
          <p:txBody>
            <a:bodyPr wrap="none" lIns="90487" tIns="44450" rIns="90487" bIns="44450">
              <a:prstTxWarp prst="textNoShape">
                <a:avLst/>
              </a:prstTxWarp>
              <a:spAutoFit/>
            </a:bodyPr>
            <a:lstStyle/>
            <a:p>
              <a:r>
                <a:rPr lang="en-US" sz="2800" b="1" dirty="0" err="1">
                  <a:solidFill>
                    <a:schemeClr val="tx1"/>
                  </a:solidFill>
                  <a:latin typeface="Arial" pitchFamily="-65" charset="0"/>
                </a:rPr>
                <a:t>lw</a:t>
              </a:r>
              <a:r>
                <a:rPr lang="en-US" sz="2800" b="1" dirty="0">
                  <a:solidFill>
                    <a:schemeClr val="tx1"/>
                  </a:solidFill>
                  <a:latin typeface="Arial" pitchFamily="-65" charset="0"/>
                </a:rPr>
                <a:t> </a:t>
              </a:r>
              <a:r>
                <a:rPr lang="en-US" sz="2800" b="1" dirty="0">
                  <a:solidFill>
                    <a:schemeClr val="accent2"/>
                  </a:solidFill>
                  <a:latin typeface="Arial" pitchFamily="-65" charset="0"/>
                </a:rPr>
                <a:t>$t0</a:t>
              </a:r>
              <a:r>
                <a:rPr lang="en-US" sz="2800" b="1" dirty="0">
                  <a:solidFill>
                    <a:schemeClr val="tx1"/>
                  </a:solidFill>
                  <a:latin typeface="Arial" pitchFamily="-65" charset="0"/>
                </a:rPr>
                <a:t>, 0($t1)</a:t>
              </a:r>
            </a:p>
            <a:p>
              <a:endParaRPr lang="en-US" sz="2800" b="1" dirty="0">
                <a:solidFill>
                  <a:schemeClr val="tx1"/>
                </a:solidFill>
                <a:latin typeface="Arial" pitchFamily="-65" charset="0"/>
              </a:endParaRPr>
            </a:p>
          </p:txBody>
        </p:sp>
        <p:sp>
          <p:nvSpPr>
            <p:cNvPr id="2790504" name="Freeform 104" descr="25%"/>
            <p:cNvSpPr>
              <a:spLocks/>
            </p:cNvSpPr>
            <p:nvPr/>
          </p:nvSpPr>
          <p:spPr bwMode="auto">
            <a:xfrm>
              <a:off x="3742" y="1457"/>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0505" name="Rectangle 105"/>
            <p:cNvSpPr>
              <a:spLocks noChangeArrowheads="1"/>
            </p:cNvSpPr>
            <p:nvPr/>
          </p:nvSpPr>
          <p:spPr bwMode="auto">
            <a:xfrm>
              <a:off x="2001" y="1251"/>
              <a:ext cx="250" cy="229"/>
            </a:xfrm>
            <a:prstGeom prst="rect">
              <a:avLst/>
            </a:prstGeom>
            <a:grpFill/>
            <a:ln w="12700">
              <a:noFill/>
              <a:miter lim="800000"/>
              <a:headEnd/>
              <a:tailEnd/>
            </a:ln>
            <a:effectLst/>
          </p:spPr>
          <p:txBody>
            <a:bodyPr lIns="90487" tIns="44450" rIns="90487" bIns="44450">
              <a:prstTxWarp prst="textNoShape">
                <a:avLst/>
              </a:prstTxWarp>
              <a:spAutoFit/>
            </a:bodyPr>
            <a:lstStyle/>
            <a:p>
              <a:r>
                <a:rPr lang="en-US" sz="1800" b="1">
                  <a:solidFill>
                    <a:schemeClr val="tx1"/>
                  </a:solidFill>
                  <a:latin typeface="Arial" pitchFamily="-65" charset="0"/>
                </a:rPr>
                <a:t>IF</a:t>
              </a:r>
            </a:p>
          </p:txBody>
        </p:sp>
        <p:sp>
          <p:nvSpPr>
            <p:cNvPr id="2790506" name="Rectangle 106"/>
            <p:cNvSpPr>
              <a:spLocks noChangeArrowheads="1"/>
            </p:cNvSpPr>
            <p:nvPr/>
          </p:nvSpPr>
          <p:spPr bwMode="auto">
            <a:xfrm>
              <a:off x="2385" y="1251"/>
              <a:ext cx="498" cy="229"/>
            </a:xfrm>
            <a:prstGeom prst="rect">
              <a:avLst/>
            </a:prstGeom>
            <a:grpFill/>
            <a:ln w="12700">
              <a:noFill/>
              <a:miter lim="800000"/>
              <a:headEnd/>
              <a:tailEnd/>
            </a:ln>
            <a:effectLst/>
          </p:spPr>
          <p:txBody>
            <a:bodyPr lIns="90487" tIns="44450" rIns="90487" bIns="44450">
              <a:prstTxWarp prst="textNoShape">
                <a:avLst/>
              </a:prstTxWarp>
              <a:spAutoFit/>
            </a:bodyPr>
            <a:lstStyle/>
            <a:p>
              <a:r>
                <a:rPr lang="en-US" sz="1800" b="1">
                  <a:solidFill>
                    <a:schemeClr val="tx1"/>
                  </a:solidFill>
                  <a:latin typeface="Arial" pitchFamily="-65" charset="0"/>
                </a:rPr>
                <a:t>ID/RF</a:t>
              </a:r>
            </a:p>
          </p:txBody>
        </p:sp>
        <p:sp>
          <p:nvSpPr>
            <p:cNvPr id="2790507" name="Rectangle 107"/>
            <p:cNvSpPr>
              <a:spLocks noChangeArrowheads="1"/>
            </p:cNvSpPr>
            <p:nvPr/>
          </p:nvSpPr>
          <p:spPr bwMode="auto">
            <a:xfrm>
              <a:off x="2913" y="1251"/>
              <a:ext cx="314" cy="229"/>
            </a:xfrm>
            <a:prstGeom prst="rect">
              <a:avLst/>
            </a:prstGeom>
            <a:grpFill/>
            <a:ln w="12700">
              <a:noFill/>
              <a:miter lim="800000"/>
              <a:headEnd/>
              <a:tailEnd/>
            </a:ln>
            <a:effectLst/>
          </p:spPr>
          <p:txBody>
            <a:bodyPr lIns="90487" tIns="44450" rIns="90487" bIns="44450">
              <a:prstTxWarp prst="textNoShape">
                <a:avLst/>
              </a:prstTxWarp>
              <a:spAutoFit/>
            </a:bodyPr>
            <a:lstStyle/>
            <a:p>
              <a:r>
                <a:rPr lang="en-US" sz="1800" b="1">
                  <a:solidFill>
                    <a:schemeClr val="tx1"/>
                  </a:solidFill>
                  <a:latin typeface="Arial" pitchFamily="-65" charset="0"/>
                </a:rPr>
                <a:t>EX</a:t>
              </a:r>
            </a:p>
          </p:txBody>
        </p:sp>
        <p:sp>
          <p:nvSpPr>
            <p:cNvPr id="2790508" name="Rectangle 108"/>
            <p:cNvSpPr>
              <a:spLocks noChangeArrowheads="1"/>
            </p:cNvSpPr>
            <p:nvPr/>
          </p:nvSpPr>
          <p:spPr bwMode="auto">
            <a:xfrm>
              <a:off x="3337" y="1251"/>
              <a:ext cx="458" cy="229"/>
            </a:xfrm>
            <a:prstGeom prst="rect">
              <a:avLst/>
            </a:prstGeom>
            <a:grpFill/>
            <a:ln w="12700">
              <a:noFill/>
              <a:miter lim="800000"/>
              <a:headEnd/>
              <a:tailEnd/>
            </a:ln>
            <a:effectLst/>
          </p:spPr>
          <p:txBody>
            <a:bodyPr lIns="90487" tIns="44450" rIns="90487" bIns="44450">
              <a:prstTxWarp prst="textNoShape">
                <a:avLst/>
              </a:prstTxWarp>
              <a:spAutoFit/>
            </a:bodyPr>
            <a:lstStyle/>
            <a:p>
              <a:r>
                <a:rPr lang="en-US" sz="1800" b="1">
                  <a:solidFill>
                    <a:schemeClr val="tx1"/>
                  </a:solidFill>
                  <a:latin typeface="Arial" pitchFamily="-65" charset="0"/>
                </a:rPr>
                <a:t>MEM</a:t>
              </a:r>
            </a:p>
          </p:txBody>
        </p:sp>
        <p:sp>
          <p:nvSpPr>
            <p:cNvPr id="2790509" name="Rectangle 109"/>
            <p:cNvSpPr>
              <a:spLocks noChangeArrowheads="1"/>
            </p:cNvSpPr>
            <p:nvPr/>
          </p:nvSpPr>
          <p:spPr bwMode="auto">
            <a:xfrm>
              <a:off x="3825" y="1251"/>
              <a:ext cx="362" cy="229"/>
            </a:xfrm>
            <a:prstGeom prst="rect">
              <a:avLst/>
            </a:prstGeom>
            <a:grpFill/>
            <a:ln w="12700">
              <a:noFill/>
              <a:miter lim="800000"/>
              <a:headEnd/>
              <a:tailEnd/>
            </a:ln>
            <a:effectLst/>
          </p:spPr>
          <p:txBody>
            <a:bodyPr lIns="90487" tIns="44450" rIns="90487" bIns="44450">
              <a:prstTxWarp prst="textNoShape">
                <a:avLst/>
              </a:prstTxWarp>
              <a:spAutoFit/>
            </a:bodyPr>
            <a:lstStyle/>
            <a:p>
              <a:r>
                <a:rPr lang="en-US" sz="1800" b="1">
                  <a:solidFill>
                    <a:schemeClr val="tx1"/>
                  </a:solidFill>
                  <a:latin typeface="Arial" pitchFamily="-65" charset="0"/>
                </a:rPr>
                <a:t>WB</a:t>
              </a:r>
            </a:p>
          </p:txBody>
        </p:sp>
        <p:sp>
          <p:nvSpPr>
            <p:cNvPr id="2790510" name="Freeform 110"/>
            <p:cNvSpPr>
              <a:spLocks/>
            </p:cNvSpPr>
            <p:nvPr/>
          </p:nvSpPr>
          <p:spPr bwMode="auto">
            <a:xfrm>
              <a:off x="2891" y="1361"/>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0511" name="Rectangle 111"/>
            <p:cNvSpPr>
              <a:spLocks noChangeArrowheads="1"/>
            </p:cNvSpPr>
            <p:nvPr/>
          </p:nvSpPr>
          <p:spPr bwMode="auto">
            <a:xfrm rot="5400000">
              <a:off x="2792" y="1483"/>
              <a:ext cx="384" cy="210"/>
            </a:xfrm>
            <a:prstGeom prst="rect">
              <a:avLst/>
            </a:prstGeom>
            <a:grp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sp>
          <p:nvSpPr>
            <p:cNvPr id="2790512" name="Rectangle 112"/>
            <p:cNvSpPr>
              <a:spLocks noChangeArrowheads="1"/>
            </p:cNvSpPr>
            <p:nvPr/>
          </p:nvSpPr>
          <p:spPr bwMode="auto">
            <a:xfrm>
              <a:off x="2025" y="1491"/>
              <a:ext cx="228" cy="210"/>
            </a:xfrm>
            <a:prstGeom prst="rect">
              <a:avLst/>
            </a:prstGeom>
            <a:grpFill/>
            <a:ln w="12700">
              <a:noFill/>
              <a:miter lim="800000"/>
              <a:headEnd/>
              <a:tailEnd/>
            </a:ln>
            <a:effectLst/>
          </p:spPr>
          <p:txBody>
            <a:bodyPr wrap="none" lIns="90487" tIns="44450" rIns="90487" bIns="44450">
              <a:prstTxWarp prst="textNoShape">
                <a:avLst/>
              </a:prstTxWarp>
              <a:spAutoFit/>
            </a:bodyPr>
            <a:lstStyle/>
            <a:p>
              <a:pPr algn="ctr"/>
              <a:r>
                <a:rPr lang="en-US" sz="1600" b="1">
                  <a:solidFill>
                    <a:schemeClr val="tx1"/>
                  </a:solidFill>
                  <a:latin typeface="Times" pitchFamily="-65" charset="0"/>
                </a:rPr>
                <a:t>I$</a:t>
              </a:r>
            </a:p>
          </p:txBody>
        </p:sp>
        <p:grpSp>
          <p:nvGrpSpPr>
            <p:cNvPr id="20" name="Group 113"/>
            <p:cNvGrpSpPr>
              <a:grpSpLocks/>
            </p:cNvGrpSpPr>
            <p:nvPr/>
          </p:nvGrpSpPr>
          <p:grpSpPr bwMode="auto">
            <a:xfrm>
              <a:off x="1965" y="1457"/>
              <a:ext cx="340" cy="289"/>
              <a:chOff x="1935" y="1349"/>
              <a:chExt cx="340" cy="289"/>
            </a:xfrm>
            <a:grpFill/>
          </p:grpSpPr>
          <p:sp>
            <p:nvSpPr>
              <p:cNvPr id="2790514" name="Freeform 114"/>
              <p:cNvSpPr>
                <a:spLocks/>
              </p:cNvSpPr>
              <p:nvPr/>
            </p:nvSpPr>
            <p:spPr bwMode="auto">
              <a:xfrm>
                <a:off x="1935" y="134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0515" name="Freeform 115"/>
              <p:cNvSpPr>
                <a:spLocks/>
              </p:cNvSpPr>
              <p:nvPr/>
            </p:nvSpPr>
            <p:spPr bwMode="auto">
              <a:xfrm>
                <a:off x="2104" y="134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90516" name="Rectangle 116"/>
            <p:cNvSpPr>
              <a:spLocks noChangeArrowheads="1"/>
            </p:cNvSpPr>
            <p:nvPr/>
          </p:nvSpPr>
          <p:spPr bwMode="auto">
            <a:xfrm>
              <a:off x="2406" y="1464"/>
              <a:ext cx="327" cy="210"/>
            </a:xfrm>
            <a:prstGeom prst="rect">
              <a:avLst/>
            </a:prstGeom>
            <a:grp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2790517" name="Freeform 117"/>
            <p:cNvSpPr>
              <a:spLocks/>
            </p:cNvSpPr>
            <p:nvPr/>
          </p:nvSpPr>
          <p:spPr bwMode="auto">
            <a:xfrm>
              <a:off x="2425" y="1457"/>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0518" name="Freeform 118"/>
            <p:cNvSpPr>
              <a:spLocks/>
            </p:cNvSpPr>
            <p:nvPr/>
          </p:nvSpPr>
          <p:spPr bwMode="auto">
            <a:xfrm>
              <a:off x="2573" y="1457"/>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0519" name="Line 119"/>
            <p:cNvSpPr>
              <a:spLocks noChangeShapeType="1"/>
            </p:cNvSpPr>
            <p:nvPr/>
          </p:nvSpPr>
          <p:spPr bwMode="auto">
            <a:xfrm>
              <a:off x="2310" y="1601"/>
              <a:ext cx="96" cy="0"/>
            </a:xfrm>
            <a:prstGeom prst="line">
              <a:avLst/>
            </a:prstGeom>
            <a:grpFill/>
            <a:ln w="25400">
              <a:solidFill>
                <a:schemeClr val="tx1"/>
              </a:solidFill>
              <a:round/>
              <a:headEnd/>
              <a:tailEnd/>
            </a:ln>
            <a:effectLst/>
          </p:spPr>
          <p:txBody>
            <a:bodyPr wrap="none" anchor="ctr">
              <a:prstTxWarp prst="textNoShape">
                <a:avLst/>
              </a:prstTxWarp>
            </a:bodyPr>
            <a:lstStyle/>
            <a:p>
              <a:endParaRPr lang="en-US"/>
            </a:p>
          </p:txBody>
        </p:sp>
        <p:sp>
          <p:nvSpPr>
            <p:cNvPr id="2790520" name="Freeform 120"/>
            <p:cNvSpPr>
              <a:spLocks/>
            </p:cNvSpPr>
            <p:nvPr/>
          </p:nvSpPr>
          <p:spPr bwMode="auto">
            <a:xfrm>
              <a:off x="2372" y="1505"/>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0521" name="Line 121"/>
            <p:cNvSpPr>
              <a:spLocks noChangeShapeType="1"/>
            </p:cNvSpPr>
            <p:nvPr/>
          </p:nvSpPr>
          <p:spPr bwMode="auto">
            <a:xfrm>
              <a:off x="2726" y="1505"/>
              <a:ext cx="157" cy="0"/>
            </a:xfrm>
            <a:prstGeom prst="line">
              <a:avLst/>
            </a:prstGeom>
            <a:grpFill/>
            <a:ln w="25400">
              <a:solidFill>
                <a:schemeClr val="tx1"/>
              </a:solidFill>
              <a:round/>
              <a:headEnd/>
              <a:tailEnd/>
            </a:ln>
            <a:effectLst/>
          </p:spPr>
          <p:txBody>
            <a:bodyPr wrap="none" anchor="ctr">
              <a:prstTxWarp prst="textNoShape">
                <a:avLst/>
              </a:prstTxWarp>
            </a:bodyPr>
            <a:lstStyle/>
            <a:p>
              <a:endParaRPr lang="en-US"/>
            </a:p>
          </p:txBody>
        </p:sp>
        <p:sp>
          <p:nvSpPr>
            <p:cNvPr id="2790522" name="Rectangle 122"/>
            <p:cNvSpPr>
              <a:spLocks noChangeArrowheads="1"/>
            </p:cNvSpPr>
            <p:nvPr/>
          </p:nvSpPr>
          <p:spPr bwMode="auto">
            <a:xfrm>
              <a:off x="3255" y="1501"/>
              <a:ext cx="302" cy="210"/>
            </a:xfrm>
            <a:prstGeom prst="rect">
              <a:avLst/>
            </a:prstGeom>
            <a:grp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90523" name="Rectangle 123"/>
            <p:cNvSpPr>
              <a:spLocks noChangeArrowheads="1"/>
            </p:cNvSpPr>
            <p:nvPr/>
          </p:nvSpPr>
          <p:spPr bwMode="auto">
            <a:xfrm>
              <a:off x="3715" y="1459"/>
              <a:ext cx="327" cy="210"/>
            </a:xfrm>
            <a:prstGeom prst="rect">
              <a:avLst/>
            </a:prstGeom>
            <a:grp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2790524" name="Freeform 124"/>
            <p:cNvSpPr>
              <a:spLocks/>
            </p:cNvSpPr>
            <p:nvPr/>
          </p:nvSpPr>
          <p:spPr bwMode="auto">
            <a:xfrm>
              <a:off x="3883" y="1457"/>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0525" name="Line 125"/>
            <p:cNvSpPr>
              <a:spLocks noChangeShapeType="1"/>
            </p:cNvSpPr>
            <p:nvPr/>
          </p:nvSpPr>
          <p:spPr bwMode="auto">
            <a:xfrm>
              <a:off x="3595" y="1601"/>
              <a:ext cx="139" cy="0"/>
            </a:xfrm>
            <a:prstGeom prst="line">
              <a:avLst/>
            </a:prstGeom>
            <a:grpFill/>
            <a:ln w="25400">
              <a:solidFill>
                <a:schemeClr val="tx1"/>
              </a:solidFill>
              <a:round/>
              <a:headEnd/>
              <a:tailEnd/>
            </a:ln>
            <a:effectLst/>
          </p:spPr>
          <p:txBody>
            <a:bodyPr wrap="none" anchor="ctr">
              <a:prstTxWarp prst="textNoShape">
                <a:avLst/>
              </a:prstTxWarp>
            </a:bodyPr>
            <a:lstStyle/>
            <a:p>
              <a:endParaRPr lang="en-US"/>
            </a:p>
          </p:txBody>
        </p:sp>
        <p:sp>
          <p:nvSpPr>
            <p:cNvPr id="2790526" name="Line 126"/>
            <p:cNvSpPr>
              <a:spLocks noChangeShapeType="1"/>
            </p:cNvSpPr>
            <p:nvPr/>
          </p:nvSpPr>
          <p:spPr bwMode="auto">
            <a:xfrm>
              <a:off x="3111" y="1601"/>
              <a:ext cx="155" cy="0"/>
            </a:xfrm>
            <a:prstGeom prst="line">
              <a:avLst/>
            </a:prstGeom>
            <a:grpFill/>
            <a:ln w="25400">
              <a:solidFill>
                <a:schemeClr val="tx1"/>
              </a:solidFill>
              <a:round/>
              <a:headEnd/>
              <a:tailEnd/>
            </a:ln>
            <a:effectLst/>
          </p:spPr>
          <p:txBody>
            <a:bodyPr wrap="none" anchor="ctr">
              <a:prstTxWarp prst="textNoShape">
                <a:avLst/>
              </a:prstTxWarp>
            </a:bodyPr>
            <a:lstStyle/>
            <a:p>
              <a:endParaRPr lang="en-US"/>
            </a:p>
          </p:txBody>
        </p:sp>
        <p:sp>
          <p:nvSpPr>
            <p:cNvPr id="2790527" name="Freeform 127"/>
            <p:cNvSpPr>
              <a:spLocks/>
            </p:cNvSpPr>
            <p:nvPr/>
          </p:nvSpPr>
          <p:spPr bwMode="auto">
            <a:xfrm>
              <a:off x="3232" y="1601"/>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0528" name="Line 128"/>
            <p:cNvSpPr>
              <a:spLocks noChangeShapeType="1"/>
            </p:cNvSpPr>
            <p:nvPr/>
          </p:nvSpPr>
          <p:spPr bwMode="auto">
            <a:xfrm>
              <a:off x="2726" y="1697"/>
              <a:ext cx="157" cy="0"/>
            </a:xfrm>
            <a:prstGeom prst="line">
              <a:avLst/>
            </a:prstGeom>
            <a:grpFill/>
            <a:ln w="25400">
              <a:solidFill>
                <a:schemeClr val="tx1"/>
              </a:solidFill>
              <a:round/>
              <a:headEnd/>
              <a:tailEnd/>
            </a:ln>
            <a:effectLst/>
          </p:spPr>
          <p:txBody>
            <a:bodyPr wrap="none" anchor="ctr">
              <a:prstTxWarp prst="textNoShape">
                <a:avLst/>
              </a:prstTxWarp>
            </a:bodyPr>
            <a:lstStyle/>
            <a:p>
              <a:endParaRPr lang="en-US"/>
            </a:p>
          </p:txBody>
        </p:sp>
        <p:sp>
          <p:nvSpPr>
            <p:cNvPr id="2790529" name="Freeform 129"/>
            <p:cNvSpPr>
              <a:spLocks/>
            </p:cNvSpPr>
            <p:nvPr/>
          </p:nvSpPr>
          <p:spPr bwMode="auto">
            <a:xfrm>
              <a:off x="2819" y="1596"/>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1" name="Group 130"/>
            <p:cNvGrpSpPr>
              <a:grpSpLocks/>
            </p:cNvGrpSpPr>
            <p:nvPr/>
          </p:nvGrpSpPr>
          <p:grpSpPr bwMode="auto">
            <a:xfrm>
              <a:off x="3265" y="1435"/>
              <a:ext cx="325" cy="289"/>
              <a:chOff x="3671" y="1797"/>
              <a:chExt cx="325" cy="289"/>
            </a:xfrm>
            <a:grpFill/>
          </p:grpSpPr>
          <p:sp>
            <p:nvSpPr>
              <p:cNvPr id="2790531" name="Freeform 131"/>
              <p:cNvSpPr>
                <a:spLocks/>
              </p:cNvSpPr>
              <p:nvPr/>
            </p:nvSpPr>
            <p:spPr bwMode="auto">
              <a:xfrm>
                <a:off x="3671" y="1797"/>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0532" name="Freeform 132"/>
              <p:cNvSpPr>
                <a:spLocks/>
              </p:cNvSpPr>
              <p:nvPr/>
            </p:nvSpPr>
            <p:spPr bwMode="auto">
              <a:xfrm>
                <a:off x="3832" y="1797"/>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90533" name="Oval 133"/>
          <p:cNvSpPr>
            <a:spLocks noChangeArrowheads="1"/>
          </p:cNvSpPr>
          <p:nvPr/>
        </p:nvSpPr>
        <p:spPr bwMode="auto">
          <a:xfrm>
            <a:off x="5170487" y="3462337"/>
            <a:ext cx="884238" cy="2859088"/>
          </a:xfrm>
          <a:prstGeom prst="ellipse">
            <a:avLst/>
          </a:prstGeom>
          <a:noFill/>
          <a:ln w="38100">
            <a:solidFill>
              <a:schemeClr val="accent2"/>
            </a:solidFill>
            <a:round/>
            <a:headEnd/>
            <a:tailEn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92450" name="Rectangle 2"/>
          <p:cNvSpPr>
            <a:spLocks noGrp="1" noChangeArrowheads="1"/>
          </p:cNvSpPr>
          <p:nvPr>
            <p:ph type="title"/>
          </p:nvPr>
        </p:nvSpPr>
        <p:spPr>
          <a:xfrm>
            <a:off x="609600" y="304800"/>
            <a:ext cx="7772400" cy="304800"/>
          </a:xfrm>
          <a:solidFill>
            <a:schemeClr val="bg1"/>
          </a:solidFill>
          <a:ln/>
        </p:spPr>
        <p:txBody>
          <a:bodyPr wrap="square" lIns="90487" tIns="44450" rIns="90487" bIns="44450" anchor="ctr"/>
          <a:lstStyle/>
          <a:p>
            <a:r>
              <a:rPr lang="en-US"/>
              <a:t>Data Hazard: Loads (3/4)</a:t>
            </a:r>
          </a:p>
        </p:txBody>
      </p:sp>
      <p:sp>
        <p:nvSpPr>
          <p:cNvPr id="2792451" name="Rectangle 3"/>
          <p:cNvSpPr>
            <a:spLocks noGrp="1" noChangeArrowheads="1"/>
          </p:cNvSpPr>
          <p:nvPr>
            <p:ph type="body" idx="1"/>
          </p:nvPr>
        </p:nvSpPr>
        <p:spPr>
          <a:xfrm>
            <a:off x="609600" y="1143000"/>
            <a:ext cx="8229600" cy="5019675"/>
          </a:xfrm>
        </p:spPr>
        <p:txBody>
          <a:bodyPr/>
          <a:lstStyle/>
          <a:p>
            <a:r>
              <a:rPr lang="en-US"/>
              <a:t>Instruction slot after a load is called “</a:t>
            </a:r>
            <a:r>
              <a:rPr lang="en-US" u="sng">
                <a:solidFill>
                  <a:schemeClr val="accent1"/>
                </a:solidFill>
              </a:rPr>
              <a:t>load delay slot</a:t>
            </a:r>
            <a:r>
              <a:rPr lang="en-US"/>
              <a:t>”</a:t>
            </a:r>
          </a:p>
          <a:p>
            <a:r>
              <a:rPr lang="en-US"/>
              <a:t>If that instruction uses the result of the load, then the hardware interlock will stall it for one cycle.</a:t>
            </a:r>
          </a:p>
          <a:p>
            <a:r>
              <a:rPr lang="en-US"/>
              <a:t>If the compiler puts an unrelated instruction in that slot, then no stall</a:t>
            </a:r>
          </a:p>
          <a:p>
            <a:r>
              <a:rPr lang="en-US"/>
              <a:t>Letting the hardware stall the instruction in the delay slot is equivalent to putting a nop in the slot  (except the latter uses more code space)</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94498" name="Rectangle 2"/>
          <p:cNvSpPr>
            <a:spLocks noGrp="1" noChangeArrowheads="1"/>
          </p:cNvSpPr>
          <p:nvPr>
            <p:ph type="title"/>
          </p:nvPr>
        </p:nvSpPr>
        <p:spPr/>
        <p:txBody>
          <a:bodyPr/>
          <a:lstStyle/>
          <a:p>
            <a:r>
              <a:rPr lang="en-US" smtClean="0"/>
              <a:t>Data Hazard: Loads (4/4)</a:t>
            </a:r>
            <a:endParaRPr lang="en-US"/>
          </a:p>
        </p:txBody>
      </p:sp>
      <p:sp>
        <p:nvSpPr>
          <p:cNvPr id="2794499" name="Rectangle 3"/>
          <p:cNvSpPr>
            <a:spLocks noGrp="1" noChangeArrowheads="1"/>
          </p:cNvSpPr>
          <p:nvPr>
            <p:ph type="body" idx="1"/>
          </p:nvPr>
        </p:nvSpPr>
        <p:spPr/>
        <p:txBody>
          <a:bodyPr/>
          <a:lstStyle/>
          <a:p>
            <a:r>
              <a:rPr lang="en-US" smtClean="0"/>
              <a:t>Stall is equivalent to nop</a:t>
            </a:r>
            <a:endParaRPr lang="en-US"/>
          </a:p>
        </p:txBody>
      </p:sp>
      <p:grpSp>
        <p:nvGrpSpPr>
          <p:cNvPr id="2" name="Group 4"/>
          <p:cNvGrpSpPr>
            <a:grpSpLocks/>
          </p:cNvGrpSpPr>
          <p:nvPr/>
        </p:nvGrpSpPr>
        <p:grpSpPr bwMode="auto">
          <a:xfrm>
            <a:off x="3048000" y="1822450"/>
            <a:ext cx="4800600" cy="4310063"/>
            <a:chOff x="1934" y="1056"/>
            <a:chExt cx="3024" cy="2715"/>
          </a:xfrm>
        </p:grpSpPr>
        <p:sp>
          <p:nvSpPr>
            <p:cNvPr id="2794501" name="Line 5"/>
            <p:cNvSpPr>
              <a:spLocks noChangeShapeType="1"/>
            </p:cNvSpPr>
            <p:nvPr/>
          </p:nvSpPr>
          <p:spPr bwMode="auto">
            <a:xfrm>
              <a:off x="1934" y="1056"/>
              <a:ext cx="0" cy="2667"/>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94502" name="Line 6"/>
            <p:cNvSpPr>
              <a:spLocks noChangeShapeType="1"/>
            </p:cNvSpPr>
            <p:nvPr/>
          </p:nvSpPr>
          <p:spPr bwMode="auto">
            <a:xfrm>
              <a:off x="2366" y="1056"/>
              <a:ext cx="0" cy="2619"/>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94503" name="Line 7"/>
            <p:cNvSpPr>
              <a:spLocks noChangeShapeType="1"/>
            </p:cNvSpPr>
            <p:nvPr/>
          </p:nvSpPr>
          <p:spPr bwMode="auto">
            <a:xfrm>
              <a:off x="2798" y="1056"/>
              <a:ext cx="0" cy="2619"/>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94504" name="Line 8"/>
            <p:cNvSpPr>
              <a:spLocks noChangeShapeType="1"/>
            </p:cNvSpPr>
            <p:nvPr/>
          </p:nvSpPr>
          <p:spPr bwMode="auto">
            <a:xfrm>
              <a:off x="3230" y="1056"/>
              <a:ext cx="0" cy="2619"/>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94505" name="Line 9"/>
            <p:cNvSpPr>
              <a:spLocks noChangeShapeType="1"/>
            </p:cNvSpPr>
            <p:nvPr/>
          </p:nvSpPr>
          <p:spPr bwMode="auto">
            <a:xfrm>
              <a:off x="3662" y="1056"/>
              <a:ext cx="0" cy="2667"/>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94506" name="Line 10"/>
            <p:cNvSpPr>
              <a:spLocks noChangeShapeType="1"/>
            </p:cNvSpPr>
            <p:nvPr/>
          </p:nvSpPr>
          <p:spPr bwMode="auto">
            <a:xfrm>
              <a:off x="4094" y="1056"/>
              <a:ext cx="0" cy="2667"/>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94507" name="Line 11"/>
            <p:cNvSpPr>
              <a:spLocks noChangeShapeType="1"/>
            </p:cNvSpPr>
            <p:nvPr/>
          </p:nvSpPr>
          <p:spPr bwMode="auto">
            <a:xfrm flipH="1">
              <a:off x="4510" y="1056"/>
              <a:ext cx="16" cy="2715"/>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94508" name="Line 12"/>
            <p:cNvSpPr>
              <a:spLocks noChangeShapeType="1"/>
            </p:cNvSpPr>
            <p:nvPr/>
          </p:nvSpPr>
          <p:spPr bwMode="auto">
            <a:xfrm flipH="1">
              <a:off x="4942" y="1056"/>
              <a:ext cx="16" cy="2667"/>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sp>
        <p:nvSpPr>
          <p:cNvPr id="2794509" name="Rectangle 13"/>
          <p:cNvSpPr>
            <a:spLocks noChangeArrowheads="1"/>
          </p:cNvSpPr>
          <p:nvPr/>
        </p:nvSpPr>
        <p:spPr bwMode="auto">
          <a:xfrm>
            <a:off x="390525" y="3851275"/>
            <a:ext cx="2657475" cy="520655"/>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2800" b="1" dirty="0">
                <a:solidFill>
                  <a:schemeClr val="tx1"/>
                </a:solidFill>
                <a:latin typeface="Arial" pitchFamily="-65" charset="0"/>
              </a:rPr>
              <a:t>sub $t3,</a:t>
            </a:r>
            <a:r>
              <a:rPr lang="en-US" sz="2800" b="1" dirty="0">
                <a:solidFill>
                  <a:schemeClr val="accent2"/>
                </a:solidFill>
                <a:latin typeface="Arial" pitchFamily="-65" charset="0"/>
              </a:rPr>
              <a:t>$t0</a:t>
            </a:r>
            <a:r>
              <a:rPr lang="en-US" sz="2800" b="1" dirty="0">
                <a:solidFill>
                  <a:schemeClr val="tx1"/>
                </a:solidFill>
                <a:latin typeface="Arial" pitchFamily="-65" charset="0"/>
              </a:rPr>
              <a:t>,$t2</a:t>
            </a:r>
          </a:p>
          <a:p>
            <a:endParaRPr lang="en-US" sz="2800" b="1" dirty="0">
              <a:solidFill>
                <a:schemeClr val="tx1"/>
              </a:solidFill>
              <a:latin typeface="Arial" pitchFamily="-65" charset="0"/>
            </a:endParaRPr>
          </a:p>
        </p:txBody>
      </p:sp>
      <p:sp>
        <p:nvSpPr>
          <p:cNvPr id="2794510" name="Rectangle 14"/>
          <p:cNvSpPr>
            <a:spLocks noChangeArrowheads="1"/>
          </p:cNvSpPr>
          <p:nvPr/>
        </p:nvSpPr>
        <p:spPr bwMode="auto">
          <a:xfrm>
            <a:off x="381000" y="4565650"/>
            <a:ext cx="2677315"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a:solidFill>
                  <a:schemeClr val="tx1"/>
                </a:solidFill>
                <a:latin typeface="Arial" pitchFamily="-65" charset="0"/>
              </a:rPr>
              <a:t>and $t5,</a:t>
            </a:r>
            <a:r>
              <a:rPr lang="en-US" sz="2800" b="1" dirty="0">
                <a:latin typeface="Arial" pitchFamily="-65" charset="0"/>
              </a:rPr>
              <a:t>$t0</a:t>
            </a:r>
            <a:r>
              <a:rPr lang="en-US" sz="2800" b="1" dirty="0">
                <a:solidFill>
                  <a:schemeClr val="tx1"/>
                </a:solidFill>
                <a:latin typeface="Arial" pitchFamily="-65" charset="0"/>
              </a:rPr>
              <a:t>,$t4</a:t>
            </a:r>
          </a:p>
        </p:txBody>
      </p:sp>
      <p:grpSp>
        <p:nvGrpSpPr>
          <p:cNvPr id="3" name="Group 15"/>
          <p:cNvGrpSpPr>
            <a:grpSpLocks/>
          </p:cNvGrpSpPr>
          <p:nvPr/>
        </p:nvGrpSpPr>
        <p:grpSpPr bwMode="auto">
          <a:xfrm>
            <a:off x="381000" y="5275263"/>
            <a:ext cx="8316913" cy="814387"/>
            <a:chOff x="240" y="2991"/>
            <a:chExt cx="5239" cy="513"/>
          </a:xfrm>
          <a:noFill/>
        </p:grpSpPr>
        <p:sp>
          <p:nvSpPr>
            <p:cNvPr id="2794512" name="Rectangle 16"/>
            <p:cNvSpPr>
              <a:spLocks noChangeArrowheads="1"/>
            </p:cNvSpPr>
            <p:nvPr/>
          </p:nvSpPr>
          <p:spPr bwMode="auto">
            <a:xfrm>
              <a:off x="240" y="3051"/>
              <a:ext cx="1636" cy="328"/>
            </a:xfrm>
            <a:prstGeom prst="rect">
              <a:avLst/>
            </a:prstGeom>
            <a:grpFill/>
            <a:ln w="12700">
              <a:noFill/>
              <a:miter lim="800000"/>
              <a:headEnd/>
              <a:tailEnd/>
            </a:ln>
            <a:effectLst/>
          </p:spPr>
          <p:txBody>
            <a:bodyPr wrap="none" lIns="90487" tIns="44450" rIns="90487" bIns="44450">
              <a:prstTxWarp prst="textNoShape">
                <a:avLst/>
              </a:prstTxWarp>
              <a:spAutoFit/>
            </a:bodyPr>
            <a:lstStyle/>
            <a:p>
              <a:r>
                <a:rPr lang="en-US" sz="2800" b="1" dirty="0">
                  <a:solidFill>
                    <a:schemeClr val="tx1"/>
                  </a:solidFill>
                  <a:latin typeface="Arial" pitchFamily="-65" charset="0"/>
                </a:rPr>
                <a:t>or   $t7,</a:t>
              </a:r>
              <a:r>
                <a:rPr lang="en-US" sz="2800" b="1" dirty="0">
                  <a:latin typeface="Arial" pitchFamily="-65" charset="0"/>
                </a:rPr>
                <a:t>$t0</a:t>
              </a:r>
              <a:r>
                <a:rPr lang="en-US" sz="2800" b="1" dirty="0">
                  <a:solidFill>
                    <a:schemeClr val="tx1"/>
                  </a:solidFill>
                  <a:latin typeface="Arial" pitchFamily="-65" charset="0"/>
                </a:rPr>
                <a:t>,$t6</a:t>
              </a:r>
            </a:p>
          </p:txBody>
        </p:sp>
        <p:sp>
          <p:nvSpPr>
            <p:cNvPr id="2794513" name="Freeform 17" descr="25%"/>
            <p:cNvSpPr>
              <a:spLocks/>
            </p:cNvSpPr>
            <p:nvPr/>
          </p:nvSpPr>
          <p:spPr bwMode="auto">
            <a:xfrm>
              <a:off x="4318" y="3087"/>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4514" name="Freeform 18"/>
            <p:cNvSpPr>
              <a:spLocks/>
            </p:cNvSpPr>
            <p:nvPr/>
          </p:nvSpPr>
          <p:spPr bwMode="auto">
            <a:xfrm>
              <a:off x="4636" y="2991"/>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4515" name="Freeform 19"/>
            <p:cNvSpPr>
              <a:spLocks/>
            </p:cNvSpPr>
            <p:nvPr/>
          </p:nvSpPr>
          <p:spPr bwMode="auto">
            <a:xfrm>
              <a:off x="4977" y="3231"/>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4516" name="Freeform 20"/>
            <p:cNvSpPr>
              <a:spLocks/>
            </p:cNvSpPr>
            <p:nvPr/>
          </p:nvSpPr>
          <p:spPr bwMode="auto">
            <a:xfrm>
              <a:off x="3710" y="3087"/>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4517" name="Freeform 21"/>
            <p:cNvSpPr>
              <a:spLocks/>
            </p:cNvSpPr>
            <p:nvPr/>
          </p:nvSpPr>
          <p:spPr bwMode="auto">
            <a:xfrm>
              <a:off x="3868" y="3081"/>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4518" name="Rectangle 22"/>
            <p:cNvSpPr>
              <a:spLocks noChangeArrowheads="1"/>
            </p:cNvSpPr>
            <p:nvPr/>
          </p:nvSpPr>
          <p:spPr bwMode="auto">
            <a:xfrm>
              <a:off x="3691" y="3089"/>
              <a:ext cx="228" cy="210"/>
            </a:xfrm>
            <a:prstGeom prst="rect">
              <a:avLst/>
            </a:prstGeom>
            <a:grp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I$</a:t>
              </a:r>
            </a:p>
          </p:txBody>
        </p:sp>
        <p:sp>
          <p:nvSpPr>
            <p:cNvPr id="2794519" name="Rectangle 23"/>
            <p:cNvSpPr>
              <a:spLocks noChangeArrowheads="1"/>
            </p:cNvSpPr>
            <p:nvPr/>
          </p:nvSpPr>
          <p:spPr bwMode="auto">
            <a:xfrm rot="5400000">
              <a:off x="4537" y="3114"/>
              <a:ext cx="384" cy="210"/>
            </a:xfrm>
            <a:prstGeom prst="rect">
              <a:avLst/>
            </a:prstGeom>
            <a:grp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sp>
          <p:nvSpPr>
            <p:cNvPr id="2794520" name="Rectangle 24"/>
            <p:cNvSpPr>
              <a:spLocks noChangeArrowheads="1"/>
            </p:cNvSpPr>
            <p:nvPr/>
          </p:nvSpPr>
          <p:spPr bwMode="auto">
            <a:xfrm>
              <a:off x="4151" y="3094"/>
              <a:ext cx="327" cy="210"/>
            </a:xfrm>
            <a:prstGeom prst="rect">
              <a:avLst/>
            </a:prstGeom>
            <a:grp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2794521" name="Freeform 25"/>
            <p:cNvSpPr>
              <a:spLocks/>
            </p:cNvSpPr>
            <p:nvPr/>
          </p:nvSpPr>
          <p:spPr bwMode="auto">
            <a:xfrm>
              <a:off x="4170" y="3087"/>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4522" name="Line 26"/>
            <p:cNvSpPr>
              <a:spLocks noChangeShapeType="1"/>
            </p:cNvSpPr>
            <p:nvPr/>
          </p:nvSpPr>
          <p:spPr bwMode="auto">
            <a:xfrm>
              <a:off x="4055" y="3231"/>
              <a:ext cx="96" cy="0"/>
            </a:xfrm>
            <a:prstGeom prst="line">
              <a:avLst/>
            </a:prstGeom>
            <a:grpFill/>
            <a:ln w="25400">
              <a:solidFill>
                <a:schemeClr val="tx1"/>
              </a:solidFill>
              <a:round/>
              <a:headEnd/>
              <a:tailEnd/>
            </a:ln>
            <a:effectLst/>
          </p:spPr>
          <p:txBody>
            <a:bodyPr wrap="none" anchor="ctr">
              <a:prstTxWarp prst="textNoShape">
                <a:avLst/>
              </a:prstTxWarp>
            </a:bodyPr>
            <a:lstStyle/>
            <a:p>
              <a:endParaRPr lang="en-US"/>
            </a:p>
          </p:txBody>
        </p:sp>
        <p:sp>
          <p:nvSpPr>
            <p:cNvPr id="2794523" name="Freeform 27"/>
            <p:cNvSpPr>
              <a:spLocks/>
            </p:cNvSpPr>
            <p:nvPr/>
          </p:nvSpPr>
          <p:spPr bwMode="auto">
            <a:xfrm>
              <a:off x="4117" y="3135"/>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4524" name="Line 28"/>
            <p:cNvSpPr>
              <a:spLocks noChangeShapeType="1"/>
            </p:cNvSpPr>
            <p:nvPr/>
          </p:nvSpPr>
          <p:spPr bwMode="auto">
            <a:xfrm>
              <a:off x="4471" y="3135"/>
              <a:ext cx="157" cy="0"/>
            </a:xfrm>
            <a:prstGeom prst="line">
              <a:avLst/>
            </a:prstGeom>
            <a:grpFill/>
            <a:ln w="25400">
              <a:solidFill>
                <a:schemeClr val="tx1"/>
              </a:solidFill>
              <a:round/>
              <a:headEnd/>
              <a:tailEnd/>
            </a:ln>
            <a:effectLst/>
          </p:spPr>
          <p:txBody>
            <a:bodyPr wrap="none" anchor="ctr">
              <a:prstTxWarp prst="textNoShape">
                <a:avLst/>
              </a:prstTxWarp>
            </a:bodyPr>
            <a:lstStyle/>
            <a:p>
              <a:endParaRPr lang="en-US"/>
            </a:p>
          </p:txBody>
        </p:sp>
        <p:sp>
          <p:nvSpPr>
            <p:cNvPr id="2794525" name="Rectangle 29"/>
            <p:cNvSpPr>
              <a:spLocks noChangeArrowheads="1"/>
            </p:cNvSpPr>
            <p:nvPr/>
          </p:nvSpPr>
          <p:spPr bwMode="auto">
            <a:xfrm>
              <a:off x="4968" y="3089"/>
              <a:ext cx="302" cy="210"/>
            </a:xfrm>
            <a:prstGeom prst="rect">
              <a:avLst/>
            </a:prstGeom>
            <a:grp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94526" name="Freeform 30"/>
            <p:cNvSpPr>
              <a:spLocks/>
            </p:cNvSpPr>
            <p:nvPr/>
          </p:nvSpPr>
          <p:spPr bwMode="auto">
            <a:xfrm>
              <a:off x="5019" y="3087"/>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4527" name="Freeform 31"/>
            <p:cNvSpPr>
              <a:spLocks/>
            </p:cNvSpPr>
            <p:nvPr/>
          </p:nvSpPr>
          <p:spPr bwMode="auto">
            <a:xfrm>
              <a:off x="5180" y="3087"/>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4528" name="Line 32"/>
            <p:cNvSpPr>
              <a:spLocks noChangeShapeType="1"/>
            </p:cNvSpPr>
            <p:nvPr/>
          </p:nvSpPr>
          <p:spPr bwMode="auto">
            <a:xfrm>
              <a:off x="5340" y="3231"/>
              <a:ext cx="139" cy="0"/>
            </a:xfrm>
            <a:prstGeom prst="line">
              <a:avLst/>
            </a:prstGeom>
            <a:grpFill/>
            <a:ln w="25400">
              <a:solidFill>
                <a:schemeClr val="tx1"/>
              </a:solidFill>
              <a:round/>
              <a:headEnd/>
              <a:tailEnd/>
            </a:ln>
            <a:effectLst/>
          </p:spPr>
          <p:txBody>
            <a:bodyPr wrap="none" anchor="ctr">
              <a:prstTxWarp prst="textNoShape">
                <a:avLst/>
              </a:prstTxWarp>
            </a:bodyPr>
            <a:lstStyle/>
            <a:p>
              <a:endParaRPr lang="en-US"/>
            </a:p>
          </p:txBody>
        </p:sp>
        <p:sp>
          <p:nvSpPr>
            <p:cNvPr id="2794529" name="Line 33"/>
            <p:cNvSpPr>
              <a:spLocks noChangeShapeType="1"/>
            </p:cNvSpPr>
            <p:nvPr/>
          </p:nvSpPr>
          <p:spPr bwMode="auto">
            <a:xfrm>
              <a:off x="4856" y="3231"/>
              <a:ext cx="155" cy="0"/>
            </a:xfrm>
            <a:prstGeom prst="line">
              <a:avLst/>
            </a:prstGeom>
            <a:grpFill/>
            <a:ln w="25400">
              <a:solidFill>
                <a:schemeClr val="tx1"/>
              </a:solidFill>
              <a:round/>
              <a:headEnd/>
              <a:tailEnd/>
            </a:ln>
            <a:effectLst/>
          </p:spPr>
          <p:txBody>
            <a:bodyPr wrap="none" anchor="ctr">
              <a:prstTxWarp prst="textNoShape">
                <a:avLst/>
              </a:prstTxWarp>
            </a:bodyPr>
            <a:lstStyle/>
            <a:p>
              <a:endParaRPr lang="en-US"/>
            </a:p>
          </p:txBody>
        </p:sp>
        <p:sp>
          <p:nvSpPr>
            <p:cNvPr id="2794530" name="Line 34"/>
            <p:cNvSpPr>
              <a:spLocks noChangeShapeType="1"/>
            </p:cNvSpPr>
            <p:nvPr/>
          </p:nvSpPr>
          <p:spPr bwMode="auto">
            <a:xfrm>
              <a:off x="4471" y="3327"/>
              <a:ext cx="157" cy="0"/>
            </a:xfrm>
            <a:prstGeom prst="line">
              <a:avLst/>
            </a:prstGeom>
            <a:grpFill/>
            <a:ln w="25400">
              <a:solidFill>
                <a:schemeClr val="tx1"/>
              </a:solidFill>
              <a:round/>
              <a:headEnd/>
              <a:tailEnd/>
            </a:ln>
            <a:effectLst/>
          </p:spPr>
          <p:txBody>
            <a:bodyPr wrap="none" anchor="ctr">
              <a:prstTxWarp prst="textNoShape">
                <a:avLst/>
              </a:prstTxWarp>
            </a:bodyPr>
            <a:lstStyle/>
            <a:p>
              <a:endParaRPr lang="en-US"/>
            </a:p>
          </p:txBody>
        </p:sp>
        <p:sp>
          <p:nvSpPr>
            <p:cNvPr id="2794531" name="Freeform 35"/>
            <p:cNvSpPr>
              <a:spLocks/>
            </p:cNvSpPr>
            <p:nvPr/>
          </p:nvSpPr>
          <p:spPr bwMode="auto">
            <a:xfrm>
              <a:off x="4564" y="3226"/>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94532" name="Rectangle 36"/>
          <p:cNvSpPr>
            <a:spLocks noChangeArrowheads="1"/>
          </p:cNvSpPr>
          <p:nvPr/>
        </p:nvSpPr>
        <p:spPr bwMode="auto">
          <a:xfrm>
            <a:off x="533400" y="1887538"/>
            <a:ext cx="2337879"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err="1">
                <a:solidFill>
                  <a:schemeClr val="tx1"/>
                </a:solidFill>
                <a:latin typeface="Arial" pitchFamily="-65" charset="0"/>
              </a:rPr>
              <a:t>lw</a:t>
            </a:r>
            <a:r>
              <a:rPr lang="en-US" sz="2800" b="1" dirty="0">
                <a:solidFill>
                  <a:schemeClr val="tx1"/>
                </a:solidFill>
                <a:latin typeface="Arial" pitchFamily="-65" charset="0"/>
              </a:rPr>
              <a:t> </a:t>
            </a:r>
            <a:r>
              <a:rPr lang="en-US" sz="2800" b="1" dirty="0">
                <a:solidFill>
                  <a:schemeClr val="accent2"/>
                </a:solidFill>
                <a:latin typeface="Arial" pitchFamily="-65" charset="0"/>
              </a:rPr>
              <a:t>$t0</a:t>
            </a:r>
            <a:r>
              <a:rPr lang="en-US" sz="2800" b="1" dirty="0">
                <a:solidFill>
                  <a:schemeClr val="tx1"/>
                </a:solidFill>
                <a:latin typeface="Arial" pitchFamily="-65" charset="0"/>
              </a:rPr>
              <a:t>, 0($t1)</a:t>
            </a:r>
          </a:p>
          <a:p>
            <a:endParaRPr lang="en-US" sz="2800" b="1" dirty="0">
              <a:solidFill>
                <a:schemeClr val="tx1"/>
              </a:solidFill>
              <a:latin typeface="Arial" pitchFamily="-65" charset="0"/>
            </a:endParaRPr>
          </a:p>
        </p:txBody>
      </p:sp>
      <p:grpSp>
        <p:nvGrpSpPr>
          <p:cNvPr id="4" name="Group 37"/>
          <p:cNvGrpSpPr>
            <a:grpSpLocks/>
          </p:cNvGrpSpPr>
          <p:nvPr/>
        </p:nvGrpSpPr>
        <p:grpSpPr bwMode="auto">
          <a:xfrm>
            <a:off x="3119438" y="1925638"/>
            <a:ext cx="3297237" cy="814387"/>
            <a:chOff x="1965" y="881"/>
            <a:chExt cx="2077" cy="513"/>
          </a:xfrm>
        </p:grpSpPr>
        <p:sp>
          <p:nvSpPr>
            <p:cNvPr id="2794534" name="Freeform 38" descr="25%"/>
            <p:cNvSpPr>
              <a:spLocks/>
            </p:cNvSpPr>
            <p:nvPr/>
          </p:nvSpPr>
          <p:spPr bwMode="auto">
            <a:xfrm>
              <a:off x="3742" y="977"/>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4535" name="Freeform 39"/>
            <p:cNvSpPr>
              <a:spLocks/>
            </p:cNvSpPr>
            <p:nvPr/>
          </p:nvSpPr>
          <p:spPr bwMode="auto">
            <a:xfrm>
              <a:off x="2891" y="881"/>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4536" name="Rectangle 40"/>
            <p:cNvSpPr>
              <a:spLocks noChangeArrowheads="1"/>
            </p:cNvSpPr>
            <p:nvPr/>
          </p:nvSpPr>
          <p:spPr bwMode="auto">
            <a:xfrm rot="5400000">
              <a:off x="2792" y="1004"/>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sp>
          <p:nvSpPr>
            <p:cNvPr id="2794537" name="Rectangle 41"/>
            <p:cNvSpPr>
              <a:spLocks noChangeArrowheads="1"/>
            </p:cNvSpPr>
            <p:nvPr/>
          </p:nvSpPr>
          <p:spPr bwMode="auto">
            <a:xfrm>
              <a:off x="2025" y="1011"/>
              <a:ext cx="228" cy="21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1600" b="1">
                  <a:solidFill>
                    <a:schemeClr val="tx1"/>
                  </a:solidFill>
                  <a:latin typeface="Times" pitchFamily="-65" charset="0"/>
                </a:rPr>
                <a:t>I$</a:t>
              </a:r>
            </a:p>
          </p:txBody>
        </p:sp>
        <p:grpSp>
          <p:nvGrpSpPr>
            <p:cNvPr id="5" name="Group 42"/>
            <p:cNvGrpSpPr>
              <a:grpSpLocks/>
            </p:cNvGrpSpPr>
            <p:nvPr/>
          </p:nvGrpSpPr>
          <p:grpSpPr bwMode="auto">
            <a:xfrm>
              <a:off x="1965" y="977"/>
              <a:ext cx="340" cy="289"/>
              <a:chOff x="1935" y="1349"/>
              <a:chExt cx="340" cy="289"/>
            </a:xfrm>
          </p:grpSpPr>
          <p:sp>
            <p:nvSpPr>
              <p:cNvPr id="2794539" name="Freeform 43"/>
              <p:cNvSpPr>
                <a:spLocks/>
              </p:cNvSpPr>
              <p:nvPr/>
            </p:nvSpPr>
            <p:spPr bwMode="auto">
              <a:xfrm>
                <a:off x="1935" y="134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4540" name="Freeform 44"/>
              <p:cNvSpPr>
                <a:spLocks/>
              </p:cNvSpPr>
              <p:nvPr/>
            </p:nvSpPr>
            <p:spPr bwMode="auto">
              <a:xfrm>
                <a:off x="2104" y="134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94541" name="Rectangle 45"/>
            <p:cNvSpPr>
              <a:spLocks noChangeArrowheads="1"/>
            </p:cNvSpPr>
            <p:nvPr/>
          </p:nvSpPr>
          <p:spPr bwMode="auto">
            <a:xfrm>
              <a:off x="2406" y="98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2794542" name="Freeform 46"/>
            <p:cNvSpPr>
              <a:spLocks/>
            </p:cNvSpPr>
            <p:nvPr/>
          </p:nvSpPr>
          <p:spPr bwMode="auto">
            <a:xfrm>
              <a:off x="2425" y="977"/>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4543" name="Freeform 47"/>
            <p:cNvSpPr>
              <a:spLocks/>
            </p:cNvSpPr>
            <p:nvPr/>
          </p:nvSpPr>
          <p:spPr bwMode="auto">
            <a:xfrm>
              <a:off x="2573" y="977"/>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4544" name="Line 48"/>
            <p:cNvSpPr>
              <a:spLocks noChangeShapeType="1"/>
            </p:cNvSpPr>
            <p:nvPr/>
          </p:nvSpPr>
          <p:spPr bwMode="auto">
            <a:xfrm>
              <a:off x="2310" y="1121"/>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94545" name="Freeform 49"/>
            <p:cNvSpPr>
              <a:spLocks/>
            </p:cNvSpPr>
            <p:nvPr/>
          </p:nvSpPr>
          <p:spPr bwMode="auto">
            <a:xfrm>
              <a:off x="2372" y="1025"/>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4546" name="Line 50"/>
            <p:cNvSpPr>
              <a:spLocks noChangeShapeType="1"/>
            </p:cNvSpPr>
            <p:nvPr/>
          </p:nvSpPr>
          <p:spPr bwMode="auto">
            <a:xfrm>
              <a:off x="2726" y="1025"/>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94547" name="Rectangle 51"/>
            <p:cNvSpPr>
              <a:spLocks noChangeArrowheads="1"/>
            </p:cNvSpPr>
            <p:nvPr/>
          </p:nvSpPr>
          <p:spPr bwMode="auto">
            <a:xfrm>
              <a:off x="3255" y="1021"/>
              <a:ext cx="30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94548" name="Rectangle 52"/>
            <p:cNvSpPr>
              <a:spLocks noChangeArrowheads="1"/>
            </p:cNvSpPr>
            <p:nvPr/>
          </p:nvSpPr>
          <p:spPr bwMode="auto">
            <a:xfrm>
              <a:off x="3715" y="979"/>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2794549" name="Freeform 53"/>
            <p:cNvSpPr>
              <a:spLocks/>
            </p:cNvSpPr>
            <p:nvPr/>
          </p:nvSpPr>
          <p:spPr bwMode="auto">
            <a:xfrm>
              <a:off x="3883" y="977"/>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4550" name="Line 54"/>
            <p:cNvSpPr>
              <a:spLocks noChangeShapeType="1"/>
            </p:cNvSpPr>
            <p:nvPr/>
          </p:nvSpPr>
          <p:spPr bwMode="auto">
            <a:xfrm>
              <a:off x="3595" y="1121"/>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94551" name="Line 55"/>
            <p:cNvSpPr>
              <a:spLocks noChangeShapeType="1"/>
            </p:cNvSpPr>
            <p:nvPr/>
          </p:nvSpPr>
          <p:spPr bwMode="auto">
            <a:xfrm>
              <a:off x="3111" y="1121"/>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94552" name="Freeform 56"/>
            <p:cNvSpPr>
              <a:spLocks/>
            </p:cNvSpPr>
            <p:nvPr/>
          </p:nvSpPr>
          <p:spPr bwMode="auto">
            <a:xfrm>
              <a:off x="3232" y="1121"/>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4553" name="Line 57"/>
            <p:cNvSpPr>
              <a:spLocks noChangeShapeType="1"/>
            </p:cNvSpPr>
            <p:nvPr/>
          </p:nvSpPr>
          <p:spPr bwMode="auto">
            <a:xfrm>
              <a:off x="2726" y="1217"/>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94554" name="Freeform 58"/>
            <p:cNvSpPr>
              <a:spLocks/>
            </p:cNvSpPr>
            <p:nvPr/>
          </p:nvSpPr>
          <p:spPr bwMode="auto">
            <a:xfrm>
              <a:off x="2819" y="1116"/>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6" name="Group 59"/>
            <p:cNvGrpSpPr>
              <a:grpSpLocks/>
            </p:cNvGrpSpPr>
            <p:nvPr/>
          </p:nvGrpSpPr>
          <p:grpSpPr bwMode="auto">
            <a:xfrm>
              <a:off x="3265" y="955"/>
              <a:ext cx="325" cy="289"/>
              <a:chOff x="3671" y="1797"/>
              <a:chExt cx="325" cy="289"/>
            </a:xfrm>
          </p:grpSpPr>
          <p:sp>
            <p:nvSpPr>
              <p:cNvPr id="2794556" name="Freeform 60"/>
              <p:cNvSpPr>
                <a:spLocks/>
              </p:cNvSpPr>
              <p:nvPr/>
            </p:nvSpPr>
            <p:spPr bwMode="auto">
              <a:xfrm>
                <a:off x="3671" y="1797"/>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4557" name="Freeform 61"/>
              <p:cNvSpPr>
                <a:spLocks/>
              </p:cNvSpPr>
              <p:nvPr/>
            </p:nvSpPr>
            <p:spPr bwMode="auto">
              <a:xfrm>
                <a:off x="3832" y="1797"/>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grpSp>
        <p:nvGrpSpPr>
          <p:cNvPr id="7" name="Group 62"/>
          <p:cNvGrpSpPr>
            <a:grpSpLocks/>
          </p:cNvGrpSpPr>
          <p:nvPr/>
        </p:nvGrpSpPr>
        <p:grpSpPr bwMode="auto">
          <a:xfrm>
            <a:off x="3657600" y="2813050"/>
            <a:ext cx="3527425" cy="685800"/>
            <a:chOff x="3202" y="2544"/>
            <a:chExt cx="2222" cy="432"/>
          </a:xfrm>
        </p:grpSpPr>
        <p:grpSp>
          <p:nvGrpSpPr>
            <p:cNvPr id="8" name="Group 63"/>
            <p:cNvGrpSpPr>
              <a:grpSpLocks/>
            </p:cNvGrpSpPr>
            <p:nvPr/>
          </p:nvGrpSpPr>
          <p:grpSpPr bwMode="auto">
            <a:xfrm>
              <a:off x="3202" y="2559"/>
              <a:ext cx="497" cy="417"/>
              <a:chOff x="2115" y="2560"/>
              <a:chExt cx="497" cy="417"/>
            </a:xfrm>
          </p:grpSpPr>
          <p:sp>
            <p:nvSpPr>
              <p:cNvPr id="2794560" name="AutoShape 64"/>
              <p:cNvSpPr>
                <a:spLocks noChangeArrowheads="1"/>
              </p:cNvSpPr>
              <p:nvPr/>
            </p:nvSpPr>
            <p:spPr bwMode="auto">
              <a:xfrm>
                <a:off x="2115" y="2560"/>
                <a:ext cx="490" cy="417"/>
              </a:xfrm>
              <a:prstGeom prst="cloudCallout">
                <a:avLst>
                  <a:gd name="adj1" fmla="val -28569"/>
                  <a:gd name="adj2" fmla="val 42088"/>
                </a:avLst>
              </a:prstGeom>
              <a:noFill/>
              <a:ln w="12700">
                <a:solidFill>
                  <a:schemeClr val="tx1"/>
                </a:solidFill>
                <a:round/>
                <a:headEnd/>
                <a:tailEnd/>
              </a:ln>
              <a:effectLst/>
            </p:spPr>
            <p:txBody>
              <a:bodyPr wrap="none" anchor="ctr">
                <a:prstTxWarp prst="textNoShape">
                  <a:avLst/>
                </a:prstTxWarp>
              </a:bodyPr>
              <a:lstStyle/>
              <a:p>
                <a:pPr algn="ctr"/>
                <a:endParaRPr lang="en-US" sz="3200">
                  <a:solidFill>
                    <a:schemeClr val="tx1"/>
                  </a:solidFill>
                  <a:latin typeface="Arial" pitchFamily="-65" charset="0"/>
                </a:endParaRPr>
              </a:p>
            </p:txBody>
          </p:sp>
          <p:sp>
            <p:nvSpPr>
              <p:cNvPr id="2794561" name="Text Box 65"/>
              <p:cNvSpPr txBox="1">
                <a:spLocks noChangeArrowheads="1"/>
              </p:cNvSpPr>
              <p:nvPr/>
            </p:nvSpPr>
            <p:spPr bwMode="auto">
              <a:xfrm>
                <a:off x="2177" y="2573"/>
                <a:ext cx="435" cy="404"/>
              </a:xfrm>
              <a:prstGeom prst="rect">
                <a:avLst/>
              </a:prstGeom>
              <a:noFill/>
              <a:ln w="12700">
                <a:noFill/>
                <a:miter lim="800000"/>
                <a:headEnd/>
                <a:tailEnd/>
              </a:ln>
              <a:effectLst/>
            </p:spPr>
            <p:txBody>
              <a:bodyPr>
                <a:prstTxWarp prst="textNoShape">
                  <a:avLst/>
                </a:prstTxWarp>
                <a:spAutoFit/>
              </a:bodyPr>
              <a:lstStyle/>
              <a:p>
                <a:r>
                  <a:rPr lang="en-US" sz="1800" b="1">
                    <a:solidFill>
                      <a:schemeClr val="tx1"/>
                    </a:solidFill>
                    <a:latin typeface="Arial" pitchFamily="-65" charset="0"/>
                  </a:rPr>
                  <a:t>bubble</a:t>
                </a:r>
              </a:p>
            </p:txBody>
          </p:sp>
        </p:grpSp>
        <p:grpSp>
          <p:nvGrpSpPr>
            <p:cNvPr id="9" name="Group 66"/>
            <p:cNvGrpSpPr>
              <a:grpSpLocks/>
            </p:cNvGrpSpPr>
            <p:nvPr/>
          </p:nvGrpSpPr>
          <p:grpSpPr bwMode="auto">
            <a:xfrm>
              <a:off x="3600" y="2544"/>
              <a:ext cx="497" cy="417"/>
              <a:chOff x="2115" y="2560"/>
              <a:chExt cx="497" cy="417"/>
            </a:xfrm>
          </p:grpSpPr>
          <p:sp>
            <p:nvSpPr>
              <p:cNvPr id="2794563" name="AutoShape 67"/>
              <p:cNvSpPr>
                <a:spLocks noChangeArrowheads="1"/>
              </p:cNvSpPr>
              <p:nvPr/>
            </p:nvSpPr>
            <p:spPr bwMode="auto">
              <a:xfrm>
                <a:off x="2115" y="2560"/>
                <a:ext cx="490" cy="417"/>
              </a:xfrm>
              <a:prstGeom prst="cloudCallout">
                <a:avLst>
                  <a:gd name="adj1" fmla="val -28569"/>
                  <a:gd name="adj2" fmla="val 42088"/>
                </a:avLst>
              </a:prstGeom>
              <a:noFill/>
              <a:ln w="12700">
                <a:solidFill>
                  <a:schemeClr val="tx1"/>
                </a:solidFill>
                <a:round/>
                <a:headEnd/>
                <a:tailEnd/>
              </a:ln>
              <a:effectLst/>
            </p:spPr>
            <p:txBody>
              <a:bodyPr wrap="none" anchor="ctr">
                <a:prstTxWarp prst="textNoShape">
                  <a:avLst/>
                </a:prstTxWarp>
              </a:bodyPr>
              <a:lstStyle/>
              <a:p>
                <a:pPr algn="ctr"/>
                <a:endParaRPr lang="en-US" sz="3200">
                  <a:solidFill>
                    <a:schemeClr val="tx1"/>
                  </a:solidFill>
                  <a:latin typeface="Arial" pitchFamily="-65" charset="0"/>
                </a:endParaRPr>
              </a:p>
            </p:txBody>
          </p:sp>
          <p:sp>
            <p:nvSpPr>
              <p:cNvPr id="2794564" name="Text Box 68"/>
              <p:cNvSpPr txBox="1">
                <a:spLocks noChangeArrowheads="1"/>
              </p:cNvSpPr>
              <p:nvPr/>
            </p:nvSpPr>
            <p:spPr bwMode="auto">
              <a:xfrm>
                <a:off x="2177" y="2573"/>
                <a:ext cx="435" cy="404"/>
              </a:xfrm>
              <a:prstGeom prst="rect">
                <a:avLst/>
              </a:prstGeom>
              <a:noFill/>
              <a:ln w="12700">
                <a:noFill/>
                <a:miter lim="800000"/>
                <a:headEnd/>
                <a:tailEnd/>
              </a:ln>
              <a:effectLst/>
            </p:spPr>
            <p:txBody>
              <a:bodyPr>
                <a:prstTxWarp prst="textNoShape">
                  <a:avLst/>
                </a:prstTxWarp>
                <a:spAutoFit/>
              </a:bodyPr>
              <a:lstStyle/>
              <a:p>
                <a:r>
                  <a:rPr lang="en-US" sz="1800" b="1">
                    <a:solidFill>
                      <a:schemeClr val="tx1"/>
                    </a:solidFill>
                    <a:latin typeface="Arial" pitchFamily="-65" charset="0"/>
                  </a:rPr>
                  <a:t>bubble</a:t>
                </a:r>
              </a:p>
            </p:txBody>
          </p:sp>
        </p:grpSp>
        <p:grpSp>
          <p:nvGrpSpPr>
            <p:cNvPr id="10" name="Group 69"/>
            <p:cNvGrpSpPr>
              <a:grpSpLocks/>
            </p:cNvGrpSpPr>
            <p:nvPr/>
          </p:nvGrpSpPr>
          <p:grpSpPr bwMode="auto">
            <a:xfrm>
              <a:off x="4032" y="2544"/>
              <a:ext cx="497" cy="417"/>
              <a:chOff x="2115" y="2560"/>
              <a:chExt cx="497" cy="417"/>
            </a:xfrm>
          </p:grpSpPr>
          <p:sp>
            <p:nvSpPr>
              <p:cNvPr id="2794566" name="AutoShape 70"/>
              <p:cNvSpPr>
                <a:spLocks noChangeArrowheads="1"/>
              </p:cNvSpPr>
              <p:nvPr/>
            </p:nvSpPr>
            <p:spPr bwMode="auto">
              <a:xfrm>
                <a:off x="2115" y="2560"/>
                <a:ext cx="490" cy="417"/>
              </a:xfrm>
              <a:prstGeom prst="cloudCallout">
                <a:avLst>
                  <a:gd name="adj1" fmla="val -28569"/>
                  <a:gd name="adj2" fmla="val 42088"/>
                </a:avLst>
              </a:prstGeom>
              <a:noFill/>
              <a:ln w="12700">
                <a:solidFill>
                  <a:schemeClr val="tx1"/>
                </a:solidFill>
                <a:round/>
                <a:headEnd/>
                <a:tailEnd/>
              </a:ln>
              <a:effectLst/>
            </p:spPr>
            <p:txBody>
              <a:bodyPr wrap="none" anchor="ctr">
                <a:prstTxWarp prst="textNoShape">
                  <a:avLst/>
                </a:prstTxWarp>
              </a:bodyPr>
              <a:lstStyle/>
              <a:p>
                <a:pPr algn="ctr"/>
                <a:endParaRPr lang="en-US" sz="3200">
                  <a:solidFill>
                    <a:schemeClr val="tx1"/>
                  </a:solidFill>
                  <a:latin typeface="Arial" pitchFamily="-65" charset="0"/>
                </a:endParaRPr>
              </a:p>
            </p:txBody>
          </p:sp>
          <p:sp>
            <p:nvSpPr>
              <p:cNvPr id="2794567" name="Text Box 71"/>
              <p:cNvSpPr txBox="1">
                <a:spLocks noChangeArrowheads="1"/>
              </p:cNvSpPr>
              <p:nvPr/>
            </p:nvSpPr>
            <p:spPr bwMode="auto">
              <a:xfrm>
                <a:off x="2177" y="2573"/>
                <a:ext cx="435" cy="404"/>
              </a:xfrm>
              <a:prstGeom prst="rect">
                <a:avLst/>
              </a:prstGeom>
              <a:noFill/>
              <a:ln w="12700">
                <a:noFill/>
                <a:miter lim="800000"/>
                <a:headEnd/>
                <a:tailEnd/>
              </a:ln>
              <a:effectLst/>
            </p:spPr>
            <p:txBody>
              <a:bodyPr>
                <a:prstTxWarp prst="textNoShape">
                  <a:avLst/>
                </a:prstTxWarp>
                <a:spAutoFit/>
              </a:bodyPr>
              <a:lstStyle/>
              <a:p>
                <a:r>
                  <a:rPr lang="en-US" sz="1800" b="1">
                    <a:solidFill>
                      <a:schemeClr val="tx1"/>
                    </a:solidFill>
                    <a:latin typeface="Arial" pitchFamily="-65" charset="0"/>
                  </a:rPr>
                  <a:t>bubble</a:t>
                </a:r>
              </a:p>
            </p:txBody>
          </p:sp>
        </p:grpSp>
        <p:grpSp>
          <p:nvGrpSpPr>
            <p:cNvPr id="11" name="Group 72"/>
            <p:cNvGrpSpPr>
              <a:grpSpLocks/>
            </p:cNvGrpSpPr>
            <p:nvPr/>
          </p:nvGrpSpPr>
          <p:grpSpPr bwMode="auto">
            <a:xfrm>
              <a:off x="4495" y="2544"/>
              <a:ext cx="497" cy="417"/>
              <a:chOff x="2115" y="2560"/>
              <a:chExt cx="497" cy="417"/>
            </a:xfrm>
          </p:grpSpPr>
          <p:sp>
            <p:nvSpPr>
              <p:cNvPr id="2794569" name="AutoShape 73"/>
              <p:cNvSpPr>
                <a:spLocks noChangeArrowheads="1"/>
              </p:cNvSpPr>
              <p:nvPr/>
            </p:nvSpPr>
            <p:spPr bwMode="auto">
              <a:xfrm>
                <a:off x="2115" y="2560"/>
                <a:ext cx="490" cy="417"/>
              </a:xfrm>
              <a:prstGeom prst="cloudCallout">
                <a:avLst>
                  <a:gd name="adj1" fmla="val -28569"/>
                  <a:gd name="adj2" fmla="val 42088"/>
                </a:avLst>
              </a:prstGeom>
              <a:noFill/>
              <a:ln w="12700">
                <a:solidFill>
                  <a:schemeClr val="tx1"/>
                </a:solidFill>
                <a:round/>
                <a:headEnd/>
                <a:tailEnd/>
              </a:ln>
              <a:effectLst/>
            </p:spPr>
            <p:txBody>
              <a:bodyPr wrap="none" anchor="ctr">
                <a:prstTxWarp prst="textNoShape">
                  <a:avLst/>
                </a:prstTxWarp>
              </a:bodyPr>
              <a:lstStyle/>
              <a:p>
                <a:pPr algn="ctr"/>
                <a:endParaRPr lang="en-US" sz="3200">
                  <a:solidFill>
                    <a:schemeClr val="tx1"/>
                  </a:solidFill>
                  <a:latin typeface="Arial" pitchFamily="-65" charset="0"/>
                </a:endParaRPr>
              </a:p>
            </p:txBody>
          </p:sp>
          <p:sp>
            <p:nvSpPr>
              <p:cNvPr id="2794570" name="Text Box 74"/>
              <p:cNvSpPr txBox="1">
                <a:spLocks noChangeArrowheads="1"/>
              </p:cNvSpPr>
              <p:nvPr/>
            </p:nvSpPr>
            <p:spPr bwMode="auto">
              <a:xfrm>
                <a:off x="2177" y="2573"/>
                <a:ext cx="435" cy="404"/>
              </a:xfrm>
              <a:prstGeom prst="rect">
                <a:avLst/>
              </a:prstGeom>
              <a:noFill/>
              <a:ln w="12700">
                <a:noFill/>
                <a:miter lim="800000"/>
                <a:headEnd/>
                <a:tailEnd/>
              </a:ln>
              <a:effectLst/>
            </p:spPr>
            <p:txBody>
              <a:bodyPr>
                <a:prstTxWarp prst="textNoShape">
                  <a:avLst/>
                </a:prstTxWarp>
                <a:spAutoFit/>
              </a:bodyPr>
              <a:lstStyle/>
              <a:p>
                <a:r>
                  <a:rPr lang="en-US" sz="1800" b="1">
                    <a:solidFill>
                      <a:schemeClr val="tx1"/>
                    </a:solidFill>
                    <a:latin typeface="Arial" pitchFamily="-65" charset="0"/>
                  </a:rPr>
                  <a:t>bubble</a:t>
                </a:r>
              </a:p>
            </p:txBody>
          </p:sp>
        </p:grpSp>
        <p:grpSp>
          <p:nvGrpSpPr>
            <p:cNvPr id="12" name="Group 75"/>
            <p:cNvGrpSpPr>
              <a:grpSpLocks/>
            </p:cNvGrpSpPr>
            <p:nvPr/>
          </p:nvGrpSpPr>
          <p:grpSpPr bwMode="auto">
            <a:xfrm>
              <a:off x="4927" y="2544"/>
              <a:ext cx="497" cy="417"/>
              <a:chOff x="2115" y="2560"/>
              <a:chExt cx="497" cy="417"/>
            </a:xfrm>
          </p:grpSpPr>
          <p:sp>
            <p:nvSpPr>
              <p:cNvPr id="2794572" name="AutoShape 76"/>
              <p:cNvSpPr>
                <a:spLocks noChangeArrowheads="1"/>
              </p:cNvSpPr>
              <p:nvPr/>
            </p:nvSpPr>
            <p:spPr bwMode="auto">
              <a:xfrm>
                <a:off x="2115" y="2560"/>
                <a:ext cx="490" cy="417"/>
              </a:xfrm>
              <a:prstGeom prst="cloudCallout">
                <a:avLst>
                  <a:gd name="adj1" fmla="val -28569"/>
                  <a:gd name="adj2" fmla="val 42088"/>
                </a:avLst>
              </a:prstGeom>
              <a:noFill/>
              <a:ln w="12700">
                <a:solidFill>
                  <a:schemeClr val="tx1"/>
                </a:solidFill>
                <a:round/>
                <a:headEnd/>
                <a:tailEnd/>
              </a:ln>
              <a:effectLst/>
            </p:spPr>
            <p:txBody>
              <a:bodyPr wrap="none" anchor="ctr">
                <a:prstTxWarp prst="textNoShape">
                  <a:avLst/>
                </a:prstTxWarp>
              </a:bodyPr>
              <a:lstStyle/>
              <a:p>
                <a:pPr algn="ctr"/>
                <a:endParaRPr lang="en-US" sz="3200">
                  <a:solidFill>
                    <a:schemeClr val="tx1"/>
                  </a:solidFill>
                  <a:latin typeface="Arial" pitchFamily="-65" charset="0"/>
                </a:endParaRPr>
              </a:p>
            </p:txBody>
          </p:sp>
          <p:sp>
            <p:nvSpPr>
              <p:cNvPr id="2794573" name="Text Box 77"/>
              <p:cNvSpPr txBox="1">
                <a:spLocks noChangeArrowheads="1"/>
              </p:cNvSpPr>
              <p:nvPr/>
            </p:nvSpPr>
            <p:spPr bwMode="auto">
              <a:xfrm>
                <a:off x="2177" y="2573"/>
                <a:ext cx="435" cy="404"/>
              </a:xfrm>
              <a:prstGeom prst="rect">
                <a:avLst/>
              </a:prstGeom>
              <a:noFill/>
              <a:ln w="12700">
                <a:noFill/>
                <a:miter lim="800000"/>
                <a:headEnd/>
                <a:tailEnd/>
              </a:ln>
              <a:effectLst/>
            </p:spPr>
            <p:txBody>
              <a:bodyPr>
                <a:prstTxWarp prst="textNoShape">
                  <a:avLst/>
                </a:prstTxWarp>
                <a:spAutoFit/>
              </a:bodyPr>
              <a:lstStyle/>
              <a:p>
                <a:r>
                  <a:rPr lang="en-US" sz="1800" b="1">
                    <a:solidFill>
                      <a:schemeClr val="tx1"/>
                    </a:solidFill>
                    <a:latin typeface="Arial" pitchFamily="-65" charset="0"/>
                  </a:rPr>
                  <a:t>bubble</a:t>
                </a:r>
              </a:p>
            </p:txBody>
          </p:sp>
        </p:grpSp>
      </p:grpSp>
      <p:sp>
        <p:nvSpPr>
          <p:cNvPr id="2794574" name="Freeform 78"/>
          <p:cNvSpPr>
            <a:spLocks/>
          </p:cNvSpPr>
          <p:nvPr/>
        </p:nvSpPr>
        <p:spPr bwMode="auto">
          <a:xfrm>
            <a:off x="2909888" y="1851025"/>
            <a:ext cx="3733800" cy="4321175"/>
          </a:xfrm>
          <a:custGeom>
            <a:avLst/>
            <a:gdLst/>
            <a:ahLst/>
            <a:cxnLst>
              <a:cxn ang="0">
                <a:pos x="11" y="255"/>
              </a:cxn>
              <a:cxn ang="0">
                <a:pos x="182" y="625"/>
              </a:cxn>
              <a:cxn ang="0">
                <a:pos x="315" y="818"/>
              </a:cxn>
              <a:cxn ang="0">
                <a:pos x="382" y="907"/>
              </a:cxn>
              <a:cxn ang="0">
                <a:pos x="515" y="1033"/>
              </a:cxn>
              <a:cxn ang="0">
                <a:pos x="589" y="1107"/>
              </a:cxn>
              <a:cxn ang="0">
                <a:pos x="722" y="1255"/>
              </a:cxn>
              <a:cxn ang="0">
                <a:pos x="774" y="1314"/>
              </a:cxn>
              <a:cxn ang="0">
                <a:pos x="863" y="1411"/>
              </a:cxn>
              <a:cxn ang="0">
                <a:pos x="885" y="1455"/>
              </a:cxn>
              <a:cxn ang="0">
                <a:pos x="989" y="1611"/>
              </a:cxn>
              <a:cxn ang="0">
                <a:pos x="1122" y="1788"/>
              </a:cxn>
              <a:cxn ang="0">
                <a:pos x="1337" y="2018"/>
              </a:cxn>
              <a:cxn ang="0">
                <a:pos x="1544" y="2225"/>
              </a:cxn>
              <a:cxn ang="0">
                <a:pos x="1641" y="2337"/>
              </a:cxn>
              <a:cxn ang="0">
                <a:pos x="1707" y="2396"/>
              </a:cxn>
              <a:cxn ang="0">
                <a:pos x="1767" y="2448"/>
              </a:cxn>
              <a:cxn ang="0">
                <a:pos x="1856" y="2551"/>
              </a:cxn>
              <a:cxn ang="0">
                <a:pos x="1981" y="2640"/>
              </a:cxn>
              <a:cxn ang="0">
                <a:pos x="2226" y="2714"/>
              </a:cxn>
              <a:cxn ang="0">
                <a:pos x="2330" y="2670"/>
              </a:cxn>
              <a:cxn ang="0">
                <a:pos x="2315" y="2351"/>
              </a:cxn>
              <a:cxn ang="0">
                <a:pos x="2233" y="2255"/>
              </a:cxn>
              <a:cxn ang="0">
                <a:pos x="2026" y="2077"/>
              </a:cxn>
              <a:cxn ang="0">
                <a:pos x="1804" y="1848"/>
              </a:cxn>
              <a:cxn ang="0">
                <a:pos x="1567" y="1603"/>
              </a:cxn>
              <a:cxn ang="0">
                <a:pos x="1485" y="1485"/>
              </a:cxn>
              <a:cxn ang="0">
                <a:pos x="1396" y="1351"/>
              </a:cxn>
              <a:cxn ang="0">
                <a:pos x="1300" y="1188"/>
              </a:cxn>
              <a:cxn ang="0">
                <a:pos x="1263" y="1144"/>
              </a:cxn>
              <a:cxn ang="0">
                <a:pos x="1011" y="855"/>
              </a:cxn>
              <a:cxn ang="0">
                <a:pos x="945" y="788"/>
              </a:cxn>
              <a:cxn ang="0">
                <a:pos x="604" y="485"/>
              </a:cxn>
              <a:cxn ang="0">
                <a:pos x="463" y="240"/>
              </a:cxn>
              <a:cxn ang="0">
                <a:pos x="315" y="62"/>
              </a:cxn>
              <a:cxn ang="0">
                <a:pos x="167" y="3"/>
              </a:cxn>
              <a:cxn ang="0">
                <a:pos x="34" y="159"/>
              </a:cxn>
            </a:cxnLst>
            <a:rect l="0" t="0" r="r" b="b"/>
            <a:pathLst>
              <a:path w="2352" h="2722">
                <a:moveTo>
                  <a:pt x="34" y="159"/>
                </a:moveTo>
                <a:cubicBezTo>
                  <a:pt x="22" y="193"/>
                  <a:pt x="17" y="218"/>
                  <a:pt x="11" y="255"/>
                </a:cubicBezTo>
                <a:cubicBezTo>
                  <a:pt x="19" y="384"/>
                  <a:pt x="13" y="432"/>
                  <a:pt x="100" y="522"/>
                </a:cubicBezTo>
                <a:cubicBezTo>
                  <a:pt x="115" y="562"/>
                  <a:pt x="146" y="603"/>
                  <a:pt x="182" y="625"/>
                </a:cubicBezTo>
                <a:cubicBezTo>
                  <a:pt x="213" y="675"/>
                  <a:pt x="233" y="740"/>
                  <a:pt x="285" y="773"/>
                </a:cubicBezTo>
                <a:cubicBezTo>
                  <a:pt x="295" y="788"/>
                  <a:pt x="302" y="805"/>
                  <a:pt x="315" y="818"/>
                </a:cubicBezTo>
                <a:cubicBezTo>
                  <a:pt x="322" y="825"/>
                  <a:pt x="331" y="832"/>
                  <a:pt x="337" y="840"/>
                </a:cubicBezTo>
                <a:cubicBezTo>
                  <a:pt x="353" y="861"/>
                  <a:pt x="361" y="891"/>
                  <a:pt x="382" y="907"/>
                </a:cubicBezTo>
                <a:cubicBezTo>
                  <a:pt x="402" y="922"/>
                  <a:pt x="417" y="931"/>
                  <a:pt x="433" y="951"/>
                </a:cubicBezTo>
                <a:cubicBezTo>
                  <a:pt x="458" y="982"/>
                  <a:pt x="482" y="1010"/>
                  <a:pt x="515" y="1033"/>
                </a:cubicBezTo>
                <a:cubicBezTo>
                  <a:pt x="561" y="1100"/>
                  <a:pt x="499" y="1019"/>
                  <a:pt x="552" y="1062"/>
                </a:cubicBezTo>
                <a:cubicBezTo>
                  <a:pt x="567" y="1074"/>
                  <a:pt x="577" y="1092"/>
                  <a:pt x="589" y="1107"/>
                </a:cubicBezTo>
                <a:cubicBezTo>
                  <a:pt x="602" y="1122"/>
                  <a:pt x="648" y="1190"/>
                  <a:pt x="656" y="1196"/>
                </a:cubicBezTo>
                <a:cubicBezTo>
                  <a:pt x="695" y="1223"/>
                  <a:pt x="672" y="1205"/>
                  <a:pt x="722" y="1255"/>
                </a:cubicBezTo>
                <a:cubicBezTo>
                  <a:pt x="771" y="1304"/>
                  <a:pt x="700" y="1252"/>
                  <a:pt x="759" y="1292"/>
                </a:cubicBezTo>
                <a:cubicBezTo>
                  <a:pt x="764" y="1299"/>
                  <a:pt x="768" y="1308"/>
                  <a:pt x="774" y="1314"/>
                </a:cubicBezTo>
                <a:cubicBezTo>
                  <a:pt x="780" y="1320"/>
                  <a:pt x="790" y="1322"/>
                  <a:pt x="796" y="1329"/>
                </a:cubicBezTo>
                <a:cubicBezTo>
                  <a:pt x="825" y="1362"/>
                  <a:pt x="829" y="1388"/>
                  <a:pt x="863" y="1411"/>
                </a:cubicBezTo>
                <a:cubicBezTo>
                  <a:pt x="868" y="1418"/>
                  <a:pt x="874" y="1425"/>
                  <a:pt x="878" y="1433"/>
                </a:cubicBezTo>
                <a:cubicBezTo>
                  <a:pt x="881" y="1440"/>
                  <a:pt x="881" y="1448"/>
                  <a:pt x="885" y="1455"/>
                </a:cubicBezTo>
                <a:cubicBezTo>
                  <a:pt x="894" y="1470"/>
                  <a:pt x="915" y="1499"/>
                  <a:pt x="915" y="1499"/>
                </a:cubicBezTo>
                <a:cubicBezTo>
                  <a:pt x="924" y="1529"/>
                  <a:pt x="968" y="1584"/>
                  <a:pt x="989" y="1611"/>
                </a:cubicBezTo>
                <a:cubicBezTo>
                  <a:pt x="1020" y="1651"/>
                  <a:pt x="1042" y="1708"/>
                  <a:pt x="1078" y="1744"/>
                </a:cubicBezTo>
                <a:cubicBezTo>
                  <a:pt x="1093" y="1759"/>
                  <a:pt x="1111" y="1771"/>
                  <a:pt x="1122" y="1788"/>
                </a:cubicBezTo>
                <a:cubicBezTo>
                  <a:pt x="1145" y="1823"/>
                  <a:pt x="1184" y="1869"/>
                  <a:pt x="1219" y="1892"/>
                </a:cubicBezTo>
                <a:cubicBezTo>
                  <a:pt x="1252" y="1943"/>
                  <a:pt x="1293" y="1974"/>
                  <a:pt x="1337" y="2018"/>
                </a:cubicBezTo>
                <a:cubicBezTo>
                  <a:pt x="1350" y="2031"/>
                  <a:pt x="1352" y="2052"/>
                  <a:pt x="1367" y="2062"/>
                </a:cubicBezTo>
                <a:cubicBezTo>
                  <a:pt x="1433" y="2107"/>
                  <a:pt x="1476" y="2182"/>
                  <a:pt x="1544" y="2225"/>
                </a:cubicBezTo>
                <a:cubicBezTo>
                  <a:pt x="1566" y="2259"/>
                  <a:pt x="1597" y="2285"/>
                  <a:pt x="1626" y="2314"/>
                </a:cubicBezTo>
                <a:cubicBezTo>
                  <a:pt x="1632" y="2320"/>
                  <a:pt x="1635" y="2331"/>
                  <a:pt x="1641" y="2337"/>
                </a:cubicBezTo>
                <a:cubicBezTo>
                  <a:pt x="1647" y="2343"/>
                  <a:pt x="1657" y="2345"/>
                  <a:pt x="1663" y="2351"/>
                </a:cubicBezTo>
                <a:lnTo>
                  <a:pt x="1707" y="2396"/>
                </a:lnTo>
                <a:cubicBezTo>
                  <a:pt x="1707" y="2396"/>
                  <a:pt x="1707" y="2396"/>
                  <a:pt x="1707" y="2396"/>
                </a:cubicBezTo>
                <a:cubicBezTo>
                  <a:pt x="1722" y="2418"/>
                  <a:pt x="1767" y="2448"/>
                  <a:pt x="1767" y="2448"/>
                </a:cubicBezTo>
                <a:cubicBezTo>
                  <a:pt x="1787" y="2478"/>
                  <a:pt x="1811" y="2509"/>
                  <a:pt x="1841" y="2529"/>
                </a:cubicBezTo>
                <a:cubicBezTo>
                  <a:pt x="1846" y="2536"/>
                  <a:pt x="1849" y="2545"/>
                  <a:pt x="1856" y="2551"/>
                </a:cubicBezTo>
                <a:cubicBezTo>
                  <a:pt x="1869" y="2563"/>
                  <a:pt x="1900" y="2581"/>
                  <a:pt x="1900" y="2581"/>
                </a:cubicBezTo>
                <a:cubicBezTo>
                  <a:pt x="1920" y="2611"/>
                  <a:pt x="1950" y="2619"/>
                  <a:pt x="1981" y="2640"/>
                </a:cubicBezTo>
                <a:cubicBezTo>
                  <a:pt x="2034" y="2675"/>
                  <a:pt x="2075" y="2711"/>
                  <a:pt x="2137" y="2722"/>
                </a:cubicBezTo>
                <a:cubicBezTo>
                  <a:pt x="2167" y="2719"/>
                  <a:pt x="2197" y="2718"/>
                  <a:pt x="2226" y="2714"/>
                </a:cubicBezTo>
                <a:cubicBezTo>
                  <a:pt x="2246" y="2711"/>
                  <a:pt x="2285" y="2700"/>
                  <a:pt x="2285" y="2700"/>
                </a:cubicBezTo>
                <a:cubicBezTo>
                  <a:pt x="2300" y="2690"/>
                  <a:pt x="2325" y="2687"/>
                  <a:pt x="2330" y="2670"/>
                </a:cubicBezTo>
                <a:cubicBezTo>
                  <a:pt x="2347" y="2615"/>
                  <a:pt x="2340" y="2640"/>
                  <a:pt x="2352" y="2596"/>
                </a:cubicBezTo>
                <a:cubicBezTo>
                  <a:pt x="2346" y="2506"/>
                  <a:pt x="2343" y="2434"/>
                  <a:pt x="2315" y="2351"/>
                </a:cubicBezTo>
                <a:cubicBezTo>
                  <a:pt x="2308" y="2330"/>
                  <a:pt x="2296" y="2297"/>
                  <a:pt x="2278" y="2285"/>
                </a:cubicBezTo>
                <a:cubicBezTo>
                  <a:pt x="2263" y="2275"/>
                  <a:pt x="2233" y="2255"/>
                  <a:pt x="2233" y="2255"/>
                </a:cubicBezTo>
                <a:cubicBezTo>
                  <a:pt x="2198" y="2200"/>
                  <a:pt x="2138" y="2158"/>
                  <a:pt x="2085" y="2122"/>
                </a:cubicBezTo>
                <a:cubicBezTo>
                  <a:pt x="2068" y="2097"/>
                  <a:pt x="2055" y="2087"/>
                  <a:pt x="2026" y="2077"/>
                </a:cubicBezTo>
                <a:cubicBezTo>
                  <a:pt x="1978" y="2029"/>
                  <a:pt x="1935" y="1974"/>
                  <a:pt x="1885" y="1929"/>
                </a:cubicBezTo>
                <a:cubicBezTo>
                  <a:pt x="1857" y="1904"/>
                  <a:pt x="1835" y="1868"/>
                  <a:pt x="1804" y="1848"/>
                </a:cubicBezTo>
                <a:cubicBezTo>
                  <a:pt x="1773" y="1800"/>
                  <a:pt x="1721" y="1772"/>
                  <a:pt x="1685" y="1729"/>
                </a:cubicBezTo>
                <a:cubicBezTo>
                  <a:pt x="1651" y="1689"/>
                  <a:pt x="1611" y="1633"/>
                  <a:pt x="1567" y="1603"/>
                </a:cubicBezTo>
                <a:cubicBezTo>
                  <a:pt x="1546" y="1573"/>
                  <a:pt x="1528" y="1537"/>
                  <a:pt x="1507" y="1507"/>
                </a:cubicBezTo>
                <a:cubicBezTo>
                  <a:pt x="1501" y="1499"/>
                  <a:pt x="1492" y="1493"/>
                  <a:pt x="1485" y="1485"/>
                </a:cubicBezTo>
                <a:cubicBezTo>
                  <a:pt x="1479" y="1478"/>
                  <a:pt x="1475" y="1470"/>
                  <a:pt x="1470" y="1462"/>
                </a:cubicBezTo>
                <a:cubicBezTo>
                  <a:pt x="1455" y="1416"/>
                  <a:pt x="1424" y="1387"/>
                  <a:pt x="1396" y="1351"/>
                </a:cubicBezTo>
                <a:cubicBezTo>
                  <a:pt x="1372" y="1320"/>
                  <a:pt x="1365" y="1293"/>
                  <a:pt x="1345" y="1262"/>
                </a:cubicBezTo>
                <a:cubicBezTo>
                  <a:pt x="1329" y="1238"/>
                  <a:pt x="1317" y="1212"/>
                  <a:pt x="1300" y="1188"/>
                </a:cubicBezTo>
                <a:cubicBezTo>
                  <a:pt x="1294" y="1180"/>
                  <a:pt x="1285" y="1174"/>
                  <a:pt x="1278" y="1166"/>
                </a:cubicBezTo>
                <a:cubicBezTo>
                  <a:pt x="1272" y="1159"/>
                  <a:pt x="1268" y="1151"/>
                  <a:pt x="1263" y="1144"/>
                </a:cubicBezTo>
                <a:cubicBezTo>
                  <a:pt x="1250" y="1103"/>
                  <a:pt x="1216" y="1046"/>
                  <a:pt x="1174" y="1033"/>
                </a:cubicBezTo>
                <a:cubicBezTo>
                  <a:pt x="1136" y="979"/>
                  <a:pt x="1066" y="893"/>
                  <a:pt x="1011" y="855"/>
                </a:cubicBezTo>
                <a:cubicBezTo>
                  <a:pt x="995" y="832"/>
                  <a:pt x="961" y="795"/>
                  <a:pt x="937" y="781"/>
                </a:cubicBezTo>
                <a:cubicBezTo>
                  <a:pt x="934" y="779"/>
                  <a:pt x="948" y="791"/>
                  <a:pt x="945" y="788"/>
                </a:cubicBezTo>
                <a:cubicBezTo>
                  <a:pt x="887" y="730"/>
                  <a:pt x="798" y="703"/>
                  <a:pt x="745" y="640"/>
                </a:cubicBezTo>
                <a:cubicBezTo>
                  <a:pt x="700" y="587"/>
                  <a:pt x="647" y="540"/>
                  <a:pt x="604" y="485"/>
                </a:cubicBezTo>
                <a:cubicBezTo>
                  <a:pt x="561" y="429"/>
                  <a:pt x="531" y="365"/>
                  <a:pt x="493" y="307"/>
                </a:cubicBezTo>
                <a:cubicBezTo>
                  <a:pt x="479" y="286"/>
                  <a:pt x="478" y="262"/>
                  <a:pt x="463" y="240"/>
                </a:cubicBezTo>
                <a:cubicBezTo>
                  <a:pt x="445" y="185"/>
                  <a:pt x="401" y="125"/>
                  <a:pt x="352" y="92"/>
                </a:cubicBezTo>
                <a:cubicBezTo>
                  <a:pt x="325" y="53"/>
                  <a:pt x="352" y="83"/>
                  <a:pt x="315" y="62"/>
                </a:cubicBezTo>
                <a:cubicBezTo>
                  <a:pt x="300" y="53"/>
                  <a:pt x="288" y="39"/>
                  <a:pt x="271" y="33"/>
                </a:cubicBezTo>
                <a:cubicBezTo>
                  <a:pt x="236" y="21"/>
                  <a:pt x="202" y="14"/>
                  <a:pt x="167" y="3"/>
                </a:cubicBezTo>
                <a:cubicBezTo>
                  <a:pt x="87" y="9"/>
                  <a:pt x="61" y="0"/>
                  <a:pt x="19" y="62"/>
                </a:cubicBezTo>
                <a:cubicBezTo>
                  <a:pt x="26" y="170"/>
                  <a:pt x="0" y="189"/>
                  <a:pt x="34" y="159"/>
                </a:cubicBezTo>
                <a:close/>
              </a:path>
            </a:pathLst>
          </a:custGeom>
          <a:noFill/>
          <a:ln w="28575" cap="flat" cmpd="sng">
            <a:solidFill>
              <a:schemeClr val="accent1"/>
            </a:solidFill>
            <a:prstDash val="solid"/>
            <a:round/>
            <a:headEnd/>
            <a:tailEnd/>
          </a:ln>
          <a:effectLst/>
        </p:spPr>
        <p:txBody>
          <a:bodyPr wrap="none" anchor="ctr">
            <a:prstTxWarp prst="textNoShape">
              <a:avLst/>
            </a:prstTxWarp>
          </a:bodyPr>
          <a:lstStyle/>
          <a:p>
            <a:endParaRPr lang="en-US"/>
          </a:p>
        </p:txBody>
      </p:sp>
      <p:grpSp>
        <p:nvGrpSpPr>
          <p:cNvPr id="13" name="Group 79"/>
          <p:cNvGrpSpPr>
            <a:grpSpLocks/>
          </p:cNvGrpSpPr>
          <p:nvPr/>
        </p:nvGrpSpPr>
        <p:grpSpPr bwMode="auto">
          <a:xfrm>
            <a:off x="4495800" y="3651250"/>
            <a:ext cx="3297238" cy="814388"/>
            <a:chOff x="1965" y="881"/>
            <a:chExt cx="2077" cy="513"/>
          </a:xfrm>
        </p:grpSpPr>
        <p:sp>
          <p:nvSpPr>
            <p:cNvPr id="2794576" name="Freeform 80" descr="25%"/>
            <p:cNvSpPr>
              <a:spLocks/>
            </p:cNvSpPr>
            <p:nvPr/>
          </p:nvSpPr>
          <p:spPr bwMode="auto">
            <a:xfrm>
              <a:off x="3742" y="977"/>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4577" name="Freeform 81"/>
            <p:cNvSpPr>
              <a:spLocks/>
            </p:cNvSpPr>
            <p:nvPr/>
          </p:nvSpPr>
          <p:spPr bwMode="auto">
            <a:xfrm>
              <a:off x="2891" y="881"/>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4578" name="Rectangle 82"/>
            <p:cNvSpPr>
              <a:spLocks noChangeArrowheads="1"/>
            </p:cNvSpPr>
            <p:nvPr/>
          </p:nvSpPr>
          <p:spPr bwMode="auto">
            <a:xfrm rot="5400000">
              <a:off x="2792" y="1004"/>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sp>
          <p:nvSpPr>
            <p:cNvPr id="2794579" name="Rectangle 83"/>
            <p:cNvSpPr>
              <a:spLocks noChangeArrowheads="1"/>
            </p:cNvSpPr>
            <p:nvPr/>
          </p:nvSpPr>
          <p:spPr bwMode="auto">
            <a:xfrm>
              <a:off x="2025" y="1011"/>
              <a:ext cx="228" cy="21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1600" b="1">
                  <a:solidFill>
                    <a:schemeClr val="tx1"/>
                  </a:solidFill>
                  <a:latin typeface="Times" pitchFamily="-65" charset="0"/>
                </a:rPr>
                <a:t>I$</a:t>
              </a:r>
            </a:p>
          </p:txBody>
        </p:sp>
        <p:grpSp>
          <p:nvGrpSpPr>
            <p:cNvPr id="14" name="Group 84"/>
            <p:cNvGrpSpPr>
              <a:grpSpLocks/>
            </p:cNvGrpSpPr>
            <p:nvPr/>
          </p:nvGrpSpPr>
          <p:grpSpPr bwMode="auto">
            <a:xfrm>
              <a:off x="1965" y="977"/>
              <a:ext cx="340" cy="289"/>
              <a:chOff x="1935" y="1349"/>
              <a:chExt cx="340" cy="289"/>
            </a:xfrm>
          </p:grpSpPr>
          <p:sp>
            <p:nvSpPr>
              <p:cNvPr id="2794581" name="Freeform 85"/>
              <p:cNvSpPr>
                <a:spLocks/>
              </p:cNvSpPr>
              <p:nvPr/>
            </p:nvSpPr>
            <p:spPr bwMode="auto">
              <a:xfrm>
                <a:off x="1935" y="134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4582" name="Freeform 86"/>
              <p:cNvSpPr>
                <a:spLocks/>
              </p:cNvSpPr>
              <p:nvPr/>
            </p:nvSpPr>
            <p:spPr bwMode="auto">
              <a:xfrm>
                <a:off x="2104" y="134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94583" name="Rectangle 87"/>
            <p:cNvSpPr>
              <a:spLocks noChangeArrowheads="1"/>
            </p:cNvSpPr>
            <p:nvPr/>
          </p:nvSpPr>
          <p:spPr bwMode="auto">
            <a:xfrm>
              <a:off x="2406" y="98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2794584" name="Freeform 88"/>
            <p:cNvSpPr>
              <a:spLocks/>
            </p:cNvSpPr>
            <p:nvPr/>
          </p:nvSpPr>
          <p:spPr bwMode="auto">
            <a:xfrm>
              <a:off x="2425" y="977"/>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4585" name="Freeform 89"/>
            <p:cNvSpPr>
              <a:spLocks/>
            </p:cNvSpPr>
            <p:nvPr/>
          </p:nvSpPr>
          <p:spPr bwMode="auto">
            <a:xfrm>
              <a:off x="2573" y="977"/>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4586" name="Line 90"/>
            <p:cNvSpPr>
              <a:spLocks noChangeShapeType="1"/>
            </p:cNvSpPr>
            <p:nvPr/>
          </p:nvSpPr>
          <p:spPr bwMode="auto">
            <a:xfrm>
              <a:off x="2310" y="1121"/>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94587" name="Freeform 91"/>
            <p:cNvSpPr>
              <a:spLocks/>
            </p:cNvSpPr>
            <p:nvPr/>
          </p:nvSpPr>
          <p:spPr bwMode="auto">
            <a:xfrm>
              <a:off x="2372" y="1025"/>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4588" name="Line 92"/>
            <p:cNvSpPr>
              <a:spLocks noChangeShapeType="1"/>
            </p:cNvSpPr>
            <p:nvPr/>
          </p:nvSpPr>
          <p:spPr bwMode="auto">
            <a:xfrm>
              <a:off x="2726" y="1025"/>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94589" name="Rectangle 93"/>
            <p:cNvSpPr>
              <a:spLocks noChangeArrowheads="1"/>
            </p:cNvSpPr>
            <p:nvPr/>
          </p:nvSpPr>
          <p:spPr bwMode="auto">
            <a:xfrm>
              <a:off x="3255" y="1021"/>
              <a:ext cx="30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94590" name="Rectangle 94"/>
            <p:cNvSpPr>
              <a:spLocks noChangeArrowheads="1"/>
            </p:cNvSpPr>
            <p:nvPr/>
          </p:nvSpPr>
          <p:spPr bwMode="auto">
            <a:xfrm>
              <a:off x="3715" y="979"/>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2794591" name="Freeform 95"/>
            <p:cNvSpPr>
              <a:spLocks/>
            </p:cNvSpPr>
            <p:nvPr/>
          </p:nvSpPr>
          <p:spPr bwMode="auto">
            <a:xfrm>
              <a:off x="3883" y="977"/>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4592" name="Line 96"/>
            <p:cNvSpPr>
              <a:spLocks noChangeShapeType="1"/>
            </p:cNvSpPr>
            <p:nvPr/>
          </p:nvSpPr>
          <p:spPr bwMode="auto">
            <a:xfrm>
              <a:off x="3595" y="1121"/>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94593" name="Line 97"/>
            <p:cNvSpPr>
              <a:spLocks noChangeShapeType="1"/>
            </p:cNvSpPr>
            <p:nvPr/>
          </p:nvSpPr>
          <p:spPr bwMode="auto">
            <a:xfrm>
              <a:off x="3111" y="1121"/>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94594" name="Freeform 98"/>
            <p:cNvSpPr>
              <a:spLocks/>
            </p:cNvSpPr>
            <p:nvPr/>
          </p:nvSpPr>
          <p:spPr bwMode="auto">
            <a:xfrm>
              <a:off x="3232" y="1121"/>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4595" name="Line 99"/>
            <p:cNvSpPr>
              <a:spLocks noChangeShapeType="1"/>
            </p:cNvSpPr>
            <p:nvPr/>
          </p:nvSpPr>
          <p:spPr bwMode="auto">
            <a:xfrm>
              <a:off x="2726" y="1217"/>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94596" name="Freeform 100"/>
            <p:cNvSpPr>
              <a:spLocks/>
            </p:cNvSpPr>
            <p:nvPr/>
          </p:nvSpPr>
          <p:spPr bwMode="auto">
            <a:xfrm>
              <a:off x="2819" y="1116"/>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5" name="Group 101"/>
            <p:cNvGrpSpPr>
              <a:grpSpLocks/>
            </p:cNvGrpSpPr>
            <p:nvPr/>
          </p:nvGrpSpPr>
          <p:grpSpPr bwMode="auto">
            <a:xfrm>
              <a:off x="3265" y="955"/>
              <a:ext cx="325" cy="289"/>
              <a:chOff x="3671" y="1797"/>
              <a:chExt cx="325" cy="289"/>
            </a:xfrm>
          </p:grpSpPr>
          <p:sp>
            <p:nvSpPr>
              <p:cNvPr id="2794598" name="Freeform 102"/>
              <p:cNvSpPr>
                <a:spLocks/>
              </p:cNvSpPr>
              <p:nvPr/>
            </p:nvSpPr>
            <p:spPr bwMode="auto">
              <a:xfrm>
                <a:off x="3671" y="1797"/>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4599" name="Freeform 103"/>
              <p:cNvSpPr>
                <a:spLocks/>
              </p:cNvSpPr>
              <p:nvPr/>
            </p:nvSpPr>
            <p:spPr bwMode="auto">
              <a:xfrm>
                <a:off x="3832" y="1797"/>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grpSp>
        <p:nvGrpSpPr>
          <p:cNvPr id="16" name="Group 104"/>
          <p:cNvGrpSpPr>
            <a:grpSpLocks/>
          </p:cNvGrpSpPr>
          <p:nvPr/>
        </p:nvGrpSpPr>
        <p:grpSpPr bwMode="auto">
          <a:xfrm>
            <a:off x="5181600" y="4489450"/>
            <a:ext cx="3297238" cy="814388"/>
            <a:chOff x="1965" y="881"/>
            <a:chExt cx="2077" cy="513"/>
          </a:xfrm>
        </p:grpSpPr>
        <p:sp>
          <p:nvSpPr>
            <p:cNvPr id="2794601" name="Freeform 105" descr="25%"/>
            <p:cNvSpPr>
              <a:spLocks/>
            </p:cNvSpPr>
            <p:nvPr/>
          </p:nvSpPr>
          <p:spPr bwMode="auto">
            <a:xfrm>
              <a:off x="3742" y="977"/>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4602" name="Freeform 106"/>
            <p:cNvSpPr>
              <a:spLocks/>
            </p:cNvSpPr>
            <p:nvPr/>
          </p:nvSpPr>
          <p:spPr bwMode="auto">
            <a:xfrm>
              <a:off x="2891" y="881"/>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4603" name="Rectangle 107"/>
            <p:cNvSpPr>
              <a:spLocks noChangeArrowheads="1"/>
            </p:cNvSpPr>
            <p:nvPr/>
          </p:nvSpPr>
          <p:spPr bwMode="auto">
            <a:xfrm rot="5400000">
              <a:off x="2792" y="1004"/>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sp>
          <p:nvSpPr>
            <p:cNvPr id="2794604" name="Rectangle 108"/>
            <p:cNvSpPr>
              <a:spLocks noChangeArrowheads="1"/>
            </p:cNvSpPr>
            <p:nvPr/>
          </p:nvSpPr>
          <p:spPr bwMode="auto">
            <a:xfrm>
              <a:off x="2025" y="1011"/>
              <a:ext cx="228" cy="21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1600" b="1">
                  <a:solidFill>
                    <a:schemeClr val="tx1"/>
                  </a:solidFill>
                  <a:latin typeface="Times" pitchFamily="-65" charset="0"/>
                </a:rPr>
                <a:t>I$</a:t>
              </a:r>
            </a:p>
          </p:txBody>
        </p:sp>
        <p:grpSp>
          <p:nvGrpSpPr>
            <p:cNvPr id="17" name="Group 109"/>
            <p:cNvGrpSpPr>
              <a:grpSpLocks/>
            </p:cNvGrpSpPr>
            <p:nvPr/>
          </p:nvGrpSpPr>
          <p:grpSpPr bwMode="auto">
            <a:xfrm>
              <a:off x="1965" y="977"/>
              <a:ext cx="340" cy="289"/>
              <a:chOff x="1935" y="1349"/>
              <a:chExt cx="340" cy="289"/>
            </a:xfrm>
          </p:grpSpPr>
          <p:sp>
            <p:nvSpPr>
              <p:cNvPr id="2794606" name="Freeform 110"/>
              <p:cNvSpPr>
                <a:spLocks/>
              </p:cNvSpPr>
              <p:nvPr/>
            </p:nvSpPr>
            <p:spPr bwMode="auto">
              <a:xfrm>
                <a:off x="1935" y="134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4607" name="Freeform 111"/>
              <p:cNvSpPr>
                <a:spLocks/>
              </p:cNvSpPr>
              <p:nvPr/>
            </p:nvSpPr>
            <p:spPr bwMode="auto">
              <a:xfrm>
                <a:off x="2104" y="134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94608" name="Rectangle 112"/>
            <p:cNvSpPr>
              <a:spLocks noChangeArrowheads="1"/>
            </p:cNvSpPr>
            <p:nvPr/>
          </p:nvSpPr>
          <p:spPr bwMode="auto">
            <a:xfrm>
              <a:off x="2406" y="98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2794609" name="Freeform 113"/>
            <p:cNvSpPr>
              <a:spLocks/>
            </p:cNvSpPr>
            <p:nvPr/>
          </p:nvSpPr>
          <p:spPr bwMode="auto">
            <a:xfrm>
              <a:off x="2425" y="977"/>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4610" name="Freeform 114"/>
            <p:cNvSpPr>
              <a:spLocks/>
            </p:cNvSpPr>
            <p:nvPr/>
          </p:nvSpPr>
          <p:spPr bwMode="auto">
            <a:xfrm>
              <a:off x="2573" y="977"/>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4611" name="Line 115"/>
            <p:cNvSpPr>
              <a:spLocks noChangeShapeType="1"/>
            </p:cNvSpPr>
            <p:nvPr/>
          </p:nvSpPr>
          <p:spPr bwMode="auto">
            <a:xfrm>
              <a:off x="2310" y="1121"/>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94612" name="Freeform 116"/>
            <p:cNvSpPr>
              <a:spLocks/>
            </p:cNvSpPr>
            <p:nvPr/>
          </p:nvSpPr>
          <p:spPr bwMode="auto">
            <a:xfrm>
              <a:off x="2372" y="1025"/>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4613" name="Line 117"/>
            <p:cNvSpPr>
              <a:spLocks noChangeShapeType="1"/>
            </p:cNvSpPr>
            <p:nvPr/>
          </p:nvSpPr>
          <p:spPr bwMode="auto">
            <a:xfrm>
              <a:off x="2726" y="1025"/>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94614" name="Rectangle 118"/>
            <p:cNvSpPr>
              <a:spLocks noChangeArrowheads="1"/>
            </p:cNvSpPr>
            <p:nvPr/>
          </p:nvSpPr>
          <p:spPr bwMode="auto">
            <a:xfrm>
              <a:off x="3255" y="1021"/>
              <a:ext cx="30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94615" name="Rectangle 119"/>
            <p:cNvSpPr>
              <a:spLocks noChangeArrowheads="1"/>
            </p:cNvSpPr>
            <p:nvPr/>
          </p:nvSpPr>
          <p:spPr bwMode="auto">
            <a:xfrm>
              <a:off x="3715" y="979"/>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2794616" name="Freeform 120"/>
            <p:cNvSpPr>
              <a:spLocks/>
            </p:cNvSpPr>
            <p:nvPr/>
          </p:nvSpPr>
          <p:spPr bwMode="auto">
            <a:xfrm>
              <a:off x="3883" y="977"/>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4617" name="Line 121"/>
            <p:cNvSpPr>
              <a:spLocks noChangeShapeType="1"/>
            </p:cNvSpPr>
            <p:nvPr/>
          </p:nvSpPr>
          <p:spPr bwMode="auto">
            <a:xfrm>
              <a:off x="3595" y="1121"/>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94618" name="Line 122"/>
            <p:cNvSpPr>
              <a:spLocks noChangeShapeType="1"/>
            </p:cNvSpPr>
            <p:nvPr/>
          </p:nvSpPr>
          <p:spPr bwMode="auto">
            <a:xfrm>
              <a:off x="3111" y="1121"/>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94619" name="Freeform 123"/>
            <p:cNvSpPr>
              <a:spLocks/>
            </p:cNvSpPr>
            <p:nvPr/>
          </p:nvSpPr>
          <p:spPr bwMode="auto">
            <a:xfrm>
              <a:off x="3232" y="1121"/>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4620" name="Line 124"/>
            <p:cNvSpPr>
              <a:spLocks noChangeShapeType="1"/>
            </p:cNvSpPr>
            <p:nvPr/>
          </p:nvSpPr>
          <p:spPr bwMode="auto">
            <a:xfrm>
              <a:off x="2726" y="1217"/>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94621" name="Freeform 125"/>
            <p:cNvSpPr>
              <a:spLocks/>
            </p:cNvSpPr>
            <p:nvPr/>
          </p:nvSpPr>
          <p:spPr bwMode="auto">
            <a:xfrm>
              <a:off x="2819" y="1116"/>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8" name="Group 126"/>
            <p:cNvGrpSpPr>
              <a:grpSpLocks/>
            </p:cNvGrpSpPr>
            <p:nvPr/>
          </p:nvGrpSpPr>
          <p:grpSpPr bwMode="auto">
            <a:xfrm>
              <a:off x="3265" y="955"/>
              <a:ext cx="325" cy="289"/>
              <a:chOff x="3671" y="1797"/>
              <a:chExt cx="325" cy="289"/>
            </a:xfrm>
          </p:grpSpPr>
          <p:sp>
            <p:nvSpPr>
              <p:cNvPr id="2794623" name="Freeform 127"/>
              <p:cNvSpPr>
                <a:spLocks/>
              </p:cNvSpPr>
              <p:nvPr/>
            </p:nvSpPr>
            <p:spPr bwMode="auto">
              <a:xfrm>
                <a:off x="3671" y="1797"/>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94624" name="Freeform 128"/>
              <p:cNvSpPr>
                <a:spLocks/>
              </p:cNvSpPr>
              <p:nvPr/>
            </p:nvSpPr>
            <p:spPr bwMode="auto">
              <a:xfrm>
                <a:off x="3832" y="1797"/>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94625" name="Rectangle 129"/>
          <p:cNvSpPr>
            <a:spLocks noChangeArrowheads="1"/>
          </p:cNvSpPr>
          <p:nvPr/>
        </p:nvSpPr>
        <p:spPr bwMode="auto">
          <a:xfrm>
            <a:off x="457200" y="2889250"/>
            <a:ext cx="831850" cy="51593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nop</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152400" y="838200"/>
            <a:ext cx="8953500" cy="4139339"/>
          </a:xfrm>
          <a:prstGeom prst="rect">
            <a:avLst/>
          </a:prstGeom>
          <a:noFill/>
          <a:ln w="12700">
            <a:noFill/>
            <a:miter lim="800000"/>
            <a:headEnd/>
            <a:tailEnd/>
          </a:ln>
        </p:spPr>
        <p:txBody>
          <a:bodyPr lIns="63500" tIns="25400" rIns="63500" bIns="25400">
            <a:prstTxWarp prst="textNoShape">
              <a:avLst/>
            </a:prstTxWarp>
            <a:spAutoFit/>
          </a:bodyPr>
          <a:lstStyle/>
          <a:p>
            <a:pPr marL="203200" indent="-203200" algn="l">
              <a:lnSpc>
                <a:spcPct val="75000"/>
              </a:lnSpc>
              <a:spcBef>
                <a:spcPct val="30000"/>
              </a:spcBef>
              <a:buFontTx/>
              <a:buChar char="°"/>
            </a:pPr>
            <a:r>
              <a:rPr lang="en-US" sz="3200" b="1" dirty="0">
                <a:solidFill>
                  <a:schemeClr val="tx1"/>
                </a:solidFill>
                <a:latin typeface="Arial" pitchFamily="19" charset="0"/>
              </a:rPr>
              <a:t>5 steps to design a processor</a:t>
            </a:r>
          </a:p>
          <a:p>
            <a:pPr marL="508000" lvl="1" indent="-190500" algn="l">
              <a:lnSpc>
                <a:spcPct val="75000"/>
              </a:lnSpc>
              <a:spcBef>
                <a:spcPct val="30000"/>
              </a:spcBef>
              <a:buFontTx/>
              <a:buChar char="•"/>
            </a:pPr>
            <a:r>
              <a:rPr lang="en-US" sz="2400" b="1" dirty="0">
                <a:solidFill>
                  <a:schemeClr val="tx1"/>
                </a:solidFill>
                <a:latin typeface="Arial" pitchFamily="19" charset="0"/>
              </a:rPr>
              <a:t>1. Analyze instruction set </a:t>
            </a:r>
            <a:r>
              <a:rPr lang="en-US" sz="2400" b="1" dirty="0" err="1">
                <a:solidFill>
                  <a:schemeClr val="tx1"/>
                </a:solidFill>
                <a:latin typeface="Arial" pitchFamily="19" charset="0"/>
                <a:sym typeface="Wingdings" pitchFamily="19" charset="2"/>
              </a:rPr>
              <a:t></a:t>
            </a:r>
            <a:r>
              <a:rPr lang="en-US" sz="2400" b="1" dirty="0">
                <a:solidFill>
                  <a:schemeClr val="tx1"/>
                </a:solidFill>
                <a:latin typeface="Arial" pitchFamily="19" charset="0"/>
              </a:rPr>
              <a:t> </a:t>
            </a:r>
            <a:r>
              <a:rPr lang="en-US" sz="2400" b="1" dirty="0" err="1">
                <a:solidFill>
                  <a:schemeClr val="tx1"/>
                </a:solidFill>
                <a:latin typeface="Arial" pitchFamily="19" charset="0"/>
              </a:rPr>
              <a:t>datapath</a:t>
            </a:r>
            <a:r>
              <a:rPr lang="en-US" sz="2400" b="1" dirty="0">
                <a:solidFill>
                  <a:schemeClr val="tx1"/>
                </a:solidFill>
                <a:latin typeface="Arial" pitchFamily="19" charset="0"/>
              </a:rPr>
              <a:t> </a:t>
            </a:r>
            <a:r>
              <a:rPr lang="en-US" sz="2400" b="1" u="sng" dirty="0">
                <a:solidFill>
                  <a:schemeClr val="accent2"/>
                </a:solidFill>
                <a:latin typeface="Arial" pitchFamily="19" charset="0"/>
              </a:rPr>
              <a:t>requirements</a:t>
            </a:r>
            <a:endParaRPr lang="en-US" sz="2400" b="1" dirty="0">
              <a:solidFill>
                <a:schemeClr val="tx1"/>
              </a:solidFill>
              <a:latin typeface="Arial" pitchFamily="19" charset="0"/>
            </a:endParaRPr>
          </a:p>
          <a:p>
            <a:pPr marL="508000" lvl="1" indent="-190500" algn="l">
              <a:lnSpc>
                <a:spcPct val="75000"/>
              </a:lnSpc>
              <a:spcBef>
                <a:spcPct val="30000"/>
              </a:spcBef>
              <a:buFontTx/>
              <a:buChar char="•"/>
            </a:pPr>
            <a:r>
              <a:rPr lang="en-US" sz="2400" b="1" dirty="0">
                <a:solidFill>
                  <a:schemeClr val="tx1"/>
                </a:solidFill>
                <a:latin typeface="Arial" pitchFamily="19" charset="0"/>
              </a:rPr>
              <a:t>2. Select set of </a:t>
            </a:r>
            <a:r>
              <a:rPr lang="en-US" sz="2400" b="1" dirty="0" err="1">
                <a:solidFill>
                  <a:schemeClr val="tx1"/>
                </a:solidFill>
                <a:latin typeface="Arial" pitchFamily="19" charset="0"/>
              </a:rPr>
              <a:t>datapath</a:t>
            </a:r>
            <a:r>
              <a:rPr lang="en-US" sz="2400" b="1" dirty="0">
                <a:solidFill>
                  <a:schemeClr val="tx1"/>
                </a:solidFill>
                <a:latin typeface="Arial" pitchFamily="19" charset="0"/>
              </a:rPr>
              <a:t> components &amp; establish clock methodology</a:t>
            </a:r>
          </a:p>
          <a:p>
            <a:pPr marL="508000" lvl="1" indent="-190500" algn="l">
              <a:lnSpc>
                <a:spcPct val="75000"/>
              </a:lnSpc>
              <a:spcBef>
                <a:spcPct val="30000"/>
              </a:spcBef>
              <a:buFontTx/>
              <a:buChar char="•"/>
            </a:pPr>
            <a:r>
              <a:rPr lang="en-US" sz="2400" b="1" dirty="0">
                <a:solidFill>
                  <a:schemeClr val="tx1"/>
                </a:solidFill>
                <a:latin typeface="Arial" pitchFamily="19" charset="0"/>
              </a:rPr>
              <a:t>3. </a:t>
            </a:r>
            <a:r>
              <a:rPr lang="en-US" sz="2400" b="1" u="sng" dirty="0">
                <a:solidFill>
                  <a:schemeClr val="accent2"/>
                </a:solidFill>
                <a:latin typeface="Arial" pitchFamily="19" charset="0"/>
              </a:rPr>
              <a:t>Assemble</a:t>
            </a:r>
            <a:r>
              <a:rPr lang="en-US" sz="2400" b="1" dirty="0">
                <a:solidFill>
                  <a:schemeClr val="tx1"/>
                </a:solidFill>
                <a:latin typeface="Arial" pitchFamily="19" charset="0"/>
              </a:rPr>
              <a:t> </a:t>
            </a:r>
            <a:r>
              <a:rPr lang="en-US" sz="2400" b="1" dirty="0" err="1">
                <a:solidFill>
                  <a:schemeClr val="tx1"/>
                </a:solidFill>
                <a:latin typeface="Arial" pitchFamily="19" charset="0"/>
              </a:rPr>
              <a:t>datapath</a:t>
            </a:r>
            <a:r>
              <a:rPr lang="en-US" sz="2400" b="1" dirty="0">
                <a:solidFill>
                  <a:schemeClr val="tx1"/>
                </a:solidFill>
                <a:latin typeface="Arial" pitchFamily="19" charset="0"/>
              </a:rPr>
              <a:t> meeting the requirements</a:t>
            </a:r>
          </a:p>
          <a:p>
            <a:pPr marL="508000" lvl="1" indent="-190500" algn="l">
              <a:lnSpc>
                <a:spcPct val="75000"/>
              </a:lnSpc>
              <a:spcBef>
                <a:spcPct val="30000"/>
              </a:spcBef>
              <a:buFontTx/>
              <a:buChar char="•"/>
            </a:pPr>
            <a:r>
              <a:rPr lang="en-US" sz="2400" b="1" dirty="0">
                <a:solidFill>
                  <a:schemeClr val="tx1"/>
                </a:solidFill>
                <a:latin typeface="Arial" pitchFamily="19" charset="0"/>
              </a:rPr>
              <a:t>4. Analyze implementation of each instruction to determine setting of control points that effects the register transfer.</a:t>
            </a:r>
          </a:p>
          <a:p>
            <a:pPr marL="508000" lvl="1" indent="-190500" algn="l">
              <a:lnSpc>
                <a:spcPct val="75000"/>
              </a:lnSpc>
              <a:spcBef>
                <a:spcPct val="30000"/>
              </a:spcBef>
              <a:buFontTx/>
              <a:buChar char="•"/>
            </a:pPr>
            <a:r>
              <a:rPr lang="en-US" sz="2400" b="1" dirty="0">
                <a:solidFill>
                  <a:schemeClr val="tx1"/>
                </a:solidFill>
                <a:latin typeface="Arial" pitchFamily="19" charset="0"/>
              </a:rPr>
              <a:t>5. Assemble the control logic</a:t>
            </a:r>
            <a:endParaRPr lang="en-US" sz="2000" b="1" dirty="0">
              <a:solidFill>
                <a:schemeClr val="tx1"/>
              </a:solidFill>
              <a:latin typeface="Arial" pitchFamily="19" charset="0"/>
            </a:endParaRPr>
          </a:p>
          <a:p>
            <a:pPr marL="1257300" lvl="2" indent="-342900" algn="l">
              <a:lnSpc>
                <a:spcPct val="75000"/>
              </a:lnSpc>
              <a:spcBef>
                <a:spcPct val="30000"/>
              </a:spcBef>
              <a:buFontTx/>
              <a:buChar char="•"/>
            </a:pPr>
            <a:r>
              <a:rPr lang="en-US" sz="2000" b="1" dirty="0">
                <a:solidFill>
                  <a:schemeClr val="tx1"/>
                </a:solidFill>
                <a:latin typeface="Arial" pitchFamily="19" charset="0"/>
              </a:rPr>
              <a:t>Formulate Logic Equations</a:t>
            </a:r>
          </a:p>
          <a:p>
            <a:pPr marL="1257300" lvl="2" indent="-342900" algn="l">
              <a:lnSpc>
                <a:spcPct val="75000"/>
              </a:lnSpc>
              <a:spcBef>
                <a:spcPct val="30000"/>
              </a:spcBef>
              <a:buFontTx/>
              <a:buChar char="•"/>
            </a:pPr>
            <a:r>
              <a:rPr lang="en-US" sz="2000" b="1" dirty="0">
                <a:solidFill>
                  <a:schemeClr val="tx1"/>
                </a:solidFill>
                <a:latin typeface="Arial" pitchFamily="19" charset="0"/>
              </a:rPr>
              <a:t>Design Circuits</a:t>
            </a:r>
            <a:endParaRPr lang="en-US" sz="3200" b="1" dirty="0">
              <a:solidFill>
                <a:schemeClr val="tx1"/>
              </a:solidFill>
              <a:latin typeface="Arial" pitchFamily="19" charset="0"/>
            </a:endParaRPr>
          </a:p>
          <a:p>
            <a:pPr marL="203200" indent="-203200" algn="l">
              <a:lnSpc>
                <a:spcPct val="75000"/>
              </a:lnSpc>
              <a:spcBef>
                <a:spcPct val="30000"/>
              </a:spcBef>
            </a:pPr>
            <a:endParaRPr lang="en-US" sz="1800" b="1" dirty="0">
              <a:solidFill>
                <a:schemeClr val="tx1"/>
              </a:solidFill>
              <a:latin typeface="Arial" pitchFamily="19" charset="0"/>
            </a:endParaRPr>
          </a:p>
        </p:txBody>
      </p:sp>
      <p:sp>
        <p:nvSpPr>
          <p:cNvPr id="63491" name="Rectangle 3"/>
          <p:cNvSpPr>
            <a:spLocks noGrp="1" noChangeArrowheads="1"/>
          </p:cNvSpPr>
          <p:nvPr>
            <p:ph type="title"/>
          </p:nvPr>
        </p:nvSpPr>
        <p:spPr>
          <a:xfrm>
            <a:off x="800100" y="152400"/>
            <a:ext cx="7259638" cy="528638"/>
          </a:xfrm>
          <a:noFill/>
        </p:spPr>
        <p:txBody>
          <a:bodyPr/>
          <a:lstStyle/>
          <a:p>
            <a:r>
              <a:rPr lang="en-US">
                <a:ea typeface="ＭＳ Ｐゴシック" pitchFamily="19" charset="-128"/>
                <a:cs typeface="ＭＳ Ｐゴシック" pitchFamily="19" charset="-128"/>
              </a:rPr>
              <a:t>Summary: </a:t>
            </a:r>
            <a:r>
              <a:rPr lang="en-US" sz="3600">
                <a:latin typeface="Arial" pitchFamily="19" charset="0"/>
                <a:ea typeface="ＭＳ Ｐゴシック" pitchFamily="19" charset="-128"/>
                <a:cs typeface="ＭＳ Ｐゴシック" pitchFamily="19" charset="-128"/>
              </a:rPr>
              <a:t>Single-cycle Processor</a:t>
            </a:r>
            <a:endParaRPr lang="en-US" sz="3600" b="0">
              <a:latin typeface="Arial" pitchFamily="19" charset="0"/>
              <a:ea typeface="ＭＳ Ｐゴシック" pitchFamily="19" charset="-128"/>
              <a:cs typeface="ＭＳ Ｐゴシック" pitchFamily="19" charset="-128"/>
            </a:endParaRPr>
          </a:p>
        </p:txBody>
      </p:sp>
      <p:sp>
        <p:nvSpPr>
          <p:cNvPr id="63492" name="Rectangle 4" descr="10%"/>
          <p:cNvSpPr>
            <a:spLocks noChangeArrowheads="1"/>
          </p:cNvSpPr>
          <p:nvPr/>
        </p:nvSpPr>
        <p:spPr bwMode="auto">
          <a:xfrm>
            <a:off x="5341938" y="4043363"/>
            <a:ext cx="1123950" cy="649287"/>
          </a:xfrm>
          <a:prstGeom prst="rect">
            <a:avLst/>
          </a:prstGeom>
          <a:pattFill prst="pct10">
            <a:fgClr>
              <a:schemeClr val="accent1"/>
            </a:fgClr>
            <a:bgClr>
              <a:srgbClr val="FFFFFF"/>
            </a:bgClr>
          </a:pattFill>
          <a:ln w="25400">
            <a:solidFill>
              <a:schemeClr val="accent1"/>
            </a:solidFill>
            <a:miter lim="800000"/>
            <a:headEnd/>
            <a:tailEnd/>
          </a:ln>
        </p:spPr>
        <p:txBody>
          <a:bodyPr wrap="none" anchor="ctr">
            <a:prstTxWarp prst="textNoShape">
              <a:avLst/>
            </a:prstTxWarp>
          </a:bodyPr>
          <a:lstStyle/>
          <a:p>
            <a:pPr algn="ctr"/>
            <a:endParaRPr lang="en-US" sz="2000"/>
          </a:p>
        </p:txBody>
      </p:sp>
      <p:sp>
        <p:nvSpPr>
          <p:cNvPr id="63493" name="Rectangle 5"/>
          <p:cNvSpPr>
            <a:spLocks noChangeArrowheads="1"/>
          </p:cNvSpPr>
          <p:nvPr/>
        </p:nvSpPr>
        <p:spPr bwMode="auto">
          <a:xfrm>
            <a:off x="5422900" y="4149725"/>
            <a:ext cx="858838"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pitchFamily="19" charset="0"/>
              </a:rPr>
              <a:t>Control</a:t>
            </a:r>
            <a:endParaRPr lang="en-US" sz="1600" b="1">
              <a:solidFill>
                <a:schemeClr val="tx1"/>
              </a:solidFill>
              <a:latin typeface="Times" pitchFamily="19" charset="0"/>
            </a:endParaRPr>
          </a:p>
        </p:txBody>
      </p:sp>
      <p:sp>
        <p:nvSpPr>
          <p:cNvPr id="63494" name="Rectangle 6" descr="10%"/>
          <p:cNvSpPr>
            <a:spLocks noChangeArrowheads="1"/>
          </p:cNvSpPr>
          <p:nvPr/>
        </p:nvSpPr>
        <p:spPr bwMode="auto">
          <a:xfrm>
            <a:off x="5341938" y="4852988"/>
            <a:ext cx="1123950" cy="650875"/>
          </a:xfrm>
          <a:prstGeom prst="rect">
            <a:avLst/>
          </a:prstGeom>
          <a:pattFill prst="pct10">
            <a:fgClr>
              <a:schemeClr val="accent2"/>
            </a:fgClr>
            <a:bgClr>
              <a:srgbClr val="FFFFFF"/>
            </a:bgClr>
          </a:pattFill>
          <a:ln w="25400">
            <a:solidFill>
              <a:schemeClr val="accent2"/>
            </a:solidFill>
            <a:miter lim="800000"/>
            <a:headEnd/>
            <a:tailEnd/>
          </a:ln>
        </p:spPr>
        <p:txBody>
          <a:bodyPr wrap="none" anchor="ctr">
            <a:prstTxWarp prst="textNoShape">
              <a:avLst/>
            </a:prstTxWarp>
          </a:bodyPr>
          <a:lstStyle/>
          <a:p>
            <a:pPr algn="ctr"/>
            <a:endParaRPr lang="en-US" sz="2000">
              <a:solidFill>
                <a:schemeClr val="accent2"/>
              </a:solidFill>
            </a:endParaRPr>
          </a:p>
        </p:txBody>
      </p:sp>
      <p:sp>
        <p:nvSpPr>
          <p:cNvPr id="63495" name="Rectangle 7"/>
          <p:cNvSpPr>
            <a:spLocks noChangeArrowheads="1"/>
          </p:cNvSpPr>
          <p:nvPr/>
        </p:nvSpPr>
        <p:spPr bwMode="auto">
          <a:xfrm>
            <a:off x="5441950" y="5018088"/>
            <a:ext cx="9937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accent2"/>
                </a:solidFill>
                <a:latin typeface="Times" pitchFamily="19" charset="0"/>
              </a:rPr>
              <a:t>Datapath</a:t>
            </a:r>
            <a:endParaRPr lang="en-US" sz="1600" b="1">
              <a:latin typeface="Times" pitchFamily="19" charset="0"/>
            </a:endParaRPr>
          </a:p>
        </p:txBody>
      </p:sp>
      <p:sp>
        <p:nvSpPr>
          <p:cNvPr id="63496" name="Rectangle 8"/>
          <p:cNvSpPr>
            <a:spLocks noChangeArrowheads="1"/>
          </p:cNvSpPr>
          <p:nvPr/>
        </p:nvSpPr>
        <p:spPr bwMode="auto">
          <a:xfrm>
            <a:off x="6761163" y="3705225"/>
            <a:ext cx="920750" cy="1933575"/>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63497" name="Rectangle 9"/>
          <p:cNvSpPr>
            <a:spLocks noChangeArrowheads="1"/>
          </p:cNvSpPr>
          <p:nvPr/>
        </p:nvSpPr>
        <p:spPr bwMode="auto">
          <a:xfrm>
            <a:off x="6813550" y="4454525"/>
            <a:ext cx="925513"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Memory</a:t>
            </a:r>
          </a:p>
        </p:txBody>
      </p:sp>
      <p:sp>
        <p:nvSpPr>
          <p:cNvPr id="63498" name="Rectangle 10"/>
          <p:cNvSpPr>
            <a:spLocks noChangeArrowheads="1"/>
          </p:cNvSpPr>
          <p:nvPr/>
        </p:nvSpPr>
        <p:spPr bwMode="auto">
          <a:xfrm>
            <a:off x="5207000" y="3705225"/>
            <a:ext cx="1393825" cy="1933575"/>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63499" name="Rectangle 11"/>
          <p:cNvSpPr>
            <a:spLocks noChangeArrowheads="1"/>
          </p:cNvSpPr>
          <p:nvPr/>
        </p:nvSpPr>
        <p:spPr bwMode="auto">
          <a:xfrm>
            <a:off x="5441950" y="3687763"/>
            <a:ext cx="1027113"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Processor</a:t>
            </a:r>
          </a:p>
        </p:txBody>
      </p:sp>
      <p:sp>
        <p:nvSpPr>
          <p:cNvPr id="63500" name="Rectangle 12"/>
          <p:cNvSpPr>
            <a:spLocks noChangeArrowheads="1"/>
          </p:cNvSpPr>
          <p:nvPr/>
        </p:nvSpPr>
        <p:spPr bwMode="auto">
          <a:xfrm>
            <a:off x="7842250" y="3705225"/>
            <a:ext cx="920750" cy="785813"/>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63501" name="Rectangle 13"/>
          <p:cNvSpPr>
            <a:spLocks noChangeArrowheads="1"/>
          </p:cNvSpPr>
          <p:nvPr/>
        </p:nvSpPr>
        <p:spPr bwMode="auto">
          <a:xfrm>
            <a:off x="7962900" y="3957638"/>
            <a:ext cx="666750" cy="333375"/>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600" b="1">
                <a:solidFill>
                  <a:schemeClr val="tx1"/>
                </a:solidFill>
                <a:latin typeface="Times" pitchFamily="19" charset="0"/>
              </a:rPr>
              <a:t>Input</a:t>
            </a:r>
          </a:p>
        </p:txBody>
      </p:sp>
      <p:sp>
        <p:nvSpPr>
          <p:cNvPr id="63502" name="Rectangle 14"/>
          <p:cNvSpPr>
            <a:spLocks noChangeArrowheads="1"/>
          </p:cNvSpPr>
          <p:nvPr/>
        </p:nvSpPr>
        <p:spPr bwMode="auto">
          <a:xfrm>
            <a:off x="7842250" y="4852988"/>
            <a:ext cx="920750" cy="785812"/>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63503" name="Rectangle 15"/>
          <p:cNvSpPr>
            <a:spLocks noChangeArrowheads="1"/>
          </p:cNvSpPr>
          <p:nvPr/>
        </p:nvSpPr>
        <p:spPr bwMode="auto">
          <a:xfrm>
            <a:off x="7889875" y="5105400"/>
            <a:ext cx="812800" cy="333375"/>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600" b="1">
                <a:solidFill>
                  <a:schemeClr val="tx1"/>
                </a:solidFill>
                <a:latin typeface="Times" pitchFamily="19" charset="0"/>
              </a:rPr>
              <a:t>Output</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55586" name="Rectangle 2"/>
          <p:cNvSpPr>
            <a:spLocks noGrp="1" noChangeArrowheads="1"/>
          </p:cNvSpPr>
          <p:nvPr>
            <p:ph type="title"/>
          </p:nvPr>
        </p:nvSpPr>
        <p:spPr/>
        <p:txBody>
          <a:bodyPr/>
          <a:lstStyle/>
          <a:p>
            <a:r>
              <a:rPr lang="en-US" dirty="0" smtClean="0"/>
              <a:t>Things to Remember</a:t>
            </a:r>
            <a:endParaRPr lang="en-US" dirty="0"/>
          </a:p>
        </p:txBody>
      </p:sp>
      <p:sp>
        <p:nvSpPr>
          <p:cNvPr id="2755587" name="Rectangle 3"/>
          <p:cNvSpPr>
            <a:spLocks noGrp="1" noChangeArrowheads="1"/>
          </p:cNvSpPr>
          <p:nvPr>
            <p:ph type="body" idx="1"/>
          </p:nvPr>
        </p:nvSpPr>
        <p:spPr>
          <a:xfrm>
            <a:off x="685800" y="1143000"/>
            <a:ext cx="7848600" cy="5181600"/>
          </a:xfrm>
        </p:spPr>
        <p:txBody>
          <a:bodyPr>
            <a:normAutofit fontScale="92500" lnSpcReduction="10000"/>
          </a:bodyPr>
          <a:lstStyle/>
          <a:p>
            <a:r>
              <a:rPr lang="en-US" dirty="0" smtClean="0"/>
              <a:t>Optimal Pipeline</a:t>
            </a:r>
          </a:p>
          <a:p>
            <a:pPr lvl="1"/>
            <a:r>
              <a:rPr lang="en-US" dirty="0" smtClean="0">
                <a:solidFill>
                  <a:schemeClr val="accent2"/>
                </a:solidFill>
              </a:rPr>
              <a:t>Each stage is executing part of an instruction each clock cycle.</a:t>
            </a:r>
          </a:p>
          <a:p>
            <a:pPr lvl="1"/>
            <a:r>
              <a:rPr lang="en-US" dirty="0" smtClean="0"/>
              <a:t>One instruction finishes during each clock cycle.</a:t>
            </a:r>
          </a:p>
          <a:p>
            <a:pPr lvl="1"/>
            <a:r>
              <a:rPr lang="en-US" dirty="0" smtClean="0"/>
              <a:t>On average, execute far more quickly.</a:t>
            </a:r>
          </a:p>
          <a:p>
            <a:r>
              <a:rPr lang="en-US" dirty="0" smtClean="0"/>
              <a:t>What makes this work?</a:t>
            </a:r>
          </a:p>
          <a:p>
            <a:pPr lvl="1"/>
            <a:r>
              <a:rPr lang="en-US" dirty="0" smtClean="0"/>
              <a:t>Similarities between instructions allow us to use same stages for all instructions (generally).</a:t>
            </a:r>
          </a:p>
          <a:p>
            <a:pPr lvl="1"/>
            <a:r>
              <a:rPr lang="en-US" dirty="0" smtClean="0"/>
              <a:t>Each stage takes about the same amount of time as all others: little wasted time.</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00100" y="228600"/>
            <a:ext cx="7451725" cy="474663"/>
          </a:xfrm>
          <a:noFill/>
        </p:spPr>
        <p:txBody>
          <a:bodyPr/>
          <a:lstStyle/>
          <a:p>
            <a:r>
              <a:rPr lang="en-US">
                <a:ea typeface="ＭＳ Ｐゴシック" pitchFamily="19" charset="-128"/>
                <a:cs typeface="ＭＳ Ｐゴシック" pitchFamily="19" charset="-128"/>
              </a:rPr>
              <a:t>The Single Cycle Datapath during </a:t>
            </a:r>
            <a:r>
              <a:rPr lang="en-US">
                <a:latin typeface="Courier New" pitchFamily="19" charset="0"/>
                <a:ea typeface="ＭＳ Ｐゴシック" pitchFamily="19" charset="-128"/>
                <a:cs typeface="ＭＳ Ｐゴシック" pitchFamily="19" charset="-128"/>
              </a:rPr>
              <a:t>Add</a:t>
            </a:r>
          </a:p>
        </p:txBody>
      </p:sp>
      <p:sp>
        <p:nvSpPr>
          <p:cNvPr id="27651" name="Rectangle 3"/>
          <p:cNvSpPr>
            <a:spLocks noGrp="1" noChangeArrowheads="1"/>
          </p:cNvSpPr>
          <p:nvPr>
            <p:ph type="body" idx="1"/>
          </p:nvPr>
        </p:nvSpPr>
        <p:spPr>
          <a:xfrm>
            <a:off x="228600" y="1336675"/>
            <a:ext cx="8191500" cy="415925"/>
          </a:xfrm>
          <a:noFill/>
        </p:spPr>
        <p:txBody>
          <a:bodyPr/>
          <a:lstStyle/>
          <a:p>
            <a:pPr>
              <a:buFont typeface="Times" pitchFamily="19" charset="0"/>
              <a:buNone/>
            </a:pPr>
            <a:r>
              <a:rPr lang="en-US">
                <a:ea typeface="ＭＳ Ｐゴシック" pitchFamily="19" charset="-128"/>
                <a:cs typeface="ＭＳ Ｐゴシック" pitchFamily="19" charset="-128"/>
              </a:rPr>
              <a:t>R[rd]  =  R[rs]  +  R[rt]</a:t>
            </a:r>
          </a:p>
        </p:txBody>
      </p:sp>
      <p:grpSp>
        <p:nvGrpSpPr>
          <p:cNvPr id="2" name="Group 4"/>
          <p:cNvGrpSpPr>
            <a:grpSpLocks/>
          </p:cNvGrpSpPr>
          <p:nvPr/>
        </p:nvGrpSpPr>
        <p:grpSpPr bwMode="auto">
          <a:xfrm>
            <a:off x="1317625" y="657225"/>
            <a:ext cx="6302375" cy="638175"/>
            <a:chOff x="947" y="380"/>
            <a:chExt cx="3970" cy="402"/>
          </a:xfrm>
        </p:grpSpPr>
        <p:sp>
          <p:nvSpPr>
            <p:cNvPr id="27786" name="Rectangle 5"/>
            <p:cNvSpPr>
              <a:spLocks noChangeArrowheads="1"/>
            </p:cNvSpPr>
            <p:nvPr/>
          </p:nvSpPr>
          <p:spPr bwMode="auto">
            <a:xfrm>
              <a:off x="1016" y="584"/>
              <a:ext cx="382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3" name="Group 6"/>
            <p:cNvGrpSpPr>
              <a:grpSpLocks/>
            </p:cNvGrpSpPr>
            <p:nvPr/>
          </p:nvGrpSpPr>
          <p:grpSpPr bwMode="auto">
            <a:xfrm>
              <a:off x="1012" y="572"/>
              <a:ext cx="664" cy="210"/>
              <a:chOff x="1012" y="572"/>
              <a:chExt cx="664" cy="210"/>
            </a:xfrm>
          </p:grpSpPr>
          <p:sp>
            <p:nvSpPr>
              <p:cNvPr id="27810" name="Rectangle 7"/>
              <p:cNvSpPr>
                <a:spLocks noChangeArrowheads="1"/>
              </p:cNvSpPr>
              <p:nvPr/>
            </p:nvSpPr>
            <p:spPr bwMode="auto">
              <a:xfrm>
                <a:off x="1012" y="580"/>
                <a:ext cx="66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27811" name="Rectangle 8"/>
              <p:cNvSpPr>
                <a:spLocks noChangeArrowheads="1"/>
              </p:cNvSpPr>
              <p:nvPr/>
            </p:nvSpPr>
            <p:spPr bwMode="auto">
              <a:xfrm>
                <a:off x="1205" y="572"/>
                <a:ext cx="24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op</a:t>
                </a:r>
              </a:p>
            </p:txBody>
          </p:sp>
        </p:grpSp>
        <p:grpSp>
          <p:nvGrpSpPr>
            <p:cNvPr id="4" name="Group 9"/>
            <p:cNvGrpSpPr>
              <a:grpSpLocks/>
            </p:cNvGrpSpPr>
            <p:nvPr/>
          </p:nvGrpSpPr>
          <p:grpSpPr bwMode="auto">
            <a:xfrm>
              <a:off x="1684" y="572"/>
              <a:ext cx="616" cy="210"/>
              <a:chOff x="1684" y="572"/>
              <a:chExt cx="616" cy="210"/>
            </a:xfrm>
          </p:grpSpPr>
          <p:sp>
            <p:nvSpPr>
              <p:cNvPr id="27808" name="Rectangle 10"/>
              <p:cNvSpPr>
                <a:spLocks noChangeArrowheads="1"/>
              </p:cNvSpPr>
              <p:nvPr/>
            </p:nvSpPr>
            <p:spPr bwMode="auto">
              <a:xfrm>
                <a:off x="1684" y="580"/>
                <a:ext cx="616"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27809" name="Rectangle 11"/>
              <p:cNvSpPr>
                <a:spLocks noChangeArrowheads="1"/>
              </p:cNvSpPr>
              <p:nvPr/>
            </p:nvSpPr>
            <p:spPr bwMode="auto">
              <a:xfrm>
                <a:off x="1859" y="572"/>
                <a:ext cx="221"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rs</a:t>
                </a:r>
              </a:p>
            </p:txBody>
          </p:sp>
        </p:grpSp>
        <p:grpSp>
          <p:nvGrpSpPr>
            <p:cNvPr id="5" name="Group 12"/>
            <p:cNvGrpSpPr>
              <a:grpSpLocks/>
            </p:cNvGrpSpPr>
            <p:nvPr/>
          </p:nvGrpSpPr>
          <p:grpSpPr bwMode="auto">
            <a:xfrm>
              <a:off x="2308" y="572"/>
              <a:ext cx="616" cy="210"/>
              <a:chOff x="2308" y="572"/>
              <a:chExt cx="616" cy="210"/>
            </a:xfrm>
          </p:grpSpPr>
          <p:sp>
            <p:nvSpPr>
              <p:cNvPr id="27806" name="Rectangle 13"/>
              <p:cNvSpPr>
                <a:spLocks noChangeArrowheads="1"/>
              </p:cNvSpPr>
              <p:nvPr/>
            </p:nvSpPr>
            <p:spPr bwMode="auto">
              <a:xfrm>
                <a:off x="2308" y="580"/>
                <a:ext cx="616"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27807" name="Rectangle 14"/>
              <p:cNvSpPr>
                <a:spLocks noChangeArrowheads="1"/>
              </p:cNvSpPr>
              <p:nvPr/>
            </p:nvSpPr>
            <p:spPr bwMode="auto">
              <a:xfrm>
                <a:off x="2483" y="572"/>
                <a:ext cx="21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rt</a:t>
                </a:r>
              </a:p>
            </p:txBody>
          </p:sp>
        </p:grpSp>
        <p:grpSp>
          <p:nvGrpSpPr>
            <p:cNvPr id="6" name="Group 15"/>
            <p:cNvGrpSpPr>
              <a:grpSpLocks/>
            </p:cNvGrpSpPr>
            <p:nvPr/>
          </p:nvGrpSpPr>
          <p:grpSpPr bwMode="auto">
            <a:xfrm>
              <a:off x="2932" y="572"/>
              <a:ext cx="616" cy="210"/>
              <a:chOff x="2932" y="572"/>
              <a:chExt cx="616" cy="210"/>
            </a:xfrm>
          </p:grpSpPr>
          <p:sp>
            <p:nvSpPr>
              <p:cNvPr id="27804" name="Rectangle 16"/>
              <p:cNvSpPr>
                <a:spLocks noChangeArrowheads="1"/>
              </p:cNvSpPr>
              <p:nvPr/>
            </p:nvSpPr>
            <p:spPr bwMode="auto">
              <a:xfrm>
                <a:off x="2932" y="580"/>
                <a:ext cx="616"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27805" name="Rectangle 17"/>
              <p:cNvSpPr>
                <a:spLocks noChangeArrowheads="1"/>
              </p:cNvSpPr>
              <p:nvPr/>
            </p:nvSpPr>
            <p:spPr bwMode="auto">
              <a:xfrm>
                <a:off x="3107" y="572"/>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rd</a:t>
                </a:r>
              </a:p>
            </p:txBody>
          </p:sp>
        </p:grpSp>
        <p:grpSp>
          <p:nvGrpSpPr>
            <p:cNvPr id="7" name="Group 18"/>
            <p:cNvGrpSpPr>
              <a:grpSpLocks/>
            </p:cNvGrpSpPr>
            <p:nvPr/>
          </p:nvGrpSpPr>
          <p:grpSpPr bwMode="auto">
            <a:xfrm>
              <a:off x="3556" y="572"/>
              <a:ext cx="616" cy="210"/>
              <a:chOff x="3556" y="572"/>
              <a:chExt cx="616" cy="210"/>
            </a:xfrm>
          </p:grpSpPr>
          <p:sp>
            <p:nvSpPr>
              <p:cNvPr id="27802" name="Rectangle 19"/>
              <p:cNvSpPr>
                <a:spLocks noChangeArrowheads="1"/>
              </p:cNvSpPr>
              <p:nvPr/>
            </p:nvSpPr>
            <p:spPr bwMode="auto">
              <a:xfrm>
                <a:off x="3556" y="580"/>
                <a:ext cx="616"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27803" name="Rectangle 20"/>
              <p:cNvSpPr>
                <a:spLocks noChangeArrowheads="1"/>
              </p:cNvSpPr>
              <p:nvPr/>
            </p:nvSpPr>
            <p:spPr bwMode="auto">
              <a:xfrm>
                <a:off x="3635" y="572"/>
                <a:ext cx="44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shamt</a:t>
                </a:r>
              </a:p>
            </p:txBody>
          </p:sp>
        </p:grpSp>
        <p:grpSp>
          <p:nvGrpSpPr>
            <p:cNvPr id="8" name="Group 21"/>
            <p:cNvGrpSpPr>
              <a:grpSpLocks/>
            </p:cNvGrpSpPr>
            <p:nvPr/>
          </p:nvGrpSpPr>
          <p:grpSpPr bwMode="auto">
            <a:xfrm>
              <a:off x="4180" y="572"/>
              <a:ext cx="664" cy="210"/>
              <a:chOff x="4180" y="572"/>
              <a:chExt cx="664" cy="210"/>
            </a:xfrm>
          </p:grpSpPr>
          <p:sp>
            <p:nvSpPr>
              <p:cNvPr id="27800" name="Rectangle 22"/>
              <p:cNvSpPr>
                <a:spLocks noChangeArrowheads="1"/>
              </p:cNvSpPr>
              <p:nvPr/>
            </p:nvSpPr>
            <p:spPr bwMode="auto">
              <a:xfrm>
                <a:off x="4180" y="580"/>
                <a:ext cx="66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27801" name="Rectangle 23"/>
              <p:cNvSpPr>
                <a:spLocks noChangeArrowheads="1"/>
              </p:cNvSpPr>
              <p:nvPr/>
            </p:nvSpPr>
            <p:spPr bwMode="auto">
              <a:xfrm>
                <a:off x="4373" y="572"/>
                <a:ext cx="39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funct</a:t>
                </a:r>
              </a:p>
            </p:txBody>
          </p:sp>
        </p:grpSp>
        <p:sp>
          <p:nvSpPr>
            <p:cNvPr id="27793" name="Rectangle 24"/>
            <p:cNvSpPr>
              <a:spLocks noChangeArrowheads="1"/>
            </p:cNvSpPr>
            <p:nvPr/>
          </p:nvSpPr>
          <p:spPr bwMode="auto">
            <a:xfrm>
              <a:off x="4739" y="380"/>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27794" name="Rectangle 25"/>
            <p:cNvSpPr>
              <a:spLocks noChangeArrowheads="1"/>
            </p:cNvSpPr>
            <p:nvPr/>
          </p:nvSpPr>
          <p:spPr bwMode="auto">
            <a:xfrm>
              <a:off x="4019" y="380"/>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6</a:t>
              </a:r>
            </a:p>
          </p:txBody>
        </p:sp>
        <p:sp>
          <p:nvSpPr>
            <p:cNvPr id="27795" name="Rectangle 26"/>
            <p:cNvSpPr>
              <a:spLocks noChangeArrowheads="1"/>
            </p:cNvSpPr>
            <p:nvPr/>
          </p:nvSpPr>
          <p:spPr bwMode="auto">
            <a:xfrm>
              <a:off x="3347" y="38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11</a:t>
              </a:r>
            </a:p>
          </p:txBody>
        </p:sp>
        <p:sp>
          <p:nvSpPr>
            <p:cNvPr id="27796" name="Rectangle 27"/>
            <p:cNvSpPr>
              <a:spLocks noChangeArrowheads="1"/>
            </p:cNvSpPr>
            <p:nvPr/>
          </p:nvSpPr>
          <p:spPr bwMode="auto">
            <a:xfrm>
              <a:off x="2723" y="38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16</a:t>
              </a:r>
            </a:p>
          </p:txBody>
        </p:sp>
        <p:sp>
          <p:nvSpPr>
            <p:cNvPr id="27797" name="Rectangle 28"/>
            <p:cNvSpPr>
              <a:spLocks noChangeArrowheads="1"/>
            </p:cNvSpPr>
            <p:nvPr/>
          </p:nvSpPr>
          <p:spPr bwMode="auto">
            <a:xfrm>
              <a:off x="2099" y="38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21</a:t>
              </a:r>
            </a:p>
          </p:txBody>
        </p:sp>
        <p:sp>
          <p:nvSpPr>
            <p:cNvPr id="27798" name="Rectangle 29"/>
            <p:cNvSpPr>
              <a:spLocks noChangeArrowheads="1"/>
            </p:cNvSpPr>
            <p:nvPr/>
          </p:nvSpPr>
          <p:spPr bwMode="auto">
            <a:xfrm>
              <a:off x="1475" y="38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26</a:t>
              </a:r>
            </a:p>
          </p:txBody>
        </p:sp>
        <p:sp>
          <p:nvSpPr>
            <p:cNvPr id="27799" name="Rectangle 30"/>
            <p:cNvSpPr>
              <a:spLocks noChangeArrowheads="1"/>
            </p:cNvSpPr>
            <p:nvPr/>
          </p:nvSpPr>
          <p:spPr bwMode="auto">
            <a:xfrm>
              <a:off x="947" y="38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31</a:t>
              </a:r>
            </a:p>
          </p:txBody>
        </p:sp>
      </p:grpSp>
      <p:sp>
        <p:nvSpPr>
          <p:cNvPr id="27653" name="Rectangle 31"/>
          <p:cNvSpPr>
            <a:spLocks noChangeArrowheads="1"/>
          </p:cNvSpPr>
          <p:nvPr/>
        </p:nvSpPr>
        <p:spPr bwMode="auto">
          <a:xfrm>
            <a:off x="6934200" y="40386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27654" name="Rectangle 32"/>
          <p:cNvSpPr>
            <a:spLocks noChangeArrowheads="1"/>
          </p:cNvSpPr>
          <p:nvPr/>
        </p:nvSpPr>
        <p:spPr bwMode="auto">
          <a:xfrm>
            <a:off x="6324600" y="3048000"/>
            <a:ext cx="1752600" cy="393700"/>
          </a:xfrm>
          <a:prstGeom prst="rect">
            <a:avLst/>
          </a:prstGeom>
          <a:noFill/>
          <a:ln w="12700">
            <a:noFill/>
            <a:miter lim="800000"/>
            <a:headEnd/>
            <a:tailEnd/>
          </a:ln>
        </p:spPr>
        <p:txBody>
          <a:bodyPr lIns="90488" tIns="44450" rIns="90488" bIns="44450">
            <a:prstTxWarp prst="textNoShape">
              <a:avLst/>
            </a:prstTxWarp>
            <a:spAutoFit/>
          </a:bodyPr>
          <a:lstStyle/>
          <a:p>
            <a:r>
              <a:rPr lang="en-US" sz="2000" u="sng">
                <a:latin typeface="Times" pitchFamily="19" charset="0"/>
              </a:rPr>
              <a:t>ALUctr=</a:t>
            </a:r>
            <a:r>
              <a:rPr lang="en-US" sz="1800" u="sng">
                <a:latin typeface="Times" pitchFamily="19" charset="0"/>
              </a:rPr>
              <a:t>ADD</a:t>
            </a:r>
            <a:endParaRPr lang="en-US" sz="2000" u="sng">
              <a:latin typeface="Times" pitchFamily="19" charset="0"/>
            </a:endParaRPr>
          </a:p>
        </p:txBody>
      </p:sp>
      <p:sp>
        <p:nvSpPr>
          <p:cNvPr id="27655" name="Rectangle 33"/>
          <p:cNvSpPr>
            <a:spLocks noChangeArrowheads="1"/>
          </p:cNvSpPr>
          <p:nvPr/>
        </p:nvSpPr>
        <p:spPr bwMode="auto">
          <a:xfrm>
            <a:off x="3048000" y="4800600"/>
            <a:ext cx="490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clk</a:t>
            </a:r>
          </a:p>
        </p:txBody>
      </p:sp>
      <p:sp>
        <p:nvSpPr>
          <p:cNvPr id="27656" name="Rectangle 34"/>
          <p:cNvSpPr>
            <a:spLocks noChangeArrowheads="1"/>
          </p:cNvSpPr>
          <p:nvPr/>
        </p:nvSpPr>
        <p:spPr bwMode="auto">
          <a:xfrm>
            <a:off x="2503488" y="3895725"/>
            <a:ext cx="7143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busW</a:t>
            </a:r>
          </a:p>
        </p:txBody>
      </p:sp>
      <p:sp>
        <p:nvSpPr>
          <p:cNvPr id="27657" name="Rectangle 35"/>
          <p:cNvSpPr>
            <a:spLocks noChangeArrowheads="1"/>
          </p:cNvSpPr>
          <p:nvPr/>
        </p:nvSpPr>
        <p:spPr bwMode="auto">
          <a:xfrm>
            <a:off x="2438400" y="3200400"/>
            <a:ext cx="11842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RegWr=1</a:t>
            </a:r>
          </a:p>
        </p:txBody>
      </p:sp>
      <p:sp>
        <p:nvSpPr>
          <p:cNvPr id="27658" name="Line 36"/>
          <p:cNvSpPr>
            <a:spLocks noChangeShapeType="1"/>
          </p:cNvSpPr>
          <p:nvPr/>
        </p:nvSpPr>
        <p:spPr bwMode="auto">
          <a:xfrm flipH="1">
            <a:off x="2813050" y="4214813"/>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7659" name="Rectangle 37"/>
          <p:cNvSpPr>
            <a:spLocks noChangeArrowheads="1"/>
          </p:cNvSpPr>
          <p:nvPr/>
        </p:nvSpPr>
        <p:spPr bwMode="auto">
          <a:xfrm>
            <a:off x="2665413" y="43148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27660" name="Line 38"/>
          <p:cNvSpPr>
            <a:spLocks noChangeShapeType="1"/>
          </p:cNvSpPr>
          <p:nvPr/>
        </p:nvSpPr>
        <p:spPr bwMode="auto">
          <a:xfrm flipH="1">
            <a:off x="5638800" y="4038600"/>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7661" name="Rectangle 39"/>
          <p:cNvSpPr>
            <a:spLocks noChangeArrowheads="1"/>
          </p:cNvSpPr>
          <p:nvPr/>
        </p:nvSpPr>
        <p:spPr bwMode="auto">
          <a:xfrm>
            <a:off x="5486400" y="37338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27662" name="Rectangle 40"/>
          <p:cNvSpPr>
            <a:spLocks noChangeArrowheads="1"/>
          </p:cNvSpPr>
          <p:nvPr/>
        </p:nvSpPr>
        <p:spPr bwMode="auto">
          <a:xfrm>
            <a:off x="4692650" y="3733800"/>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busA</a:t>
            </a:r>
          </a:p>
        </p:txBody>
      </p:sp>
      <p:sp>
        <p:nvSpPr>
          <p:cNvPr id="27663" name="Line 41"/>
          <p:cNvSpPr>
            <a:spLocks noChangeShapeType="1"/>
          </p:cNvSpPr>
          <p:nvPr/>
        </p:nvSpPr>
        <p:spPr bwMode="auto">
          <a:xfrm flipV="1">
            <a:off x="4953000" y="45720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7664" name="Rectangle 42"/>
          <p:cNvSpPr>
            <a:spLocks noChangeArrowheads="1"/>
          </p:cNvSpPr>
          <p:nvPr/>
        </p:nvSpPr>
        <p:spPr bwMode="auto">
          <a:xfrm>
            <a:off x="4797425" y="46958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27665" name="Rectangle 43"/>
          <p:cNvSpPr>
            <a:spLocks noChangeArrowheads="1"/>
          </p:cNvSpPr>
          <p:nvPr/>
        </p:nvSpPr>
        <p:spPr bwMode="auto">
          <a:xfrm>
            <a:off x="4724400" y="4267200"/>
            <a:ext cx="70326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busB</a:t>
            </a:r>
          </a:p>
        </p:txBody>
      </p:sp>
      <p:sp>
        <p:nvSpPr>
          <p:cNvPr id="27666" name="Line 44"/>
          <p:cNvSpPr>
            <a:spLocks noChangeShapeType="1"/>
          </p:cNvSpPr>
          <p:nvPr/>
        </p:nvSpPr>
        <p:spPr bwMode="auto">
          <a:xfrm flipV="1">
            <a:off x="4343400" y="35782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7667" name="Line 45"/>
          <p:cNvSpPr>
            <a:spLocks noChangeShapeType="1"/>
          </p:cNvSpPr>
          <p:nvPr/>
        </p:nvSpPr>
        <p:spPr bwMode="auto">
          <a:xfrm flipV="1">
            <a:off x="3594100" y="35782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7668" name="Rectangle 46"/>
          <p:cNvSpPr>
            <a:spLocks noChangeArrowheads="1"/>
          </p:cNvSpPr>
          <p:nvPr/>
        </p:nvSpPr>
        <p:spPr bwMode="auto">
          <a:xfrm>
            <a:off x="3451225" y="34290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5</a:t>
            </a:r>
          </a:p>
        </p:txBody>
      </p:sp>
      <p:sp>
        <p:nvSpPr>
          <p:cNvPr id="27669" name="Line 47"/>
          <p:cNvSpPr>
            <a:spLocks noChangeShapeType="1"/>
          </p:cNvSpPr>
          <p:nvPr/>
        </p:nvSpPr>
        <p:spPr bwMode="auto">
          <a:xfrm flipV="1">
            <a:off x="3975100" y="35782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7670" name="Rectangle 48"/>
          <p:cNvSpPr>
            <a:spLocks noChangeArrowheads="1"/>
          </p:cNvSpPr>
          <p:nvPr/>
        </p:nvSpPr>
        <p:spPr bwMode="auto">
          <a:xfrm>
            <a:off x="3810000" y="34290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5</a:t>
            </a:r>
          </a:p>
        </p:txBody>
      </p:sp>
      <p:sp>
        <p:nvSpPr>
          <p:cNvPr id="27671" name="Rectangle 49"/>
          <p:cNvSpPr>
            <a:spLocks noChangeArrowheads="1"/>
          </p:cNvSpPr>
          <p:nvPr/>
        </p:nvSpPr>
        <p:spPr bwMode="auto">
          <a:xfrm>
            <a:off x="3389313" y="3805238"/>
            <a:ext cx="4635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Rw</a:t>
            </a:r>
          </a:p>
        </p:txBody>
      </p:sp>
      <p:sp>
        <p:nvSpPr>
          <p:cNvPr id="27672" name="Rectangle 50"/>
          <p:cNvSpPr>
            <a:spLocks noChangeArrowheads="1"/>
          </p:cNvSpPr>
          <p:nvPr/>
        </p:nvSpPr>
        <p:spPr bwMode="auto">
          <a:xfrm>
            <a:off x="3846513" y="3805238"/>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Ra</a:t>
            </a:r>
          </a:p>
        </p:txBody>
      </p:sp>
      <p:sp>
        <p:nvSpPr>
          <p:cNvPr id="27673" name="Rectangle 51"/>
          <p:cNvSpPr>
            <a:spLocks noChangeArrowheads="1"/>
          </p:cNvSpPr>
          <p:nvPr/>
        </p:nvSpPr>
        <p:spPr bwMode="auto">
          <a:xfrm>
            <a:off x="4227513" y="3805238"/>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Rb</a:t>
            </a:r>
          </a:p>
        </p:txBody>
      </p:sp>
      <p:sp>
        <p:nvSpPr>
          <p:cNvPr id="27674" name="Rectangle 52"/>
          <p:cNvSpPr>
            <a:spLocks noChangeArrowheads="1"/>
          </p:cNvSpPr>
          <p:nvPr/>
        </p:nvSpPr>
        <p:spPr bwMode="auto">
          <a:xfrm>
            <a:off x="3389313" y="4191000"/>
            <a:ext cx="101282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pitchFamily="19" charset="0"/>
              </a:rPr>
              <a:t>RegFile</a:t>
            </a:r>
          </a:p>
        </p:txBody>
      </p:sp>
      <p:sp>
        <p:nvSpPr>
          <p:cNvPr id="27675" name="Rectangle 53"/>
          <p:cNvSpPr>
            <a:spLocks noChangeArrowheads="1"/>
          </p:cNvSpPr>
          <p:nvPr/>
        </p:nvSpPr>
        <p:spPr bwMode="auto">
          <a:xfrm>
            <a:off x="3810000" y="3200400"/>
            <a:ext cx="422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Rs</a:t>
            </a:r>
          </a:p>
        </p:txBody>
      </p:sp>
      <p:sp>
        <p:nvSpPr>
          <p:cNvPr id="27676" name="Rectangle 54"/>
          <p:cNvSpPr>
            <a:spLocks noChangeArrowheads="1"/>
          </p:cNvSpPr>
          <p:nvPr/>
        </p:nvSpPr>
        <p:spPr bwMode="auto">
          <a:xfrm>
            <a:off x="3641725" y="24384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Rt</a:t>
            </a:r>
          </a:p>
        </p:txBody>
      </p:sp>
      <p:sp>
        <p:nvSpPr>
          <p:cNvPr id="27677" name="Rectangle 55"/>
          <p:cNvSpPr>
            <a:spLocks noChangeArrowheads="1"/>
          </p:cNvSpPr>
          <p:nvPr/>
        </p:nvSpPr>
        <p:spPr bwMode="auto">
          <a:xfrm>
            <a:off x="4191000" y="32004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a:solidFill>
                  <a:schemeClr val="tx1"/>
                </a:solidFill>
                <a:latin typeface="Times" pitchFamily="19" charset="0"/>
              </a:rPr>
              <a:t>Rt</a:t>
            </a:r>
          </a:p>
        </p:txBody>
      </p:sp>
      <p:sp>
        <p:nvSpPr>
          <p:cNvPr id="27678" name="Rectangle 56"/>
          <p:cNvSpPr>
            <a:spLocks noChangeArrowheads="1"/>
          </p:cNvSpPr>
          <p:nvPr/>
        </p:nvSpPr>
        <p:spPr bwMode="auto">
          <a:xfrm>
            <a:off x="3209925" y="2438400"/>
            <a:ext cx="4476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Rd</a:t>
            </a:r>
          </a:p>
        </p:txBody>
      </p:sp>
      <p:sp>
        <p:nvSpPr>
          <p:cNvPr id="27679" name="Rectangle 57"/>
          <p:cNvSpPr>
            <a:spLocks noChangeArrowheads="1"/>
          </p:cNvSpPr>
          <p:nvPr/>
        </p:nvSpPr>
        <p:spPr bwMode="auto">
          <a:xfrm>
            <a:off x="2486025" y="2133600"/>
            <a:ext cx="12128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RegDst=1</a:t>
            </a:r>
          </a:p>
        </p:txBody>
      </p:sp>
      <p:grpSp>
        <p:nvGrpSpPr>
          <p:cNvPr id="9" name="Group 58"/>
          <p:cNvGrpSpPr>
            <a:grpSpLocks/>
          </p:cNvGrpSpPr>
          <p:nvPr/>
        </p:nvGrpSpPr>
        <p:grpSpPr bwMode="auto">
          <a:xfrm>
            <a:off x="4521200" y="5046663"/>
            <a:ext cx="376238" cy="1082675"/>
            <a:chOff x="2848" y="3083"/>
            <a:chExt cx="237" cy="682"/>
          </a:xfrm>
        </p:grpSpPr>
        <p:sp>
          <p:nvSpPr>
            <p:cNvPr id="27784" name="Rectangle 59"/>
            <p:cNvSpPr>
              <a:spLocks noChangeArrowheads="1"/>
            </p:cNvSpPr>
            <p:nvPr/>
          </p:nvSpPr>
          <p:spPr bwMode="auto">
            <a:xfrm>
              <a:off x="2848" y="3088"/>
              <a:ext cx="224" cy="65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27785" name="Rectangle 60"/>
            <p:cNvSpPr>
              <a:spLocks noChangeArrowheads="1"/>
            </p:cNvSpPr>
            <p:nvPr/>
          </p:nvSpPr>
          <p:spPr bwMode="auto">
            <a:xfrm rot="5400000">
              <a:off x="2630" y="3309"/>
              <a:ext cx="682"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Extender</a:t>
              </a:r>
              <a:endParaRPr lang="en-US" sz="2000" b="1">
                <a:solidFill>
                  <a:schemeClr val="tx1"/>
                </a:solidFill>
                <a:latin typeface="Times" pitchFamily="19" charset="0"/>
              </a:endParaRPr>
            </a:p>
          </p:txBody>
        </p:sp>
      </p:grpSp>
      <p:sp>
        <p:nvSpPr>
          <p:cNvPr id="27681" name="Rectangle 61"/>
          <p:cNvSpPr>
            <a:spLocks noChangeArrowheads="1"/>
          </p:cNvSpPr>
          <p:nvPr/>
        </p:nvSpPr>
        <p:spPr bwMode="auto">
          <a:xfrm>
            <a:off x="5029200" y="55340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27682" name="Line 62"/>
          <p:cNvSpPr>
            <a:spLocks noChangeShapeType="1"/>
          </p:cNvSpPr>
          <p:nvPr/>
        </p:nvSpPr>
        <p:spPr bwMode="auto">
          <a:xfrm flipH="1">
            <a:off x="5181600" y="5432425"/>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7683" name="Line 63"/>
          <p:cNvSpPr>
            <a:spLocks noChangeShapeType="1"/>
          </p:cNvSpPr>
          <p:nvPr/>
        </p:nvSpPr>
        <p:spPr bwMode="auto">
          <a:xfrm flipH="1">
            <a:off x="4102100" y="5434013"/>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7684" name="Rectangle 64"/>
          <p:cNvSpPr>
            <a:spLocks noChangeArrowheads="1"/>
          </p:cNvSpPr>
          <p:nvPr/>
        </p:nvSpPr>
        <p:spPr bwMode="auto">
          <a:xfrm>
            <a:off x="3886200" y="55340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16</a:t>
            </a:r>
          </a:p>
        </p:txBody>
      </p:sp>
      <p:sp>
        <p:nvSpPr>
          <p:cNvPr id="27685" name="Rectangle 65"/>
          <p:cNvSpPr>
            <a:spLocks noChangeArrowheads="1"/>
          </p:cNvSpPr>
          <p:nvPr/>
        </p:nvSpPr>
        <p:spPr bwMode="auto">
          <a:xfrm>
            <a:off x="2971800" y="5257800"/>
            <a:ext cx="9001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imm16</a:t>
            </a:r>
          </a:p>
        </p:txBody>
      </p:sp>
      <p:sp>
        <p:nvSpPr>
          <p:cNvPr id="27686" name="Rectangle 66"/>
          <p:cNvSpPr>
            <a:spLocks noChangeArrowheads="1"/>
          </p:cNvSpPr>
          <p:nvPr/>
        </p:nvSpPr>
        <p:spPr bwMode="auto">
          <a:xfrm>
            <a:off x="5105400" y="5943600"/>
            <a:ext cx="13112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ALUSrc=0</a:t>
            </a:r>
          </a:p>
        </p:txBody>
      </p:sp>
      <p:sp>
        <p:nvSpPr>
          <p:cNvPr id="27687" name="Rectangle 67"/>
          <p:cNvSpPr>
            <a:spLocks noChangeArrowheads="1"/>
          </p:cNvSpPr>
          <p:nvPr/>
        </p:nvSpPr>
        <p:spPr bwMode="auto">
          <a:xfrm>
            <a:off x="3581400" y="6019800"/>
            <a:ext cx="111442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ExtOp=x</a:t>
            </a:r>
          </a:p>
        </p:txBody>
      </p:sp>
      <p:sp>
        <p:nvSpPr>
          <p:cNvPr id="27688" name="Line 68"/>
          <p:cNvSpPr>
            <a:spLocks noChangeShapeType="1"/>
          </p:cNvSpPr>
          <p:nvPr/>
        </p:nvSpPr>
        <p:spPr bwMode="auto">
          <a:xfrm flipV="1">
            <a:off x="8610600" y="3657600"/>
            <a:ext cx="0" cy="644525"/>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27689" name="Rectangle 69"/>
          <p:cNvSpPr>
            <a:spLocks noChangeArrowheads="1"/>
          </p:cNvSpPr>
          <p:nvPr/>
        </p:nvSpPr>
        <p:spPr bwMode="auto">
          <a:xfrm>
            <a:off x="7467600" y="3276600"/>
            <a:ext cx="15938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MemtoReg=0</a:t>
            </a:r>
          </a:p>
        </p:txBody>
      </p:sp>
      <p:sp>
        <p:nvSpPr>
          <p:cNvPr id="27690" name="Rectangle 70"/>
          <p:cNvSpPr>
            <a:spLocks noChangeArrowheads="1"/>
          </p:cNvSpPr>
          <p:nvPr/>
        </p:nvSpPr>
        <p:spPr bwMode="auto">
          <a:xfrm>
            <a:off x="6291263" y="5791200"/>
            <a:ext cx="4905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clk</a:t>
            </a:r>
          </a:p>
        </p:txBody>
      </p:sp>
      <p:sp>
        <p:nvSpPr>
          <p:cNvPr id="27691" name="Rectangle 71"/>
          <p:cNvSpPr>
            <a:spLocks noChangeArrowheads="1"/>
          </p:cNvSpPr>
          <p:nvPr/>
        </p:nvSpPr>
        <p:spPr bwMode="auto">
          <a:xfrm>
            <a:off x="6019800" y="5257800"/>
            <a:ext cx="9350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Data In</a:t>
            </a:r>
          </a:p>
        </p:txBody>
      </p:sp>
      <p:sp>
        <p:nvSpPr>
          <p:cNvPr id="27692" name="Line 72"/>
          <p:cNvSpPr>
            <a:spLocks noChangeShapeType="1"/>
          </p:cNvSpPr>
          <p:nvPr/>
        </p:nvSpPr>
        <p:spPr bwMode="auto">
          <a:xfrm flipH="1">
            <a:off x="6153150" y="5189538"/>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7693" name="Rectangle 73"/>
          <p:cNvSpPr>
            <a:spLocks noChangeArrowheads="1"/>
          </p:cNvSpPr>
          <p:nvPr/>
        </p:nvSpPr>
        <p:spPr bwMode="auto">
          <a:xfrm>
            <a:off x="6183313" y="49657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27694" name="Line 74"/>
          <p:cNvSpPr>
            <a:spLocks noChangeShapeType="1"/>
          </p:cNvSpPr>
          <p:nvPr/>
        </p:nvSpPr>
        <p:spPr bwMode="auto">
          <a:xfrm flipV="1">
            <a:off x="7302500" y="4038600"/>
            <a:ext cx="12700" cy="1008063"/>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27695" name="Rectangle 75"/>
          <p:cNvSpPr>
            <a:spLocks noChangeArrowheads="1"/>
          </p:cNvSpPr>
          <p:nvPr/>
        </p:nvSpPr>
        <p:spPr bwMode="auto">
          <a:xfrm>
            <a:off x="7010400" y="3657600"/>
            <a:ext cx="13112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MemWr=0</a:t>
            </a:r>
          </a:p>
        </p:txBody>
      </p:sp>
      <p:grpSp>
        <p:nvGrpSpPr>
          <p:cNvPr id="10" name="Group 77"/>
          <p:cNvGrpSpPr>
            <a:grpSpLocks/>
          </p:cNvGrpSpPr>
          <p:nvPr/>
        </p:nvGrpSpPr>
        <p:grpSpPr bwMode="auto">
          <a:xfrm>
            <a:off x="3200400" y="2867025"/>
            <a:ext cx="838200" cy="333375"/>
            <a:chOff x="2640" y="1422"/>
            <a:chExt cx="528" cy="210"/>
          </a:xfrm>
        </p:grpSpPr>
        <p:sp>
          <p:nvSpPr>
            <p:cNvPr id="27781" name="Rectangle 78"/>
            <p:cNvSpPr>
              <a:spLocks noChangeArrowheads="1"/>
            </p:cNvSpPr>
            <p:nvPr/>
          </p:nvSpPr>
          <p:spPr bwMode="auto">
            <a:xfrm>
              <a:off x="292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27782" name="Rectangle 79"/>
            <p:cNvSpPr>
              <a:spLocks noChangeArrowheads="1"/>
            </p:cNvSpPr>
            <p:nvPr/>
          </p:nvSpPr>
          <p:spPr bwMode="auto">
            <a:xfrm>
              <a:off x="268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27783" name="Freeform 80"/>
            <p:cNvSpPr>
              <a:spLocks/>
            </p:cNvSpPr>
            <p:nvPr/>
          </p:nvSpPr>
          <p:spPr bwMode="auto">
            <a:xfrm>
              <a:off x="2640" y="1440"/>
              <a:ext cx="528" cy="192"/>
            </a:xfrm>
            <a:custGeom>
              <a:avLst/>
              <a:gdLst>
                <a:gd name="T0" fmla="*/ 0 w 528"/>
                <a:gd name="T1" fmla="*/ 0 h 192"/>
                <a:gd name="T2" fmla="*/ 48 w 528"/>
                <a:gd name="T3" fmla="*/ 192 h 192"/>
                <a:gd name="T4" fmla="*/ 480 w 528"/>
                <a:gd name="T5" fmla="*/ 192 h 192"/>
                <a:gd name="T6" fmla="*/ 528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sp>
        <p:nvSpPr>
          <p:cNvPr id="27698" name="Rectangle 81"/>
          <p:cNvSpPr>
            <a:spLocks noChangeArrowheads="1"/>
          </p:cNvSpPr>
          <p:nvPr/>
        </p:nvSpPr>
        <p:spPr bwMode="auto">
          <a:xfrm>
            <a:off x="3200400" y="3810000"/>
            <a:ext cx="1447800" cy="990600"/>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grpSp>
        <p:nvGrpSpPr>
          <p:cNvPr id="11" name="Group 82"/>
          <p:cNvGrpSpPr>
            <a:grpSpLocks/>
          </p:cNvGrpSpPr>
          <p:nvPr/>
        </p:nvGrpSpPr>
        <p:grpSpPr bwMode="auto">
          <a:xfrm>
            <a:off x="5508625" y="4419600"/>
            <a:ext cx="358775" cy="1219200"/>
            <a:chOff x="3518" y="2640"/>
            <a:chExt cx="226" cy="768"/>
          </a:xfrm>
        </p:grpSpPr>
        <p:sp>
          <p:nvSpPr>
            <p:cNvPr id="27778" name="Rectangle 83"/>
            <p:cNvSpPr>
              <a:spLocks noChangeArrowheads="1"/>
            </p:cNvSpPr>
            <p:nvPr/>
          </p:nvSpPr>
          <p:spPr bwMode="auto">
            <a:xfrm>
              <a:off x="3518" y="269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27779" name="Rectangle 84"/>
            <p:cNvSpPr>
              <a:spLocks noChangeArrowheads="1"/>
            </p:cNvSpPr>
            <p:nvPr/>
          </p:nvSpPr>
          <p:spPr bwMode="auto">
            <a:xfrm>
              <a:off x="3518" y="3187"/>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27780" name="Freeform 85"/>
            <p:cNvSpPr>
              <a:spLocks/>
            </p:cNvSpPr>
            <p:nvPr/>
          </p:nvSpPr>
          <p:spPr bwMode="auto">
            <a:xfrm>
              <a:off x="3552" y="2640"/>
              <a:ext cx="192" cy="768"/>
            </a:xfrm>
            <a:custGeom>
              <a:avLst/>
              <a:gdLst>
                <a:gd name="T0" fmla="*/ 0 w 192"/>
                <a:gd name="T1" fmla="*/ 0 h 768"/>
                <a:gd name="T2" fmla="*/ 0 w 192"/>
                <a:gd name="T3" fmla="*/ 768 h 768"/>
                <a:gd name="T4" fmla="*/ 192 w 192"/>
                <a:gd name="T5" fmla="*/ 672 h 768"/>
                <a:gd name="T6" fmla="*/ 192 w 192"/>
                <a:gd name="T7" fmla="*/ 96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2" name="Group 86"/>
          <p:cNvGrpSpPr>
            <a:grpSpLocks/>
          </p:cNvGrpSpPr>
          <p:nvPr/>
        </p:nvGrpSpPr>
        <p:grpSpPr bwMode="auto">
          <a:xfrm>
            <a:off x="6372225" y="3810000"/>
            <a:ext cx="485775" cy="1143000"/>
            <a:chOff x="4009" y="2304"/>
            <a:chExt cx="306" cy="720"/>
          </a:xfrm>
        </p:grpSpPr>
        <p:sp>
          <p:nvSpPr>
            <p:cNvPr id="27775" name="Rectangle 87"/>
            <p:cNvSpPr>
              <a:spLocks noChangeArrowheads="1"/>
            </p:cNvSpPr>
            <p:nvPr/>
          </p:nvSpPr>
          <p:spPr bwMode="auto">
            <a:xfrm>
              <a:off x="4009" y="2322"/>
              <a:ext cx="18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a:t>
              </a:r>
            </a:p>
          </p:txBody>
        </p:sp>
        <p:sp>
          <p:nvSpPr>
            <p:cNvPr id="27776" name="Rectangle 88"/>
            <p:cNvSpPr>
              <a:spLocks noChangeArrowheads="1"/>
            </p:cNvSpPr>
            <p:nvPr/>
          </p:nvSpPr>
          <p:spPr bwMode="auto">
            <a:xfrm rot="5400000">
              <a:off x="3993" y="2583"/>
              <a:ext cx="384"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ALU</a:t>
              </a:r>
            </a:p>
          </p:txBody>
        </p:sp>
        <p:sp>
          <p:nvSpPr>
            <p:cNvPr id="27777" name="Freeform 89"/>
            <p:cNvSpPr>
              <a:spLocks/>
            </p:cNvSpPr>
            <p:nvPr/>
          </p:nvSpPr>
          <p:spPr bwMode="auto">
            <a:xfrm>
              <a:off x="4032" y="2304"/>
              <a:ext cx="283" cy="720"/>
            </a:xfrm>
            <a:custGeom>
              <a:avLst/>
              <a:gdLst>
                <a:gd name="T0" fmla="*/ 0 w 240"/>
                <a:gd name="T1" fmla="*/ 0 h 672"/>
                <a:gd name="T2" fmla="*/ 0 w 240"/>
                <a:gd name="T3" fmla="*/ 309 h 672"/>
                <a:gd name="T4" fmla="*/ 57 w 240"/>
                <a:gd name="T5" fmla="*/ 360 h 672"/>
                <a:gd name="T6" fmla="*/ 0 w 240"/>
                <a:gd name="T7" fmla="*/ 411 h 672"/>
                <a:gd name="T8" fmla="*/ 0 w 240"/>
                <a:gd name="T9" fmla="*/ 720 h 672"/>
                <a:gd name="T10" fmla="*/ 283 w 240"/>
                <a:gd name="T11" fmla="*/ 514 h 672"/>
                <a:gd name="T12" fmla="*/ 283 w 240"/>
                <a:gd name="T13" fmla="*/ 206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3" name="Group 90"/>
          <p:cNvGrpSpPr>
            <a:grpSpLocks/>
          </p:cNvGrpSpPr>
          <p:nvPr/>
        </p:nvGrpSpPr>
        <p:grpSpPr bwMode="auto">
          <a:xfrm>
            <a:off x="8404225" y="4191000"/>
            <a:ext cx="358775" cy="1600200"/>
            <a:chOff x="5294" y="2544"/>
            <a:chExt cx="226" cy="1008"/>
          </a:xfrm>
        </p:grpSpPr>
        <p:sp>
          <p:nvSpPr>
            <p:cNvPr id="27772" name="Rectangle 91"/>
            <p:cNvSpPr>
              <a:spLocks noChangeArrowheads="1"/>
            </p:cNvSpPr>
            <p:nvPr/>
          </p:nvSpPr>
          <p:spPr bwMode="auto">
            <a:xfrm>
              <a:off x="5294" y="26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27773" name="Rectangle 92"/>
            <p:cNvSpPr>
              <a:spLocks noChangeArrowheads="1"/>
            </p:cNvSpPr>
            <p:nvPr/>
          </p:nvSpPr>
          <p:spPr bwMode="auto">
            <a:xfrm>
              <a:off x="5294" y="324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27774" name="Freeform 93"/>
            <p:cNvSpPr>
              <a:spLocks/>
            </p:cNvSpPr>
            <p:nvPr/>
          </p:nvSpPr>
          <p:spPr bwMode="auto">
            <a:xfrm>
              <a:off x="5328" y="2544"/>
              <a:ext cx="192" cy="1008"/>
            </a:xfrm>
            <a:custGeom>
              <a:avLst/>
              <a:gdLst>
                <a:gd name="T0" fmla="*/ 0 w 192"/>
                <a:gd name="T1" fmla="*/ 0 h 1008"/>
                <a:gd name="T2" fmla="*/ 0 w 192"/>
                <a:gd name="T3" fmla="*/ 1008 h 1008"/>
                <a:gd name="T4" fmla="*/ 192 w 192"/>
                <a:gd name="T5" fmla="*/ 864 h 1008"/>
                <a:gd name="T6" fmla="*/ 192 w 192"/>
                <a:gd name="T7" fmla="*/ 144 h 1008"/>
                <a:gd name="T8" fmla="*/ 0 w 192"/>
                <a:gd name="T9" fmla="*/ 0 h 1008"/>
                <a:gd name="T10" fmla="*/ 0 60000 65536"/>
                <a:gd name="T11" fmla="*/ 0 60000 65536"/>
                <a:gd name="T12" fmla="*/ 0 60000 65536"/>
                <a:gd name="T13" fmla="*/ 0 60000 65536"/>
                <a:gd name="T14" fmla="*/ 0 60000 65536"/>
                <a:gd name="T15" fmla="*/ 0 w 192"/>
                <a:gd name="T16" fmla="*/ 0 h 1008"/>
                <a:gd name="T17" fmla="*/ 192 w 192"/>
                <a:gd name="T18" fmla="*/ 1008 h 1008"/>
              </a:gdLst>
              <a:ahLst/>
              <a:cxnLst>
                <a:cxn ang="T10">
                  <a:pos x="T0" y="T1"/>
                </a:cxn>
                <a:cxn ang="T11">
                  <a:pos x="T2" y="T3"/>
                </a:cxn>
                <a:cxn ang="T12">
                  <a:pos x="T4" y="T5"/>
                </a:cxn>
                <a:cxn ang="T13">
                  <a:pos x="T6" y="T7"/>
                </a:cxn>
                <a:cxn ang="T14">
                  <a:pos x="T8" y="T9"/>
                </a:cxn>
              </a:cxnLst>
              <a:rect l="T15" t="T16" r="T17" b="T18"/>
              <a:pathLst>
                <a:path w="192" h="1008">
                  <a:moveTo>
                    <a:pt x="0" y="0"/>
                  </a:moveTo>
                  <a:lnTo>
                    <a:pt x="0" y="1008"/>
                  </a:lnTo>
                  <a:lnTo>
                    <a:pt x="192" y="864"/>
                  </a:lnTo>
                  <a:lnTo>
                    <a:pt x="192" y="144"/>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4" name="Group 94"/>
          <p:cNvGrpSpPr>
            <a:grpSpLocks/>
          </p:cNvGrpSpPr>
          <p:nvPr/>
        </p:nvGrpSpPr>
        <p:grpSpPr bwMode="auto">
          <a:xfrm>
            <a:off x="6981825" y="5000625"/>
            <a:ext cx="1146175" cy="1181100"/>
            <a:chOff x="4398" y="3054"/>
            <a:chExt cx="722" cy="744"/>
          </a:xfrm>
        </p:grpSpPr>
        <p:sp>
          <p:nvSpPr>
            <p:cNvPr id="27766" name="Rectangle 95"/>
            <p:cNvSpPr>
              <a:spLocks noChangeArrowheads="1"/>
            </p:cNvSpPr>
            <p:nvPr/>
          </p:nvSpPr>
          <p:spPr bwMode="auto">
            <a:xfrm>
              <a:off x="4410" y="3087"/>
              <a:ext cx="710" cy="711"/>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27767" name="Rectangle 96"/>
            <p:cNvSpPr>
              <a:spLocks noChangeArrowheads="1"/>
            </p:cNvSpPr>
            <p:nvPr/>
          </p:nvSpPr>
          <p:spPr bwMode="auto">
            <a:xfrm>
              <a:off x="4398" y="3054"/>
              <a:ext cx="42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WrEn</a:t>
              </a:r>
            </a:p>
          </p:txBody>
        </p:sp>
        <p:sp>
          <p:nvSpPr>
            <p:cNvPr id="27768" name="Rectangle 97"/>
            <p:cNvSpPr>
              <a:spLocks noChangeArrowheads="1"/>
            </p:cNvSpPr>
            <p:nvPr/>
          </p:nvSpPr>
          <p:spPr bwMode="auto">
            <a:xfrm>
              <a:off x="4783" y="3054"/>
              <a:ext cx="31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Adr</a:t>
              </a:r>
            </a:p>
          </p:txBody>
        </p:sp>
        <p:sp>
          <p:nvSpPr>
            <p:cNvPr id="27769" name="Rectangle 98"/>
            <p:cNvSpPr>
              <a:spLocks noChangeArrowheads="1"/>
            </p:cNvSpPr>
            <p:nvPr/>
          </p:nvSpPr>
          <p:spPr bwMode="auto">
            <a:xfrm>
              <a:off x="4416" y="3311"/>
              <a:ext cx="700" cy="364"/>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80000"/>
                </a:lnSpc>
              </a:pPr>
              <a:r>
                <a:rPr lang="en-US" sz="2000" b="1">
                  <a:solidFill>
                    <a:schemeClr val="tx1"/>
                  </a:solidFill>
                  <a:latin typeface="Times" pitchFamily="19" charset="0"/>
                </a:rPr>
                <a:t>Data</a:t>
              </a:r>
            </a:p>
            <a:p>
              <a:pPr algn="ctr">
                <a:lnSpc>
                  <a:spcPct val="80000"/>
                </a:lnSpc>
              </a:pPr>
              <a:r>
                <a:rPr lang="en-US" sz="2000" b="1">
                  <a:solidFill>
                    <a:schemeClr val="tx1"/>
                  </a:solidFill>
                  <a:latin typeface="Times" pitchFamily="19" charset="0"/>
                </a:rPr>
                <a:t>Memory</a:t>
              </a:r>
            </a:p>
          </p:txBody>
        </p:sp>
        <p:sp>
          <p:nvSpPr>
            <p:cNvPr id="27770" name="Line 99"/>
            <p:cNvSpPr>
              <a:spLocks noChangeShapeType="1"/>
            </p:cNvSpPr>
            <p:nvPr/>
          </p:nvSpPr>
          <p:spPr bwMode="auto">
            <a:xfrm>
              <a:off x="4416" y="3648"/>
              <a:ext cx="96" cy="4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7771" name="Line 100"/>
            <p:cNvSpPr>
              <a:spLocks noChangeShapeType="1"/>
            </p:cNvSpPr>
            <p:nvPr/>
          </p:nvSpPr>
          <p:spPr bwMode="auto">
            <a:xfrm flipH="1">
              <a:off x="4416" y="3696"/>
              <a:ext cx="96" cy="48"/>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27703" name="Line 101"/>
          <p:cNvSpPr>
            <a:spLocks noChangeShapeType="1"/>
          </p:cNvSpPr>
          <p:nvPr/>
        </p:nvSpPr>
        <p:spPr bwMode="auto">
          <a:xfrm>
            <a:off x="3429000" y="2743200"/>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7704" name="Line 102"/>
          <p:cNvSpPr>
            <a:spLocks noChangeShapeType="1"/>
          </p:cNvSpPr>
          <p:nvPr/>
        </p:nvSpPr>
        <p:spPr bwMode="auto">
          <a:xfrm>
            <a:off x="3810000" y="2743200"/>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7705" name="Freeform 103"/>
          <p:cNvSpPr>
            <a:spLocks/>
          </p:cNvSpPr>
          <p:nvPr/>
        </p:nvSpPr>
        <p:spPr bwMode="auto">
          <a:xfrm>
            <a:off x="2895600" y="2514600"/>
            <a:ext cx="304800" cy="533400"/>
          </a:xfrm>
          <a:custGeom>
            <a:avLst/>
            <a:gdLst>
              <a:gd name="T0" fmla="*/ 0 w 192"/>
              <a:gd name="T1" fmla="*/ 0 h 336"/>
              <a:gd name="T2" fmla="*/ 0 w 192"/>
              <a:gd name="T3" fmla="*/ 533400 h 336"/>
              <a:gd name="T4" fmla="*/ 304800 w 192"/>
              <a:gd name="T5" fmla="*/ 533400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7706" name="Line 104"/>
          <p:cNvSpPr>
            <a:spLocks noChangeShapeType="1"/>
          </p:cNvSpPr>
          <p:nvPr/>
        </p:nvSpPr>
        <p:spPr bwMode="auto">
          <a:xfrm>
            <a:off x="3352800" y="35814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7707" name="Line 105"/>
          <p:cNvSpPr>
            <a:spLocks noChangeShapeType="1"/>
          </p:cNvSpPr>
          <p:nvPr/>
        </p:nvSpPr>
        <p:spPr bwMode="auto">
          <a:xfrm>
            <a:off x="3657600" y="3200400"/>
            <a:ext cx="0" cy="609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7708" name="Line 106"/>
          <p:cNvSpPr>
            <a:spLocks noChangeShapeType="1"/>
          </p:cNvSpPr>
          <p:nvPr/>
        </p:nvSpPr>
        <p:spPr bwMode="auto">
          <a:xfrm>
            <a:off x="4038600" y="35052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7709" name="Line 107"/>
          <p:cNvSpPr>
            <a:spLocks noChangeShapeType="1"/>
          </p:cNvSpPr>
          <p:nvPr/>
        </p:nvSpPr>
        <p:spPr bwMode="auto">
          <a:xfrm>
            <a:off x="4419600" y="35052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7710" name="Rectangle 108"/>
          <p:cNvSpPr>
            <a:spLocks noChangeArrowheads="1"/>
          </p:cNvSpPr>
          <p:nvPr/>
        </p:nvSpPr>
        <p:spPr bwMode="auto">
          <a:xfrm>
            <a:off x="4213225" y="34290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5</a:t>
            </a:r>
          </a:p>
        </p:txBody>
      </p:sp>
      <p:sp>
        <p:nvSpPr>
          <p:cNvPr id="27711" name="Line 109"/>
          <p:cNvSpPr>
            <a:spLocks noChangeShapeType="1"/>
          </p:cNvSpPr>
          <p:nvPr/>
        </p:nvSpPr>
        <p:spPr bwMode="auto">
          <a:xfrm>
            <a:off x="4648200" y="4114800"/>
            <a:ext cx="17526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7712" name="Line 110"/>
          <p:cNvSpPr>
            <a:spLocks noChangeShapeType="1"/>
          </p:cNvSpPr>
          <p:nvPr/>
        </p:nvSpPr>
        <p:spPr bwMode="auto">
          <a:xfrm>
            <a:off x="6705600" y="3505200"/>
            <a:ext cx="0" cy="4953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7713" name="Line 111"/>
          <p:cNvSpPr>
            <a:spLocks noChangeShapeType="1"/>
          </p:cNvSpPr>
          <p:nvPr/>
        </p:nvSpPr>
        <p:spPr bwMode="auto">
          <a:xfrm>
            <a:off x="4648200" y="4648200"/>
            <a:ext cx="914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7714" name="Line 112"/>
          <p:cNvSpPr>
            <a:spLocks noChangeShapeType="1"/>
          </p:cNvSpPr>
          <p:nvPr/>
        </p:nvSpPr>
        <p:spPr bwMode="auto">
          <a:xfrm>
            <a:off x="5867400" y="4800600"/>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7715" name="Freeform 113"/>
          <p:cNvSpPr>
            <a:spLocks/>
          </p:cNvSpPr>
          <p:nvPr/>
        </p:nvSpPr>
        <p:spPr bwMode="auto">
          <a:xfrm>
            <a:off x="5181600" y="4648200"/>
            <a:ext cx="1828800" cy="609600"/>
          </a:xfrm>
          <a:custGeom>
            <a:avLst/>
            <a:gdLst>
              <a:gd name="T0" fmla="*/ 0 w 1152"/>
              <a:gd name="T1" fmla="*/ 0 h 288"/>
              <a:gd name="T2" fmla="*/ 0 w 1152"/>
              <a:gd name="T3" fmla="*/ 609600 h 288"/>
              <a:gd name="T4" fmla="*/ 1828800 w 1152"/>
              <a:gd name="T5" fmla="*/ 609600 h 288"/>
              <a:gd name="T6" fmla="*/ 0 60000 65536"/>
              <a:gd name="T7" fmla="*/ 0 60000 65536"/>
              <a:gd name="T8" fmla="*/ 0 60000 65536"/>
              <a:gd name="T9" fmla="*/ 0 w 1152"/>
              <a:gd name="T10" fmla="*/ 0 h 288"/>
              <a:gd name="T11" fmla="*/ 1152 w 1152"/>
              <a:gd name="T12" fmla="*/ 288 h 288"/>
            </a:gdLst>
            <a:ahLst/>
            <a:cxnLst>
              <a:cxn ang="T6">
                <a:pos x="T0" y="T1"/>
              </a:cxn>
              <a:cxn ang="T7">
                <a:pos x="T2" y="T3"/>
              </a:cxn>
              <a:cxn ang="T8">
                <a:pos x="T4" y="T5"/>
              </a:cxn>
            </a:cxnLst>
            <a:rect l="T9" t="T10" r="T11" b="T12"/>
            <a:pathLst>
              <a:path w="1152" h="288">
                <a:moveTo>
                  <a:pt x="0" y="0"/>
                </a:moveTo>
                <a:lnTo>
                  <a:pt x="0" y="288"/>
                </a:lnTo>
                <a:lnTo>
                  <a:pt x="1152" y="288"/>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7716" name="Line 114"/>
          <p:cNvSpPr>
            <a:spLocks noChangeShapeType="1"/>
          </p:cNvSpPr>
          <p:nvPr/>
        </p:nvSpPr>
        <p:spPr bwMode="auto">
          <a:xfrm>
            <a:off x="4876800" y="54864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7717" name="Line 115"/>
          <p:cNvSpPr>
            <a:spLocks noChangeShapeType="1"/>
          </p:cNvSpPr>
          <p:nvPr/>
        </p:nvSpPr>
        <p:spPr bwMode="auto">
          <a:xfrm>
            <a:off x="3810000" y="54864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7718" name="Line 116"/>
          <p:cNvSpPr>
            <a:spLocks noChangeShapeType="1"/>
          </p:cNvSpPr>
          <p:nvPr/>
        </p:nvSpPr>
        <p:spPr bwMode="auto">
          <a:xfrm flipH="1">
            <a:off x="3429000" y="46482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7719" name="Line 117"/>
          <p:cNvSpPr>
            <a:spLocks noChangeShapeType="1"/>
          </p:cNvSpPr>
          <p:nvPr/>
        </p:nvSpPr>
        <p:spPr bwMode="auto">
          <a:xfrm>
            <a:off x="3505200" y="46482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7720" name="Line 118"/>
          <p:cNvSpPr>
            <a:spLocks noChangeShapeType="1"/>
          </p:cNvSpPr>
          <p:nvPr/>
        </p:nvSpPr>
        <p:spPr bwMode="auto">
          <a:xfrm>
            <a:off x="3505200" y="48006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7721" name="Line 119"/>
          <p:cNvSpPr>
            <a:spLocks noChangeShapeType="1"/>
          </p:cNvSpPr>
          <p:nvPr/>
        </p:nvSpPr>
        <p:spPr bwMode="auto">
          <a:xfrm flipV="1">
            <a:off x="4724400" y="6096000"/>
            <a:ext cx="0" cy="2286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7722" name="Line 120"/>
          <p:cNvSpPr>
            <a:spLocks noChangeShapeType="1"/>
          </p:cNvSpPr>
          <p:nvPr/>
        </p:nvSpPr>
        <p:spPr bwMode="auto">
          <a:xfrm flipV="1">
            <a:off x="5715000" y="5562600"/>
            <a:ext cx="0" cy="3810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7723" name="Line 121"/>
          <p:cNvSpPr>
            <a:spLocks noChangeShapeType="1"/>
          </p:cNvSpPr>
          <p:nvPr/>
        </p:nvSpPr>
        <p:spPr bwMode="auto">
          <a:xfrm flipH="1">
            <a:off x="6781800" y="6019800"/>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7724" name="Line 122"/>
          <p:cNvSpPr>
            <a:spLocks noChangeShapeType="1"/>
          </p:cNvSpPr>
          <p:nvPr/>
        </p:nvSpPr>
        <p:spPr bwMode="auto">
          <a:xfrm>
            <a:off x="6858000" y="4419600"/>
            <a:ext cx="16002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7725" name="Line 123"/>
          <p:cNvSpPr>
            <a:spLocks noChangeShapeType="1"/>
          </p:cNvSpPr>
          <p:nvPr/>
        </p:nvSpPr>
        <p:spPr bwMode="auto">
          <a:xfrm>
            <a:off x="7848600" y="4419600"/>
            <a:ext cx="0" cy="6096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7726" name="Line 124"/>
          <p:cNvSpPr>
            <a:spLocks noChangeShapeType="1"/>
          </p:cNvSpPr>
          <p:nvPr/>
        </p:nvSpPr>
        <p:spPr bwMode="auto">
          <a:xfrm flipH="1">
            <a:off x="7086600" y="43434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7727" name="Freeform 125"/>
          <p:cNvSpPr>
            <a:spLocks/>
          </p:cNvSpPr>
          <p:nvPr/>
        </p:nvSpPr>
        <p:spPr bwMode="auto">
          <a:xfrm>
            <a:off x="2667000" y="4267200"/>
            <a:ext cx="6248400" cy="2209800"/>
          </a:xfrm>
          <a:custGeom>
            <a:avLst/>
            <a:gdLst>
              <a:gd name="T0" fmla="*/ 6096000 w 3936"/>
              <a:gd name="T1" fmla="*/ 736600 h 1296"/>
              <a:gd name="T2" fmla="*/ 6248400 w 3936"/>
              <a:gd name="T3" fmla="*/ 736600 h 1296"/>
              <a:gd name="T4" fmla="*/ 6248400 w 3936"/>
              <a:gd name="T5" fmla="*/ 2209800 h 1296"/>
              <a:gd name="T6" fmla="*/ 0 w 3936"/>
              <a:gd name="T7" fmla="*/ 2209800 h 1296"/>
              <a:gd name="T8" fmla="*/ 0 w 3936"/>
              <a:gd name="T9" fmla="*/ 0 h 1296"/>
              <a:gd name="T10" fmla="*/ 533400 w 3936"/>
              <a:gd name="T11" fmla="*/ 0 h 1296"/>
              <a:gd name="T12" fmla="*/ 0 60000 65536"/>
              <a:gd name="T13" fmla="*/ 0 60000 65536"/>
              <a:gd name="T14" fmla="*/ 0 60000 65536"/>
              <a:gd name="T15" fmla="*/ 0 60000 65536"/>
              <a:gd name="T16" fmla="*/ 0 60000 65536"/>
              <a:gd name="T17" fmla="*/ 0 60000 65536"/>
              <a:gd name="T18" fmla="*/ 0 w 3936"/>
              <a:gd name="T19" fmla="*/ 0 h 1296"/>
              <a:gd name="T20" fmla="*/ 3936 w 3936"/>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3936" h="1296">
                <a:moveTo>
                  <a:pt x="3840" y="432"/>
                </a:moveTo>
                <a:lnTo>
                  <a:pt x="3936" y="432"/>
                </a:lnTo>
                <a:lnTo>
                  <a:pt x="3936" y="1296"/>
                </a:lnTo>
                <a:lnTo>
                  <a:pt x="0" y="1296"/>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7728" name="Line 126"/>
          <p:cNvSpPr>
            <a:spLocks noChangeShapeType="1"/>
          </p:cNvSpPr>
          <p:nvPr/>
        </p:nvSpPr>
        <p:spPr bwMode="auto">
          <a:xfrm>
            <a:off x="8153400" y="5562600"/>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7729" name="Line 127"/>
          <p:cNvSpPr>
            <a:spLocks noChangeShapeType="1"/>
          </p:cNvSpPr>
          <p:nvPr/>
        </p:nvSpPr>
        <p:spPr bwMode="auto">
          <a:xfrm>
            <a:off x="5988050" y="1968500"/>
            <a:ext cx="2489200" cy="0"/>
          </a:xfrm>
          <a:prstGeom prst="line">
            <a:avLst/>
          </a:prstGeom>
          <a:noFill/>
          <a:ln w="25400">
            <a:solidFill>
              <a:schemeClr val="tx1"/>
            </a:solidFill>
            <a:round/>
            <a:headEnd/>
            <a:tailEnd type="triangle" w="med" len="sm"/>
          </a:ln>
        </p:spPr>
        <p:txBody>
          <a:bodyPr wrap="none" anchor="ctr">
            <a:prstTxWarp prst="textNoShape">
              <a:avLst/>
            </a:prstTxWarp>
          </a:bodyPr>
          <a:lstStyle/>
          <a:p>
            <a:endParaRPr lang="en-US"/>
          </a:p>
        </p:txBody>
      </p:sp>
      <p:sp>
        <p:nvSpPr>
          <p:cNvPr id="27730" name="Rectangle 128"/>
          <p:cNvSpPr>
            <a:spLocks noChangeArrowheads="1"/>
          </p:cNvSpPr>
          <p:nvPr/>
        </p:nvSpPr>
        <p:spPr bwMode="auto">
          <a:xfrm>
            <a:off x="6248400" y="1587500"/>
            <a:ext cx="20193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Instruction&lt;31:0&gt;</a:t>
            </a:r>
          </a:p>
        </p:txBody>
      </p:sp>
      <p:sp>
        <p:nvSpPr>
          <p:cNvPr id="27731" name="Line 129"/>
          <p:cNvSpPr>
            <a:spLocks noChangeShapeType="1"/>
          </p:cNvSpPr>
          <p:nvPr/>
        </p:nvSpPr>
        <p:spPr bwMode="auto">
          <a:xfrm>
            <a:off x="6324600" y="19812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27732" name="Rectangle 130"/>
          <p:cNvSpPr>
            <a:spLocks noChangeArrowheads="1"/>
          </p:cNvSpPr>
          <p:nvPr/>
        </p:nvSpPr>
        <p:spPr bwMode="auto">
          <a:xfrm rot="5400000">
            <a:off x="5960269" y="2248694"/>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&lt;21:25&gt;</a:t>
            </a:r>
          </a:p>
        </p:txBody>
      </p:sp>
      <p:sp>
        <p:nvSpPr>
          <p:cNvPr id="27733" name="Rectangle 131"/>
          <p:cNvSpPr>
            <a:spLocks noChangeArrowheads="1"/>
          </p:cNvSpPr>
          <p:nvPr/>
        </p:nvSpPr>
        <p:spPr bwMode="auto">
          <a:xfrm rot="5400000">
            <a:off x="6493669" y="2248694"/>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&lt;16:20&gt;</a:t>
            </a:r>
          </a:p>
        </p:txBody>
      </p:sp>
      <p:sp>
        <p:nvSpPr>
          <p:cNvPr id="27734" name="Rectangle 132"/>
          <p:cNvSpPr>
            <a:spLocks noChangeArrowheads="1"/>
          </p:cNvSpPr>
          <p:nvPr/>
        </p:nvSpPr>
        <p:spPr bwMode="auto">
          <a:xfrm rot="5400000">
            <a:off x="7027069" y="2248694"/>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&lt;11:15&gt;</a:t>
            </a:r>
          </a:p>
        </p:txBody>
      </p:sp>
      <p:sp>
        <p:nvSpPr>
          <p:cNvPr id="27735" name="Rectangle 133"/>
          <p:cNvSpPr>
            <a:spLocks noChangeArrowheads="1"/>
          </p:cNvSpPr>
          <p:nvPr/>
        </p:nvSpPr>
        <p:spPr bwMode="auto">
          <a:xfrm rot="5400000">
            <a:off x="7573169" y="2235994"/>
            <a:ext cx="919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&lt;0:15&gt;</a:t>
            </a:r>
          </a:p>
        </p:txBody>
      </p:sp>
      <p:sp>
        <p:nvSpPr>
          <p:cNvPr id="27736" name="Line 134"/>
          <p:cNvSpPr>
            <a:spLocks noChangeShapeType="1"/>
          </p:cNvSpPr>
          <p:nvPr/>
        </p:nvSpPr>
        <p:spPr bwMode="auto">
          <a:xfrm>
            <a:off x="6858000" y="19812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27737" name="Line 135"/>
          <p:cNvSpPr>
            <a:spLocks noChangeShapeType="1"/>
          </p:cNvSpPr>
          <p:nvPr/>
        </p:nvSpPr>
        <p:spPr bwMode="auto">
          <a:xfrm>
            <a:off x="7391400" y="19812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27738" name="Line 136"/>
          <p:cNvSpPr>
            <a:spLocks noChangeShapeType="1"/>
          </p:cNvSpPr>
          <p:nvPr/>
        </p:nvSpPr>
        <p:spPr bwMode="auto">
          <a:xfrm>
            <a:off x="7924800" y="19812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27739" name="Rectangle 137"/>
          <p:cNvSpPr>
            <a:spLocks noChangeArrowheads="1"/>
          </p:cNvSpPr>
          <p:nvPr/>
        </p:nvSpPr>
        <p:spPr bwMode="auto">
          <a:xfrm>
            <a:off x="7681913" y="2806700"/>
            <a:ext cx="914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Imm16</a:t>
            </a:r>
          </a:p>
        </p:txBody>
      </p:sp>
      <p:sp>
        <p:nvSpPr>
          <p:cNvPr id="27740" name="Rectangle 138"/>
          <p:cNvSpPr>
            <a:spLocks noChangeArrowheads="1"/>
          </p:cNvSpPr>
          <p:nvPr/>
        </p:nvSpPr>
        <p:spPr bwMode="auto">
          <a:xfrm>
            <a:off x="7148513" y="2806700"/>
            <a:ext cx="4778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Rd</a:t>
            </a:r>
          </a:p>
        </p:txBody>
      </p:sp>
      <p:sp>
        <p:nvSpPr>
          <p:cNvPr id="27741" name="Rectangle 139"/>
          <p:cNvSpPr>
            <a:spLocks noChangeArrowheads="1"/>
          </p:cNvSpPr>
          <p:nvPr/>
        </p:nvSpPr>
        <p:spPr bwMode="auto">
          <a:xfrm>
            <a:off x="6691313" y="2806700"/>
            <a:ext cx="42068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Rt</a:t>
            </a:r>
          </a:p>
        </p:txBody>
      </p:sp>
      <p:sp>
        <p:nvSpPr>
          <p:cNvPr id="27742" name="Rectangle 140"/>
          <p:cNvSpPr>
            <a:spLocks noChangeArrowheads="1"/>
          </p:cNvSpPr>
          <p:nvPr/>
        </p:nvSpPr>
        <p:spPr bwMode="auto">
          <a:xfrm>
            <a:off x="6157913" y="2806700"/>
            <a:ext cx="4492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Rs</a:t>
            </a:r>
          </a:p>
        </p:txBody>
      </p:sp>
      <p:sp>
        <p:nvSpPr>
          <p:cNvPr id="27743" name="Rectangle 141"/>
          <p:cNvSpPr>
            <a:spLocks noChangeArrowheads="1"/>
          </p:cNvSpPr>
          <p:nvPr/>
        </p:nvSpPr>
        <p:spPr bwMode="auto">
          <a:xfrm>
            <a:off x="4344988" y="1922463"/>
            <a:ext cx="239712" cy="369887"/>
          </a:xfrm>
          <a:prstGeom prst="rect">
            <a:avLst/>
          </a:prstGeom>
          <a:noFill/>
          <a:ln w="12700">
            <a:noFill/>
            <a:miter lim="800000"/>
            <a:headEnd/>
            <a:tailEnd/>
          </a:ln>
        </p:spPr>
        <p:txBody>
          <a:bodyPr wrap="none" anchor="ctr">
            <a:prstTxWarp prst="textNoShape">
              <a:avLst/>
            </a:prstTxWarp>
          </a:bodyPr>
          <a:lstStyle/>
          <a:p>
            <a:endParaRPr lang="en-US"/>
          </a:p>
        </p:txBody>
      </p:sp>
      <p:sp>
        <p:nvSpPr>
          <p:cNvPr id="27744" name="Rectangle 142"/>
          <p:cNvSpPr>
            <a:spLocks noChangeArrowheads="1"/>
          </p:cNvSpPr>
          <p:nvPr/>
        </p:nvSpPr>
        <p:spPr bwMode="auto">
          <a:xfrm>
            <a:off x="4344988" y="2740025"/>
            <a:ext cx="239712" cy="369888"/>
          </a:xfrm>
          <a:prstGeom prst="rect">
            <a:avLst/>
          </a:prstGeom>
          <a:noFill/>
          <a:ln w="12700">
            <a:noFill/>
            <a:miter lim="800000"/>
            <a:headEnd/>
            <a:tailEnd/>
          </a:ln>
        </p:spPr>
        <p:txBody>
          <a:bodyPr wrap="none" anchor="ctr">
            <a:prstTxWarp prst="textNoShape">
              <a:avLst/>
            </a:prstTxWarp>
          </a:bodyPr>
          <a:lstStyle/>
          <a:p>
            <a:endParaRPr lang="en-US"/>
          </a:p>
        </p:txBody>
      </p:sp>
      <p:sp>
        <p:nvSpPr>
          <p:cNvPr id="27745" name="Rectangle 143"/>
          <p:cNvSpPr>
            <a:spLocks noChangeArrowheads="1"/>
          </p:cNvSpPr>
          <p:nvPr/>
        </p:nvSpPr>
        <p:spPr bwMode="auto">
          <a:xfrm>
            <a:off x="3054350" y="1752600"/>
            <a:ext cx="14414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nPC_sel=+4</a:t>
            </a:r>
          </a:p>
        </p:txBody>
      </p:sp>
      <p:sp>
        <p:nvSpPr>
          <p:cNvPr id="27746" name="Rectangle 144"/>
          <p:cNvSpPr>
            <a:spLocks noChangeArrowheads="1"/>
          </p:cNvSpPr>
          <p:nvPr/>
        </p:nvSpPr>
        <p:spPr bwMode="auto">
          <a:xfrm>
            <a:off x="4892675" y="1770063"/>
            <a:ext cx="1101725" cy="1000125"/>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27747" name="Rectangle 145"/>
          <p:cNvSpPr>
            <a:spLocks noChangeArrowheads="1"/>
          </p:cNvSpPr>
          <p:nvPr/>
        </p:nvSpPr>
        <p:spPr bwMode="auto">
          <a:xfrm>
            <a:off x="5068888" y="1739900"/>
            <a:ext cx="717550" cy="1003300"/>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2000" b="1">
                <a:solidFill>
                  <a:schemeClr val="tx1"/>
                </a:solidFill>
                <a:latin typeface="Times" pitchFamily="19" charset="0"/>
              </a:rPr>
              <a:t>instr</a:t>
            </a:r>
          </a:p>
          <a:p>
            <a:pPr algn="ctr"/>
            <a:r>
              <a:rPr lang="en-US" sz="2000" b="1">
                <a:solidFill>
                  <a:schemeClr val="tx1"/>
                </a:solidFill>
                <a:latin typeface="Times" pitchFamily="19" charset="0"/>
              </a:rPr>
              <a:t>fetch</a:t>
            </a:r>
          </a:p>
          <a:p>
            <a:pPr algn="ctr"/>
            <a:r>
              <a:rPr lang="en-US" sz="2000" b="1">
                <a:solidFill>
                  <a:schemeClr val="tx1"/>
                </a:solidFill>
                <a:latin typeface="Times" pitchFamily="19" charset="0"/>
              </a:rPr>
              <a:t>unit</a:t>
            </a:r>
          </a:p>
        </p:txBody>
      </p:sp>
      <p:sp>
        <p:nvSpPr>
          <p:cNvPr id="27748" name="Line 146"/>
          <p:cNvSpPr>
            <a:spLocks noChangeShapeType="1"/>
          </p:cNvSpPr>
          <p:nvPr/>
        </p:nvSpPr>
        <p:spPr bwMode="auto">
          <a:xfrm>
            <a:off x="4495800" y="1981200"/>
            <a:ext cx="3810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7749" name="Line 147"/>
          <p:cNvSpPr>
            <a:spLocks noChangeShapeType="1"/>
          </p:cNvSpPr>
          <p:nvPr/>
        </p:nvSpPr>
        <p:spPr bwMode="auto">
          <a:xfrm>
            <a:off x="4495800" y="1981200"/>
            <a:ext cx="3810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7750" name="Rectangle 148"/>
          <p:cNvSpPr>
            <a:spLocks noChangeArrowheads="1"/>
          </p:cNvSpPr>
          <p:nvPr/>
        </p:nvSpPr>
        <p:spPr bwMode="auto">
          <a:xfrm>
            <a:off x="4157663" y="2286000"/>
            <a:ext cx="4905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clk</a:t>
            </a:r>
          </a:p>
        </p:txBody>
      </p:sp>
      <p:sp>
        <p:nvSpPr>
          <p:cNvPr id="27751" name="Line 149"/>
          <p:cNvSpPr>
            <a:spLocks noChangeShapeType="1"/>
          </p:cNvSpPr>
          <p:nvPr/>
        </p:nvSpPr>
        <p:spPr bwMode="auto">
          <a:xfrm flipH="1">
            <a:off x="4648200" y="2514600"/>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7752" name="Line 150"/>
          <p:cNvSpPr>
            <a:spLocks noChangeShapeType="1"/>
          </p:cNvSpPr>
          <p:nvPr/>
        </p:nvSpPr>
        <p:spPr bwMode="auto">
          <a:xfrm>
            <a:off x="4876800" y="2438400"/>
            <a:ext cx="152400" cy="76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7753" name="Line 151"/>
          <p:cNvSpPr>
            <a:spLocks noChangeShapeType="1"/>
          </p:cNvSpPr>
          <p:nvPr/>
        </p:nvSpPr>
        <p:spPr bwMode="auto">
          <a:xfrm flipH="1">
            <a:off x="4876800" y="2514600"/>
            <a:ext cx="152400" cy="76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7754" name="Freeform 152"/>
          <p:cNvSpPr>
            <a:spLocks/>
          </p:cNvSpPr>
          <p:nvPr/>
        </p:nvSpPr>
        <p:spPr bwMode="auto">
          <a:xfrm>
            <a:off x="5486400" y="2819400"/>
            <a:ext cx="1066800" cy="1066800"/>
          </a:xfrm>
          <a:custGeom>
            <a:avLst/>
            <a:gdLst>
              <a:gd name="T0" fmla="*/ 1066800 w 672"/>
              <a:gd name="T1" fmla="*/ 1066800 h 1008"/>
              <a:gd name="T2" fmla="*/ 1066800 w 672"/>
              <a:gd name="T3" fmla="*/ 660400 h 1008"/>
              <a:gd name="T4" fmla="*/ 0 w 672"/>
              <a:gd name="T5" fmla="*/ 660400 h 1008"/>
              <a:gd name="T6" fmla="*/ 0 w 672"/>
              <a:gd name="T7" fmla="*/ 0 h 1008"/>
              <a:gd name="T8" fmla="*/ 0 60000 65536"/>
              <a:gd name="T9" fmla="*/ 0 60000 65536"/>
              <a:gd name="T10" fmla="*/ 0 60000 65536"/>
              <a:gd name="T11" fmla="*/ 0 60000 65536"/>
              <a:gd name="T12" fmla="*/ 0 w 672"/>
              <a:gd name="T13" fmla="*/ 0 h 1008"/>
              <a:gd name="T14" fmla="*/ 672 w 672"/>
              <a:gd name="T15" fmla="*/ 1008 h 1008"/>
            </a:gdLst>
            <a:ahLst/>
            <a:cxnLst>
              <a:cxn ang="T8">
                <a:pos x="T0" y="T1"/>
              </a:cxn>
              <a:cxn ang="T9">
                <a:pos x="T2" y="T3"/>
              </a:cxn>
              <a:cxn ang="T10">
                <a:pos x="T4" y="T5"/>
              </a:cxn>
              <a:cxn ang="T11">
                <a:pos x="T6" y="T7"/>
              </a:cxn>
            </a:cxnLst>
            <a:rect l="T12" t="T13" r="T14" b="T15"/>
            <a:pathLst>
              <a:path w="672" h="1008">
                <a:moveTo>
                  <a:pt x="672" y="1008"/>
                </a:moveTo>
                <a:lnTo>
                  <a:pt x="672" y="624"/>
                </a:lnTo>
                <a:lnTo>
                  <a:pt x="0" y="624"/>
                </a:lnTo>
                <a:lnTo>
                  <a:pt x="0"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7755" name="Freeform 153"/>
          <p:cNvSpPr>
            <a:spLocks/>
          </p:cNvSpPr>
          <p:nvPr/>
        </p:nvSpPr>
        <p:spPr bwMode="auto">
          <a:xfrm>
            <a:off x="5791200" y="1981200"/>
            <a:ext cx="1600200" cy="838200"/>
          </a:xfrm>
          <a:custGeom>
            <a:avLst/>
            <a:gdLst>
              <a:gd name="T0" fmla="*/ 0 w 1008"/>
              <a:gd name="T1" fmla="*/ 0 h 528"/>
              <a:gd name="T2" fmla="*/ 1600200 w 1008"/>
              <a:gd name="T3" fmla="*/ 0 h 528"/>
              <a:gd name="T4" fmla="*/ 1600200 w 1008"/>
              <a:gd name="T5" fmla="*/ 838200 h 528"/>
              <a:gd name="T6" fmla="*/ 0 60000 65536"/>
              <a:gd name="T7" fmla="*/ 0 60000 65536"/>
              <a:gd name="T8" fmla="*/ 0 60000 65536"/>
              <a:gd name="T9" fmla="*/ 0 w 1008"/>
              <a:gd name="T10" fmla="*/ 0 h 528"/>
              <a:gd name="T11" fmla="*/ 1008 w 1008"/>
              <a:gd name="T12" fmla="*/ 528 h 528"/>
            </a:gdLst>
            <a:ahLst/>
            <a:cxnLst>
              <a:cxn ang="T6">
                <a:pos x="T0" y="T1"/>
              </a:cxn>
              <a:cxn ang="T7">
                <a:pos x="T2" y="T3"/>
              </a:cxn>
              <a:cxn ang="T8">
                <a:pos x="T4" y="T5"/>
              </a:cxn>
            </a:cxnLst>
            <a:rect l="T9" t="T10" r="T11" b="T12"/>
            <a:pathLst>
              <a:path w="1008" h="528">
                <a:moveTo>
                  <a:pt x="0" y="0"/>
                </a:moveTo>
                <a:lnTo>
                  <a:pt x="1008" y="0"/>
                </a:lnTo>
                <a:lnTo>
                  <a:pt x="1008" y="528"/>
                </a:lnTo>
              </a:path>
            </a:pathLst>
          </a:custGeom>
          <a:noFill/>
          <a:ln w="57150">
            <a:solidFill>
              <a:schemeClr val="accent2"/>
            </a:solidFill>
            <a:round/>
            <a:headEnd/>
            <a:tailEnd/>
          </a:ln>
        </p:spPr>
        <p:txBody>
          <a:bodyPr wrap="none" anchor="ctr">
            <a:prstTxWarp prst="textNoShape">
              <a:avLst/>
            </a:prstTxWarp>
          </a:bodyPr>
          <a:lstStyle/>
          <a:p>
            <a:endParaRPr lang="en-US"/>
          </a:p>
        </p:txBody>
      </p:sp>
      <p:sp>
        <p:nvSpPr>
          <p:cNvPr id="27756" name="Line 154"/>
          <p:cNvSpPr>
            <a:spLocks noChangeShapeType="1"/>
          </p:cNvSpPr>
          <p:nvPr/>
        </p:nvSpPr>
        <p:spPr bwMode="auto">
          <a:xfrm>
            <a:off x="6858000" y="1981200"/>
            <a:ext cx="0" cy="838200"/>
          </a:xfrm>
          <a:prstGeom prst="line">
            <a:avLst/>
          </a:prstGeom>
          <a:noFill/>
          <a:ln w="57150">
            <a:solidFill>
              <a:schemeClr val="accent2"/>
            </a:solidFill>
            <a:round/>
            <a:headEnd/>
            <a:tailEnd/>
          </a:ln>
        </p:spPr>
        <p:txBody>
          <a:bodyPr wrap="none" anchor="ctr">
            <a:prstTxWarp prst="textNoShape">
              <a:avLst/>
            </a:prstTxWarp>
          </a:bodyPr>
          <a:lstStyle/>
          <a:p>
            <a:endParaRPr lang="en-US"/>
          </a:p>
        </p:txBody>
      </p:sp>
      <p:sp>
        <p:nvSpPr>
          <p:cNvPr id="27757" name="Line 155"/>
          <p:cNvSpPr>
            <a:spLocks noChangeShapeType="1"/>
          </p:cNvSpPr>
          <p:nvPr/>
        </p:nvSpPr>
        <p:spPr bwMode="auto">
          <a:xfrm>
            <a:off x="6324600" y="1981200"/>
            <a:ext cx="0" cy="838200"/>
          </a:xfrm>
          <a:prstGeom prst="line">
            <a:avLst/>
          </a:prstGeom>
          <a:noFill/>
          <a:ln w="57150">
            <a:solidFill>
              <a:schemeClr val="accent2"/>
            </a:solidFill>
            <a:round/>
            <a:headEnd/>
            <a:tailEnd/>
          </a:ln>
        </p:spPr>
        <p:txBody>
          <a:bodyPr wrap="none" anchor="ctr">
            <a:prstTxWarp prst="textNoShape">
              <a:avLst/>
            </a:prstTxWarp>
          </a:bodyPr>
          <a:lstStyle/>
          <a:p>
            <a:endParaRPr lang="en-US"/>
          </a:p>
        </p:txBody>
      </p:sp>
      <p:sp>
        <p:nvSpPr>
          <p:cNvPr id="27758" name="Line 156"/>
          <p:cNvSpPr>
            <a:spLocks noChangeShapeType="1"/>
          </p:cNvSpPr>
          <p:nvPr/>
        </p:nvSpPr>
        <p:spPr bwMode="auto">
          <a:xfrm>
            <a:off x="3429000" y="2743200"/>
            <a:ext cx="0" cy="152400"/>
          </a:xfrm>
          <a:prstGeom prst="line">
            <a:avLst/>
          </a:prstGeom>
          <a:noFill/>
          <a:ln w="57150">
            <a:solidFill>
              <a:schemeClr val="accent2"/>
            </a:solidFill>
            <a:round/>
            <a:headEnd/>
            <a:tailEnd/>
          </a:ln>
        </p:spPr>
        <p:txBody>
          <a:bodyPr wrap="none" anchor="ctr">
            <a:prstTxWarp prst="textNoShape">
              <a:avLst/>
            </a:prstTxWarp>
          </a:bodyPr>
          <a:lstStyle/>
          <a:p>
            <a:endParaRPr lang="en-US"/>
          </a:p>
        </p:txBody>
      </p:sp>
      <p:sp>
        <p:nvSpPr>
          <p:cNvPr id="27759" name="Line 157"/>
          <p:cNvSpPr>
            <a:spLocks noChangeShapeType="1"/>
          </p:cNvSpPr>
          <p:nvPr/>
        </p:nvSpPr>
        <p:spPr bwMode="auto">
          <a:xfrm>
            <a:off x="3657600" y="3200400"/>
            <a:ext cx="0" cy="609600"/>
          </a:xfrm>
          <a:prstGeom prst="line">
            <a:avLst/>
          </a:prstGeom>
          <a:noFill/>
          <a:ln w="57150">
            <a:solidFill>
              <a:schemeClr val="accent2"/>
            </a:solidFill>
            <a:round/>
            <a:headEnd/>
            <a:tailEnd/>
          </a:ln>
        </p:spPr>
        <p:txBody>
          <a:bodyPr wrap="none" anchor="ctr">
            <a:prstTxWarp prst="textNoShape">
              <a:avLst/>
            </a:prstTxWarp>
          </a:bodyPr>
          <a:lstStyle/>
          <a:p>
            <a:endParaRPr lang="en-US"/>
          </a:p>
        </p:txBody>
      </p:sp>
      <p:sp>
        <p:nvSpPr>
          <p:cNvPr id="27760" name="Line 158"/>
          <p:cNvSpPr>
            <a:spLocks noChangeShapeType="1"/>
          </p:cNvSpPr>
          <p:nvPr/>
        </p:nvSpPr>
        <p:spPr bwMode="auto">
          <a:xfrm>
            <a:off x="4038600" y="3505200"/>
            <a:ext cx="0" cy="304800"/>
          </a:xfrm>
          <a:prstGeom prst="line">
            <a:avLst/>
          </a:prstGeom>
          <a:noFill/>
          <a:ln w="57150">
            <a:solidFill>
              <a:schemeClr val="accent2"/>
            </a:solidFill>
            <a:round/>
            <a:headEnd/>
            <a:tailEnd/>
          </a:ln>
        </p:spPr>
        <p:txBody>
          <a:bodyPr wrap="none" anchor="ctr">
            <a:prstTxWarp prst="textNoShape">
              <a:avLst/>
            </a:prstTxWarp>
          </a:bodyPr>
          <a:lstStyle/>
          <a:p>
            <a:endParaRPr lang="en-US"/>
          </a:p>
        </p:txBody>
      </p:sp>
      <p:sp>
        <p:nvSpPr>
          <p:cNvPr id="27761" name="Line 159"/>
          <p:cNvSpPr>
            <a:spLocks noChangeShapeType="1"/>
          </p:cNvSpPr>
          <p:nvPr/>
        </p:nvSpPr>
        <p:spPr bwMode="auto">
          <a:xfrm>
            <a:off x="4419600" y="3505200"/>
            <a:ext cx="0" cy="304800"/>
          </a:xfrm>
          <a:prstGeom prst="line">
            <a:avLst/>
          </a:prstGeom>
          <a:noFill/>
          <a:ln w="57150">
            <a:solidFill>
              <a:schemeClr val="accent2"/>
            </a:solidFill>
            <a:round/>
            <a:headEnd/>
            <a:tailEnd/>
          </a:ln>
        </p:spPr>
        <p:txBody>
          <a:bodyPr wrap="none" anchor="ctr">
            <a:prstTxWarp prst="textNoShape">
              <a:avLst/>
            </a:prstTxWarp>
          </a:bodyPr>
          <a:lstStyle/>
          <a:p>
            <a:endParaRPr lang="en-US"/>
          </a:p>
        </p:txBody>
      </p:sp>
      <p:sp>
        <p:nvSpPr>
          <p:cNvPr id="27762" name="Line 160"/>
          <p:cNvSpPr>
            <a:spLocks noChangeShapeType="1"/>
          </p:cNvSpPr>
          <p:nvPr/>
        </p:nvSpPr>
        <p:spPr bwMode="auto">
          <a:xfrm>
            <a:off x="4648200" y="4114800"/>
            <a:ext cx="1752600" cy="0"/>
          </a:xfrm>
          <a:prstGeom prst="line">
            <a:avLst/>
          </a:prstGeom>
          <a:noFill/>
          <a:ln w="57150">
            <a:solidFill>
              <a:schemeClr val="accent2"/>
            </a:solidFill>
            <a:round/>
            <a:headEnd/>
            <a:tailEnd/>
          </a:ln>
        </p:spPr>
        <p:txBody>
          <a:bodyPr wrap="none" anchor="ctr">
            <a:prstTxWarp prst="textNoShape">
              <a:avLst/>
            </a:prstTxWarp>
          </a:bodyPr>
          <a:lstStyle/>
          <a:p>
            <a:endParaRPr lang="en-US"/>
          </a:p>
        </p:txBody>
      </p:sp>
      <p:sp>
        <p:nvSpPr>
          <p:cNvPr id="27763" name="Freeform 161"/>
          <p:cNvSpPr>
            <a:spLocks/>
          </p:cNvSpPr>
          <p:nvPr/>
        </p:nvSpPr>
        <p:spPr bwMode="auto">
          <a:xfrm>
            <a:off x="4648200" y="4648200"/>
            <a:ext cx="1752600" cy="152400"/>
          </a:xfrm>
          <a:custGeom>
            <a:avLst/>
            <a:gdLst>
              <a:gd name="T0" fmla="*/ 0 w 1104"/>
              <a:gd name="T1" fmla="*/ 0 h 96"/>
              <a:gd name="T2" fmla="*/ 914400 w 1104"/>
              <a:gd name="T3" fmla="*/ 0 h 96"/>
              <a:gd name="T4" fmla="*/ 1219200 w 1104"/>
              <a:gd name="T5" fmla="*/ 152400 h 96"/>
              <a:gd name="T6" fmla="*/ 1752600 w 1104"/>
              <a:gd name="T7" fmla="*/ 152400 h 96"/>
              <a:gd name="T8" fmla="*/ 0 60000 65536"/>
              <a:gd name="T9" fmla="*/ 0 60000 65536"/>
              <a:gd name="T10" fmla="*/ 0 60000 65536"/>
              <a:gd name="T11" fmla="*/ 0 60000 65536"/>
              <a:gd name="T12" fmla="*/ 0 w 1104"/>
              <a:gd name="T13" fmla="*/ 0 h 96"/>
              <a:gd name="T14" fmla="*/ 1104 w 1104"/>
              <a:gd name="T15" fmla="*/ 96 h 96"/>
            </a:gdLst>
            <a:ahLst/>
            <a:cxnLst>
              <a:cxn ang="T8">
                <a:pos x="T0" y="T1"/>
              </a:cxn>
              <a:cxn ang="T9">
                <a:pos x="T2" y="T3"/>
              </a:cxn>
              <a:cxn ang="T10">
                <a:pos x="T4" y="T5"/>
              </a:cxn>
              <a:cxn ang="T11">
                <a:pos x="T6" y="T7"/>
              </a:cxn>
            </a:cxnLst>
            <a:rect l="T12" t="T13" r="T14" b="T15"/>
            <a:pathLst>
              <a:path w="1104" h="96">
                <a:moveTo>
                  <a:pt x="0" y="0"/>
                </a:moveTo>
                <a:lnTo>
                  <a:pt x="576" y="0"/>
                </a:lnTo>
                <a:lnTo>
                  <a:pt x="768" y="96"/>
                </a:lnTo>
                <a:lnTo>
                  <a:pt x="1104" y="96"/>
                </a:lnTo>
              </a:path>
            </a:pathLst>
          </a:custGeom>
          <a:noFill/>
          <a:ln w="57150">
            <a:solidFill>
              <a:schemeClr val="accent2"/>
            </a:solidFill>
            <a:round/>
            <a:headEnd/>
            <a:tailEnd/>
          </a:ln>
        </p:spPr>
        <p:txBody>
          <a:bodyPr wrap="none" anchor="ctr">
            <a:prstTxWarp prst="textNoShape">
              <a:avLst/>
            </a:prstTxWarp>
          </a:bodyPr>
          <a:lstStyle/>
          <a:p>
            <a:endParaRPr lang="en-US"/>
          </a:p>
        </p:txBody>
      </p:sp>
      <p:sp>
        <p:nvSpPr>
          <p:cNvPr id="27764" name="Line 162"/>
          <p:cNvSpPr>
            <a:spLocks noChangeShapeType="1"/>
          </p:cNvSpPr>
          <p:nvPr/>
        </p:nvSpPr>
        <p:spPr bwMode="auto">
          <a:xfrm>
            <a:off x="6858000" y="4419600"/>
            <a:ext cx="1600200" cy="0"/>
          </a:xfrm>
          <a:prstGeom prst="line">
            <a:avLst/>
          </a:prstGeom>
          <a:noFill/>
          <a:ln w="57150">
            <a:solidFill>
              <a:schemeClr val="accent2"/>
            </a:solidFill>
            <a:round/>
            <a:headEnd/>
            <a:tailEnd/>
          </a:ln>
        </p:spPr>
        <p:txBody>
          <a:bodyPr wrap="none" anchor="ctr">
            <a:prstTxWarp prst="textNoShape">
              <a:avLst/>
            </a:prstTxWarp>
          </a:bodyPr>
          <a:lstStyle/>
          <a:p>
            <a:endParaRPr lang="en-US"/>
          </a:p>
        </p:txBody>
      </p:sp>
      <p:sp>
        <p:nvSpPr>
          <p:cNvPr id="27765" name="Freeform 163"/>
          <p:cNvSpPr>
            <a:spLocks/>
          </p:cNvSpPr>
          <p:nvPr/>
        </p:nvSpPr>
        <p:spPr bwMode="auto">
          <a:xfrm>
            <a:off x="2667000" y="4267200"/>
            <a:ext cx="6248400" cy="2209800"/>
          </a:xfrm>
          <a:custGeom>
            <a:avLst/>
            <a:gdLst>
              <a:gd name="T0" fmla="*/ 5791200 w 3936"/>
              <a:gd name="T1" fmla="*/ 152400 h 1392"/>
              <a:gd name="T2" fmla="*/ 6096000 w 3936"/>
              <a:gd name="T3" fmla="*/ 762000 h 1392"/>
              <a:gd name="T4" fmla="*/ 6248400 w 3936"/>
              <a:gd name="T5" fmla="*/ 762000 h 1392"/>
              <a:gd name="T6" fmla="*/ 6248400 w 3936"/>
              <a:gd name="T7" fmla="*/ 2209800 h 1392"/>
              <a:gd name="T8" fmla="*/ 0 w 3936"/>
              <a:gd name="T9" fmla="*/ 2209800 h 1392"/>
              <a:gd name="T10" fmla="*/ 0 w 3936"/>
              <a:gd name="T11" fmla="*/ 0 h 1392"/>
              <a:gd name="T12" fmla="*/ 533400 w 3936"/>
              <a:gd name="T13" fmla="*/ 0 h 1392"/>
              <a:gd name="T14" fmla="*/ 0 60000 65536"/>
              <a:gd name="T15" fmla="*/ 0 60000 65536"/>
              <a:gd name="T16" fmla="*/ 0 60000 65536"/>
              <a:gd name="T17" fmla="*/ 0 60000 65536"/>
              <a:gd name="T18" fmla="*/ 0 60000 65536"/>
              <a:gd name="T19" fmla="*/ 0 60000 65536"/>
              <a:gd name="T20" fmla="*/ 0 60000 65536"/>
              <a:gd name="T21" fmla="*/ 0 w 3936"/>
              <a:gd name="T22" fmla="*/ 0 h 1392"/>
              <a:gd name="T23" fmla="*/ 3936 w 3936"/>
              <a:gd name="T24" fmla="*/ 1392 h 13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36" h="1392">
                <a:moveTo>
                  <a:pt x="3648" y="96"/>
                </a:moveTo>
                <a:lnTo>
                  <a:pt x="3840" y="480"/>
                </a:lnTo>
                <a:lnTo>
                  <a:pt x="3936" y="480"/>
                </a:lnTo>
                <a:lnTo>
                  <a:pt x="3936" y="1392"/>
                </a:lnTo>
                <a:lnTo>
                  <a:pt x="0" y="1392"/>
                </a:lnTo>
                <a:lnTo>
                  <a:pt x="0" y="0"/>
                </a:lnTo>
                <a:lnTo>
                  <a:pt x="336" y="0"/>
                </a:lnTo>
              </a:path>
            </a:pathLst>
          </a:custGeom>
          <a:noFill/>
          <a:ln w="57150">
            <a:solidFill>
              <a:schemeClr val="accent2"/>
            </a:solidFill>
            <a:round/>
            <a:headEnd/>
            <a:tailEn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17026" name="Rectangle 2"/>
          <p:cNvSpPr>
            <a:spLocks noGrp="1" noChangeArrowheads="1"/>
          </p:cNvSpPr>
          <p:nvPr>
            <p:ph type="title"/>
          </p:nvPr>
        </p:nvSpPr>
        <p:spPr/>
        <p:txBody>
          <a:bodyPr/>
          <a:lstStyle/>
          <a:p>
            <a:r>
              <a:rPr lang="en-US" smtClean="0"/>
              <a:t>“And in Conclusion..”</a:t>
            </a:r>
            <a:endParaRPr lang="en-US"/>
          </a:p>
        </p:txBody>
      </p:sp>
      <p:sp>
        <p:nvSpPr>
          <p:cNvPr id="2817027" name="Rectangle 3"/>
          <p:cNvSpPr>
            <a:spLocks noGrp="1" noChangeArrowheads="1"/>
          </p:cNvSpPr>
          <p:nvPr>
            <p:ph type="body" idx="1"/>
          </p:nvPr>
        </p:nvSpPr>
        <p:spPr/>
        <p:txBody>
          <a:bodyPr/>
          <a:lstStyle/>
          <a:p>
            <a:r>
              <a:rPr lang="en-US" smtClean="0"/>
              <a:t>Pipeline challenge is hazards</a:t>
            </a:r>
          </a:p>
          <a:p>
            <a:pPr lvl="1"/>
            <a:r>
              <a:rPr lang="en-US" smtClean="0"/>
              <a:t>Forwarding helps w/many data hazards</a:t>
            </a:r>
          </a:p>
          <a:p>
            <a:pPr lvl="1"/>
            <a:r>
              <a:rPr lang="en-US" smtClean="0"/>
              <a:t>Delayed branch helps with control hazard in 5 stage pipeline</a:t>
            </a:r>
          </a:p>
          <a:p>
            <a:pPr lvl="1"/>
            <a:r>
              <a:rPr lang="en-US" smtClean="0"/>
              <a:t>Load delay slot / interlock necessary</a:t>
            </a:r>
          </a:p>
          <a:p>
            <a:r>
              <a:rPr lang="en-US" smtClean="0"/>
              <a:t>More aggressive performance: </a:t>
            </a:r>
          </a:p>
          <a:p>
            <a:pPr lvl="1"/>
            <a:r>
              <a:rPr lang="en-US" smtClean="0"/>
              <a:t>Superscalar</a:t>
            </a:r>
          </a:p>
          <a:p>
            <a:pPr lvl="1"/>
            <a:r>
              <a:rPr lang="en-US" smtClean="0"/>
              <a:t>Out-of-order execution</a:t>
            </a:r>
            <a:endParaRPr lang="en-US"/>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762000" y="152400"/>
            <a:ext cx="2655888" cy="474663"/>
          </a:xfrm>
        </p:spPr>
        <p:txBody>
          <a:bodyPr/>
          <a:lstStyle/>
          <a:p>
            <a:r>
              <a:rPr lang="en-US"/>
              <a:t>Bonus slides</a:t>
            </a:r>
          </a:p>
        </p:txBody>
      </p:sp>
      <p:sp>
        <p:nvSpPr>
          <p:cNvPr id="96259" name="Rectangle 3"/>
          <p:cNvSpPr>
            <a:spLocks noGrp="1" noChangeArrowheads="1"/>
          </p:cNvSpPr>
          <p:nvPr>
            <p:ph type="body" idx="1"/>
          </p:nvPr>
        </p:nvSpPr>
        <p:spPr>
          <a:xfrm>
            <a:off x="685800" y="1143000"/>
            <a:ext cx="7848600" cy="2559050"/>
          </a:xfrm>
        </p:spPr>
        <p:txBody>
          <a:bodyPr/>
          <a:lstStyle/>
          <a:p>
            <a:r>
              <a:rPr lang="en-US"/>
              <a:t>These are extra slides that used to be included in lecture notes, but have been moved to this, the “bonus” area to serve as a supplement.</a:t>
            </a:r>
          </a:p>
          <a:p>
            <a:r>
              <a:rPr lang="en-US"/>
              <a:t>The slides will appear in the order they would have in the normal presentation</a:t>
            </a:r>
          </a:p>
        </p:txBody>
      </p:sp>
      <p:sp>
        <p:nvSpPr>
          <p:cNvPr id="96260" name="WordArt 4"/>
          <p:cNvSpPr>
            <a:spLocks noChangeArrowheads="1" noChangeShapeType="1" noTextEdit="1"/>
          </p:cNvSpPr>
          <p:nvPr/>
        </p:nvSpPr>
        <p:spPr bwMode="auto">
          <a:xfrm>
            <a:off x="2057400" y="3962400"/>
            <a:ext cx="5715000" cy="2619375"/>
          </a:xfrm>
          <a:prstGeom prst="rect">
            <a:avLst/>
          </a:prstGeom>
        </p:spPr>
        <p:txBody>
          <a:bodyPr wrap="none" fromWordArt="1">
            <a:prstTxWarp prst="textPlain">
              <a:avLst>
                <a:gd name="adj" fmla="val 50000"/>
              </a:avLst>
            </a:prstTxWarp>
          </a:bodyPr>
          <a:lstStyle/>
          <a:p>
            <a:r>
              <a:rPr lang="en-US" sz="3600" kern="10" dirty="0">
                <a:ln w="19050">
                  <a:solidFill>
                    <a:srgbClr val="99CCFF"/>
                  </a:solidFill>
                  <a:round/>
                  <a:headEnd/>
                  <a:tailEnd/>
                </a:ln>
                <a:solidFill>
                  <a:srgbClr val="0066CC"/>
                </a:solidFill>
                <a:effectLst>
                  <a:outerShdw blurRad="63500" dist="35921" dir="2700000" algn="ctr" rotWithShape="0">
                    <a:srgbClr val="990000"/>
                  </a:outerShdw>
                </a:effectLst>
                <a:latin typeface="Impact"/>
                <a:ea typeface="Impact"/>
                <a:cs typeface="Impact"/>
              </a:rPr>
              <a:t>Bonus</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00100" y="228600"/>
            <a:ext cx="4938713" cy="474663"/>
          </a:xfrm>
          <a:noFill/>
        </p:spPr>
        <p:txBody>
          <a:bodyPr/>
          <a:lstStyle/>
          <a:p>
            <a:r>
              <a:rPr lang="en-US">
                <a:ea typeface="ＭＳ Ｐゴシック" pitchFamily="19" charset="-128"/>
                <a:cs typeface="ＭＳ Ｐゴシック" pitchFamily="19" charset="-128"/>
              </a:rPr>
              <a:t>RTL: The </a:t>
            </a:r>
            <a:r>
              <a:rPr lang="en-US">
                <a:latin typeface="Courier New" pitchFamily="19" charset="0"/>
                <a:ea typeface="ＭＳ Ｐゴシック" pitchFamily="19" charset="-128"/>
                <a:cs typeface="ＭＳ Ｐゴシック" pitchFamily="19" charset="-128"/>
              </a:rPr>
              <a:t>Add</a:t>
            </a:r>
            <a:r>
              <a:rPr lang="en-US">
                <a:ea typeface="ＭＳ Ｐゴシック" pitchFamily="19" charset="-128"/>
                <a:cs typeface="ＭＳ Ｐゴシック" pitchFamily="19" charset="-128"/>
              </a:rPr>
              <a:t> Instruction</a:t>
            </a:r>
          </a:p>
        </p:txBody>
      </p:sp>
      <p:sp>
        <p:nvSpPr>
          <p:cNvPr id="23555" name="Rectangle 3"/>
          <p:cNvSpPr>
            <a:spLocks noGrp="1" noChangeArrowheads="1"/>
          </p:cNvSpPr>
          <p:nvPr>
            <p:ph type="body" idx="1"/>
          </p:nvPr>
        </p:nvSpPr>
        <p:spPr>
          <a:xfrm>
            <a:off x="228600" y="2209800"/>
            <a:ext cx="8915400" cy="3281363"/>
          </a:xfrm>
          <a:noFill/>
        </p:spPr>
        <p:txBody>
          <a:bodyPr/>
          <a:lstStyle/>
          <a:p>
            <a:pPr>
              <a:buFont typeface="Times" pitchFamily="19" charset="0"/>
              <a:buNone/>
            </a:pPr>
            <a:r>
              <a:rPr lang="en-US" sz="3600">
                <a:solidFill>
                  <a:schemeClr val="accent2"/>
                </a:solidFill>
                <a:latin typeface="Courier" pitchFamily="19" charset="0"/>
                <a:ea typeface="ＭＳ Ｐゴシック" pitchFamily="19" charset="-128"/>
                <a:cs typeface="ＭＳ Ｐゴシック" pitchFamily="19" charset="-128"/>
              </a:rPr>
              <a:t>add rd, rs, rt</a:t>
            </a:r>
            <a:endParaRPr lang="en-US" sz="3600">
              <a:ea typeface="ＭＳ Ｐゴシック" pitchFamily="19" charset="-128"/>
              <a:cs typeface="ＭＳ Ｐゴシック" pitchFamily="19" charset="-128"/>
            </a:endParaRPr>
          </a:p>
          <a:p>
            <a:pPr lvl="1"/>
            <a:r>
              <a:rPr lang="en-US" sz="3200"/>
              <a:t>MEM[PC]		Fetch the instruction 					from memory</a:t>
            </a:r>
          </a:p>
          <a:p>
            <a:pPr lvl="1"/>
            <a:r>
              <a:rPr lang="en-US" sz="3200"/>
              <a:t>R[rd] = R[rs] + R[rt]	The actual operation</a:t>
            </a:r>
          </a:p>
          <a:p>
            <a:pPr lvl="1"/>
            <a:r>
              <a:rPr lang="en-US" sz="3200"/>
              <a:t>PC = PC + 4	Calculate the next 				instruction’s  address</a:t>
            </a:r>
            <a:endParaRPr lang="en-US" sz="3600"/>
          </a:p>
        </p:txBody>
      </p:sp>
      <p:grpSp>
        <p:nvGrpSpPr>
          <p:cNvPr id="2" name="Group 4"/>
          <p:cNvGrpSpPr>
            <a:grpSpLocks/>
          </p:cNvGrpSpPr>
          <p:nvPr/>
        </p:nvGrpSpPr>
        <p:grpSpPr bwMode="auto">
          <a:xfrm>
            <a:off x="1503363" y="831850"/>
            <a:ext cx="6302375" cy="942975"/>
            <a:chOff x="947" y="524"/>
            <a:chExt cx="3970" cy="594"/>
          </a:xfrm>
        </p:grpSpPr>
        <p:sp>
          <p:nvSpPr>
            <p:cNvPr id="23557" name="Rectangle 5"/>
            <p:cNvSpPr>
              <a:spLocks noChangeArrowheads="1"/>
            </p:cNvSpPr>
            <p:nvPr/>
          </p:nvSpPr>
          <p:spPr bwMode="auto">
            <a:xfrm>
              <a:off x="1016" y="728"/>
              <a:ext cx="382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3" name="Group 6"/>
            <p:cNvGrpSpPr>
              <a:grpSpLocks/>
            </p:cNvGrpSpPr>
            <p:nvPr/>
          </p:nvGrpSpPr>
          <p:grpSpPr bwMode="auto">
            <a:xfrm>
              <a:off x="1012" y="716"/>
              <a:ext cx="664" cy="210"/>
              <a:chOff x="1012" y="716"/>
              <a:chExt cx="664" cy="210"/>
            </a:xfrm>
          </p:grpSpPr>
          <p:sp>
            <p:nvSpPr>
              <p:cNvPr id="23588" name="Rectangle 7"/>
              <p:cNvSpPr>
                <a:spLocks noChangeArrowheads="1"/>
              </p:cNvSpPr>
              <p:nvPr/>
            </p:nvSpPr>
            <p:spPr bwMode="auto">
              <a:xfrm>
                <a:off x="1012" y="724"/>
                <a:ext cx="66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23589" name="Rectangle 8"/>
              <p:cNvSpPr>
                <a:spLocks noChangeArrowheads="1"/>
              </p:cNvSpPr>
              <p:nvPr/>
            </p:nvSpPr>
            <p:spPr bwMode="auto">
              <a:xfrm>
                <a:off x="1205" y="716"/>
                <a:ext cx="24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op</a:t>
                </a:r>
              </a:p>
            </p:txBody>
          </p:sp>
        </p:grpSp>
        <p:grpSp>
          <p:nvGrpSpPr>
            <p:cNvPr id="4" name="Group 9"/>
            <p:cNvGrpSpPr>
              <a:grpSpLocks/>
            </p:cNvGrpSpPr>
            <p:nvPr/>
          </p:nvGrpSpPr>
          <p:grpSpPr bwMode="auto">
            <a:xfrm>
              <a:off x="1684" y="716"/>
              <a:ext cx="616" cy="210"/>
              <a:chOff x="1684" y="716"/>
              <a:chExt cx="616" cy="210"/>
            </a:xfrm>
          </p:grpSpPr>
          <p:sp>
            <p:nvSpPr>
              <p:cNvPr id="23586" name="Rectangle 10"/>
              <p:cNvSpPr>
                <a:spLocks noChangeArrowheads="1"/>
              </p:cNvSpPr>
              <p:nvPr/>
            </p:nvSpPr>
            <p:spPr bwMode="auto">
              <a:xfrm>
                <a:off x="1684" y="724"/>
                <a:ext cx="616"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23587" name="Rectangle 11"/>
              <p:cNvSpPr>
                <a:spLocks noChangeArrowheads="1"/>
              </p:cNvSpPr>
              <p:nvPr/>
            </p:nvSpPr>
            <p:spPr bwMode="auto">
              <a:xfrm>
                <a:off x="1859" y="716"/>
                <a:ext cx="221"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rs</a:t>
                </a:r>
              </a:p>
            </p:txBody>
          </p:sp>
        </p:grpSp>
        <p:grpSp>
          <p:nvGrpSpPr>
            <p:cNvPr id="5" name="Group 12"/>
            <p:cNvGrpSpPr>
              <a:grpSpLocks/>
            </p:cNvGrpSpPr>
            <p:nvPr/>
          </p:nvGrpSpPr>
          <p:grpSpPr bwMode="auto">
            <a:xfrm>
              <a:off x="2308" y="716"/>
              <a:ext cx="616" cy="210"/>
              <a:chOff x="2308" y="716"/>
              <a:chExt cx="616" cy="210"/>
            </a:xfrm>
          </p:grpSpPr>
          <p:sp>
            <p:nvSpPr>
              <p:cNvPr id="23584" name="Rectangle 13"/>
              <p:cNvSpPr>
                <a:spLocks noChangeArrowheads="1"/>
              </p:cNvSpPr>
              <p:nvPr/>
            </p:nvSpPr>
            <p:spPr bwMode="auto">
              <a:xfrm>
                <a:off x="2308" y="724"/>
                <a:ext cx="616"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23585" name="Rectangle 14"/>
              <p:cNvSpPr>
                <a:spLocks noChangeArrowheads="1"/>
              </p:cNvSpPr>
              <p:nvPr/>
            </p:nvSpPr>
            <p:spPr bwMode="auto">
              <a:xfrm>
                <a:off x="2483" y="716"/>
                <a:ext cx="21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rt</a:t>
                </a:r>
              </a:p>
            </p:txBody>
          </p:sp>
        </p:grpSp>
        <p:grpSp>
          <p:nvGrpSpPr>
            <p:cNvPr id="6" name="Group 15"/>
            <p:cNvGrpSpPr>
              <a:grpSpLocks/>
            </p:cNvGrpSpPr>
            <p:nvPr/>
          </p:nvGrpSpPr>
          <p:grpSpPr bwMode="auto">
            <a:xfrm>
              <a:off x="2932" y="716"/>
              <a:ext cx="616" cy="210"/>
              <a:chOff x="2932" y="716"/>
              <a:chExt cx="616" cy="210"/>
            </a:xfrm>
          </p:grpSpPr>
          <p:sp>
            <p:nvSpPr>
              <p:cNvPr id="23582" name="Rectangle 16"/>
              <p:cNvSpPr>
                <a:spLocks noChangeArrowheads="1"/>
              </p:cNvSpPr>
              <p:nvPr/>
            </p:nvSpPr>
            <p:spPr bwMode="auto">
              <a:xfrm>
                <a:off x="2932" y="724"/>
                <a:ext cx="616"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23583" name="Rectangle 17"/>
              <p:cNvSpPr>
                <a:spLocks noChangeArrowheads="1"/>
              </p:cNvSpPr>
              <p:nvPr/>
            </p:nvSpPr>
            <p:spPr bwMode="auto">
              <a:xfrm>
                <a:off x="3107" y="716"/>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rd</a:t>
                </a:r>
              </a:p>
            </p:txBody>
          </p:sp>
        </p:grpSp>
        <p:grpSp>
          <p:nvGrpSpPr>
            <p:cNvPr id="7" name="Group 18"/>
            <p:cNvGrpSpPr>
              <a:grpSpLocks/>
            </p:cNvGrpSpPr>
            <p:nvPr/>
          </p:nvGrpSpPr>
          <p:grpSpPr bwMode="auto">
            <a:xfrm>
              <a:off x="3556" y="716"/>
              <a:ext cx="616" cy="210"/>
              <a:chOff x="3556" y="716"/>
              <a:chExt cx="616" cy="210"/>
            </a:xfrm>
          </p:grpSpPr>
          <p:sp>
            <p:nvSpPr>
              <p:cNvPr id="23580" name="Rectangle 19"/>
              <p:cNvSpPr>
                <a:spLocks noChangeArrowheads="1"/>
              </p:cNvSpPr>
              <p:nvPr/>
            </p:nvSpPr>
            <p:spPr bwMode="auto">
              <a:xfrm>
                <a:off x="3556" y="724"/>
                <a:ext cx="616"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23581" name="Rectangle 20"/>
              <p:cNvSpPr>
                <a:spLocks noChangeArrowheads="1"/>
              </p:cNvSpPr>
              <p:nvPr/>
            </p:nvSpPr>
            <p:spPr bwMode="auto">
              <a:xfrm>
                <a:off x="3635" y="716"/>
                <a:ext cx="44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shamt</a:t>
                </a:r>
              </a:p>
            </p:txBody>
          </p:sp>
        </p:grpSp>
        <p:grpSp>
          <p:nvGrpSpPr>
            <p:cNvPr id="8" name="Group 21"/>
            <p:cNvGrpSpPr>
              <a:grpSpLocks/>
            </p:cNvGrpSpPr>
            <p:nvPr/>
          </p:nvGrpSpPr>
          <p:grpSpPr bwMode="auto">
            <a:xfrm>
              <a:off x="4180" y="716"/>
              <a:ext cx="664" cy="210"/>
              <a:chOff x="4180" y="716"/>
              <a:chExt cx="664" cy="210"/>
            </a:xfrm>
          </p:grpSpPr>
          <p:sp>
            <p:nvSpPr>
              <p:cNvPr id="23578" name="Rectangle 22"/>
              <p:cNvSpPr>
                <a:spLocks noChangeArrowheads="1"/>
              </p:cNvSpPr>
              <p:nvPr/>
            </p:nvSpPr>
            <p:spPr bwMode="auto">
              <a:xfrm>
                <a:off x="4180" y="724"/>
                <a:ext cx="66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23579" name="Rectangle 23"/>
              <p:cNvSpPr>
                <a:spLocks noChangeArrowheads="1"/>
              </p:cNvSpPr>
              <p:nvPr/>
            </p:nvSpPr>
            <p:spPr bwMode="auto">
              <a:xfrm>
                <a:off x="4373" y="716"/>
                <a:ext cx="39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funct</a:t>
                </a:r>
              </a:p>
            </p:txBody>
          </p:sp>
        </p:grpSp>
        <p:grpSp>
          <p:nvGrpSpPr>
            <p:cNvPr id="9" name="Group 24"/>
            <p:cNvGrpSpPr>
              <a:grpSpLocks/>
            </p:cNvGrpSpPr>
            <p:nvPr/>
          </p:nvGrpSpPr>
          <p:grpSpPr bwMode="auto">
            <a:xfrm>
              <a:off x="947" y="524"/>
              <a:ext cx="3970" cy="594"/>
              <a:chOff x="947" y="524"/>
              <a:chExt cx="3970" cy="594"/>
            </a:xfrm>
          </p:grpSpPr>
          <p:sp>
            <p:nvSpPr>
              <p:cNvPr id="23565" name="Rectangle 25"/>
              <p:cNvSpPr>
                <a:spLocks noChangeArrowheads="1"/>
              </p:cNvSpPr>
              <p:nvPr/>
            </p:nvSpPr>
            <p:spPr bwMode="auto">
              <a:xfrm>
                <a:off x="4739" y="524"/>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23566" name="Rectangle 26"/>
              <p:cNvSpPr>
                <a:spLocks noChangeArrowheads="1"/>
              </p:cNvSpPr>
              <p:nvPr/>
            </p:nvSpPr>
            <p:spPr bwMode="auto">
              <a:xfrm>
                <a:off x="4019" y="524"/>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6</a:t>
                </a:r>
              </a:p>
            </p:txBody>
          </p:sp>
          <p:sp>
            <p:nvSpPr>
              <p:cNvPr id="23567" name="Rectangle 27"/>
              <p:cNvSpPr>
                <a:spLocks noChangeArrowheads="1"/>
              </p:cNvSpPr>
              <p:nvPr/>
            </p:nvSpPr>
            <p:spPr bwMode="auto">
              <a:xfrm>
                <a:off x="3347" y="524"/>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11</a:t>
                </a:r>
              </a:p>
            </p:txBody>
          </p:sp>
          <p:sp>
            <p:nvSpPr>
              <p:cNvPr id="23568" name="Rectangle 28"/>
              <p:cNvSpPr>
                <a:spLocks noChangeArrowheads="1"/>
              </p:cNvSpPr>
              <p:nvPr/>
            </p:nvSpPr>
            <p:spPr bwMode="auto">
              <a:xfrm>
                <a:off x="2723" y="524"/>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16</a:t>
                </a:r>
              </a:p>
            </p:txBody>
          </p:sp>
          <p:sp>
            <p:nvSpPr>
              <p:cNvPr id="23569" name="Rectangle 29"/>
              <p:cNvSpPr>
                <a:spLocks noChangeArrowheads="1"/>
              </p:cNvSpPr>
              <p:nvPr/>
            </p:nvSpPr>
            <p:spPr bwMode="auto">
              <a:xfrm>
                <a:off x="2099" y="524"/>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21</a:t>
                </a:r>
              </a:p>
            </p:txBody>
          </p:sp>
          <p:sp>
            <p:nvSpPr>
              <p:cNvPr id="23570" name="Rectangle 30"/>
              <p:cNvSpPr>
                <a:spLocks noChangeArrowheads="1"/>
              </p:cNvSpPr>
              <p:nvPr/>
            </p:nvSpPr>
            <p:spPr bwMode="auto">
              <a:xfrm>
                <a:off x="1475" y="524"/>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26</a:t>
                </a:r>
              </a:p>
            </p:txBody>
          </p:sp>
          <p:sp>
            <p:nvSpPr>
              <p:cNvPr id="23571" name="Rectangle 31"/>
              <p:cNvSpPr>
                <a:spLocks noChangeArrowheads="1"/>
              </p:cNvSpPr>
              <p:nvPr/>
            </p:nvSpPr>
            <p:spPr bwMode="auto">
              <a:xfrm>
                <a:off x="947" y="524"/>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31</a:t>
                </a:r>
              </a:p>
            </p:txBody>
          </p:sp>
          <p:sp>
            <p:nvSpPr>
              <p:cNvPr id="23572" name="Rectangle 32"/>
              <p:cNvSpPr>
                <a:spLocks noChangeArrowheads="1"/>
              </p:cNvSpPr>
              <p:nvPr/>
            </p:nvSpPr>
            <p:spPr bwMode="auto">
              <a:xfrm>
                <a:off x="1187" y="908"/>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6 bits</a:t>
                </a:r>
              </a:p>
            </p:txBody>
          </p:sp>
          <p:sp>
            <p:nvSpPr>
              <p:cNvPr id="23573" name="Rectangle 33"/>
              <p:cNvSpPr>
                <a:spLocks noChangeArrowheads="1"/>
              </p:cNvSpPr>
              <p:nvPr/>
            </p:nvSpPr>
            <p:spPr bwMode="auto">
              <a:xfrm>
                <a:off x="4355" y="908"/>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6 bits</a:t>
                </a:r>
              </a:p>
            </p:txBody>
          </p:sp>
          <p:sp>
            <p:nvSpPr>
              <p:cNvPr id="23574" name="Rectangle 34"/>
              <p:cNvSpPr>
                <a:spLocks noChangeArrowheads="1"/>
              </p:cNvSpPr>
              <p:nvPr/>
            </p:nvSpPr>
            <p:spPr bwMode="auto">
              <a:xfrm>
                <a:off x="3683" y="908"/>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5 bits</a:t>
                </a:r>
              </a:p>
            </p:txBody>
          </p:sp>
          <p:sp>
            <p:nvSpPr>
              <p:cNvPr id="23575" name="Rectangle 35"/>
              <p:cNvSpPr>
                <a:spLocks noChangeArrowheads="1"/>
              </p:cNvSpPr>
              <p:nvPr/>
            </p:nvSpPr>
            <p:spPr bwMode="auto">
              <a:xfrm>
                <a:off x="3059" y="908"/>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5 bits</a:t>
                </a:r>
              </a:p>
            </p:txBody>
          </p:sp>
          <p:sp>
            <p:nvSpPr>
              <p:cNvPr id="23576" name="Rectangle 36"/>
              <p:cNvSpPr>
                <a:spLocks noChangeArrowheads="1"/>
              </p:cNvSpPr>
              <p:nvPr/>
            </p:nvSpPr>
            <p:spPr bwMode="auto">
              <a:xfrm>
                <a:off x="2435" y="908"/>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5 bits</a:t>
                </a:r>
              </a:p>
            </p:txBody>
          </p:sp>
          <p:sp>
            <p:nvSpPr>
              <p:cNvPr id="23577" name="Rectangle 37"/>
              <p:cNvSpPr>
                <a:spLocks noChangeArrowheads="1"/>
              </p:cNvSpPr>
              <p:nvPr/>
            </p:nvSpPr>
            <p:spPr bwMode="auto">
              <a:xfrm>
                <a:off x="1811" y="908"/>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5 bits</a:t>
                </a:r>
              </a:p>
            </p:txBody>
          </p:sp>
        </p:grpSp>
      </p:gr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800100" y="228600"/>
            <a:ext cx="7669213" cy="474663"/>
          </a:xfrm>
          <a:noFill/>
        </p:spPr>
        <p:txBody>
          <a:bodyPr/>
          <a:lstStyle/>
          <a:p>
            <a:r>
              <a:rPr lang="en-US">
                <a:ea typeface="ＭＳ Ｐゴシック" pitchFamily="19" charset="-128"/>
                <a:cs typeface="ＭＳ Ｐゴシック" pitchFamily="19" charset="-128"/>
              </a:rPr>
              <a:t>A Summary of the Control Signals (1/2)</a:t>
            </a:r>
          </a:p>
        </p:txBody>
      </p:sp>
      <p:sp>
        <p:nvSpPr>
          <p:cNvPr id="53251" name="Rectangle 3"/>
          <p:cNvSpPr>
            <a:spLocks noChangeArrowheads="1"/>
          </p:cNvSpPr>
          <p:nvPr/>
        </p:nvSpPr>
        <p:spPr bwMode="auto">
          <a:xfrm>
            <a:off x="58738" y="762000"/>
            <a:ext cx="9009062" cy="5857875"/>
          </a:xfrm>
          <a:prstGeom prst="rect">
            <a:avLst/>
          </a:prstGeom>
          <a:noFill/>
          <a:ln w="12700">
            <a:noFill/>
            <a:miter lim="800000"/>
            <a:headEnd/>
            <a:tailEnd/>
          </a:ln>
        </p:spPr>
        <p:txBody>
          <a:bodyPr lIns="90488" tIns="44450" rIns="90488" bIns="44450">
            <a:prstTxWarp prst="textNoShape">
              <a:avLst/>
            </a:prstTxWarp>
            <a:spAutoFit/>
          </a:bodyPr>
          <a:lstStyle/>
          <a:p>
            <a:pPr>
              <a:spcBef>
                <a:spcPct val="50000"/>
              </a:spcBef>
              <a:tabLst>
                <a:tab pos="914400" algn="l"/>
                <a:tab pos="5092700" algn="l"/>
              </a:tabLst>
            </a:pPr>
            <a:r>
              <a:rPr lang="en-US" sz="1800" b="1" u="sng">
                <a:solidFill>
                  <a:schemeClr val="tx1"/>
                </a:solidFill>
                <a:latin typeface="Times" pitchFamily="19" charset="0"/>
              </a:rPr>
              <a:t>inst 	Register Transfer</a:t>
            </a:r>
          </a:p>
          <a:p>
            <a:pPr>
              <a:spcBef>
                <a:spcPct val="50000"/>
              </a:spcBef>
              <a:tabLst>
                <a:tab pos="914400" algn="l"/>
                <a:tab pos="5092700" algn="l"/>
              </a:tabLst>
            </a:pPr>
            <a:r>
              <a:rPr lang="en-US" sz="2000" b="1">
                <a:solidFill>
                  <a:schemeClr val="tx1"/>
                </a:solidFill>
                <a:latin typeface="Times" pitchFamily="19" charset="0"/>
              </a:rPr>
              <a:t>add</a:t>
            </a:r>
            <a:r>
              <a:rPr lang="en-US" sz="1800" b="1">
                <a:solidFill>
                  <a:schemeClr val="tx1"/>
                </a:solidFill>
                <a:latin typeface="Times" pitchFamily="19" charset="0"/>
              </a:rPr>
              <a:t>	R[rd] </a:t>
            </a:r>
            <a:r>
              <a:rPr lang="en-US" sz="1800" b="1">
                <a:solidFill>
                  <a:schemeClr val="tx1"/>
                </a:solidFill>
                <a:latin typeface="Times" pitchFamily="19" charset="0"/>
                <a:sym typeface="Symbol" pitchFamily="19" charset="2"/>
              </a:rPr>
              <a:t></a:t>
            </a:r>
            <a:r>
              <a:rPr lang="en-US" sz="1800" b="1">
                <a:solidFill>
                  <a:schemeClr val="tx1"/>
                </a:solidFill>
                <a:latin typeface="Times" pitchFamily="19" charset="0"/>
              </a:rPr>
              <a:t> R[rs] + R[rt];	PC </a:t>
            </a:r>
            <a:r>
              <a:rPr lang="en-US" sz="1800" b="1">
                <a:solidFill>
                  <a:schemeClr val="tx1"/>
                </a:solidFill>
                <a:latin typeface="Times" pitchFamily="19" charset="0"/>
                <a:sym typeface="Symbol" pitchFamily="19" charset="2"/>
              </a:rPr>
              <a:t></a:t>
            </a:r>
            <a:r>
              <a:rPr lang="en-US" sz="1800" b="1">
                <a:solidFill>
                  <a:schemeClr val="tx1"/>
                </a:solidFill>
                <a:latin typeface="Times" pitchFamily="19" charset="0"/>
              </a:rPr>
              <a:t> PC + 4</a:t>
            </a:r>
          </a:p>
          <a:p>
            <a:pPr>
              <a:spcBef>
                <a:spcPct val="50000"/>
              </a:spcBef>
              <a:tabLst>
                <a:tab pos="914400" algn="l"/>
                <a:tab pos="5092700" algn="l"/>
              </a:tabLst>
            </a:pPr>
            <a:r>
              <a:rPr lang="en-US" sz="1800" b="1">
                <a:solidFill>
                  <a:schemeClr val="tx1"/>
                </a:solidFill>
                <a:latin typeface="Times" pitchFamily="19" charset="0"/>
              </a:rPr>
              <a:t>	</a:t>
            </a:r>
            <a:r>
              <a:rPr lang="en-US" sz="1800" b="1">
                <a:latin typeface="Times" pitchFamily="19" charset="0"/>
              </a:rPr>
              <a:t>ALUsrc = RegB, ALUctr = “</a:t>
            </a:r>
            <a:r>
              <a:rPr lang="en-US" sz="1600" b="1">
                <a:latin typeface="Times" pitchFamily="19" charset="0"/>
              </a:rPr>
              <a:t>ADD</a:t>
            </a:r>
            <a:r>
              <a:rPr lang="en-US" sz="1800" b="1">
                <a:latin typeface="Times" pitchFamily="19" charset="0"/>
              </a:rPr>
              <a:t>”, RegDst = rd, RegWr, nPC_sel = “+4”</a:t>
            </a:r>
            <a:endParaRPr lang="en-US" sz="1800" b="1">
              <a:solidFill>
                <a:schemeClr val="tx1"/>
              </a:solidFill>
              <a:latin typeface="Times" pitchFamily="19" charset="0"/>
            </a:endParaRPr>
          </a:p>
          <a:p>
            <a:pPr>
              <a:spcBef>
                <a:spcPct val="50000"/>
              </a:spcBef>
              <a:tabLst>
                <a:tab pos="914400" algn="l"/>
                <a:tab pos="5092700" algn="l"/>
              </a:tabLst>
            </a:pPr>
            <a:r>
              <a:rPr lang="en-US" sz="2000" b="1">
                <a:solidFill>
                  <a:schemeClr val="tx1"/>
                </a:solidFill>
                <a:latin typeface="Times" pitchFamily="19" charset="0"/>
              </a:rPr>
              <a:t>sub</a:t>
            </a:r>
            <a:r>
              <a:rPr lang="en-US" sz="1800" b="1">
                <a:solidFill>
                  <a:schemeClr val="tx1"/>
                </a:solidFill>
                <a:latin typeface="Times" pitchFamily="19" charset="0"/>
              </a:rPr>
              <a:t>	R[rd] </a:t>
            </a:r>
            <a:r>
              <a:rPr lang="en-US" sz="1800" b="1">
                <a:solidFill>
                  <a:schemeClr val="tx1"/>
                </a:solidFill>
                <a:latin typeface="Times" pitchFamily="19" charset="0"/>
                <a:sym typeface="Symbol" pitchFamily="19" charset="2"/>
              </a:rPr>
              <a:t></a:t>
            </a:r>
            <a:r>
              <a:rPr lang="en-US" sz="1800" b="1">
                <a:solidFill>
                  <a:schemeClr val="tx1"/>
                </a:solidFill>
                <a:latin typeface="Times" pitchFamily="19" charset="0"/>
              </a:rPr>
              <a:t> R[rs] – R[rt];	PC </a:t>
            </a:r>
            <a:r>
              <a:rPr lang="en-US" sz="1800" b="1">
                <a:solidFill>
                  <a:schemeClr val="tx1"/>
                </a:solidFill>
                <a:latin typeface="Times" pitchFamily="19" charset="0"/>
                <a:sym typeface="Symbol" pitchFamily="19" charset="2"/>
              </a:rPr>
              <a:t></a:t>
            </a:r>
            <a:r>
              <a:rPr lang="en-US" sz="1800" b="1">
                <a:solidFill>
                  <a:schemeClr val="tx1"/>
                </a:solidFill>
                <a:latin typeface="Times" pitchFamily="19" charset="0"/>
              </a:rPr>
              <a:t> PC + 4</a:t>
            </a:r>
          </a:p>
          <a:p>
            <a:pPr>
              <a:spcBef>
                <a:spcPct val="50000"/>
              </a:spcBef>
              <a:tabLst>
                <a:tab pos="914400" algn="l"/>
                <a:tab pos="5092700" algn="l"/>
              </a:tabLst>
            </a:pPr>
            <a:r>
              <a:rPr lang="en-US" sz="1800" b="1">
                <a:solidFill>
                  <a:schemeClr val="tx1"/>
                </a:solidFill>
                <a:latin typeface="Times" pitchFamily="19" charset="0"/>
              </a:rPr>
              <a:t>	</a:t>
            </a:r>
            <a:r>
              <a:rPr lang="en-US" sz="1800" b="1">
                <a:latin typeface="Times" pitchFamily="19" charset="0"/>
              </a:rPr>
              <a:t>ALUsrc = RegB, ALUctr = “</a:t>
            </a:r>
            <a:r>
              <a:rPr lang="en-US" sz="1600" b="1">
                <a:latin typeface="Times" pitchFamily="19" charset="0"/>
              </a:rPr>
              <a:t>SUB</a:t>
            </a:r>
            <a:r>
              <a:rPr lang="en-US" sz="1800" b="1">
                <a:latin typeface="Times" pitchFamily="19" charset="0"/>
              </a:rPr>
              <a:t>”, RegDst = rd, RegWr, nPC_sel = “+4”</a:t>
            </a:r>
            <a:endParaRPr lang="en-US" sz="1800" b="1">
              <a:solidFill>
                <a:schemeClr val="tx1"/>
              </a:solidFill>
              <a:latin typeface="Times" pitchFamily="19" charset="0"/>
            </a:endParaRPr>
          </a:p>
          <a:p>
            <a:pPr>
              <a:spcBef>
                <a:spcPct val="50000"/>
              </a:spcBef>
              <a:tabLst>
                <a:tab pos="914400" algn="l"/>
                <a:tab pos="5092700" algn="l"/>
              </a:tabLst>
            </a:pPr>
            <a:r>
              <a:rPr lang="en-US" sz="2000" b="1">
                <a:solidFill>
                  <a:schemeClr val="tx1"/>
                </a:solidFill>
                <a:latin typeface="Times" pitchFamily="19" charset="0"/>
              </a:rPr>
              <a:t>ori</a:t>
            </a:r>
            <a:r>
              <a:rPr lang="en-US" sz="1800" b="1">
                <a:solidFill>
                  <a:schemeClr val="tx1"/>
                </a:solidFill>
                <a:latin typeface="Times" pitchFamily="19" charset="0"/>
              </a:rPr>
              <a:t>	R[rt] </a:t>
            </a:r>
            <a:r>
              <a:rPr lang="en-US" sz="1800" b="1">
                <a:solidFill>
                  <a:schemeClr val="tx1"/>
                </a:solidFill>
                <a:latin typeface="Times" pitchFamily="19" charset="0"/>
                <a:sym typeface="Symbol" pitchFamily="19" charset="2"/>
              </a:rPr>
              <a:t></a:t>
            </a:r>
            <a:r>
              <a:rPr lang="en-US" sz="1800" b="1">
                <a:solidFill>
                  <a:schemeClr val="tx1"/>
                </a:solidFill>
                <a:latin typeface="Times" pitchFamily="19" charset="0"/>
              </a:rPr>
              <a:t> R[rs] + zero_ext(Imm16); 	PC </a:t>
            </a:r>
            <a:r>
              <a:rPr lang="en-US" sz="1800" b="1">
                <a:solidFill>
                  <a:schemeClr val="tx1"/>
                </a:solidFill>
                <a:latin typeface="Times" pitchFamily="19" charset="0"/>
                <a:sym typeface="Symbol" pitchFamily="19" charset="2"/>
              </a:rPr>
              <a:t></a:t>
            </a:r>
            <a:r>
              <a:rPr lang="en-US" sz="1800" b="1">
                <a:solidFill>
                  <a:schemeClr val="tx1"/>
                </a:solidFill>
                <a:latin typeface="Times" pitchFamily="19" charset="0"/>
              </a:rPr>
              <a:t> PC + 4</a:t>
            </a:r>
          </a:p>
          <a:p>
            <a:pPr>
              <a:spcBef>
                <a:spcPct val="50000"/>
              </a:spcBef>
              <a:tabLst>
                <a:tab pos="914400" algn="l"/>
                <a:tab pos="5092700" algn="l"/>
              </a:tabLst>
            </a:pPr>
            <a:r>
              <a:rPr lang="en-US" sz="1800" b="1">
                <a:solidFill>
                  <a:schemeClr val="tx1"/>
                </a:solidFill>
                <a:latin typeface="Times" pitchFamily="19" charset="0"/>
              </a:rPr>
              <a:t>	 </a:t>
            </a:r>
            <a:r>
              <a:rPr lang="en-US" sz="1800" b="1">
                <a:latin typeface="Times" pitchFamily="19" charset="0"/>
              </a:rPr>
              <a:t>ALUsrc = Im, Extop = “Z”,ALUctr = “</a:t>
            </a:r>
            <a:r>
              <a:rPr lang="en-US" sz="1600" b="1">
                <a:latin typeface="Times" pitchFamily="19" charset="0"/>
              </a:rPr>
              <a:t>OR</a:t>
            </a:r>
            <a:r>
              <a:rPr lang="en-US" sz="1800" b="1">
                <a:latin typeface="Times" pitchFamily="19" charset="0"/>
              </a:rPr>
              <a:t>”, RegDst = rt,RegWr, nPC_sel =“+4”</a:t>
            </a:r>
            <a:endParaRPr lang="en-US" sz="1800" b="1">
              <a:solidFill>
                <a:schemeClr val="tx1"/>
              </a:solidFill>
              <a:latin typeface="Times" pitchFamily="19" charset="0"/>
            </a:endParaRPr>
          </a:p>
          <a:p>
            <a:pPr>
              <a:spcBef>
                <a:spcPct val="50000"/>
              </a:spcBef>
              <a:tabLst>
                <a:tab pos="914400" algn="l"/>
                <a:tab pos="5092700" algn="l"/>
              </a:tabLst>
            </a:pPr>
            <a:r>
              <a:rPr lang="en-US" sz="2000" b="1">
                <a:solidFill>
                  <a:schemeClr val="tx1"/>
                </a:solidFill>
                <a:latin typeface="Times" pitchFamily="19" charset="0"/>
              </a:rPr>
              <a:t>lw</a:t>
            </a:r>
            <a:r>
              <a:rPr lang="en-US" sz="1800" b="1">
                <a:solidFill>
                  <a:schemeClr val="tx1"/>
                </a:solidFill>
                <a:latin typeface="Times" pitchFamily="19" charset="0"/>
              </a:rPr>
              <a:t>	R[rt] </a:t>
            </a:r>
            <a:r>
              <a:rPr lang="en-US" sz="1800" b="1">
                <a:solidFill>
                  <a:schemeClr val="tx1"/>
                </a:solidFill>
                <a:latin typeface="Times" pitchFamily="19" charset="0"/>
                <a:sym typeface="Symbol" pitchFamily="19" charset="2"/>
              </a:rPr>
              <a:t></a:t>
            </a:r>
            <a:r>
              <a:rPr lang="en-US" sz="1800" b="1">
                <a:solidFill>
                  <a:schemeClr val="tx1"/>
                </a:solidFill>
                <a:latin typeface="Times" pitchFamily="19" charset="0"/>
              </a:rPr>
              <a:t> MEM[ R[rs] + sign_ext(Imm16)];	PC </a:t>
            </a:r>
            <a:r>
              <a:rPr lang="en-US" sz="1800" b="1">
                <a:solidFill>
                  <a:schemeClr val="tx1"/>
                </a:solidFill>
                <a:latin typeface="Times" pitchFamily="19" charset="0"/>
                <a:sym typeface="Symbol" pitchFamily="19" charset="2"/>
              </a:rPr>
              <a:t></a:t>
            </a:r>
            <a:r>
              <a:rPr lang="en-US" sz="1800" b="1">
                <a:solidFill>
                  <a:schemeClr val="tx1"/>
                </a:solidFill>
                <a:latin typeface="Times" pitchFamily="19" charset="0"/>
              </a:rPr>
              <a:t> PC + 4</a:t>
            </a:r>
          </a:p>
          <a:p>
            <a:pPr>
              <a:spcBef>
                <a:spcPct val="50000"/>
              </a:spcBef>
              <a:tabLst>
                <a:tab pos="914400" algn="l"/>
                <a:tab pos="5092700" algn="l"/>
              </a:tabLst>
            </a:pPr>
            <a:r>
              <a:rPr lang="en-US" sz="1800" b="1">
                <a:solidFill>
                  <a:schemeClr val="tx1"/>
                </a:solidFill>
                <a:latin typeface="Times" pitchFamily="19" charset="0"/>
              </a:rPr>
              <a:t>	 </a:t>
            </a:r>
            <a:r>
              <a:rPr lang="en-US" sz="1800" b="1">
                <a:latin typeface="Times" pitchFamily="19" charset="0"/>
              </a:rPr>
              <a:t>ALUsrc = Im, Extop = “sn”, ALUctr = “</a:t>
            </a:r>
            <a:r>
              <a:rPr lang="en-US" sz="1600" b="1">
                <a:latin typeface="Times" pitchFamily="19" charset="0"/>
              </a:rPr>
              <a:t>ADD</a:t>
            </a:r>
            <a:r>
              <a:rPr lang="en-US" sz="1800" b="1">
                <a:latin typeface="Times" pitchFamily="19" charset="0"/>
              </a:rPr>
              <a:t>”, 		MemtoReg, RegDst = rt, RegWr, 	nPC_sel = “+4”</a:t>
            </a:r>
            <a:endParaRPr lang="en-US" sz="1800" b="1">
              <a:solidFill>
                <a:schemeClr val="tx1"/>
              </a:solidFill>
              <a:latin typeface="Times" pitchFamily="19" charset="0"/>
            </a:endParaRPr>
          </a:p>
          <a:p>
            <a:pPr>
              <a:spcBef>
                <a:spcPct val="50000"/>
              </a:spcBef>
              <a:tabLst>
                <a:tab pos="914400" algn="l"/>
                <a:tab pos="5092700" algn="l"/>
              </a:tabLst>
            </a:pPr>
            <a:r>
              <a:rPr lang="en-US" sz="2000" b="1">
                <a:solidFill>
                  <a:schemeClr val="tx1"/>
                </a:solidFill>
                <a:latin typeface="Times" pitchFamily="19" charset="0"/>
              </a:rPr>
              <a:t>sw</a:t>
            </a:r>
            <a:r>
              <a:rPr lang="en-US" sz="1800" b="1">
                <a:solidFill>
                  <a:schemeClr val="tx1"/>
                </a:solidFill>
                <a:latin typeface="Times" pitchFamily="19" charset="0"/>
              </a:rPr>
              <a:t>	MEM[ R[rs] + sign_ext(Imm16)] </a:t>
            </a:r>
            <a:r>
              <a:rPr lang="en-US" sz="1800" b="1">
                <a:solidFill>
                  <a:schemeClr val="tx1"/>
                </a:solidFill>
                <a:latin typeface="Times" pitchFamily="19" charset="0"/>
                <a:sym typeface="Symbol" pitchFamily="19" charset="2"/>
              </a:rPr>
              <a:t></a:t>
            </a:r>
            <a:r>
              <a:rPr lang="en-US" sz="1800" b="1">
                <a:solidFill>
                  <a:schemeClr val="tx1"/>
                </a:solidFill>
                <a:latin typeface="Times" pitchFamily="19" charset="0"/>
              </a:rPr>
              <a:t> R[rs];	PC </a:t>
            </a:r>
            <a:r>
              <a:rPr lang="en-US" sz="1800" b="1">
                <a:solidFill>
                  <a:schemeClr val="tx1"/>
                </a:solidFill>
                <a:latin typeface="Times" pitchFamily="19" charset="0"/>
                <a:sym typeface="Symbol" pitchFamily="19" charset="2"/>
              </a:rPr>
              <a:t></a:t>
            </a:r>
            <a:r>
              <a:rPr lang="en-US" sz="1800" b="1">
                <a:solidFill>
                  <a:schemeClr val="tx1"/>
                </a:solidFill>
                <a:latin typeface="Times" pitchFamily="19" charset="0"/>
              </a:rPr>
              <a:t> PC + 4</a:t>
            </a:r>
          </a:p>
          <a:p>
            <a:pPr>
              <a:spcBef>
                <a:spcPct val="50000"/>
              </a:spcBef>
              <a:tabLst>
                <a:tab pos="914400" algn="l"/>
                <a:tab pos="5092700" algn="l"/>
              </a:tabLst>
            </a:pPr>
            <a:r>
              <a:rPr lang="en-US" sz="1800" b="1">
                <a:solidFill>
                  <a:schemeClr val="tx1"/>
                </a:solidFill>
                <a:latin typeface="Times" pitchFamily="19" charset="0"/>
              </a:rPr>
              <a:t>	 </a:t>
            </a:r>
            <a:r>
              <a:rPr lang="en-US" sz="1800" b="1">
                <a:latin typeface="Times" pitchFamily="19" charset="0"/>
              </a:rPr>
              <a:t>ALUsrc = Im, Extop = “sn”, ALUctr = “</a:t>
            </a:r>
            <a:r>
              <a:rPr lang="en-US" sz="1600" b="1">
                <a:latin typeface="Times" pitchFamily="19" charset="0"/>
              </a:rPr>
              <a:t>ADD</a:t>
            </a:r>
            <a:r>
              <a:rPr lang="en-US" sz="1800" b="1">
                <a:latin typeface="Times" pitchFamily="19" charset="0"/>
              </a:rPr>
              <a:t>”, MemWr, nPC_sel = “+4”</a:t>
            </a:r>
            <a:endParaRPr lang="en-US" sz="1800" b="1">
              <a:solidFill>
                <a:schemeClr val="tx1"/>
              </a:solidFill>
              <a:latin typeface="Times" pitchFamily="19" charset="0"/>
            </a:endParaRPr>
          </a:p>
          <a:p>
            <a:pPr>
              <a:spcBef>
                <a:spcPct val="50000"/>
              </a:spcBef>
              <a:tabLst>
                <a:tab pos="914400" algn="l"/>
                <a:tab pos="5092700" algn="l"/>
              </a:tabLst>
            </a:pPr>
            <a:r>
              <a:rPr lang="en-US" sz="2000" b="1">
                <a:solidFill>
                  <a:schemeClr val="tx1"/>
                </a:solidFill>
                <a:latin typeface="Times" pitchFamily="19" charset="0"/>
              </a:rPr>
              <a:t>beq</a:t>
            </a:r>
            <a:r>
              <a:rPr lang="en-US" sz="1800" b="1">
                <a:solidFill>
                  <a:schemeClr val="tx1"/>
                </a:solidFill>
                <a:latin typeface="Times" pitchFamily="19" charset="0"/>
              </a:rPr>
              <a:t>	if ( R[rs] == R[rt] ) then PC </a:t>
            </a:r>
            <a:r>
              <a:rPr lang="en-US" sz="1800" b="1">
                <a:solidFill>
                  <a:schemeClr val="tx1"/>
                </a:solidFill>
                <a:latin typeface="Times" pitchFamily="19" charset="0"/>
                <a:sym typeface="Symbol" pitchFamily="19" charset="2"/>
              </a:rPr>
              <a:t></a:t>
            </a:r>
            <a:r>
              <a:rPr lang="en-US" sz="1800" b="1">
                <a:solidFill>
                  <a:schemeClr val="tx1"/>
                </a:solidFill>
                <a:latin typeface="Times" pitchFamily="19" charset="0"/>
              </a:rPr>
              <a:t> PC + sign_ext(Imm16)] || 00 else PC </a:t>
            </a:r>
            <a:r>
              <a:rPr lang="en-US" sz="1800" b="1">
                <a:solidFill>
                  <a:schemeClr val="tx1"/>
                </a:solidFill>
                <a:latin typeface="Times" pitchFamily="19" charset="0"/>
                <a:sym typeface="Symbol" pitchFamily="19" charset="2"/>
              </a:rPr>
              <a:t></a:t>
            </a:r>
            <a:r>
              <a:rPr lang="en-US" sz="1800" b="1">
                <a:solidFill>
                  <a:schemeClr val="tx1"/>
                </a:solidFill>
                <a:latin typeface="Times" pitchFamily="19" charset="0"/>
              </a:rPr>
              <a:t> PC + 4</a:t>
            </a:r>
          </a:p>
          <a:p>
            <a:pPr>
              <a:spcBef>
                <a:spcPct val="50000"/>
              </a:spcBef>
              <a:tabLst>
                <a:tab pos="914400" algn="l"/>
                <a:tab pos="5092700" algn="l"/>
              </a:tabLst>
            </a:pPr>
            <a:r>
              <a:rPr lang="en-US" sz="1800" b="1">
                <a:solidFill>
                  <a:schemeClr val="tx1"/>
                </a:solidFill>
                <a:latin typeface="Times" pitchFamily="19" charset="0"/>
              </a:rPr>
              <a:t>	</a:t>
            </a:r>
            <a:r>
              <a:rPr lang="en-US" sz="1800" b="1">
                <a:latin typeface="Times" pitchFamily="19" charset="0"/>
              </a:rPr>
              <a:t>nPC_sel = “br”,  ALUctr = “</a:t>
            </a:r>
            <a:r>
              <a:rPr lang="en-US" sz="1600" b="1">
                <a:latin typeface="Times" pitchFamily="19" charset="0"/>
              </a:rPr>
              <a:t>SUB</a:t>
            </a:r>
            <a:r>
              <a:rPr lang="en-US" sz="1800" b="1">
                <a:latin typeface="Times" pitchFamily="19" charset="0"/>
              </a:rPr>
              <a:t>”</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029200" y="3654425"/>
            <a:ext cx="457200" cy="1136650"/>
            <a:chOff x="3168" y="2302"/>
            <a:chExt cx="288" cy="716"/>
          </a:xfrm>
        </p:grpSpPr>
        <p:sp>
          <p:nvSpPr>
            <p:cNvPr id="67748" name="Line 3"/>
            <p:cNvSpPr>
              <a:spLocks noChangeShapeType="1"/>
            </p:cNvSpPr>
            <p:nvPr/>
          </p:nvSpPr>
          <p:spPr bwMode="auto">
            <a:xfrm>
              <a:off x="3168" y="2302"/>
              <a:ext cx="0" cy="163"/>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7749" name="Line 4"/>
            <p:cNvSpPr>
              <a:spLocks noChangeShapeType="1"/>
            </p:cNvSpPr>
            <p:nvPr/>
          </p:nvSpPr>
          <p:spPr bwMode="auto">
            <a:xfrm>
              <a:off x="3176" y="2302"/>
              <a:ext cx="272" cy="163"/>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7750" name="Line 5"/>
            <p:cNvSpPr>
              <a:spLocks noChangeShapeType="1"/>
            </p:cNvSpPr>
            <p:nvPr/>
          </p:nvSpPr>
          <p:spPr bwMode="auto">
            <a:xfrm>
              <a:off x="3176" y="2481"/>
              <a:ext cx="128" cy="74"/>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7751" name="Line 6"/>
            <p:cNvSpPr>
              <a:spLocks noChangeShapeType="1"/>
            </p:cNvSpPr>
            <p:nvPr/>
          </p:nvSpPr>
          <p:spPr bwMode="auto">
            <a:xfrm>
              <a:off x="3312" y="2571"/>
              <a:ext cx="0" cy="163"/>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7752" name="Line 7"/>
            <p:cNvSpPr>
              <a:spLocks noChangeShapeType="1"/>
            </p:cNvSpPr>
            <p:nvPr/>
          </p:nvSpPr>
          <p:spPr bwMode="auto">
            <a:xfrm>
              <a:off x="3456" y="2481"/>
              <a:ext cx="0" cy="342"/>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7753" name="Line 8"/>
            <p:cNvSpPr>
              <a:spLocks noChangeShapeType="1"/>
            </p:cNvSpPr>
            <p:nvPr/>
          </p:nvSpPr>
          <p:spPr bwMode="auto">
            <a:xfrm flipV="1">
              <a:off x="3176" y="2734"/>
              <a:ext cx="128" cy="105"/>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7754" name="Line 9"/>
            <p:cNvSpPr>
              <a:spLocks noChangeShapeType="1"/>
            </p:cNvSpPr>
            <p:nvPr/>
          </p:nvSpPr>
          <p:spPr bwMode="auto">
            <a:xfrm>
              <a:off x="3168" y="2839"/>
              <a:ext cx="0" cy="163"/>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7755" name="Line 10"/>
            <p:cNvSpPr>
              <a:spLocks noChangeShapeType="1"/>
            </p:cNvSpPr>
            <p:nvPr/>
          </p:nvSpPr>
          <p:spPr bwMode="auto">
            <a:xfrm flipV="1">
              <a:off x="3176" y="2823"/>
              <a:ext cx="272" cy="195"/>
            </a:xfrm>
            <a:prstGeom prst="line">
              <a:avLst/>
            </a:prstGeom>
            <a:noFill/>
            <a:ln w="25400">
              <a:solidFill>
                <a:schemeClr val="tx1"/>
              </a:solidFill>
              <a:round/>
              <a:headEnd/>
              <a:tailEnd/>
            </a:ln>
          </p:spPr>
          <p:txBody>
            <a:bodyPr wrap="none" anchor="ctr">
              <a:prstTxWarp prst="textNoShape">
                <a:avLst/>
              </a:prstTxWarp>
            </a:bodyPr>
            <a:lstStyle/>
            <a:p>
              <a:endParaRPr lang="en-US"/>
            </a:p>
          </p:txBody>
        </p:sp>
      </p:grpSp>
      <p:sp>
        <p:nvSpPr>
          <p:cNvPr id="67587" name="Line 11"/>
          <p:cNvSpPr>
            <a:spLocks noChangeShapeType="1"/>
          </p:cNvSpPr>
          <p:nvPr/>
        </p:nvSpPr>
        <p:spPr bwMode="auto">
          <a:xfrm flipH="1">
            <a:off x="5473700" y="4210050"/>
            <a:ext cx="2311400" cy="0"/>
          </a:xfrm>
          <a:prstGeom prst="line">
            <a:avLst/>
          </a:prstGeom>
          <a:noFill/>
          <a:ln w="25400">
            <a:solidFill>
              <a:schemeClr val="tx1"/>
            </a:solidFill>
            <a:round/>
            <a:headEnd type="triangle" w="med" len="med"/>
            <a:tailEnd/>
          </a:ln>
        </p:spPr>
        <p:txBody>
          <a:bodyPr wrap="none" anchor="ctr">
            <a:prstTxWarp prst="textNoShape">
              <a:avLst/>
            </a:prstTxWarp>
          </a:bodyPr>
          <a:lstStyle/>
          <a:p>
            <a:endParaRPr lang="en-US"/>
          </a:p>
        </p:txBody>
      </p:sp>
      <p:sp>
        <p:nvSpPr>
          <p:cNvPr id="67588" name="Line 12"/>
          <p:cNvSpPr>
            <a:spLocks noChangeShapeType="1"/>
          </p:cNvSpPr>
          <p:nvPr/>
        </p:nvSpPr>
        <p:spPr bwMode="auto">
          <a:xfrm flipH="1">
            <a:off x="5861050" y="4146550"/>
            <a:ext cx="88900" cy="1285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67589" name="Rectangle 13"/>
          <p:cNvSpPr>
            <a:spLocks noChangeArrowheads="1"/>
          </p:cNvSpPr>
          <p:nvPr/>
        </p:nvSpPr>
        <p:spPr bwMode="auto">
          <a:xfrm>
            <a:off x="5541963" y="4202113"/>
            <a:ext cx="4095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32</a:t>
            </a:r>
          </a:p>
        </p:txBody>
      </p:sp>
      <p:sp>
        <p:nvSpPr>
          <p:cNvPr id="67590" name="Line 14"/>
          <p:cNvSpPr>
            <a:spLocks noChangeShapeType="1"/>
          </p:cNvSpPr>
          <p:nvPr/>
        </p:nvSpPr>
        <p:spPr bwMode="auto">
          <a:xfrm>
            <a:off x="5257800" y="3289300"/>
            <a:ext cx="0" cy="482600"/>
          </a:xfrm>
          <a:prstGeom prst="line">
            <a:avLst/>
          </a:prstGeom>
          <a:noFill/>
          <a:ln w="25400">
            <a:solidFill>
              <a:schemeClr val="accent2"/>
            </a:solidFill>
            <a:round/>
            <a:headEnd/>
            <a:tailEnd type="triangle" w="med" len="med"/>
          </a:ln>
        </p:spPr>
        <p:txBody>
          <a:bodyPr wrap="none" anchor="ctr">
            <a:prstTxWarp prst="textNoShape">
              <a:avLst/>
            </a:prstTxWarp>
          </a:bodyPr>
          <a:lstStyle/>
          <a:p>
            <a:endParaRPr lang="en-US"/>
          </a:p>
        </p:txBody>
      </p:sp>
      <p:sp>
        <p:nvSpPr>
          <p:cNvPr id="67591" name="Rectangle 15"/>
          <p:cNvSpPr>
            <a:spLocks noChangeArrowheads="1"/>
          </p:cNvSpPr>
          <p:nvPr/>
        </p:nvSpPr>
        <p:spPr bwMode="auto">
          <a:xfrm>
            <a:off x="3962400" y="2971800"/>
            <a:ext cx="1573213" cy="363538"/>
          </a:xfrm>
          <a:prstGeom prst="rect">
            <a:avLst/>
          </a:prstGeom>
          <a:noFill/>
          <a:ln w="12700">
            <a:noFill/>
            <a:miter lim="800000"/>
            <a:headEnd/>
            <a:tailEnd/>
          </a:ln>
        </p:spPr>
        <p:txBody>
          <a:bodyPr lIns="90488" tIns="44450" rIns="90488" bIns="44450">
            <a:prstTxWarp prst="textNoShape">
              <a:avLst/>
            </a:prstTxWarp>
            <a:spAutoFit/>
          </a:bodyPr>
          <a:lstStyle/>
          <a:p>
            <a:r>
              <a:rPr lang="en-US" sz="1800" b="1">
                <a:solidFill>
                  <a:schemeClr val="accent2"/>
                </a:solidFill>
                <a:latin typeface="Times" pitchFamily="19" charset="0"/>
              </a:rPr>
              <a:t>ALUctr =</a:t>
            </a:r>
          </a:p>
        </p:txBody>
      </p:sp>
      <p:sp>
        <p:nvSpPr>
          <p:cNvPr id="67592" name="Rectangle 16"/>
          <p:cNvSpPr>
            <a:spLocks noChangeArrowheads="1"/>
          </p:cNvSpPr>
          <p:nvPr/>
        </p:nvSpPr>
        <p:spPr bwMode="auto">
          <a:xfrm>
            <a:off x="1055688" y="4352925"/>
            <a:ext cx="5111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Clk</a:t>
            </a:r>
          </a:p>
        </p:txBody>
      </p:sp>
      <p:sp>
        <p:nvSpPr>
          <p:cNvPr id="67593" name="Rectangle 17"/>
          <p:cNvSpPr>
            <a:spLocks noChangeArrowheads="1"/>
          </p:cNvSpPr>
          <p:nvPr/>
        </p:nvSpPr>
        <p:spPr bwMode="auto">
          <a:xfrm>
            <a:off x="665163" y="3775075"/>
            <a:ext cx="7143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busW</a:t>
            </a:r>
          </a:p>
        </p:txBody>
      </p:sp>
      <p:sp>
        <p:nvSpPr>
          <p:cNvPr id="67594" name="Rectangle 18"/>
          <p:cNvSpPr>
            <a:spLocks noChangeArrowheads="1"/>
          </p:cNvSpPr>
          <p:nvPr/>
        </p:nvSpPr>
        <p:spPr bwMode="auto">
          <a:xfrm>
            <a:off x="1755775" y="3654425"/>
            <a:ext cx="1431925" cy="1130300"/>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67595" name="Line 19"/>
          <p:cNvSpPr>
            <a:spLocks noChangeShapeType="1"/>
          </p:cNvSpPr>
          <p:nvPr/>
        </p:nvSpPr>
        <p:spPr bwMode="auto">
          <a:xfrm>
            <a:off x="1746250" y="4576763"/>
            <a:ext cx="250825" cy="635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7596" name="Line 20"/>
          <p:cNvSpPr>
            <a:spLocks noChangeShapeType="1"/>
          </p:cNvSpPr>
          <p:nvPr/>
        </p:nvSpPr>
        <p:spPr bwMode="auto">
          <a:xfrm flipH="1">
            <a:off x="1768475" y="4649788"/>
            <a:ext cx="301625" cy="98425"/>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7597" name="Oval 21"/>
          <p:cNvSpPr>
            <a:spLocks noChangeArrowheads="1"/>
          </p:cNvSpPr>
          <p:nvPr/>
        </p:nvSpPr>
        <p:spPr bwMode="auto">
          <a:xfrm>
            <a:off x="1603375" y="4595813"/>
            <a:ext cx="127000" cy="117475"/>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67598" name="Rectangle 22"/>
          <p:cNvSpPr>
            <a:spLocks noChangeArrowheads="1"/>
          </p:cNvSpPr>
          <p:nvPr/>
        </p:nvSpPr>
        <p:spPr bwMode="auto">
          <a:xfrm>
            <a:off x="815975" y="3057525"/>
            <a:ext cx="1079500"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accent2"/>
                </a:solidFill>
                <a:latin typeface="Times" pitchFamily="19" charset="0"/>
              </a:rPr>
              <a:t>RegWr =</a:t>
            </a:r>
          </a:p>
        </p:txBody>
      </p:sp>
      <p:sp>
        <p:nvSpPr>
          <p:cNvPr id="67599" name="Line 23"/>
          <p:cNvSpPr>
            <a:spLocks noChangeShapeType="1"/>
          </p:cNvSpPr>
          <p:nvPr/>
        </p:nvSpPr>
        <p:spPr bwMode="auto">
          <a:xfrm flipH="1">
            <a:off x="749300" y="4140200"/>
            <a:ext cx="1016000" cy="0"/>
          </a:xfrm>
          <a:prstGeom prst="line">
            <a:avLst/>
          </a:prstGeom>
          <a:noFill/>
          <a:ln w="25400">
            <a:solidFill>
              <a:schemeClr val="tx1"/>
            </a:solidFill>
            <a:round/>
            <a:headEnd type="triangle" w="med" len="med"/>
            <a:tailEnd/>
          </a:ln>
        </p:spPr>
        <p:txBody>
          <a:bodyPr wrap="none" anchor="ctr">
            <a:prstTxWarp prst="textNoShape">
              <a:avLst/>
            </a:prstTxWarp>
          </a:bodyPr>
          <a:lstStyle/>
          <a:p>
            <a:endParaRPr lang="en-US"/>
          </a:p>
        </p:txBody>
      </p:sp>
      <p:sp>
        <p:nvSpPr>
          <p:cNvPr id="67600" name="Line 24"/>
          <p:cNvSpPr>
            <a:spLocks noChangeShapeType="1"/>
          </p:cNvSpPr>
          <p:nvPr/>
        </p:nvSpPr>
        <p:spPr bwMode="auto">
          <a:xfrm flipH="1">
            <a:off x="1289050" y="4075113"/>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67601" name="Rectangle 25"/>
          <p:cNvSpPr>
            <a:spLocks noChangeArrowheads="1"/>
          </p:cNvSpPr>
          <p:nvPr/>
        </p:nvSpPr>
        <p:spPr bwMode="auto">
          <a:xfrm>
            <a:off x="969963" y="4130675"/>
            <a:ext cx="4095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32</a:t>
            </a:r>
          </a:p>
        </p:txBody>
      </p:sp>
      <p:sp>
        <p:nvSpPr>
          <p:cNvPr id="67602" name="Line 26"/>
          <p:cNvSpPr>
            <a:spLocks noChangeShapeType="1"/>
          </p:cNvSpPr>
          <p:nvPr/>
        </p:nvSpPr>
        <p:spPr bwMode="auto">
          <a:xfrm>
            <a:off x="3225800" y="3784600"/>
            <a:ext cx="177800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67603" name="Line 27"/>
          <p:cNvSpPr>
            <a:spLocks noChangeShapeType="1"/>
          </p:cNvSpPr>
          <p:nvPr/>
        </p:nvSpPr>
        <p:spPr bwMode="auto">
          <a:xfrm flipH="1">
            <a:off x="4184650" y="3719513"/>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67604" name="Rectangle 28"/>
          <p:cNvSpPr>
            <a:spLocks noChangeArrowheads="1"/>
          </p:cNvSpPr>
          <p:nvPr/>
        </p:nvSpPr>
        <p:spPr bwMode="auto">
          <a:xfrm>
            <a:off x="3865563" y="3846513"/>
            <a:ext cx="4095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32</a:t>
            </a:r>
          </a:p>
        </p:txBody>
      </p:sp>
      <p:sp>
        <p:nvSpPr>
          <p:cNvPr id="67605" name="Rectangle 29"/>
          <p:cNvSpPr>
            <a:spLocks noChangeArrowheads="1"/>
          </p:cNvSpPr>
          <p:nvPr/>
        </p:nvSpPr>
        <p:spPr bwMode="auto">
          <a:xfrm>
            <a:off x="3560763" y="3490913"/>
            <a:ext cx="6635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busA</a:t>
            </a:r>
          </a:p>
        </p:txBody>
      </p:sp>
      <p:sp>
        <p:nvSpPr>
          <p:cNvPr id="67606" name="Line 30"/>
          <p:cNvSpPr>
            <a:spLocks noChangeShapeType="1"/>
          </p:cNvSpPr>
          <p:nvPr/>
        </p:nvSpPr>
        <p:spPr bwMode="auto">
          <a:xfrm flipV="1">
            <a:off x="1905000" y="3263900"/>
            <a:ext cx="0" cy="390525"/>
          </a:xfrm>
          <a:prstGeom prst="line">
            <a:avLst/>
          </a:prstGeom>
          <a:noFill/>
          <a:ln w="25400">
            <a:solidFill>
              <a:schemeClr val="accent2"/>
            </a:solidFill>
            <a:round/>
            <a:headEnd type="triangle" w="med" len="med"/>
            <a:tailEnd/>
          </a:ln>
        </p:spPr>
        <p:txBody>
          <a:bodyPr wrap="none" anchor="ctr">
            <a:prstTxWarp prst="textNoShape">
              <a:avLst/>
            </a:prstTxWarp>
          </a:bodyPr>
          <a:lstStyle/>
          <a:p>
            <a:endParaRPr lang="en-US"/>
          </a:p>
        </p:txBody>
      </p:sp>
      <p:sp>
        <p:nvSpPr>
          <p:cNvPr id="67607" name="Line 31"/>
          <p:cNvSpPr>
            <a:spLocks noChangeShapeType="1"/>
          </p:cNvSpPr>
          <p:nvPr/>
        </p:nvSpPr>
        <p:spPr bwMode="auto">
          <a:xfrm>
            <a:off x="3225800" y="4484688"/>
            <a:ext cx="93980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67608" name="Line 32"/>
          <p:cNvSpPr>
            <a:spLocks noChangeShapeType="1"/>
          </p:cNvSpPr>
          <p:nvPr/>
        </p:nvSpPr>
        <p:spPr bwMode="auto">
          <a:xfrm flipV="1">
            <a:off x="3663950" y="4337050"/>
            <a:ext cx="139700" cy="2413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67609" name="Rectangle 33"/>
          <p:cNvSpPr>
            <a:spLocks noChangeArrowheads="1"/>
          </p:cNvSpPr>
          <p:nvPr/>
        </p:nvSpPr>
        <p:spPr bwMode="auto">
          <a:xfrm>
            <a:off x="3255963" y="4475163"/>
            <a:ext cx="4095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32</a:t>
            </a:r>
          </a:p>
        </p:txBody>
      </p:sp>
      <p:sp>
        <p:nvSpPr>
          <p:cNvPr id="67610" name="Rectangle 34"/>
          <p:cNvSpPr>
            <a:spLocks noChangeArrowheads="1"/>
          </p:cNvSpPr>
          <p:nvPr/>
        </p:nvSpPr>
        <p:spPr bwMode="auto">
          <a:xfrm>
            <a:off x="3179763" y="4191000"/>
            <a:ext cx="6508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busB</a:t>
            </a:r>
          </a:p>
        </p:txBody>
      </p:sp>
      <p:sp>
        <p:nvSpPr>
          <p:cNvPr id="67611" name="Line 35"/>
          <p:cNvSpPr>
            <a:spLocks noChangeShapeType="1"/>
          </p:cNvSpPr>
          <p:nvPr/>
        </p:nvSpPr>
        <p:spPr bwMode="auto">
          <a:xfrm flipH="1">
            <a:off x="1130300" y="4637088"/>
            <a:ext cx="482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7612" name="Line 36"/>
          <p:cNvSpPr>
            <a:spLocks noChangeShapeType="1"/>
          </p:cNvSpPr>
          <p:nvPr/>
        </p:nvSpPr>
        <p:spPr bwMode="auto">
          <a:xfrm>
            <a:off x="3048000" y="3241675"/>
            <a:ext cx="0" cy="37465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7613" name="Line 37"/>
          <p:cNvSpPr>
            <a:spLocks noChangeShapeType="1"/>
          </p:cNvSpPr>
          <p:nvPr/>
        </p:nvSpPr>
        <p:spPr bwMode="auto">
          <a:xfrm flipV="1">
            <a:off x="2978150" y="3351213"/>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67614" name="Rectangle 38"/>
          <p:cNvSpPr>
            <a:spLocks noChangeArrowheads="1"/>
          </p:cNvSpPr>
          <p:nvPr/>
        </p:nvSpPr>
        <p:spPr bwMode="auto">
          <a:xfrm>
            <a:off x="2798763" y="3206750"/>
            <a:ext cx="295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5</a:t>
            </a:r>
          </a:p>
        </p:txBody>
      </p:sp>
      <p:sp>
        <p:nvSpPr>
          <p:cNvPr id="67615" name="Line 39"/>
          <p:cNvSpPr>
            <a:spLocks noChangeShapeType="1"/>
          </p:cNvSpPr>
          <p:nvPr/>
        </p:nvSpPr>
        <p:spPr bwMode="auto">
          <a:xfrm>
            <a:off x="2209800" y="3016250"/>
            <a:ext cx="0" cy="612775"/>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7616" name="Line 40"/>
          <p:cNvSpPr>
            <a:spLocks noChangeShapeType="1"/>
          </p:cNvSpPr>
          <p:nvPr/>
        </p:nvSpPr>
        <p:spPr bwMode="auto">
          <a:xfrm flipV="1">
            <a:off x="2139950" y="3351213"/>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67617" name="Rectangle 41"/>
          <p:cNvSpPr>
            <a:spLocks noChangeArrowheads="1"/>
          </p:cNvSpPr>
          <p:nvPr/>
        </p:nvSpPr>
        <p:spPr bwMode="auto">
          <a:xfrm>
            <a:off x="1960563" y="3206750"/>
            <a:ext cx="295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5</a:t>
            </a:r>
          </a:p>
        </p:txBody>
      </p:sp>
      <p:sp>
        <p:nvSpPr>
          <p:cNvPr id="67618" name="Line 42"/>
          <p:cNvSpPr>
            <a:spLocks noChangeShapeType="1"/>
          </p:cNvSpPr>
          <p:nvPr/>
        </p:nvSpPr>
        <p:spPr bwMode="auto">
          <a:xfrm>
            <a:off x="2590800" y="3241675"/>
            <a:ext cx="0" cy="37465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7619" name="Line 43"/>
          <p:cNvSpPr>
            <a:spLocks noChangeShapeType="1"/>
          </p:cNvSpPr>
          <p:nvPr/>
        </p:nvSpPr>
        <p:spPr bwMode="auto">
          <a:xfrm flipV="1">
            <a:off x="2520950" y="3351213"/>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67620" name="Rectangle 44"/>
          <p:cNvSpPr>
            <a:spLocks noChangeArrowheads="1"/>
          </p:cNvSpPr>
          <p:nvPr/>
        </p:nvSpPr>
        <p:spPr bwMode="auto">
          <a:xfrm>
            <a:off x="2341563" y="3206750"/>
            <a:ext cx="295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5</a:t>
            </a:r>
          </a:p>
        </p:txBody>
      </p:sp>
      <p:sp>
        <p:nvSpPr>
          <p:cNvPr id="67621" name="Rectangle 45"/>
          <p:cNvSpPr>
            <a:spLocks noChangeArrowheads="1"/>
          </p:cNvSpPr>
          <p:nvPr/>
        </p:nvSpPr>
        <p:spPr bwMode="auto">
          <a:xfrm>
            <a:off x="1960563" y="3633788"/>
            <a:ext cx="4984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Rw</a:t>
            </a:r>
          </a:p>
        </p:txBody>
      </p:sp>
      <p:sp>
        <p:nvSpPr>
          <p:cNvPr id="67622" name="Rectangle 46"/>
          <p:cNvSpPr>
            <a:spLocks noChangeArrowheads="1"/>
          </p:cNvSpPr>
          <p:nvPr/>
        </p:nvSpPr>
        <p:spPr bwMode="auto">
          <a:xfrm>
            <a:off x="2417763" y="3633788"/>
            <a:ext cx="4349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Ra</a:t>
            </a:r>
          </a:p>
        </p:txBody>
      </p:sp>
      <p:sp>
        <p:nvSpPr>
          <p:cNvPr id="67623" name="Rectangle 47"/>
          <p:cNvSpPr>
            <a:spLocks noChangeArrowheads="1"/>
          </p:cNvSpPr>
          <p:nvPr/>
        </p:nvSpPr>
        <p:spPr bwMode="auto">
          <a:xfrm>
            <a:off x="2798763" y="3633788"/>
            <a:ext cx="4476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Rb</a:t>
            </a:r>
          </a:p>
        </p:txBody>
      </p:sp>
      <p:sp>
        <p:nvSpPr>
          <p:cNvPr id="67624" name="Rectangle 48"/>
          <p:cNvSpPr>
            <a:spLocks noChangeArrowheads="1"/>
          </p:cNvSpPr>
          <p:nvPr/>
        </p:nvSpPr>
        <p:spPr bwMode="auto">
          <a:xfrm>
            <a:off x="1960563" y="3917950"/>
            <a:ext cx="1082675" cy="6381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32 32-bit</a:t>
            </a:r>
          </a:p>
          <a:p>
            <a:r>
              <a:rPr lang="en-US" sz="1800" b="1">
                <a:solidFill>
                  <a:schemeClr val="tx1"/>
                </a:solidFill>
                <a:latin typeface="Times" pitchFamily="19" charset="0"/>
              </a:rPr>
              <a:t>Registers</a:t>
            </a:r>
          </a:p>
        </p:txBody>
      </p:sp>
      <p:sp>
        <p:nvSpPr>
          <p:cNvPr id="67625" name="Line 49"/>
          <p:cNvSpPr>
            <a:spLocks noChangeShapeType="1"/>
          </p:cNvSpPr>
          <p:nvPr/>
        </p:nvSpPr>
        <p:spPr bwMode="auto">
          <a:xfrm flipH="1">
            <a:off x="749300" y="6172200"/>
            <a:ext cx="77978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7626" name="Line 50"/>
          <p:cNvSpPr>
            <a:spLocks noChangeShapeType="1"/>
          </p:cNvSpPr>
          <p:nvPr/>
        </p:nvSpPr>
        <p:spPr bwMode="auto">
          <a:xfrm flipV="1">
            <a:off x="762000" y="4127500"/>
            <a:ext cx="0" cy="20574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7627" name="Rectangle 51"/>
          <p:cNvSpPr>
            <a:spLocks noChangeArrowheads="1"/>
          </p:cNvSpPr>
          <p:nvPr/>
        </p:nvSpPr>
        <p:spPr bwMode="auto">
          <a:xfrm>
            <a:off x="2570163" y="2994025"/>
            <a:ext cx="422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Rs</a:t>
            </a:r>
          </a:p>
        </p:txBody>
      </p:sp>
      <p:sp>
        <p:nvSpPr>
          <p:cNvPr id="67628" name="Rectangle 52"/>
          <p:cNvSpPr>
            <a:spLocks noChangeArrowheads="1"/>
          </p:cNvSpPr>
          <p:nvPr/>
        </p:nvSpPr>
        <p:spPr bwMode="auto">
          <a:xfrm>
            <a:off x="2341563" y="2354263"/>
            <a:ext cx="3968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Rt</a:t>
            </a:r>
          </a:p>
        </p:txBody>
      </p:sp>
      <p:grpSp>
        <p:nvGrpSpPr>
          <p:cNvPr id="3" name="Group 53"/>
          <p:cNvGrpSpPr>
            <a:grpSpLocks/>
          </p:cNvGrpSpPr>
          <p:nvPr/>
        </p:nvGrpSpPr>
        <p:grpSpPr bwMode="auto">
          <a:xfrm>
            <a:off x="4191000" y="4203700"/>
            <a:ext cx="304800" cy="1227138"/>
            <a:chOff x="2640" y="2648"/>
            <a:chExt cx="192" cy="773"/>
          </a:xfrm>
        </p:grpSpPr>
        <p:sp>
          <p:nvSpPr>
            <p:cNvPr id="67744" name="Line 54"/>
            <p:cNvSpPr>
              <a:spLocks noChangeShapeType="1"/>
            </p:cNvSpPr>
            <p:nvPr/>
          </p:nvSpPr>
          <p:spPr bwMode="auto">
            <a:xfrm>
              <a:off x="2640" y="2648"/>
              <a:ext cx="0" cy="757"/>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7745" name="Line 55"/>
            <p:cNvSpPr>
              <a:spLocks noChangeShapeType="1"/>
            </p:cNvSpPr>
            <p:nvPr/>
          </p:nvSpPr>
          <p:spPr bwMode="auto">
            <a:xfrm>
              <a:off x="2648" y="2648"/>
              <a:ext cx="176" cy="86"/>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7746" name="Line 56"/>
            <p:cNvSpPr>
              <a:spLocks noChangeShapeType="1"/>
            </p:cNvSpPr>
            <p:nvPr/>
          </p:nvSpPr>
          <p:spPr bwMode="auto">
            <a:xfrm flipV="1">
              <a:off x="2648" y="3303"/>
              <a:ext cx="176" cy="118"/>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7747" name="Line 57"/>
            <p:cNvSpPr>
              <a:spLocks noChangeShapeType="1"/>
            </p:cNvSpPr>
            <p:nvPr/>
          </p:nvSpPr>
          <p:spPr bwMode="auto">
            <a:xfrm>
              <a:off x="2832" y="2750"/>
              <a:ext cx="0" cy="553"/>
            </a:xfrm>
            <a:prstGeom prst="line">
              <a:avLst/>
            </a:prstGeom>
            <a:noFill/>
            <a:ln w="25400">
              <a:solidFill>
                <a:schemeClr val="tx1"/>
              </a:solidFill>
              <a:round/>
              <a:headEnd/>
              <a:tailEnd/>
            </a:ln>
          </p:spPr>
          <p:txBody>
            <a:bodyPr wrap="none" anchor="ctr">
              <a:prstTxWarp prst="textNoShape">
                <a:avLst/>
              </a:prstTxWarp>
            </a:bodyPr>
            <a:lstStyle/>
            <a:p>
              <a:endParaRPr lang="en-US"/>
            </a:p>
          </p:txBody>
        </p:sp>
      </p:grpSp>
      <p:grpSp>
        <p:nvGrpSpPr>
          <p:cNvPr id="4" name="Group 58"/>
          <p:cNvGrpSpPr>
            <a:grpSpLocks/>
          </p:cNvGrpSpPr>
          <p:nvPr/>
        </p:nvGrpSpPr>
        <p:grpSpPr bwMode="auto">
          <a:xfrm>
            <a:off x="1473200" y="2754313"/>
            <a:ext cx="1168400" cy="284162"/>
            <a:chOff x="928" y="1735"/>
            <a:chExt cx="736" cy="179"/>
          </a:xfrm>
        </p:grpSpPr>
        <p:sp>
          <p:nvSpPr>
            <p:cNvPr id="67740" name="Line 59"/>
            <p:cNvSpPr>
              <a:spLocks noChangeShapeType="1"/>
            </p:cNvSpPr>
            <p:nvPr/>
          </p:nvSpPr>
          <p:spPr bwMode="auto">
            <a:xfrm flipH="1">
              <a:off x="928" y="1735"/>
              <a:ext cx="736"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7741" name="Line 60"/>
            <p:cNvSpPr>
              <a:spLocks noChangeShapeType="1"/>
            </p:cNvSpPr>
            <p:nvPr/>
          </p:nvSpPr>
          <p:spPr bwMode="auto">
            <a:xfrm flipH="1">
              <a:off x="1552" y="1743"/>
              <a:ext cx="112" cy="163"/>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7742" name="Line 61"/>
            <p:cNvSpPr>
              <a:spLocks noChangeShapeType="1"/>
            </p:cNvSpPr>
            <p:nvPr/>
          </p:nvSpPr>
          <p:spPr bwMode="auto">
            <a:xfrm>
              <a:off x="944" y="1743"/>
              <a:ext cx="80" cy="163"/>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7743" name="Line 62"/>
            <p:cNvSpPr>
              <a:spLocks noChangeShapeType="1"/>
            </p:cNvSpPr>
            <p:nvPr/>
          </p:nvSpPr>
          <p:spPr bwMode="auto">
            <a:xfrm flipH="1">
              <a:off x="1024" y="1914"/>
              <a:ext cx="544"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grpSp>
      <p:sp>
        <p:nvSpPr>
          <p:cNvPr id="67631" name="Rectangle 63"/>
          <p:cNvSpPr>
            <a:spLocks noChangeArrowheads="1"/>
          </p:cNvSpPr>
          <p:nvPr/>
        </p:nvSpPr>
        <p:spPr bwMode="auto">
          <a:xfrm>
            <a:off x="2998788" y="2994025"/>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a:solidFill>
                  <a:schemeClr val="tx1"/>
                </a:solidFill>
                <a:latin typeface="Times" pitchFamily="19" charset="0"/>
              </a:rPr>
              <a:t>Rt</a:t>
            </a:r>
          </a:p>
        </p:txBody>
      </p:sp>
      <p:sp>
        <p:nvSpPr>
          <p:cNvPr id="67632" name="Line 64"/>
          <p:cNvSpPr>
            <a:spLocks noChangeShapeType="1"/>
          </p:cNvSpPr>
          <p:nvPr/>
        </p:nvSpPr>
        <p:spPr bwMode="auto">
          <a:xfrm>
            <a:off x="2362200" y="2517775"/>
            <a:ext cx="0" cy="188913"/>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7633" name="Line 65"/>
          <p:cNvSpPr>
            <a:spLocks noChangeShapeType="1"/>
          </p:cNvSpPr>
          <p:nvPr/>
        </p:nvSpPr>
        <p:spPr bwMode="auto">
          <a:xfrm>
            <a:off x="1752600" y="2517775"/>
            <a:ext cx="0" cy="188913"/>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7634" name="Rectangle 66"/>
          <p:cNvSpPr>
            <a:spLocks noChangeArrowheads="1"/>
          </p:cNvSpPr>
          <p:nvPr/>
        </p:nvSpPr>
        <p:spPr bwMode="auto">
          <a:xfrm>
            <a:off x="1731963" y="2354263"/>
            <a:ext cx="4476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Rd</a:t>
            </a:r>
          </a:p>
        </p:txBody>
      </p:sp>
      <p:sp>
        <p:nvSpPr>
          <p:cNvPr id="67635" name="Line 67"/>
          <p:cNvSpPr>
            <a:spLocks noChangeShapeType="1"/>
          </p:cNvSpPr>
          <p:nvPr/>
        </p:nvSpPr>
        <p:spPr bwMode="auto">
          <a:xfrm flipH="1">
            <a:off x="1054100" y="2895600"/>
            <a:ext cx="558800" cy="0"/>
          </a:xfrm>
          <a:prstGeom prst="line">
            <a:avLst/>
          </a:prstGeom>
          <a:noFill/>
          <a:ln w="25400">
            <a:solidFill>
              <a:schemeClr val="accent2"/>
            </a:solidFill>
            <a:round/>
            <a:headEnd type="triangle" w="med" len="med"/>
            <a:tailEnd/>
          </a:ln>
        </p:spPr>
        <p:txBody>
          <a:bodyPr wrap="none" anchor="ctr">
            <a:prstTxWarp prst="textNoShape">
              <a:avLst/>
            </a:prstTxWarp>
          </a:bodyPr>
          <a:lstStyle/>
          <a:p>
            <a:endParaRPr lang="en-US"/>
          </a:p>
        </p:txBody>
      </p:sp>
      <p:sp>
        <p:nvSpPr>
          <p:cNvPr id="67636" name="Rectangle 68"/>
          <p:cNvSpPr>
            <a:spLocks noChangeArrowheads="1"/>
          </p:cNvSpPr>
          <p:nvPr/>
        </p:nvSpPr>
        <p:spPr bwMode="auto">
          <a:xfrm>
            <a:off x="207963" y="2562225"/>
            <a:ext cx="1079500"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accent2"/>
                </a:solidFill>
                <a:latin typeface="Times" pitchFamily="19" charset="0"/>
              </a:rPr>
              <a:t>RegDst =</a:t>
            </a:r>
          </a:p>
        </p:txBody>
      </p:sp>
      <p:sp>
        <p:nvSpPr>
          <p:cNvPr id="67637" name="Rectangle 69"/>
          <p:cNvSpPr>
            <a:spLocks noChangeArrowheads="1"/>
          </p:cNvSpPr>
          <p:nvPr/>
        </p:nvSpPr>
        <p:spPr bwMode="auto">
          <a:xfrm>
            <a:off x="3136900" y="4889500"/>
            <a:ext cx="355600" cy="965200"/>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67638" name="Rectangle 70"/>
          <p:cNvSpPr>
            <a:spLocks noChangeArrowheads="1"/>
          </p:cNvSpPr>
          <p:nvPr/>
        </p:nvSpPr>
        <p:spPr bwMode="auto">
          <a:xfrm rot="5400000">
            <a:off x="2737644" y="5253832"/>
            <a:ext cx="10826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Extender</a:t>
            </a:r>
          </a:p>
        </p:txBody>
      </p:sp>
      <p:sp>
        <p:nvSpPr>
          <p:cNvPr id="67639" name="Rectangle 71"/>
          <p:cNvSpPr>
            <a:spLocks noChangeArrowheads="1"/>
          </p:cNvSpPr>
          <p:nvPr/>
        </p:nvSpPr>
        <p:spPr bwMode="auto">
          <a:xfrm rot="5400000">
            <a:off x="3980656" y="4618832"/>
            <a:ext cx="6381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Mux</a:t>
            </a:r>
          </a:p>
        </p:txBody>
      </p:sp>
      <p:sp>
        <p:nvSpPr>
          <p:cNvPr id="67640" name="Rectangle 72"/>
          <p:cNvSpPr>
            <a:spLocks noChangeArrowheads="1"/>
          </p:cNvSpPr>
          <p:nvPr/>
        </p:nvSpPr>
        <p:spPr bwMode="auto">
          <a:xfrm>
            <a:off x="1770063" y="2744788"/>
            <a:ext cx="6381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Mux</a:t>
            </a:r>
          </a:p>
        </p:txBody>
      </p:sp>
      <p:sp>
        <p:nvSpPr>
          <p:cNvPr id="67641" name="Line 73"/>
          <p:cNvSpPr>
            <a:spLocks noChangeShapeType="1"/>
          </p:cNvSpPr>
          <p:nvPr/>
        </p:nvSpPr>
        <p:spPr bwMode="auto">
          <a:xfrm>
            <a:off x="3517900" y="5276850"/>
            <a:ext cx="66040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67642" name="Rectangle 74"/>
          <p:cNvSpPr>
            <a:spLocks noChangeArrowheads="1"/>
          </p:cNvSpPr>
          <p:nvPr/>
        </p:nvSpPr>
        <p:spPr bwMode="auto">
          <a:xfrm>
            <a:off x="3503613" y="5302250"/>
            <a:ext cx="4095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32</a:t>
            </a:r>
          </a:p>
        </p:txBody>
      </p:sp>
      <p:sp>
        <p:nvSpPr>
          <p:cNvPr id="67643" name="Line 75"/>
          <p:cNvSpPr>
            <a:spLocks noChangeShapeType="1"/>
          </p:cNvSpPr>
          <p:nvPr/>
        </p:nvSpPr>
        <p:spPr bwMode="auto">
          <a:xfrm flipH="1">
            <a:off x="3803650" y="5211763"/>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67644" name="Line 76"/>
          <p:cNvSpPr>
            <a:spLocks noChangeShapeType="1"/>
          </p:cNvSpPr>
          <p:nvPr/>
        </p:nvSpPr>
        <p:spPr bwMode="auto">
          <a:xfrm>
            <a:off x="2146300" y="5418138"/>
            <a:ext cx="96520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67645" name="Line 77"/>
          <p:cNvSpPr>
            <a:spLocks noChangeShapeType="1"/>
          </p:cNvSpPr>
          <p:nvPr/>
        </p:nvSpPr>
        <p:spPr bwMode="auto">
          <a:xfrm flipH="1">
            <a:off x="2584450" y="5354638"/>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67646" name="Rectangle 78"/>
          <p:cNvSpPr>
            <a:spLocks noChangeArrowheads="1"/>
          </p:cNvSpPr>
          <p:nvPr/>
        </p:nvSpPr>
        <p:spPr bwMode="auto">
          <a:xfrm>
            <a:off x="2265363" y="5408613"/>
            <a:ext cx="4095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16</a:t>
            </a:r>
          </a:p>
        </p:txBody>
      </p:sp>
      <p:sp>
        <p:nvSpPr>
          <p:cNvPr id="67647" name="Rectangle 79"/>
          <p:cNvSpPr>
            <a:spLocks noChangeArrowheads="1"/>
          </p:cNvSpPr>
          <p:nvPr/>
        </p:nvSpPr>
        <p:spPr bwMode="auto">
          <a:xfrm>
            <a:off x="1427163" y="5267325"/>
            <a:ext cx="8286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imm16</a:t>
            </a:r>
          </a:p>
        </p:txBody>
      </p:sp>
      <p:sp>
        <p:nvSpPr>
          <p:cNvPr id="67648" name="Line 80"/>
          <p:cNvSpPr>
            <a:spLocks noChangeShapeType="1"/>
          </p:cNvSpPr>
          <p:nvPr/>
        </p:nvSpPr>
        <p:spPr bwMode="auto">
          <a:xfrm>
            <a:off x="4343400" y="5360988"/>
            <a:ext cx="0" cy="400050"/>
          </a:xfrm>
          <a:prstGeom prst="line">
            <a:avLst/>
          </a:prstGeom>
          <a:noFill/>
          <a:ln w="25400">
            <a:solidFill>
              <a:schemeClr val="accent2"/>
            </a:solidFill>
            <a:round/>
            <a:headEnd type="triangle" w="med" len="med"/>
            <a:tailEnd/>
          </a:ln>
        </p:spPr>
        <p:txBody>
          <a:bodyPr wrap="none" anchor="ctr">
            <a:prstTxWarp prst="textNoShape">
              <a:avLst/>
            </a:prstTxWarp>
          </a:bodyPr>
          <a:lstStyle/>
          <a:p>
            <a:endParaRPr lang="en-US"/>
          </a:p>
        </p:txBody>
      </p:sp>
      <p:sp>
        <p:nvSpPr>
          <p:cNvPr id="67649" name="Rectangle 81"/>
          <p:cNvSpPr>
            <a:spLocks noChangeArrowheads="1"/>
          </p:cNvSpPr>
          <p:nvPr/>
        </p:nvSpPr>
        <p:spPr bwMode="auto">
          <a:xfrm>
            <a:off x="3789363" y="5775325"/>
            <a:ext cx="1181100"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accent2"/>
                </a:solidFill>
                <a:latin typeface="Times" pitchFamily="19" charset="0"/>
              </a:rPr>
              <a:t>ALUSrc =</a:t>
            </a:r>
          </a:p>
        </p:txBody>
      </p:sp>
      <p:sp>
        <p:nvSpPr>
          <p:cNvPr id="67650" name="Line 82"/>
          <p:cNvSpPr>
            <a:spLocks noChangeShapeType="1"/>
          </p:cNvSpPr>
          <p:nvPr/>
        </p:nvSpPr>
        <p:spPr bwMode="auto">
          <a:xfrm>
            <a:off x="4521200" y="4637088"/>
            <a:ext cx="48260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67651" name="Line 83"/>
          <p:cNvSpPr>
            <a:spLocks noChangeShapeType="1"/>
          </p:cNvSpPr>
          <p:nvPr/>
        </p:nvSpPr>
        <p:spPr bwMode="auto">
          <a:xfrm>
            <a:off x="8534400" y="4506913"/>
            <a:ext cx="0" cy="1652587"/>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7652" name="Line 84"/>
          <p:cNvSpPr>
            <a:spLocks noChangeShapeType="1"/>
          </p:cNvSpPr>
          <p:nvPr/>
        </p:nvSpPr>
        <p:spPr bwMode="auto">
          <a:xfrm>
            <a:off x="3352800" y="5862638"/>
            <a:ext cx="0" cy="471487"/>
          </a:xfrm>
          <a:prstGeom prst="line">
            <a:avLst/>
          </a:prstGeom>
          <a:noFill/>
          <a:ln w="25400">
            <a:solidFill>
              <a:schemeClr val="accent2"/>
            </a:solidFill>
            <a:round/>
            <a:headEnd type="triangle" w="med" len="med"/>
            <a:tailEnd/>
          </a:ln>
        </p:spPr>
        <p:txBody>
          <a:bodyPr wrap="none" anchor="ctr">
            <a:prstTxWarp prst="textNoShape">
              <a:avLst/>
            </a:prstTxWarp>
          </a:bodyPr>
          <a:lstStyle/>
          <a:p>
            <a:endParaRPr lang="en-US"/>
          </a:p>
        </p:txBody>
      </p:sp>
      <p:sp>
        <p:nvSpPr>
          <p:cNvPr id="67653" name="Rectangle 85"/>
          <p:cNvSpPr>
            <a:spLocks noChangeArrowheads="1"/>
          </p:cNvSpPr>
          <p:nvPr/>
        </p:nvSpPr>
        <p:spPr bwMode="auto">
          <a:xfrm>
            <a:off x="2438400" y="6292850"/>
            <a:ext cx="1016000"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accent2"/>
                </a:solidFill>
                <a:latin typeface="Times" pitchFamily="19" charset="0"/>
              </a:rPr>
              <a:t>ExtOp =</a:t>
            </a:r>
          </a:p>
        </p:txBody>
      </p:sp>
      <p:grpSp>
        <p:nvGrpSpPr>
          <p:cNvPr id="5" name="Group 86"/>
          <p:cNvGrpSpPr>
            <a:grpSpLocks/>
          </p:cNvGrpSpPr>
          <p:nvPr/>
        </p:nvGrpSpPr>
        <p:grpSpPr bwMode="auto">
          <a:xfrm>
            <a:off x="7772400" y="3938588"/>
            <a:ext cx="304800" cy="1255712"/>
            <a:chOff x="4896" y="2481"/>
            <a:chExt cx="192" cy="791"/>
          </a:xfrm>
        </p:grpSpPr>
        <p:sp>
          <p:nvSpPr>
            <p:cNvPr id="67736" name="Line 87"/>
            <p:cNvSpPr>
              <a:spLocks noChangeShapeType="1"/>
            </p:cNvSpPr>
            <p:nvPr/>
          </p:nvSpPr>
          <p:spPr bwMode="auto">
            <a:xfrm>
              <a:off x="4896" y="2481"/>
              <a:ext cx="0" cy="775"/>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7737" name="Line 88"/>
            <p:cNvSpPr>
              <a:spLocks noChangeShapeType="1"/>
            </p:cNvSpPr>
            <p:nvPr/>
          </p:nvSpPr>
          <p:spPr bwMode="auto">
            <a:xfrm>
              <a:off x="4904" y="2481"/>
              <a:ext cx="176" cy="9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7738" name="Line 89"/>
            <p:cNvSpPr>
              <a:spLocks noChangeShapeType="1"/>
            </p:cNvSpPr>
            <p:nvPr/>
          </p:nvSpPr>
          <p:spPr bwMode="auto">
            <a:xfrm flipV="1">
              <a:off x="4904" y="3150"/>
              <a:ext cx="176" cy="122"/>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7739" name="Line 90"/>
            <p:cNvSpPr>
              <a:spLocks noChangeShapeType="1"/>
            </p:cNvSpPr>
            <p:nvPr/>
          </p:nvSpPr>
          <p:spPr bwMode="auto">
            <a:xfrm>
              <a:off x="5088" y="2587"/>
              <a:ext cx="0" cy="563"/>
            </a:xfrm>
            <a:prstGeom prst="line">
              <a:avLst/>
            </a:prstGeom>
            <a:noFill/>
            <a:ln w="25400">
              <a:solidFill>
                <a:schemeClr val="tx1"/>
              </a:solidFill>
              <a:round/>
              <a:headEnd/>
              <a:tailEnd/>
            </a:ln>
          </p:spPr>
          <p:txBody>
            <a:bodyPr wrap="none" anchor="ctr">
              <a:prstTxWarp prst="textNoShape">
                <a:avLst/>
              </a:prstTxWarp>
            </a:bodyPr>
            <a:lstStyle/>
            <a:p>
              <a:endParaRPr lang="en-US"/>
            </a:p>
          </p:txBody>
        </p:sp>
      </p:grpSp>
      <p:sp>
        <p:nvSpPr>
          <p:cNvPr id="67655" name="Rectangle 91"/>
          <p:cNvSpPr>
            <a:spLocks noChangeArrowheads="1"/>
          </p:cNvSpPr>
          <p:nvPr/>
        </p:nvSpPr>
        <p:spPr bwMode="auto">
          <a:xfrm rot="5400000">
            <a:off x="7543006" y="4474369"/>
            <a:ext cx="6381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Mux</a:t>
            </a:r>
          </a:p>
        </p:txBody>
      </p:sp>
      <p:sp>
        <p:nvSpPr>
          <p:cNvPr id="67656" name="Line 92"/>
          <p:cNvSpPr>
            <a:spLocks noChangeShapeType="1"/>
          </p:cNvSpPr>
          <p:nvPr/>
        </p:nvSpPr>
        <p:spPr bwMode="auto">
          <a:xfrm flipV="1">
            <a:off x="7924800" y="3559175"/>
            <a:ext cx="0" cy="450850"/>
          </a:xfrm>
          <a:prstGeom prst="line">
            <a:avLst/>
          </a:prstGeom>
          <a:noFill/>
          <a:ln w="25400">
            <a:solidFill>
              <a:schemeClr val="tx1"/>
            </a:solidFill>
            <a:round/>
            <a:headEnd type="triangle" w="med" len="med"/>
            <a:tailEnd/>
          </a:ln>
        </p:spPr>
        <p:txBody>
          <a:bodyPr wrap="none" anchor="ctr">
            <a:prstTxWarp prst="textNoShape">
              <a:avLst/>
            </a:prstTxWarp>
          </a:bodyPr>
          <a:lstStyle/>
          <a:p>
            <a:endParaRPr lang="en-US"/>
          </a:p>
        </p:txBody>
      </p:sp>
      <p:sp>
        <p:nvSpPr>
          <p:cNvPr id="67657" name="Rectangle 93"/>
          <p:cNvSpPr>
            <a:spLocks noChangeArrowheads="1"/>
          </p:cNvSpPr>
          <p:nvPr/>
        </p:nvSpPr>
        <p:spPr bwMode="auto">
          <a:xfrm>
            <a:off x="7523163" y="3201988"/>
            <a:ext cx="1447800"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accent2"/>
                </a:solidFill>
                <a:latin typeface="Times" pitchFamily="19" charset="0"/>
              </a:rPr>
              <a:t>MemtoReg =</a:t>
            </a:r>
          </a:p>
        </p:txBody>
      </p:sp>
      <p:sp>
        <p:nvSpPr>
          <p:cNvPr id="67658" name="Line 94"/>
          <p:cNvSpPr>
            <a:spLocks noChangeShapeType="1"/>
          </p:cNvSpPr>
          <p:nvPr/>
        </p:nvSpPr>
        <p:spPr bwMode="auto">
          <a:xfrm>
            <a:off x="8089900" y="4494213"/>
            <a:ext cx="4318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7659" name="Rectangle 95"/>
          <p:cNvSpPr>
            <a:spLocks noChangeArrowheads="1"/>
          </p:cNvSpPr>
          <p:nvPr/>
        </p:nvSpPr>
        <p:spPr bwMode="auto">
          <a:xfrm>
            <a:off x="6022975" y="4862513"/>
            <a:ext cx="1127125" cy="1128712"/>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67660" name="Line 96"/>
          <p:cNvSpPr>
            <a:spLocks noChangeShapeType="1"/>
          </p:cNvSpPr>
          <p:nvPr/>
        </p:nvSpPr>
        <p:spPr bwMode="auto">
          <a:xfrm flipH="1">
            <a:off x="5397500" y="5845175"/>
            <a:ext cx="482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7661" name="Rectangle 97"/>
          <p:cNvSpPr>
            <a:spLocks noChangeArrowheads="1"/>
          </p:cNvSpPr>
          <p:nvPr/>
        </p:nvSpPr>
        <p:spPr bwMode="auto">
          <a:xfrm>
            <a:off x="5322888" y="5559425"/>
            <a:ext cx="5111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Clk</a:t>
            </a:r>
          </a:p>
        </p:txBody>
      </p:sp>
      <p:sp>
        <p:nvSpPr>
          <p:cNvPr id="67662" name="Rectangle 98"/>
          <p:cNvSpPr>
            <a:spLocks noChangeArrowheads="1"/>
          </p:cNvSpPr>
          <p:nvPr/>
        </p:nvSpPr>
        <p:spPr bwMode="auto">
          <a:xfrm>
            <a:off x="4627563" y="5054600"/>
            <a:ext cx="86042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Data In</a:t>
            </a:r>
          </a:p>
        </p:txBody>
      </p:sp>
      <p:sp>
        <p:nvSpPr>
          <p:cNvPr id="67663" name="Line 99"/>
          <p:cNvSpPr>
            <a:spLocks noChangeShapeType="1"/>
          </p:cNvSpPr>
          <p:nvPr/>
        </p:nvSpPr>
        <p:spPr bwMode="auto">
          <a:xfrm>
            <a:off x="6045200" y="5816600"/>
            <a:ext cx="250825" cy="635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7664" name="Line 100"/>
          <p:cNvSpPr>
            <a:spLocks noChangeShapeType="1"/>
          </p:cNvSpPr>
          <p:nvPr/>
        </p:nvSpPr>
        <p:spPr bwMode="auto">
          <a:xfrm flipH="1">
            <a:off x="6035675" y="5857875"/>
            <a:ext cx="301625" cy="98425"/>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7665" name="Oval 101"/>
          <p:cNvSpPr>
            <a:spLocks noChangeArrowheads="1"/>
          </p:cNvSpPr>
          <p:nvPr/>
        </p:nvSpPr>
        <p:spPr bwMode="auto">
          <a:xfrm>
            <a:off x="5870575" y="5803900"/>
            <a:ext cx="127000" cy="117475"/>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67666" name="Rectangle 102"/>
          <p:cNvSpPr>
            <a:spLocks noChangeArrowheads="1"/>
          </p:cNvSpPr>
          <p:nvPr/>
        </p:nvSpPr>
        <p:spPr bwMode="auto">
          <a:xfrm>
            <a:off x="5997575" y="4838700"/>
            <a:ext cx="7270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WrEn</a:t>
            </a:r>
          </a:p>
        </p:txBody>
      </p:sp>
      <p:sp>
        <p:nvSpPr>
          <p:cNvPr id="67667" name="Line 103"/>
          <p:cNvSpPr>
            <a:spLocks noChangeShapeType="1"/>
          </p:cNvSpPr>
          <p:nvPr/>
        </p:nvSpPr>
        <p:spPr bwMode="auto">
          <a:xfrm flipH="1">
            <a:off x="5016500" y="5062538"/>
            <a:ext cx="1016000" cy="0"/>
          </a:xfrm>
          <a:prstGeom prst="line">
            <a:avLst/>
          </a:prstGeom>
          <a:noFill/>
          <a:ln w="25400">
            <a:solidFill>
              <a:schemeClr val="tx1"/>
            </a:solidFill>
            <a:round/>
            <a:headEnd type="triangle" w="med" len="med"/>
            <a:tailEnd/>
          </a:ln>
        </p:spPr>
        <p:txBody>
          <a:bodyPr wrap="none" anchor="ctr">
            <a:prstTxWarp prst="textNoShape">
              <a:avLst/>
            </a:prstTxWarp>
          </a:bodyPr>
          <a:lstStyle/>
          <a:p>
            <a:endParaRPr lang="en-US"/>
          </a:p>
        </p:txBody>
      </p:sp>
      <p:sp>
        <p:nvSpPr>
          <p:cNvPr id="67668" name="Line 104"/>
          <p:cNvSpPr>
            <a:spLocks noChangeShapeType="1"/>
          </p:cNvSpPr>
          <p:nvPr/>
        </p:nvSpPr>
        <p:spPr bwMode="auto">
          <a:xfrm flipH="1">
            <a:off x="5556250" y="4999038"/>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67669" name="Rectangle 105"/>
          <p:cNvSpPr>
            <a:spLocks noChangeArrowheads="1"/>
          </p:cNvSpPr>
          <p:nvPr/>
        </p:nvSpPr>
        <p:spPr bwMode="auto">
          <a:xfrm>
            <a:off x="5313363" y="5124450"/>
            <a:ext cx="4095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32</a:t>
            </a:r>
          </a:p>
        </p:txBody>
      </p:sp>
      <p:sp>
        <p:nvSpPr>
          <p:cNvPr id="67670" name="Line 106"/>
          <p:cNvSpPr>
            <a:spLocks noChangeShapeType="1"/>
          </p:cNvSpPr>
          <p:nvPr/>
        </p:nvSpPr>
        <p:spPr bwMode="auto">
          <a:xfrm flipV="1">
            <a:off x="6324600" y="3559175"/>
            <a:ext cx="0" cy="1303338"/>
          </a:xfrm>
          <a:prstGeom prst="line">
            <a:avLst/>
          </a:prstGeom>
          <a:noFill/>
          <a:ln w="25400">
            <a:solidFill>
              <a:schemeClr val="tx1"/>
            </a:solidFill>
            <a:round/>
            <a:headEnd type="triangle" w="med" len="med"/>
            <a:tailEnd/>
          </a:ln>
        </p:spPr>
        <p:txBody>
          <a:bodyPr wrap="none" anchor="ctr">
            <a:prstTxWarp prst="textNoShape">
              <a:avLst/>
            </a:prstTxWarp>
          </a:bodyPr>
          <a:lstStyle/>
          <a:p>
            <a:endParaRPr lang="en-US"/>
          </a:p>
        </p:txBody>
      </p:sp>
      <p:sp>
        <p:nvSpPr>
          <p:cNvPr id="67671" name="Line 107"/>
          <p:cNvSpPr>
            <a:spLocks noChangeShapeType="1"/>
          </p:cNvSpPr>
          <p:nvPr/>
        </p:nvSpPr>
        <p:spPr bwMode="auto">
          <a:xfrm>
            <a:off x="6858000" y="4222750"/>
            <a:ext cx="0" cy="614363"/>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67672" name="Rectangle 108"/>
          <p:cNvSpPr>
            <a:spLocks noChangeArrowheads="1"/>
          </p:cNvSpPr>
          <p:nvPr/>
        </p:nvSpPr>
        <p:spPr bwMode="auto">
          <a:xfrm>
            <a:off x="6608763" y="4840288"/>
            <a:ext cx="5365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Adr</a:t>
            </a:r>
          </a:p>
        </p:txBody>
      </p:sp>
      <p:sp>
        <p:nvSpPr>
          <p:cNvPr id="67673" name="Rectangle 109"/>
          <p:cNvSpPr>
            <a:spLocks noChangeArrowheads="1"/>
          </p:cNvSpPr>
          <p:nvPr/>
        </p:nvSpPr>
        <p:spPr bwMode="auto">
          <a:xfrm>
            <a:off x="6034088" y="5195888"/>
            <a:ext cx="1019175" cy="638175"/>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b="1">
                <a:solidFill>
                  <a:schemeClr val="tx1"/>
                </a:solidFill>
                <a:latin typeface="Times" pitchFamily="19" charset="0"/>
              </a:rPr>
              <a:t>Data</a:t>
            </a:r>
          </a:p>
          <a:p>
            <a:pPr algn="ctr"/>
            <a:r>
              <a:rPr lang="en-US" sz="1800" b="1">
                <a:solidFill>
                  <a:schemeClr val="tx1"/>
                </a:solidFill>
                <a:latin typeface="Times" pitchFamily="19" charset="0"/>
              </a:rPr>
              <a:t>Memory</a:t>
            </a:r>
          </a:p>
        </p:txBody>
      </p:sp>
      <p:sp>
        <p:nvSpPr>
          <p:cNvPr id="67674" name="Line 110"/>
          <p:cNvSpPr>
            <a:spLocks noChangeShapeType="1"/>
          </p:cNvSpPr>
          <p:nvPr/>
        </p:nvSpPr>
        <p:spPr bwMode="auto">
          <a:xfrm>
            <a:off x="7327900" y="5013325"/>
            <a:ext cx="43180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67675" name="Line 111"/>
          <p:cNvSpPr>
            <a:spLocks noChangeShapeType="1"/>
          </p:cNvSpPr>
          <p:nvPr/>
        </p:nvSpPr>
        <p:spPr bwMode="auto">
          <a:xfrm>
            <a:off x="7315200" y="5041900"/>
            <a:ext cx="0" cy="434975"/>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7676" name="Line 112"/>
          <p:cNvSpPr>
            <a:spLocks noChangeShapeType="1"/>
          </p:cNvSpPr>
          <p:nvPr/>
        </p:nvSpPr>
        <p:spPr bwMode="auto">
          <a:xfrm flipH="1">
            <a:off x="7150100" y="5489575"/>
            <a:ext cx="1778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7677" name="Line 113"/>
          <p:cNvSpPr>
            <a:spLocks noChangeShapeType="1"/>
          </p:cNvSpPr>
          <p:nvPr/>
        </p:nvSpPr>
        <p:spPr bwMode="auto">
          <a:xfrm flipH="1">
            <a:off x="7385050" y="4948238"/>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67678" name="Rectangle 114"/>
          <p:cNvSpPr>
            <a:spLocks noChangeArrowheads="1"/>
          </p:cNvSpPr>
          <p:nvPr/>
        </p:nvSpPr>
        <p:spPr bwMode="auto">
          <a:xfrm>
            <a:off x="7142163" y="4643438"/>
            <a:ext cx="4095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32</a:t>
            </a:r>
          </a:p>
        </p:txBody>
      </p:sp>
      <p:sp>
        <p:nvSpPr>
          <p:cNvPr id="67679" name="Rectangle 115"/>
          <p:cNvSpPr>
            <a:spLocks noChangeArrowheads="1"/>
          </p:cNvSpPr>
          <p:nvPr/>
        </p:nvSpPr>
        <p:spPr bwMode="auto">
          <a:xfrm>
            <a:off x="6303963" y="3506788"/>
            <a:ext cx="1206500"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accent2"/>
                </a:solidFill>
                <a:latin typeface="Times" pitchFamily="19" charset="0"/>
              </a:rPr>
              <a:t>MemWr =</a:t>
            </a:r>
          </a:p>
        </p:txBody>
      </p:sp>
      <p:sp>
        <p:nvSpPr>
          <p:cNvPr id="67680" name="Line 116"/>
          <p:cNvSpPr>
            <a:spLocks noChangeShapeType="1"/>
          </p:cNvSpPr>
          <p:nvPr/>
        </p:nvSpPr>
        <p:spPr bwMode="auto">
          <a:xfrm>
            <a:off x="3810000" y="4508500"/>
            <a:ext cx="0" cy="541338"/>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7681" name="Line 117"/>
          <p:cNvSpPr>
            <a:spLocks noChangeShapeType="1"/>
          </p:cNvSpPr>
          <p:nvPr/>
        </p:nvSpPr>
        <p:spPr bwMode="auto">
          <a:xfrm>
            <a:off x="3805238" y="5054600"/>
            <a:ext cx="1211262" cy="7938"/>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7682" name="Rectangle 118"/>
          <p:cNvSpPr>
            <a:spLocks noChangeArrowheads="1"/>
          </p:cNvSpPr>
          <p:nvPr/>
        </p:nvSpPr>
        <p:spPr bwMode="auto">
          <a:xfrm rot="5400000">
            <a:off x="5015706" y="4077494"/>
            <a:ext cx="6635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ALU</a:t>
            </a:r>
          </a:p>
        </p:txBody>
      </p:sp>
      <p:sp>
        <p:nvSpPr>
          <p:cNvPr id="67683" name="Rectangle 119"/>
          <p:cNvSpPr>
            <a:spLocks noChangeArrowheads="1"/>
          </p:cNvSpPr>
          <p:nvPr/>
        </p:nvSpPr>
        <p:spPr bwMode="auto">
          <a:xfrm>
            <a:off x="4575175" y="1993900"/>
            <a:ext cx="1203325" cy="873125"/>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67684" name="Line 120"/>
          <p:cNvSpPr>
            <a:spLocks noChangeShapeType="1"/>
          </p:cNvSpPr>
          <p:nvPr/>
        </p:nvSpPr>
        <p:spPr bwMode="auto">
          <a:xfrm flipH="1">
            <a:off x="3949700" y="2720975"/>
            <a:ext cx="482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7685" name="Line 121"/>
          <p:cNvSpPr>
            <a:spLocks noChangeShapeType="1"/>
          </p:cNvSpPr>
          <p:nvPr/>
        </p:nvSpPr>
        <p:spPr bwMode="auto">
          <a:xfrm>
            <a:off x="4613275" y="2644775"/>
            <a:ext cx="250825" cy="635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7686" name="Line 122"/>
          <p:cNvSpPr>
            <a:spLocks noChangeShapeType="1"/>
          </p:cNvSpPr>
          <p:nvPr/>
        </p:nvSpPr>
        <p:spPr bwMode="auto">
          <a:xfrm flipH="1">
            <a:off x="4587875" y="2733675"/>
            <a:ext cx="301625" cy="98425"/>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7687" name="Oval 123"/>
          <p:cNvSpPr>
            <a:spLocks noChangeArrowheads="1"/>
          </p:cNvSpPr>
          <p:nvPr/>
        </p:nvSpPr>
        <p:spPr bwMode="auto">
          <a:xfrm>
            <a:off x="4422775" y="2679700"/>
            <a:ext cx="127000" cy="117475"/>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67688" name="Rectangle 124"/>
          <p:cNvSpPr>
            <a:spLocks noChangeArrowheads="1"/>
          </p:cNvSpPr>
          <p:nvPr/>
        </p:nvSpPr>
        <p:spPr bwMode="auto">
          <a:xfrm>
            <a:off x="4538663" y="2071688"/>
            <a:ext cx="1273175" cy="638175"/>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b="1">
                <a:solidFill>
                  <a:schemeClr val="tx1"/>
                </a:solidFill>
                <a:latin typeface="Times" pitchFamily="19" charset="0"/>
              </a:rPr>
              <a:t>Instruction</a:t>
            </a:r>
          </a:p>
          <a:p>
            <a:pPr algn="ctr"/>
            <a:r>
              <a:rPr lang="en-US" sz="1800" b="1">
                <a:solidFill>
                  <a:schemeClr val="tx1"/>
                </a:solidFill>
                <a:latin typeface="Times" pitchFamily="19" charset="0"/>
              </a:rPr>
              <a:t>Fetch Unit</a:t>
            </a:r>
          </a:p>
        </p:txBody>
      </p:sp>
      <p:sp>
        <p:nvSpPr>
          <p:cNvPr id="67689" name="Rectangle 125"/>
          <p:cNvSpPr>
            <a:spLocks noChangeArrowheads="1"/>
          </p:cNvSpPr>
          <p:nvPr/>
        </p:nvSpPr>
        <p:spPr bwMode="auto">
          <a:xfrm>
            <a:off x="3494088" y="2524125"/>
            <a:ext cx="5111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Clk</a:t>
            </a:r>
          </a:p>
        </p:txBody>
      </p:sp>
      <p:sp>
        <p:nvSpPr>
          <p:cNvPr id="67690" name="Line 126"/>
          <p:cNvSpPr>
            <a:spLocks noChangeShapeType="1"/>
          </p:cNvSpPr>
          <p:nvPr/>
        </p:nvSpPr>
        <p:spPr bwMode="auto">
          <a:xfrm flipV="1">
            <a:off x="5638800" y="2870200"/>
            <a:ext cx="0" cy="11938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67691" name="Line 127"/>
          <p:cNvSpPr>
            <a:spLocks noChangeShapeType="1"/>
          </p:cNvSpPr>
          <p:nvPr/>
        </p:nvSpPr>
        <p:spPr bwMode="auto">
          <a:xfrm flipH="1">
            <a:off x="5461000" y="4038600"/>
            <a:ext cx="2032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7692" name="Rectangle 128"/>
          <p:cNvSpPr>
            <a:spLocks noChangeArrowheads="1"/>
          </p:cNvSpPr>
          <p:nvPr/>
        </p:nvSpPr>
        <p:spPr bwMode="auto">
          <a:xfrm>
            <a:off x="5618163" y="3498850"/>
            <a:ext cx="6508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accent2"/>
                </a:solidFill>
                <a:latin typeface="Times" pitchFamily="19" charset="0"/>
              </a:rPr>
              <a:t>Zero</a:t>
            </a:r>
          </a:p>
        </p:txBody>
      </p:sp>
      <p:sp>
        <p:nvSpPr>
          <p:cNvPr id="67693" name="Line 129"/>
          <p:cNvSpPr>
            <a:spLocks noChangeShapeType="1"/>
          </p:cNvSpPr>
          <p:nvPr/>
        </p:nvSpPr>
        <p:spPr bwMode="auto">
          <a:xfrm>
            <a:off x="5803900" y="2133600"/>
            <a:ext cx="311150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67694" name="Rectangle 130"/>
          <p:cNvSpPr>
            <a:spLocks noChangeArrowheads="1"/>
          </p:cNvSpPr>
          <p:nvPr/>
        </p:nvSpPr>
        <p:spPr bwMode="auto">
          <a:xfrm>
            <a:off x="5846763" y="1738313"/>
            <a:ext cx="1835150"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Instruction&lt;31:0&gt;</a:t>
            </a:r>
          </a:p>
        </p:txBody>
      </p:sp>
      <p:sp>
        <p:nvSpPr>
          <p:cNvPr id="67695" name="Rectangle 131"/>
          <p:cNvSpPr>
            <a:spLocks noChangeArrowheads="1"/>
          </p:cNvSpPr>
          <p:nvPr/>
        </p:nvSpPr>
        <p:spPr bwMode="auto">
          <a:xfrm>
            <a:off x="7726363" y="4032250"/>
            <a:ext cx="295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0</a:t>
            </a:r>
          </a:p>
        </p:txBody>
      </p:sp>
      <p:sp>
        <p:nvSpPr>
          <p:cNvPr id="67696" name="Rectangle 132"/>
          <p:cNvSpPr>
            <a:spLocks noChangeArrowheads="1"/>
          </p:cNvSpPr>
          <p:nvPr/>
        </p:nvSpPr>
        <p:spPr bwMode="auto">
          <a:xfrm>
            <a:off x="7726363" y="4811713"/>
            <a:ext cx="2952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1</a:t>
            </a:r>
          </a:p>
        </p:txBody>
      </p:sp>
      <p:sp>
        <p:nvSpPr>
          <p:cNvPr id="67697" name="Rectangle 133"/>
          <p:cNvSpPr>
            <a:spLocks noChangeArrowheads="1"/>
          </p:cNvSpPr>
          <p:nvPr/>
        </p:nvSpPr>
        <p:spPr bwMode="auto">
          <a:xfrm>
            <a:off x="4144963" y="4260850"/>
            <a:ext cx="295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0</a:t>
            </a:r>
          </a:p>
        </p:txBody>
      </p:sp>
      <p:sp>
        <p:nvSpPr>
          <p:cNvPr id="67698" name="Rectangle 134"/>
          <p:cNvSpPr>
            <a:spLocks noChangeArrowheads="1"/>
          </p:cNvSpPr>
          <p:nvPr/>
        </p:nvSpPr>
        <p:spPr bwMode="auto">
          <a:xfrm>
            <a:off x="4144963" y="5040313"/>
            <a:ext cx="2952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1</a:t>
            </a:r>
          </a:p>
        </p:txBody>
      </p:sp>
      <p:sp>
        <p:nvSpPr>
          <p:cNvPr id="67699" name="Rectangle 135"/>
          <p:cNvSpPr>
            <a:spLocks noChangeArrowheads="1"/>
          </p:cNvSpPr>
          <p:nvPr/>
        </p:nvSpPr>
        <p:spPr bwMode="auto">
          <a:xfrm>
            <a:off x="2274888" y="2711450"/>
            <a:ext cx="295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0</a:t>
            </a:r>
          </a:p>
        </p:txBody>
      </p:sp>
      <p:sp>
        <p:nvSpPr>
          <p:cNvPr id="67700" name="Rectangle 136"/>
          <p:cNvSpPr>
            <a:spLocks noChangeArrowheads="1"/>
          </p:cNvSpPr>
          <p:nvPr/>
        </p:nvSpPr>
        <p:spPr bwMode="auto">
          <a:xfrm>
            <a:off x="1589088" y="2711450"/>
            <a:ext cx="295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1</a:t>
            </a:r>
          </a:p>
        </p:txBody>
      </p:sp>
      <p:sp>
        <p:nvSpPr>
          <p:cNvPr id="67701" name="Line 137"/>
          <p:cNvSpPr>
            <a:spLocks noChangeShapeType="1"/>
          </p:cNvSpPr>
          <p:nvPr/>
        </p:nvSpPr>
        <p:spPr bwMode="auto">
          <a:xfrm>
            <a:off x="6096000" y="21463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67702" name="Rectangle 138"/>
          <p:cNvSpPr>
            <a:spLocks noChangeArrowheads="1"/>
          </p:cNvSpPr>
          <p:nvPr/>
        </p:nvSpPr>
        <p:spPr bwMode="auto">
          <a:xfrm rot="5400000">
            <a:off x="5791994" y="2386806"/>
            <a:ext cx="958850"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&lt;21:25&gt;</a:t>
            </a:r>
          </a:p>
        </p:txBody>
      </p:sp>
      <p:sp>
        <p:nvSpPr>
          <p:cNvPr id="67703" name="Rectangle 139"/>
          <p:cNvSpPr>
            <a:spLocks noChangeArrowheads="1"/>
          </p:cNvSpPr>
          <p:nvPr/>
        </p:nvSpPr>
        <p:spPr bwMode="auto">
          <a:xfrm rot="5400000">
            <a:off x="6325394" y="2386806"/>
            <a:ext cx="958850"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&lt;16:20&gt;</a:t>
            </a:r>
          </a:p>
        </p:txBody>
      </p:sp>
      <p:sp>
        <p:nvSpPr>
          <p:cNvPr id="67704" name="Rectangle 140"/>
          <p:cNvSpPr>
            <a:spLocks noChangeArrowheads="1"/>
          </p:cNvSpPr>
          <p:nvPr/>
        </p:nvSpPr>
        <p:spPr bwMode="auto">
          <a:xfrm rot="5400000">
            <a:off x="6858794" y="2386806"/>
            <a:ext cx="958850"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&lt;11:15&gt;</a:t>
            </a:r>
          </a:p>
        </p:txBody>
      </p:sp>
      <p:sp>
        <p:nvSpPr>
          <p:cNvPr id="67705" name="Rectangle 141"/>
          <p:cNvSpPr>
            <a:spLocks noChangeArrowheads="1"/>
          </p:cNvSpPr>
          <p:nvPr/>
        </p:nvSpPr>
        <p:spPr bwMode="auto">
          <a:xfrm rot="5400000">
            <a:off x="7398544" y="2380456"/>
            <a:ext cx="844550"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&lt;0:15&gt;</a:t>
            </a:r>
          </a:p>
        </p:txBody>
      </p:sp>
      <p:sp>
        <p:nvSpPr>
          <p:cNvPr id="67706" name="Line 142"/>
          <p:cNvSpPr>
            <a:spLocks noChangeShapeType="1"/>
          </p:cNvSpPr>
          <p:nvPr/>
        </p:nvSpPr>
        <p:spPr bwMode="auto">
          <a:xfrm>
            <a:off x="6629400" y="21463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67707" name="Line 143"/>
          <p:cNvSpPr>
            <a:spLocks noChangeShapeType="1"/>
          </p:cNvSpPr>
          <p:nvPr/>
        </p:nvSpPr>
        <p:spPr bwMode="auto">
          <a:xfrm>
            <a:off x="7162800" y="21463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67708" name="Line 144"/>
          <p:cNvSpPr>
            <a:spLocks noChangeShapeType="1"/>
          </p:cNvSpPr>
          <p:nvPr/>
        </p:nvSpPr>
        <p:spPr bwMode="auto">
          <a:xfrm>
            <a:off x="7696200" y="21463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67709" name="Rectangle 145"/>
          <p:cNvSpPr>
            <a:spLocks noChangeArrowheads="1"/>
          </p:cNvSpPr>
          <p:nvPr/>
        </p:nvSpPr>
        <p:spPr bwMode="auto">
          <a:xfrm>
            <a:off x="7315200" y="2965450"/>
            <a:ext cx="8413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Imm16</a:t>
            </a:r>
          </a:p>
        </p:txBody>
      </p:sp>
      <p:sp>
        <p:nvSpPr>
          <p:cNvPr id="67710" name="Rectangle 146"/>
          <p:cNvSpPr>
            <a:spLocks noChangeArrowheads="1"/>
          </p:cNvSpPr>
          <p:nvPr/>
        </p:nvSpPr>
        <p:spPr bwMode="auto">
          <a:xfrm>
            <a:off x="6913563" y="2965450"/>
            <a:ext cx="4476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Rd</a:t>
            </a:r>
          </a:p>
        </p:txBody>
      </p:sp>
      <p:sp>
        <p:nvSpPr>
          <p:cNvPr id="67711" name="Rectangle 147"/>
          <p:cNvSpPr>
            <a:spLocks noChangeArrowheads="1"/>
          </p:cNvSpPr>
          <p:nvPr/>
        </p:nvSpPr>
        <p:spPr bwMode="auto">
          <a:xfrm>
            <a:off x="6456363" y="2965450"/>
            <a:ext cx="422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Rs</a:t>
            </a:r>
          </a:p>
        </p:txBody>
      </p:sp>
      <p:sp>
        <p:nvSpPr>
          <p:cNvPr id="67712" name="Rectangle 148"/>
          <p:cNvSpPr>
            <a:spLocks noChangeArrowheads="1"/>
          </p:cNvSpPr>
          <p:nvPr/>
        </p:nvSpPr>
        <p:spPr bwMode="auto">
          <a:xfrm>
            <a:off x="5922963" y="296545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Rt</a:t>
            </a:r>
          </a:p>
        </p:txBody>
      </p:sp>
      <p:sp>
        <p:nvSpPr>
          <p:cNvPr id="67713" name="Rectangle 149"/>
          <p:cNvSpPr>
            <a:spLocks noGrp="1" noChangeArrowheads="1"/>
          </p:cNvSpPr>
          <p:nvPr>
            <p:ph type="body" idx="1"/>
          </p:nvPr>
        </p:nvSpPr>
        <p:spPr>
          <a:xfrm>
            <a:off x="304800" y="1295400"/>
            <a:ext cx="8610600" cy="415925"/>
          </a:xfrm>
          <a:noFill/>
        </p:spPr>
        <p:txBody>
          <a:bodyPr/>
          <a:lstStyle/>
          <a:p>
            <a:r>
              <a:rPr lang="en-US">
                <a:ea typeface="ＭＳ Ｐゴシック" pitchFamily="19" charset="-128"/>
                <a:cs typeface="ＭＳ Ｐゴシック" pitchFamily="19" charset="-128"/>
              </a:rPr>
              <a:t>New PC = { PC[31..28], target address, 00 }</a:t>
            </a:r>
          </a:p>
        </p:txBody>
      </p:sp>
      <p:sp>
        <p:nvSpPr>
          <p:cNvPr id="67714" name="Rectangle 150"/>
          <p:cNvSpPr>
            <a:spLocks noChangeArrowheads="1"/>
          </p:cNvSpPr>
          <p:nvPr/>
        </p:nvSpPr>
        <p:spPr bwMode="auto">
          <a:xfrm>
            <a:off x="2667000" y="2133600"/>
            <a:ext cx="1168400"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accent2"/>
                </a:solidFill>
                <a:latin typeface="Times" pitchFamily="19" charset="0"/>
              </a:rPr>
              <a:t>nPC_sel= </a:t>
            </a:r>
          </a:p>
        </p:txBody>
      </p:sp>
      <p:sp>
        <p:nvSpPr>
          <p:cNvPr id="67715" name="Line 151"/>
          <p:cNvSpPr>
            <a:spLocks noChangeShapeType="1"/>
          </p:cNvSpPr>
          <p:nvPr/>
        </p:nvSpPr>
        <p:spPr bwMode="auto">
          <a:xfrm flipH="1">
            <a:off x="4025900" y="2286000"/>
            <a:ext cx="558800" cy="0"/>
          </a:xfrm>
          <a:prstGeom prst="line">
            <a:avLst/>
          </a:prstGeom>
          <a:noFill/>
          <a:ln w="25400">
            <a:solidFill>
              <a:schemeClr val="accent2"/>
            </a:solidFill>
            <a:round/>
            <a:headEnd type="triangle" w="med" len="med"/>
            <a:tailEnd/>
          </a:ln>
        </p:spPr>
        <p:txBody>
          <a:bodyPr wrap="none" anchor="ctr">
            <a:prstTxWarp prst="textNoShape">
              <a:avLst/>
            </a:prstTxWarp>
          </a:bodyPr>
          <a:lstStyle/>
          <a:p>
            <a:endParaRPr lang="en-US"/>
          </a:p>
        </p:txBody>
      </p:sp>
      <p:sp>
        <p:nvSpPr>
          <p:cNvPr id="67716" name="Rectangle 152"/>
          <p:cNvSpPr>
            <a:spLocks noGrp="1" noChangeArrowheads="1"/>
          </p:cNvSpPr>
          <p:nvPr>
            <p:ph type="title"/>
          </p:nvPr>
        </p:nvSpPr>
        <p:spPr>
          <a:xfrm>
            <a:off x="762000" y="152400"/>
            <a:ext cx="7804150" cy="474663"/>
          </a:xfrm>
        </p:spPr>
        <p:txBody>
          <a:bodyPr/>
          <a:lstStyle/>
          <a:p>
            <a:r>
              <a:rPr lang="en-US">
                <a:ea typeface="ＭＳ Ｐゴシック" pitchFamily="19" charset="-128"/>
                <a:cs typeface="ＭＳ Ｐゴシック" pitchFamily="19" charset="-128"/>
              </a:rPr>
              <a:t>The Single Cycle Datapath during Jump</a:t>
            </a:r>
          </a:p>
        </p:txBody>
      </p:sp>
      <p:grpSp>
        <p:nvGrpSpPr>
          <p:cNvPr id="6" name="Group 153"/>
          <p:cNvGrpSpPr>
            <a:grpSpLocks/>
          </p:cNvGrpSpPr>
          <p:nvPr/>
        </p:nvGrpSpPr>
        <p:grpSpPr bwMode="auto">
          <a:xfrm>
            <a:off x="381000" y="685800"/>
            <a:ext cx="7578725" cy="590550"/>
            <a:chOff x="240" y="510"/>
            <a:chExt cx="4774" cy="372"/>
          </a:xfrm>
        </p:grpSpPr>
        <p:grpSp>
          <p:nvGrpSpPr>
            <p:cNvPr id="7" name="Group 154"/>
            <p:cNvGrpSpPr>
              <a:grpSpLocks/>
            </p:cNvGrpSpPr>
            <p:nvPr/>
          </p:nvGrpSpPr>
          <p:grpSpPr bwMode="auto">
            <a:xfrm>
              <a:off x="737" y="672"/>
              <a:ext cx="3832" cy="210"/>
              <a:chOff x="868" y="3836"/>
              <a:chExt cx="3832" cy="210"/>
            </a:xfrm>
          </p:grpSpPr>
          <p:sp>
            <p:nvSpPr>
              <p:cNvPr id="67730" name="Rectangle 155"/>
              <p:cNvSpPr>
                <a:spLocks noChangeArrowheads="1"/>
              </p:cNvSpPr>
              <p:nvPr/>
            </p:nvSpPr>
            <p:spPr bwMode="auto">
              <a:xfrm>
                <a:off x="872" y="3848"/>
                <a:ext cx="382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8" name="Group 156"/>
              <p:cNvGrpSpPr>
                <a:grpSpLocks/>
              </p:cNvGrpSpPr>
              <p:nvPr/>
            </p:nvGrpSpPr>
            <p:grpSpPr bwMode="auto">
              <a:xfrm>
                <a:off x="868" y="3836"/>
                <a:ext cx="664" cy="210"/>
                <a:chOff x="868" y="3836"/>
                <a:chExt cx="664" cy="210"/>
              </a:xfrm>
            </p:grpSpPr>
            <p:sp>
              <p:nvSpPr>
                <p:cNvPr id="67734" name="Rectangle 157"/>
                <p:cNvSpPr>
                  <a:spLocks noChangeArrowheads="1"/>
                </p:cNvSpPr>
                <p:nvPr/>
              </p:nvSpPr>
              <p:spPr bwMode="auto">
                <a:xfrm>
                  <a:off x="868" y="3844"/>
                  <a:ext cx="66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67735" name="Rectangle 158"/>
                <p:cNvSpPr>
                  <a:spLocks noChangeArrowheads="1"/>
                </p:cNvSpPr>
                <p:nvPr/>
              </p:nvSpPr>
              <p:spPr bwMode="auto">
                <a:xfrm>
                  <a:off x="1061" y="3836"/>
                  <a:ext cx="24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op</a:t>
                  </a:r>
                </a:p>
              </p:txBody>
            </p:sp>
          </p:grpSp>
          <p:sp>
            <p:nvSpPr>
              <p:cNvPr id="67732" name="Rectangle 159"/>
              <p:cNvSpPr>
                <a:spLocks noChangeArrowheads="1"/>
              </p:cNvSpPr>
              <p:nvPr/>
            </p:nvSpPr>
            <p:spPr bwMode="auto">
              <a:xfrm>
                <a:off x="1540" y="3844"/>
                <a:ext cx="316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67733" name="Rectangle 160"/>
              <p:cNvSpPr>
                <a:spLocks noChangeArrowheads="1"/>
              </p:cNvSpPr>
              <p:nvPr/>
            </p:nvSpPr>
            <p:spPr bwMode="auto">
              <a:xfrm>
                <a:off x="2542" y="3836"/>
                <a:ext cx="89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target address</a:t>
                </a:r>
              </a:p>
            </p:txBody>
          </p:sp>
        </p:grpSp>
        <p:sp>
          <p:nvSpPr>
            <p:cNvPr id="67724" name="Rectangle 161"/>
            <p:cNvSpPr>
              <a:spLocks noChangeArrowheads="1"/>
            </p:cNvSpPr>
            <p:nvPr/>
          </p:nvSpPr>
          <p:spPr bwMode="auto">
            <a:xfrm>
              <a:off x="4464" y="510"/>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67725" name="Rectangle 162"/>
            <p:cNvSpPr>
              <a:spLocks noChangeArrowheads="1"/>
            </p:cNvSpPr>
            <p:nvPr/>
          </p:nvSpPr>
          <p:spPr bwMode="auto">
            <a:xfrm>
              <a:off x="1200" y="51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26</a:t>
              </a:r>
            </a:p>
          </p:txBody>
        </p:sp>
        <p:sp>
          <p:nvSpPr>
            <p:cNvPr id="67726" name="Rectangle 163"/>
            <p:cNvSpPr>
              <a:spLocks noChangeArrowheads="1"/>
            </p:cNvSpPr>
            <p:nvPr/>
          </p:nvSpPr>
          <p:spPr bwMode="auto">
            <a:xfrm>
              <a:off x="672" y="51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31</a:t>
              </a:r>
            </a:p>
          </p:txBody>
        </p:sp>
        <p:sp>
          <p:nvSpPr>
            <p:cNvPr id="67727" name="Rectangle 164"/>
            <p:cNvSpPr>
              <a:spLocks noChangeArrowheads="1"/>
            </p:cNvSpPr>
            <p:nvPr/>
          </p:nvSpPr>
          <p:spPr bwMode="auto">
            <a:xfrm>
              <a:off x="240" y="672"/>
              <a:ext cx="45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J-type</a:t>
              </a:r>
            </a:p>
          </p:txBody>
        </p:sp>
        <p:sp>
          <p:nvSpPr>
            <p:cNvPr id="67728" name="Rectangle 165"/>
            <p:cNvSpPr>
              <a:spLocks noChangeArrowheads="1"/>
            </p:cNvSpPr>
            <p:nvPr/>
          </p:nvSpPr>
          <p:spPr bwMode="auto">
            <a:xfrm>
              <a:off x="4608" y="672"/>
              <a:ext cx="406"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jump</a:t>
              </a:r>
            </a:p>
          </p:txBody>
        </p:sp>
        <p:sp>
          <p:nvSpPr>
            <p:cNvPr id="67729" name="Rectangle 166"/>
            <p:cNvSpPr>
              <a:spLocks noChangeArrowheads="1"/>
            </p:cNvSpPr>
            <p:nvPr/>
          </p:nvSpPr>
          <p:spPr bwMode="auto">
            <a:xfrm>
              <a:off x="1392" y="51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25</a:t>
              </a:r>
            </a:p>
          </p:txBody>
        </p:sp>
      </p:grpSp>
      <p:sp>
        <p:nvSpPr>
          <p:cNvPr id="67718" name="Rectangle 167"/>
          <p:cNvSpPr>
            <a:spLocks noChangeArrowheads="1"/>
          </p:cNvSpPr>
          <p:nvPr/>
        </p:nvSpPr>
        <p:spPr bwMode="auto">
          <a:xfrm>
            <a:off x="2882900" y="1752600"/>
            <a:ext cx="927100"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accent2"/>
                </a:solidFill>
                <a:latin typeface="Times" pitchFamily="19" charset="0"/>
              </a:rPr>
              <a:t>Jump= </a:t>
            </a:r>
          </a:p>
        </p:txBody>
      </p:sp>
      <p:sp>
        <p:nvSpPr>
          <p:cNvPr id="67719" name="Line 168"/>
          <p:cNvSpPr>
            <a:spLocks noChangeShapeType="1"/>
          </p:cNvSpPr>
          <p:nvPr/>
        </p:nvSpPr>
        <p:spPr bwMode="auto">
          <a:xfrm flipH="1">
            <a:off x="4038600" y="1981200"/>
            <a:ext cx="558800" cy="0"/>
          </a:xfrm>
          <a:prstGeom prst="line">
            <a:avLst/>
          </a:prstGeom>
          <a:noFill/>
          <a:ln w="25400">
            <a:solidFill>
              <a:schemeClr val="accent2"/>
            </a:solidFill>
            <a:round/>
            <a:headEnd type="triangle" w="med" len="med"/>
            <a:tailEnd/>
          </a:ln>
        </p:spPr>
        <p:txBody>
          <a:bodyPr wrap="none" anchor="ctr">
            <a:prstTxWarp prst="textNoShape">
              <a:avLst/>
            </a:prstTxWarp>
          </a:bodyPr>
          <a:lstStyle/>
          <a:p>
            <a:endParaRPr lang="en-US"/>
          </a:p>
        </p:txBody>
      </p:sp>
      <p:sp>
        <p:nvSpPr>
          <p:cNvPr id="67720" name="Rectangle 169"/>
          <p:cNvSpPr>
            <a:spLocks noChangeArrowheads="1"/>
          </p:cNvSpPr>
          <p:nvPr/>
        </p:nvSpPr>
        <p:spPr bwMode="auto">
          <a:xfrm rot="5400000">
            <a:off x="8065294" y="2380456"/>
            <a:ext cx="844550"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&lt;0:25&gt;</a:t>
            </a:r>
          </a:p>
        </p:txBody>
      </p:sp>
      <p:sp>
        <p:nvSpPr>
          <p:cNvPr id="67721" name="Line 170"/>
          <p:cNvSpPr>
            <a:spLocks noChangeShapeType="1"/>
          </p:cNvSpPr>
          <p:nvPr/>
        </p:nvSpPr>
        <p:spPr bwMode="auto">
          <a:xfrm>
            <a:off x="8362950" y="21463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67722" name="Rectangle 171"/>
          <p:cNvSpPr>
            <a:spLocks noChangeArrowheads="1"/>
          </p:cNvSpPr>
          <p:nvPr/>
        </p:nvSpPr>
        <p:spPr bwMode="auto">
          <a:xfrm>
            <a:off x="8113713" y="2965450"/>
            <a:ext cx="7143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TA26</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228600"/>
            <a:ext cx="7804150" cy="474663"/>
          </a:xfrm>
          <a:noFill/>
        </p:spPr>
        <p:txBody>
          <a:bodyPr/>
          <a:lstStyle/>
          <a:p>
            <a:r>
              <a:rPr lang="en-US">
                <a:ea typeface="ＭＳ Ｐゴシック" pitchFamily="19" charset="-128"/>
                <a:cs typeface="ＭＳ Ｐゴシック" pitchFamily="19" charset="-128"/>
              </a:rPr>
              <a:t>The Single Cycle Datapath during Jump</a:t>
            </a:r>
          </a:p>
        </p:txBody>
      </p:sp>
      <p:grpSp>
        <p:nvGrpSpPr>
          <p:cNvPr id="2" name="Group 3"/>
          <p:cNvGrpSpPr>
            <a:grpSpLocks/>
          </p:cNvGrpSpPr>
          <p:nvPr/>
        </p:nvGrpSpPr>
        <p:grpSpPr bwMode="auto">
          <a:xfrm>
            <a:off x="5029200" y="3654425"/>
            <a:ext cx="457200" cy="1136650"/>
            <a:chOff x="3168" y="2302"/>
            <a:chExt cx="288" cy="716"/>
          </a:xfrm>
        </p:grpSpPr>
        <p:sp>
          <p:nvSpPr>
            <p:cNvPr id="69799" name="Line 4"/>
            <p:cNvSpPr>
              <a:spLocks noChangeShapeType="1"/>
            </p:cNvSpPr>
            <p:nvPr/>
          </p:nvSpPr>
          <p:spPr bwMode="auto">
            <a:xfrm>
              <a:off x="3168" y="2302"/>
              <a:ext cx="0" cy="163"/>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9800" name="Line 5"/>
            <p:cNvSpPr>
              <a:spLocks noChangeShapeType="1"/>
            </p:cNvSpPr>
            <p:nvPr/>
          </p:nvSpPr>
          <p:spPr bwMode="auto">
            <a:xfrm>
              <a:off x="3176" y="2302"/>
              <a:ext cx="272" cy="163"/>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9801" name="Line 6"/>
            <p:cNvSpPr>
              <a:spLocks noChangeShapeType="1"/>
            </p:cNvSpPr>
            <p:nvPr/>
          </p:nvSpPr>
          <p:spPr bwMode="auto">
            <a:xfrm>
              <a:off x="3176" y="2481"/>
              <a:ext cx="128" cy="74"/>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9802" name="Line 7"/>
            <p:cNvSpPr>
              <a:spLocks noChangeShapeType="1"/>
            </p:cNvSpPr>
            <p:nvPr/>
          </p:nvSpPr>
          <p:spPr bwMode="auto">
            <a:xfrm>
              <a:off x="3312" y="2571"/>
              <a:ext cx="0" cy="163"/>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9803" name="Line 8"/>
            <p:cNvSpPr>
              <a:spLocks noChangeShapeType="1"/>
            </p:cNvSpPr>
            <p:nvPr/>
          </p:nvSpPr>
          <p:spPr bwMode="auto">
            <a:xfrm>
              <a:off x="3456" y="2481"/>
              <a:ext cx="0" cy="342"/>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9804" name="Line 9"/>
            <p:cNvSpPr>
              <a:spLocks noChangeShapeType="1"/>
            </p:cNvSpPr>
            <p:nvPr/>
          </p:nvSpPr>
          <p:spPr bwMode="auto">
            <a:xfrm flipV="1">
              <a:off x="3176" y="2734"/>
              <a:ext cx="128" cy="105"/>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9805" name="Line 10"/>
            <p:cNvSpPr>
              <a:spLocks noChangeShapeType="1"/>
            </p:cNvSpPr>
            <p:nvPr/>
          </p:nvSpPr>
          <p:spPr bwMode="auto">
            <a:xfrm>
              <a:off x="3168" y="2839"/>
              <a:ext cx="0" cy="163"/>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9806" name="Line 11"/>
            <p:cNvSpPr>
              <a:spLocks noChangeShapeType="1"/>
            </p:cNvSpPr>
            <p:nvPr/>
          </p:nvSpPr>
          <p:spPr bwMode="auto">
            <a:xfrm flipV="1">
              <a:off x="3176" y="2823"/>
              <a:ext cx="272" cy="195"/>
            </a:xfrm>
            <a:prstGeom prst="line">
              <a:avLst/>
            </a:prstGeom>
            <a:noFill/>
            <a:ln w="25400">
              <a:solidFill>
                <a:schemeClr val="tx1"/>
              </a:solidFill>
              <a:round/>
              <a:headEnd/>
              <a:tailEnd/>
            </a:ln>
          </p:spPr>
          <p:txBody>
            <a:bodyPr wrap="none" anchor="ctr">
              <a:prstTxWarp prst="textNoShape">
                <a:avLst/>
              </a:prstTxWarp>
            </a:bodyPr>
            <a:lstStyle/>
            <a:p>
              <a:endParaRPr lang="en-US"/>
            </a:p>
          </p:txBody>
        </p:sp>
      </p:grpSp>
      <p:sp>
        <p:nvSpPr>
          <p:cNvPr id="69636" name="Line 12"/>
          <p:cNvSpPr>
            <a:spLocks noChangeShapeType="1"/>
          </p:cNvSpPr>
          <p:nvPr/>
        </p:nvSpPr>
        <p:spPr bwMode="auto">
          <a:xfrm flipH="1">
            <a:off x="5473700" y="4210050"/>
            <a:ext cx="2311400" cy="0"/>
          </a:xfrm>
          <a:prstGeom prst="line">
            <a:avLst/>
          </a:prstGeom>
          <a:noFill/>
          <a:ln w="25400">
            <a:solidFill>
              <a:schemeClr val="tx1"/>
            </a:solidFill>
            <a:round/>
            <a:headEnd type="triangle" w="med" len="med"/>
            <a:tailEnd/>
          </a:ln>
        </p:spPr>
        <p:txBody>
          <a:bodyPr wrap="none" anchor="ctr">
            <a:prstTxWarp prst="textNoShape">
              <a:avLst/>
            </a:prstTxWarp>
          </a:bodyPr>
          <a:lstStyle/>
          <a:p>
            <a:endParaRPr lang="en-US"/>
          </a:p>
        </p:txBody>
      </p:sp>
      <p:sp>
        <p:nvSpPr>
          <p:cNvPr id="69637" name="Line 13"/>
          <p:cNvSpPr>
            <a:spLocks noChangeShapeType="1"/>
          </p:cNvSpPr>
          <p:nvPr/>
        </p:nvSpPr>
        <p:spPr bwMode="auto">
          <a:xfrm flipH="1">
            <a:off x="5861050" y="4146550"/>
            <a:ext cx="88900" cy="1285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69638" name="Rectangle 14"/>
          <p:cNvSpPr>
            <a:spLocks noChangeArrowheads="1"/>
          </p:cNvSpPr>
          <p:nvPr/>
        </p:nvSpPr>
        <p:spPr bwMode="auto">
          <a:xfrm>
            <a:off x="5541963" y="4202113"/>
            <a:ext cx="4095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32</a:t>
            </a:r>
          </a:p>
        </p:txBody>
      </p:sp>
      <p:sp>
        <p:nvSpPr>
          <p:cNvPr id="69639" name="Line 15"/>
          <p:cNvSpPr>
            <a:spLocks noChangeShapeType="1"/>
          </p:cNvSpPr>
          <p:nvPr/>
        </p:nvSpPr>
        <p:spPr bwMode="auto">
          <a:xfrm>
            <a:off x="5257800" y="3289300"/>
            <a:ext cx="0" cy="482600"/>
          </a:xfrm>
          <a:prstGeom prst="line">
            <a:avLst/>
          </a:prstGeom>
          <a:noFill/>
          <a:ln w="25400">
            <a:solidFill>
              <a:schemeClr val="accent2"/>
            </a:solidFill>
            <a:round/>
            <a:headEnd/>
            <a:tailEnd type="triangle" w="med" len="med"/>
          </a:ln>
        </p:spPr>
        <p:txBody>
          <a:bodyPr wrap="none" anchor="ctr">
            <a:prstTxWarp prst="textNoShape">
              <a:avLst/>
            </a:prstTxWarp>
          </a:bodyPr>
          <a:lstStyle/>
          <a:p>
            <a:endParaRPr lang="en-US"/>
          </a:p>
        </p:txBody>
      </p:sp>
      <p:sp>
        <p:nvSpPr>
          <p:cNvPr id="69640" name="Rectangle 16"/>
          <p:cNvSpPr>
            <a:spLocks noChangeArrowheads="1"/>
          </p:cNvSpPr>
          <p:nvPr/>
        </p:nvSpPr>
        <p:spPr bwMode="auto">
          <a:xfrm>
            <a:off x="3962400" y="2971800"/>
            <a:ext cx="1573213" cy="363538"/>
          </a:xfrm>
          <a:prstGeom prst="rect">
            <a:avLst/>
          </a:prstGeom>
          <a:noFill/>
          <a:ln w="12700">
            <a:noFill/>
            <a:miter lim="800000"/>
            <a:headEnd/>
            <a:tailEnd/>
          </a:ln>
        </p:spPr>
        <p:txBody>
          <a:bodyPr lIns="90488" tIns="44450" rIns="90488" bIns="44450">
            <a:prstTxWarp prst="textNoShape">
              <a:avLst/>
            </a:prstTxWarp>
            <a:spAutoFit/>
          </a:bodyPr>
          <a:lstStyle/>
          <a:p>
            <a:r>
              <a:rPr lang="en-US" sz="1800" b="1">
                <a:solidFill>
                  <a:schemeClr val="accent2"/>
                </a:solidFill>
                <a:latin typeface="Times" pitchFamily="19" charset="0"/>
              </a:rPr>
              <a:t>ALUctr =x</a:t>
            </a:r>
          </a:p>
        </p:txBody>
      </p:sp>
      <p:sp>
        <p:nvSpPr>
          <p:cNvPr id="69641" name="Rectangle 17"/>
          <p:cNvSpPr>
            <a:spLocks noChangeArrowheads="1"/>
          </p:cNvSpPr>
          <p:nvPr/>
        </p:nvSpPr>
        <p:spPr bwMode="auto">
          <a:xfrm>
            <a:off x="1055688" y="4352925"/>
            <a:ext cx="5111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Clk</a:t>
            </a:r>
          </a:p>
        </p:txBody>
      </p:sp>
      <p:sp>
        <p:nvSpPr>
          <p:cNvPr id="69642" name="Rectangle 18"/>
          <p:cNvSpPr>
            <a:spLocks noChangeArrowheads="1"/>
          </p:cNvSpPr>
          <p:nvPr/>
        </p:nvSpPr>
        <p:spPr bwMode="auto">
          <a:xfrm>
            <a:off x="665163" y="3775075"/>
            <a:ext cx="7143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busW</a:t>
            </a:r>
          </a:p>
        </p:txBody>
      </p:sp>
      <p:sp>
        <p:nvSpPr>
          <p:cNvPr id="69643" name="Rectangle 19"/>
          <p:cNvSpPr>
            <a:spLocks noChangeArrowheads="1"/>
          </p:cNvSpPr>
          <p:nvPr/>
        </p:nvSpPr>
        <p:spPr bwMode="auto">
          <a:xfrm>
            <a:off x="1755775" y="3654425"/>
            <a:ext cx="1431925" cy="1130300"/>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69644" name="Line 20"/>
          <p:cNvSpPr>
            <a:spLocks noChangeShapeType="1"/>
          </p:cNvSpPr>
          <p:nvPr/>
        </p:nvSpPr>
        <p:spPr bwMode="auto">
          <a:xfrm>
            <a:off x="1746250" y="4576763"/>
            <a:ext cx="250825" cy="635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9645" name="Line 21"/>
          <p:cNvSpPr>
            <a:spLocks noChangeShapeType="1"/>
          </p:cNvSpPr>
          <p:nvPr/>
        </p:nvSpPr>
        <p:spPr bwMode="auto">
          <a:xfrm flipH="1">
            <a:off x="1768475" y="4649788"/>
            <a:ext cx="301625" cy="98425"/>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9646" name="Oval 22"/>
          <p:cNvSpPr>
            <a:spLocks noChangeArrowheads="1"/>
          </p:cNvSpPr>
          <p:nvPr/>
        </p:nvSpPr>
        <p:spPr bwMode="auto">
          <a:xfrm>
            <a:off x="1603375" y="4595813"/>
            <a:ext cx="127000" cy="117475"/>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69647" name="Rectangle 23"/>
          <p:cNvSpPr>
            <a:spLocks noChangeArrowheads="1"/>
          </p:cNvSpPr>
          <p:nvPr/>
        </p:nvSpPr>
        <p:spPr bwMode="auto">
          <a:xfrm>
            <a:off x="815975" y="3057525"/>
            <a:ext cx="1250950"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accent2"/>
                </a:solidFill>
                <a:latin typeface="Times" pitchFamily="19" charset="0"/>
              </a:rPr>
              <a:t>RegWr = 0</a:t>
            </a:r>
          </a:p>
        </p:txBody>
      </p:sp>
      <p:sp>
        <p:nvSpPr>
          <p:cNvPr id="69648" name="Line 24"/>
          <p:cNvSpPr>
            <a:spLocks noChangeShapeType="1"/>
          </p:cNvSpPr>
          <p:nvPr/>
        </p:nvSpPr>
        <p:spPr bwMode="auto">
          <a:xfrm flipH="1">
            <a:off x="749300" y="4140200"/>
            <a:ext cx="1016000" cy="0"/>
          </a:xfrm>
          <a:prstGeom prst="line">
            <a:avLst/>
          </a:prstGeom>
          <a:noFill/>
          <a:ln w="25400">
            <a:solidFill>
              <a:schemeClr val="tx1"/>
            </a:solidFill>
            <a:round/>
            <a:headEnd type="triangle" w="med" len="med"/>
            <a:tailEnd/>
          </a:ln>
        </p:spPr>
        <p:txBody>
          <a:bodyPr wrap="none" anchor="ctr">
            <a:prstTxWarp prst="textNoShape">
              <a:avLst/>
            </a:prstTxWarp>
          </a:bodyPr>
          <a:lstStyle/>
          <a:p>
            <a:endParaRPr lang="en-US"/>
          </a:p>
        </p:txBody>
      </p:sp>
      <p:sp>
        <p:nvSpPr>
          <p:cNvPr id="69649" name="Line 25"/>
          <p:cNvSpPr>
            <a:spLocks noChangeShapeType="1"/>
          </p:cNvSpPr>
          <p:nvPr/>
        </p:nvSpPr>
        <p:spPr bwMode="auto">
          <a:xfrm flipH="1">
            <a:off x="1289050" y="4075113"/>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69650" name="Rectangle 26"/>
          <p:cNvSpPr>
            <a:spLocks noChangeArrowheads="1"/>
          </p:cNvSpPr>
          <p:nvPr/>
        </p:nvSpPr>
        <p:spPr bwMode="auto">
          <a:xfrm>
            <a:off x="969963" y="4130675"/>
            <a:ext cx="4095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32</a:t>
            </a:r>
          </a:p>
        </p:txBody>
      </p:sp>
      <p:sp>
        <p:nvSpPr>
          <p:cNvPr id="69651" name="Line 27"/>
          <p:cNvSpPr>
            <a:spLocks noChangeShapeType="1"/>
          </p:cNvSpPr>
          <p:nvPr/>
        </p:nvSpPr>
        <p:spPr bwMode="auto">
          <a:xfrm>
            <a:off x="3225800" y="3784600"/>
            <a:ext cx="17780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69652" name="Line 28"/>
          <p:cNvSpPr>
            <a:spLocks noChangeShapeType="1"/>
          </p:cNvSpPr>
          <p:nvPr/>
        </p:nvSpPr>
        <p:spPr bwMode="auto">
          <a:xfrm flipH="1">
            <a:off x="4184650" y="3719513"/>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69653" name="Rectangle 29"/>
          <p:cNvSpPr>
            <a:spLocks noChangeArrowheads="1"/>
          </p:cNvSpPr>
          <p:nvPr/>
        </p:nvSpPr>
        <p:spPr bwMode="auto">
          <a:xfrm>
            <a:off x="3865563" y="3846513"/>
            <a:ext cx="4095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32</a:t>
            </a:r>
          </a:p>
        </p:txBody>
      </p:sp>
      <p:sp>
        <p:nvSpPr>
          <p:cNvPr id="69654" name="Rectangle 30"/>
          <p:cNvSpPr>
            <a:spLocks noChangeArrowheads="1"/>
          </p:cNvSpPr>
          <p:nvPr/>
        </p:nvSpPr>
        <p:spPr bwMode="auto">
          <a:xfrm>
            <a:off x="3560763" y="3490913"/>
            <a:ext cx="6635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busA</a:t>
            </a:r>
          </a:p>
        </p:txBody>
      </p:sp>
      <p:sp>
        <p:nvSpPr>
          <p:cNvPr id="69655" name="Line 31"/>
          <p:cNvSpPr>
            <a:spLocks noChangeShapeType="1"/>
          </p:cNvSpPr>
          <p:nvPr/>
        </p:nvSpPr>
        <p:spPr bwMode="auto">
          <a:xfrm flipV="1">
            <a:off x="1905000" y="3263900"/>
            <a:ext cx="0" cy="390525"/>
          </a:xfrm>
          <a:prstGeom prst="line">
            <a:avLst/>
          </a:prstGeom>
          <a:noFill/>
          <a:ln w="25400">
            <a:solidFill>
              <a:schemeClr val="accent2"/>
            </a:solidFill>
            <a:round/>
            <a:headEnd type="triangle" w="med" len="med"/>
            <a:tailEnd/>
          </a:ln>
        </p:spPr>
        <p:txBody>
          <a:bodyPr wrap="none" anchor="ctr">
            <a:prstTxWarp prst="textNoShape">
              <a:avLst/>
            </a:prstTxWarp>
          </a:bodyPr>
          <a:lstStyle/>
          <a:p>
            <a:endParaRPr lang="en-US"/>
          </a:p>
        </p:txBody>
      </p:sp>
      <p:sp>
        <p:nvSpPr>
          <p:cNvPr id="69656" name="Line 32"/>
          <p:cNvSpPr>
            <a:spLocks noChangeShapeType="1"/>
          </p:cNvSpPr>
          <p:nvPr/>
        </p:nvSpPr>
        <p:spPr bwMode="auto">
          <a:xfrm>
            <a:off x="3225800" y="4484688"/>
            <a:ext cx="939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69657" name="Line 33"/>
          <p:cNvSpPr>
            <a:spLocks noChangeShapeType="1"/>
          </p:cNvSpPr>
          <p:nvPr/>
        </p:nvSpPr>
        <p:spPr bwMode="auto">
          <a:xfrm flipV="1">
            <a:off x="3663950" y="4337050"/>
            <a:ext cx="139700" cy="2413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69658" name="Rectangle 34"/>
          <p:cNvSpPr>
            <a:spLocks noChangeArrowheads="1"/>
          </p:cNvSpPr>
          <p:nvPr/>
        </p:nvSpPr>
        <p:spPr bwMode="auto">
          <a:xfrm>
            <a:off x="3255963" y="4475163"/>
            <a:ext cx="4095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32</a:t>
            </a:r>
          </a:p>
        </p:txBody>
      </p:sp>
      <p:sp>
        <p:nvSpPr>
          <p:cNvPr id="69659" name="Rectangle 35"/>
          <p:cNvSpPr>
            <a:spLocks noChangeArrowheads="1"/>
          </p:cNvSpPr>
          <p:nvPr/>
        </p:nvSpPr>
        <p:spPr bwMode="auto">
          <a:xfrm>
            <a:off x="3179763" y="4191000"/>
            <a:ext cx="6508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busB</a:t>
            </a:r>
          </a:p>
        </p:txBody>
      </p:sp>
      <p:sp>
        <p:nvSpPr>
          <p:cNvPr id="69660" name="Line 36"/>
          <p:cNvSpPr>
            <a:spLocks noChangeShapeType="1"/>
          </p:cNvSpPr>
          <p:nvPr/>
        </p:nvSpPr>
        <p:spPr bwMode="auto">
          <a:xfrm flipH="1">
            <a:off x="1130300" y="4637088"/>
            <a:ext cx="482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9661" name="Line 37"/>
          <p:cNvSpPr>
            <a:spLocks noChangeShapeType="1"/>
          </p:cNvSpPr>
          <p:nvPr/>
        </p:nvSpPr>
        <p:spPr bwMode="auto">
          <a:xfrm>
            <a:off x="3048000" y="3241675"/>
            <a:ext cx="0" cy="37465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69662" name="Line 38"/>
          <p:cNvSpPr>
            <a:spLocks noChangeShapeType="1"/>
          </p:cNvSpPr>
          <p:nvPr/>
        </p:nvSpPr>
        <p:spPr bwMode="auto">
          <a:xfrm flipV="1">
            <a:off x="2978150" y="3351213"/>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69663" name="Rectangle 39"/>
          <p:cNvSpPr>
            <a:spLocks noChangeArrowheads="1"/>
          </p:cNvSpPr>
          <p:nvPr/>
        </p:nvSpPr>
        <p:spPr bwMode="auto">
          <a:xfrm>
            <a:off x="2798763" y="3206750"/>
            <a:ext cx="295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5</a:t>
            </a:r>
          </a:p>
        </p:txBody>
      </p:sp>
      <p:sp>
        <p:nvSpPr>
          <p:cNvPr id="69664" name="Line 40"/>
          <p:cNvSpPr>
            <a:spLocks noChangeShapeType="1"/>
          </p:cNvSpPr>
          <p:nvPr/>
        </p:nvSpPr>
        <p:spPr bwMode="auto">
          <a:xfrm>
            <a:off x="2209800" y="3016250"/>
            <a:ext cx="0" cy="612775"/>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9665" name="Line 41"/>
          <p:cNvSpPr>
            <a:spLocks noChangeShapeType="1"/>
          </p:cNvSpPr>
          <p:nvPr/>
        </p:nvSpPr>
        <p:spPr bwMode="auto">
          <a:xfrm flipV="1">
            <a:off x="2139950" y="3351213"/>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69666" name="Rectangle 42"/>
          <p:cNvSpPr>
            <a:spLocks noChangeArrowheads="1"/>
          </p:cNvSpPr>
          <p:nvPr/>
        </p:nvSpPr>
        <p:spPr bwMode="auto">
          <a:xfrm>
            <a:off x="1960563" y="3206750"/>
            <a:ext cx="295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5</a:t>
            </a:r>
          </a:p>
        </p:txBody>
      </p:sp>
      <p:sp>
        <p:nvSpPr>
          <p:cNvPr id="69667" name="Line 43"/>
          <p:cNvSpPr>
            <a:spLocks noChangeShapeType="1"/>
          </p:cNvSpPr>
          <p:nvPr/>
        </p:nvSpPr>
        <p:spPr bwMode="auto">
          <a:xfrm>
            <a:off x="2590800" y="3241675"/>
            <a:ext cx="0" cy="37465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69668" name="Line 44"/>
          <p:cNvSpPr>
            <a:spLocks noChangeShapeType="1"/>
          </p:cNvSpPr>
          <p:nvPr/>
        </p:nvSpPr>
        <p:spPr bwMode="auto">
          <a:xfrm flipV="1">
            <a:off x="2520950" y="3351213"/>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69669" name="Rectangle 45"/>
          <p:cNvSpPr>
            <a:spLocks noChangeArrowheads="1"/>
          </p:cNvSpPr>
          <p:nvPr/>
        </p:nvSpPr>
        <p:spPr bwMode="auto">
          <a:xfrm>
            <a:off x="2341563" y="3206750"/>
            <a:ext cx="295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5</a:t>
            </a:r>
          </a:p>
        </p:txBody>
      </p:sp>
      <p:sp>
        <p:nvSpPr>
          <p:cNvPr id="69670" name="Rectangle 46"/>
          <p:cNvSpPr>
            <a:spLocks noChangeArrowheads="1"/>
          </p:cNvSpPr>
          <p:nvPr/>
        </p:nvSpPr>
        <p:spPr bwMode="auto">
          <a:xfrm>
            <a:off x="1960563" y="3633788"/>
            <a:ext cx="4984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Rw</a:t>
            </a:r>
          </a:p>
        </p:txBody>
      </p:sp>
      <p:sp>
        <p:nvSpPr>
          <p:cNvPr id="69671" name="Rectangle 47"/>
          <p:cNvSpPr>
            <a:spLocks noChangeArrowheads="1"/>
          </p:cNvSpPr>
          <p:nvPr/>
        </p:nvSpPr>
        <p:spPr bwMode="auto">
          <a:xfrm>
            <a:off x="2417763" y="3633788"/>
            <a:ext cx="4349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Ra</a:t>
            </a:r>
          </a:p>
        </p:txBody>
      </p:sp>
      <p:sp>
        <p:nvSpPr>
          <p:cNvPr id="69672" name="Rectangle 48"/>
          <p:cNvSpPr>
            <a:spLocks noChangeArrowheads="1"/>
          </p:cNvSpPr>
          <p:nvPr/>
        </p:nvSpPr>
        <p:spPr bwMode="auto">
          <a:xfrm>
            <a:off x="2798763" y="3633788"/>
            <a:ext cx="4476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Rb</a:t>
            </a:r>
          </a:p>
        </p:txBody>
      </p:sp>
      <p:sp>
        <p:nvSpPr>
          <p:cNvPr id="69673" name="Rectangle 49"/>
          <p:cNvSpPr>
            <a:spLocks noChangeArrowheads="1"/>
          </p:cNvSpPr>
          <p:nvPr/>
        </p:nvSpPr>
        <p:spPr bwMode="auto">
          <a:xfrm>
            <a:off x="1960563" y="3917950"/>
            <a:ext cx="1082675" cy="6381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32 32-bit</a:t>
            </a:r>
          </a:p>
          <a:p>
            <a:r>
              <a:rPr lang="en-US" sz="1800" b="1">
                <a:solidFill>
                  <a:schemeClr val="tx1"/>
                </a:solidFill>
                <a:latin typeface="Times" pitchFamily="19" charset="0"/>
              </a:rPr>
              <a:t>Registers</a:t>
            </a:r>
          </a:p>
        </p:txBody>
      </p:sp>
      <p:sp>
        <p:nvSpPr>
          <p:cNvPr id="69674" name="Line 50"/>
          <p:cNvSpPr>
            <a:spLocks noChangeShapeType="1"/>
          </p:cNvSpPr>
          <p:nvPr/>
        </p:nvSpPr>
        <p:spPr bwMode="auto">
          <a:xfrm flipH="1">
            <a:off x="749300" y="6172200"/>
            <a:ext cx="77978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9675" name="Line 51"/>
          <p:cNvSpPr>
            <a:spLocks noChangeShapeType="1"/>
          </p:cNvSpPr>
          <p:nvPr/>
        </p:nvSpPr>
        <p:spPr bwMode="auto">
          <a:xfrm flipV="1">
            <a:off x="762000" y="4127500"/>
            <a:ext cx="0" cy="20574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9676" name="Rectangle 52"/>
          <p:cNvSpPr>
            <a:spLocks noChangeArrowheads="1"/>
          </p:cNvSpPr>
          <p:nvPr/>
        </p:nvSpPr>
        <p:spPr bwMode="auto">
          <a:xfrm>
            <a:off x="2570163" y="2994025"/>
            <a:ext cx="422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Rs</a:t>
            </a:r>
          </a:p>
        </p:txBody>
      </p:sp>
      <p:sp>
        <p:nvSpPr>
          <p:cNvPr id="69677" name="Rectangle 53"/>
          <p:cNvSpPr>
            <a:spLocks noChangeArrowheads="1"/>
          </p:cNvSpPr>
          <p:nvPr/>
        </p:nvSpPr>
        <p:spPr bwMode="auto">
          <a:xfrm>
            <a:off x="2341563" y="2354263"/>
            <a:ext cx="3968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Rt</a:t>
            </a:r>
          </a:p>
        </p:txBody>
      </p:sp>
      <p:grpSp>
        <p:nvGrpSpPr>
          <p:cNvPr id="3" name="Group 54"/>
          <p:cNvGrpSpPr>
            <a:grpSpLocks/>
          </p:cNvGrpSpPr>
          <p:nvPr/>
        </p:nvGrpSpPr>
        <p:grpSpPr bwMode="auto">
          <a:xfrm>
            <a:off x="4191000" y="4203700"/>
            <a:ext cx="304800" cy="1227138"/>
            <a:chOff x="2640" y="2648"/>
            <a:chExt cx="192" cy="773"/>
          </a:xfrm>
        </p:grpSpPr>
        <p:sp>
          <p:nvSpPr>
            <p:cNvPr id="69795" name="Line 55"/>
            <p:cNvSpPr>
              <a:spLocks noChangeShapeType="1"/>
            </p:cNvSpPr>
            <p:nvPr/>
          </p:nvSpPr>
          <p:spPr bwMode="auto">
            <a:xfrm>
              <a:off x="2640" y="2648"/>
              <a:ext cx="0" cy="757"/>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9796" name="Line 56"/>
            <p:cNvSpPr>
              <a:spLocks noChangeShapeType="1"/>
            </p:cNvSpPr>
            <p:nvPr/>
          </p:nvSpPr>
          <p:spPr bwMode="auto">
            <a:xfrm>
              <a:off x="2648" y="2648"/>
              <a:ext cx="176" cy="86"/>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9797" name="Line 57"/>
            <p:cNvSpPr>
              <a:spLocks noChangeShapeType="1"/>
            </p:cNvSpPr>
            <p:nvPr/>
          </p:nvSpPr>
          <p:spPr bwMode="auto">
            <a:xfrm flipV="1">
              <a:off x="2648" y="3303"/>
              <a:ext cx="176" cy="118"/>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9798" name="Line 58"/>
            <p:cNvSpPr>
              <a:spLocks noChangeShapeType="1"/>
            </p:cNvSpPr>
            <p:nvPr/>
          </p:nvSpPr>
          <p:spPr bwMode="auto">
            <a:xfrm>
              <a:off x="2832" y="2750"/>
              <a:ext cx="0" cy="553"/>
            </a:xfrm>
            <a:prstGeom prst="line">
              <a:avLst/>
            </a:prstGeom>
            <a:noFill/>
            <a:ln w="25400">
              <a:solidFill>
                <a:schemeClr val="tx1"/>
              </a:solidFill>
              <a:round/>
              <a:headEnd/>
              <a:tailEnd/>
            </a:ln>
          </p:spPr>
          <p:txBody>
            <a:bodyPr wrap="none" anchor="ctr">
              <a:prstTxWarp prst="textNoShape">
                <a:avLst/>
              </a:prstTxWarp>
            </a:bodyPr>
            <a:lstStyle/>
            <a:p>
              <a:endParaRPr lang="en-US"/>
            </a:p>
          </p:txBody>
        </p:sp>
      </p:grpSp>
      <p:grpSp>
        <p:nvGrpSpPr>
          <p:cNvPr id="4" name="Group 59"/>
          <p:cNvGrpSpPr>
            <a:grpSpLocks/>
          </p:cNvGrpSpPr>
          <p:nvPr/>
        </p:nvGrpSpPr>
        <p:grpSpPr bwMode="auto">
          <a:xfrm>
            <a:off x="1473200" y="2754313"/>
            <a:ext cx="1168400" cy="284162"/>
            <a:chOff x="928" y="1735"/>
            <a:chExt cx="736" cy="179"/>
          </a:xfrm>
        </p:grpSpPr>
        <p:sp>
          <p:nvSpPr>
            <p:cNvPr id="69791" name="Line 60"/>
            <p:cNvSpPr>
              <a:spLocks noChangeShapeType="1"/>
            </p:cNvSpPr>
            <p:nvPr/>
          </p:nvSpPr>
          <p:spPr bwMode="auto">
            <a:xfrm flipH="1">
              <a:off x="928" y="1735"/>
              <a:ext cx="736"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9792" name="Line 61"/>
            <p:cNvSpPr>
              <a:spLocks noChangeShapeType="1"/>
            </p:cNvSpPr>
            <p:nvPr/>
          </p:nvSpPr>
          <p:spPr bwMode="auto">
            <a:xfrm flipH="1">
              <a:off x="1552" y="1743"/>
              <a:ext cx="112" cy="163"/>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9793" name="Line 62"/>
            <p:cNvSpPr>
              <a:spLocks noChangeShapeType="1"/>
            </p:cNvSpPr>
            <p:nvPr/>
          </p:nvSpPr>
          <p:spPr bwMode="auto">
            <a:xfrm>
              <a:off x="944" y="1743"/>
              <a:ext cx="80" cy="163"/>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9794" name="Line 63"/>
            <p:cNvSpPr>
              <a:spLocks noChangeShapeType="1"/>
            </p:cNvSpPr>
            <p:nvPr/>
          </p:nvSpPr>
          <p:spPr bwMode="auto">
            <a:xfrm flipH="1">
              <a:off x="1024" y="1914"/>
              <a:ext cx="544"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grpSp>
      <p:sp>
        <p:nvSpPr>
          <p:cNvPr id="69680" name="Rectangle 64"/>
          <p:cNvSpPr>
            <a:spLocks noChangeArrowheads="1"/>
          </p:cNvSpPr>
          <p:nvPr/>
        </p:nvSpPr>
        <p:spPr bwMode="auto">
          <a:xfrm>
            <a:off x="2998788" y="2994025"/>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a:solidFill>
                  <a:schemeClr val="tx1"/>
                </a:solidFill>
                <a:latin typeface="Times" pitchFamily="19" charset="0"/>
              </a:rPr>
              <a:t>Rt</a:t>
            </a:r>
          </a:p>
        </p:txBody>
      </p:sp>
      <p:sp>
        <p:nvSpPr>
          <p:cNvPr id="69681" name="Line 65"/>
          <p:cNvSpPr>
            <a:spLocks noChangeShapeType="1"/>
          </p:cNvSpPr>
          <p:nvPr/>
        </p:nvSpPr>
        <p:spPr bwMode="auto">
          <a:xfrm>
            <a:off x="2362200" y="2517775"/>
            <a:ext cx="0" cy="188913"/>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9682" name="Line 66"/>
          <p:cNvSpPr>
            <a:spLocks noChangeShapeType="1"/>
          </p:cNvSpPr>
          <p:nvPr/>
        </p:nvSpPr>
        <p:spPr bwMode="auto">
          <a:xfrm>
            <a:off x="1752600" y="2517775"/>
            <a:ext cx="0" cy="188913"/>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9683" name="Rectangle 67"/>
          <p:cNvSpPr>
            <a:spLocks noChangeArrowheads="1"/>
          </p:cNvSpPr>
          <p:nvPr/>
        </p:nvSpPr>
        <p:spPr bwMode="auto">
          <a:xfrm>
            <a:off x="1731963" y="2354263"/>
            <a:ext cx="4476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Rd</a:t>
            </a:r>
          </a:p>
        </p:txBody>
      </p:sp>
      <p:sp>
        <p:nvSpPr>
          <p:cNvPr id="69684" name="Line 68"/>
          <p:cNvSpPr>
            <a:spLocks noChangeShapeType="1"/>
          </p:cNvSpPr>
          <p:nvPr/>
        </p:nvSpPr>
        <p:spPr bwMode="auto">
          <a:xfrm flipH="1">
            <a:off x="1054100" y="2895600"/>
            <a:ext cx="558800" cy="0"/>
          </a:xfrm>
          <a:prstGeom prst="line">
            <a:avLst/>
          </a:prstGeom>
          <a:noFill/>
          <a:ln w="25400">
            <a:solidFill>
              <a:schemeClr val="accent2"/>
            </a:solidFill>
            <a:round/>
            <a:headEnd type="triangle" w="med" len="med"/>
            <a:tailEnd/>
          </a:ln>
        </p:spPr>
        <p:txBody>
          <a:bodyPr wrap="none" anchor="ctr">
            <a:prstTxWarp prst="textNoShape">
              <a:avLst/>
            </a:prstTxWarp>
          </a:bodyPr>
          <a:lstStyle/>
          <a:p>
            <a:endParaRPr lang="en-US"/>
          </a:p>
        </p:txBody>
      </p:sp>
      <p:sp>
        <p:nvSpPr>
          <p:cNvPr id="69685" name="Rectangle 69"/>
          <p:cNvSpPr>
            <a:spLocks noChangeArrowheads="1"/>
          </p:cNvSpPr>
          <p:nvPr/>
        </p:nvSpPr>
        <p:spPr bwMode="auto">
          <a:xfrm>
            <a:off x="207963" y="2562225"/>
            <a:ext cx="1250950"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accent2"/>
                </a:solidFill>
                <a:latin typeface="Times" pitchFamily="19" charset="0"/>
              </a:rPr>
              <a:t>RegDst = x</a:t>
            </a:r>
          </a:p>
        </p:txBody>
      </p:sp>
      <p:sp>
        <p:nvSpPr>
          <p:cNvPr id="69686" name="Rectangle 70"/>
          <p:cNvSpPr>
            <a:spLocks noChangeArrowheads="1"/>
          </p:cNvSpPr>
          <p:nvPr/>
        </p:nvSpPr>
        <p:spPr bwMode="auto">
          <a:xfrm>
            <a:off x="3136900" y="4889500"/>
            <a:ext cx="355600" cy="965200"/>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69687" name="Rectangle 71"/>
          <p:cNvSpPr>
            <a:spLocks noChangeArrowheads="1"/>
          </p:cNvSpPr>
          <p:nvPr/>
        </p:nvSpPr>
        <p:spPr bwMode="auto">
          <a:xfrm rot="5400000">
            <a:off x="2737644" y="5253832"/>
            <a:ext cx="10826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Extender</a:t>
            </a:r>
          </a:p>
        </p:txBody>
      </p:sp>
      <p:sp>
        <p:nvSpPr>
          <p:cNvPr id="69688" name="Rectangle 72"/>
          <p:cNvSpPr>
            <a:spLocks noChangeArrowheads="1"/>
          </p:cNvSpPr>
          <p:nvPr/>
        </p:nvSpPr>
        <p:spPr bwMode="auto">
          <a:xfrm rot="5400000">
            <a:off x="3980656" y="4618832"/>
            <a:ext cx="6381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Mux</a:t>
            </a:r>
          </a:p>
        </p:txBody>
      </p:sp>
      <p:sp>
        <p:nvSpPr>
          <p:cNvPr id="69689" name="Rectangle 73"/>
          <p:cNvSpPr>
            <a:spLocks noChangeArrowheads="1"/>
          </p:cNvSpPr>
          <p:nvPr/>
        </p:nvSpPr>
        <p:spPr bwMode="auto">
          <a:xfrm>
            <a:off x="1770063" y="2744788"/>
            <a:ext cx="6381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Mux</a:t>
            </a:r>
          </a:p>
        </p:txBody>
      </p:sp>
      <p:sp>
        <p:nvSpPr>
          <p:cNvPr id="69690" name="Line 74"/>
          <p:cNvSpPr>
            <a:spLocks noChangeShapeType="1"/>
          </p:cNvSpPr>
          <p:nvPr/>
        </p:nvSpPr>
        <p:spPr bwMode="auto">
          <a:xfrm>
            <a:off x="3517900" y="5276850"/>
            <a:ext cx="66040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69691" name="Rectangle 75"/>
          <p:cNvSpPr>
            <a:spLocks noChangeArrowheads="1"/>
          </p:cNvSpPr>
          <p:nvPr/>
        </p:nvSpPr>
        <p:spPr bwMode="auto">
          <a:xfrm>
            <a:off x="3503613" y="5302250"/>
            <a:ext cx="4095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32</a:t>
            </a:r>
          </a:p>
        </p:txBody>
      </p:sp>
      <p:sp>
        <p:nvSpPr>
          <p:cNvPr id="69692" name="Line 76"/>
          <p:cNvSpPr>
            <a:spLocks noChangeShapeType="1"/>
          </p:cNvSpPr>
          <p:nvPr/>
        </p:nvSpPr>
        <p:spPr bwMode="auto">
          <a:xfrm flipH="1">
            <a:off x="3803650" y="5211763"/>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69693" name="Line 77"/>
          <p:cNvSpPr>
            <a:spLocks noChangeShapeType="1"/>
          </p:cNvSpPr>
          <p:nvPr/>
        </p:nvSpPr>
        <p:spPr bwMode="auto">
          <a:xfrm>
            <a:off x="2146300" y="5418138"/>
            <a:ext cx="96520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69694" name="Line 78"/>
          <p:cNvSpPr>
            <a:spLocks noChangeShapeType="1"/>
          </p:cNvSpPr>
          <p:nvPr/>
        </p:nvSpPr>
        <p:spPr bwMode="auto">
          <a:xfrm flipH="1">
            <a:off x="2584450" y="5354638"/>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69695" name="Rectangle 79"/>
          <p:cNvSpPr>
            <a:spLocks noChangeArrowheads="1"/>
          </p:cNvSpPr>
          <p:nvPr/>
        </p:nvSpPr>
        <p:spPr bwMode="auto">
          <a:xfrm>
            <a:off x="2265363" y="5408613"/>
            <a:ext cx="4095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16</a:t>
            </a:r>
          </a:p>
        </p:txBody>
      </p:sp>
      <p:sp>
        <p:nvSpPr>
          <p:cNvPr id="69696" name="Rectangle 80"/>
          <p:cNvSpPr>
            <a:spLocks noChangeArrowheads="1"/>
          </p:cNvSpPr>
          <p:nvPr/>
        </p:nvSpPr>
        <p:spPr bwMode="auto">
          <a:xfrm>
            <a:off x="1427163" y="5267325"/>
            <a:ext cx="8286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imm16</a:t>
            </a:r>
          </a:p>
        </p:txBody>
      </p:sp>
      <p:sp>
        <p:nvSpPr>
          <p:cNvPr id="69697" name="Line 81"/>
          <p:cNvSpPr>
            <a:spLocks noChangeShapeType="1"/>
          </p:cNvSpPr>
          <p:nvPr/>
        </p:nvSpPr>
        <p:spPr bwMode="auto">
          <a:xfrm>
            <a:off x="4343400" y="5360988"/>
            <a:ext cx="0" cy="400050"/>
          </a:xfrm>
          <a:prstGeom prst="line">
            <a:avLst/>
          </a:prstGeom>
          <a:noFill/>
          <a:ln w="25400">
            <a:solidFill>
              <a:schemeClr val="accent2"/>
            </a:solidFill>
            <a:round/>
            <a:headEnd type="triangle" w="med" len="med"/>
            <a:tailEnd/>
          </a:ln>
        </p:spPr>
        <p:txBody>
          <a:bodyPr wrap="none" anchor="ctr">
            <a:prstTxWarp prst="textNoShape">
              <a:avLst/>
            </a:prstTxWarp>
          </a:bodyPr>
          <a:lstStyle/>
          <a:p>
            <a:endParaRPr lang="en-US"/>
          </a:p>
        </p:txBody>
      </p:sp>
      <p:sp>
        <p:nvSpPr>
          <p:cNvPr id="69698" name="Rectangle 82"/>
          <p:cNvSpPr>
            <a:spLocks noChangeArrowheads="1"/>
          </p:cNvSpPr>
          <p:nvPr/>
        </p:nvSpPr>
        <p:spPr bwMode="auto">
          <a:xfrm>
            <a:off x="3789363" y="5775325"/>
            <a:ext cx="1352550"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accent2"/>
                </a:solidFill>
                <a:latin typeface="Times" pitchFamily="19" charset="0"/>
              </a:rPr>
              <a:t>ALUSrc = x</a:t>
            </a:r>
          </a:p>
        </p:txBody>
      </p:sp>
      <p:sp>
        <p:nvSpPr>
          <p:cNvPr id="69699" name="Line 83"/>
          <p:cNvSpPr>
            <a:spLocks noChangeShapeType="1"/>
          </p:cNvSpPr>
          <p:nvPr/>
        </p:nvSpPr>
        <p:spPr bwMode="auto">
          <a:xfrm>
            <a:off x="4521200" y="4637088"/>
            <a:ext cx="4826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69700" name="Line 84"/>
          <p:cNvSpPr>
            <a:spLocks noChangeShapeType="1"/>
          </p:cNvSpPr>
          <p:nvPr/>
        </p:nvSpPr>
        <p:spPr bwMode="auto">
          <a:xfrm>
            <a:off x="8534400" y="4506913"/>
            <a:ext cx="0" cy="1652587"/>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9701" name="Line 85"/>
          <p:cNvSpPr>
            <a:spLocks noChangeShapeType="1"/>
          </p:cNvSpPr>
          <p:nvPr/>
        </p:nvSpPr>
        <p:spPr bwMode="auto">
          <a:xfrm>
            <a:off x="3352800" y="5862638"/>
            <a:ext cx="0" cy="471487"/>
          </a:xfrm>
          <a:prstGeom prst="line">
            <a:avLst/>
          </a:prstGeom>
          <a:noFill/>
          <a:ln w="25400">
            <a:solidFill>
              <a:schemeClr val="accent2"/>
            </a:solidFill>
            <a:round/>
            <a:headEnd type="triangle" w="med" len="med"/>
            <a:tailEnd/>
          </a:ln>
        </p:spPr>
        <p:txBody>
          <a:bodyPr wrap="none" anchor="ctr">
            <a:prstTxWarp prst="textNoShape">
              <a:avLst/>
            </a:prstTxWarp>
          </a:bodyPr>
          <a:lstStyle/>
          <a:p>
            <a:endParaRPr lang="en-US"/>
          </a:p>
        </p:txBody>
      </p:sp>
      <p:sp>
        <p:nvSpPr>
          <p:cNvPr id="69702" name="Rectangle 86"/>
          <p:cNvSpPr>
            <a:spLocks noChangeArrowheads="1"/>
          </p:cNvSpPr>
          <p:nvPr/>
        </p:nvSpPr>
        <p:spPr bwMode="auto">
          <a:xfrm>
            <a:off x="2438400" y="6292850"/>
            <a:ext cx="1187450"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accent2"/>
                </a:solidFill>
                <a:latin typeface="Times" pitchFamily="19" charset="0"/>
              </a:rPr>
              <a:t>ExtOp = x</a:t>
            </a:r>
          </a:p>
        </p:txBody>
      </p:sp>
      <p:grpSp>
        <p:nvGrpSpPr>
          <p:cNvPr id="5" name="Group 87"/>
          <p:cNvGrpSpPr>
            <a:grpSpLocks/>
          </p:cNvGrpSpPr>
          <p:nvPr/>
        </p:nvGrpSpPr>
        <p:grpSpPr bwMode="auto">
          <a:xfrm>
            <a:off x="7772400" y="3938588"/>
            <a:ext cx="304800" cy="1255712"/>
            <a:chOff x="4896" y="2481"/>
            <a:chExt cx="192" cy="791"/>
          </a:xfrm>
        </p:grpSpPr>
        <p:sp>
          <p:nvSpPr>
            <p:cNvPr id="69787" name="Line 88"/>
            <p:cNvSpPr>
              <a:spLocks noChangeShapeType="1"/>
            </p:cNvSpPr>
            <p:nvPr/>
          </p:nvSpPr>
          <p:spPr bwMode="auto">
            <a:xfrm>
              <a:off x="4896" y="2481"/>
              <a:ext cx="0" cy="775"/>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9788" name="Line 89"/>
            <p:cNvSpPr>
              <a:spLocks noChangeShapeType="1"/>
            </p:cNvSpPr>
            <p:nvPr/>
          </p:nvSpPr>
          <p:spPr bwMode="auto">
            <a:xfrm>
              <a:off x="4904" y="2481"/>
              <a:ext cx="176" cy="9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9789" name="Line 90"/>
            <p:cNvSpPr>
              <a:spLocks noChangeShapeType="1"/>
            </p:cNvSpPr>
            <p:nvPr/>
          </p:nvSpPr>
          <p:spPr bwMode="auto">
            <a:xfrm flipV="1">
              <a:off x="4904" y="3150"/>
              <a:ext cx="176" cy="122"/>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9790" name="Line 91"/>
            <p:cNvSpPr>
              <a:spLocks noChangeShapeType="1"/>
            </p:cNvSpPr>
            <p:nvPr/>
          </p:nvSpPr>
          <p:spPr bwMode="auto">
            <a:xfrm>
              <a:off x="5088" y="2587"/>
              <a:ext cx="0" cy="563"/>
            </a:xfrm>
            <a:prstGeom prst="line">
              <a:avLst/>
            </a:prstGeom>
            <a:noFill/>
            <a:ln w="25400">
              <a:solidFill>
                <a:schemeClr val="tx1"/>
              </a:solidFill>
              <a:round/>
              <a:headEnd/>
              <a:tailEnd/>
            </a:ln>
          </p:spPr>
          <p:txBody>
            <a:bodyPr wrap="none" anchor="ctr">
              <a:prstTxWarp prst="textNoShape">
                <a:avLst/>
              </a:prstTxWarp>
            </a:bodyPr>
            <a:lstStyle/>
            <a:p>
              <a:endParaRPr lang="en-US"/>
            </a:p>
          </p:txBody>
        </p:sp>
      </p:grpSp>
      <p:sp>
        <p:nvSpPr>
          <p:cNvPr id="69704" name="Rectangle 92"/>
          <p:cNvSpPr>
            <a:spLocks noChangeArrowheads="1"/>
          </p:cNvSpPr>
          <p:nvPr/>
        </p:nvSpPr>
        <p:spPr bwMode="auto">
          <a:xfrm rot="5400000">
            <a:off x="7543006" y="4474369"/>
            <a:ext cx="6381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Mux</a:t>
            </a:r>
          </a:p>
        </p:txBody>
      </p:sp>
      <p:sp>
        <p:nvSpPr>
          <p:cNvPr id="69705" name="Line 93"/>
          <p:cNvSpPr>
            <a:spLocks noChangeShapeType="1"/>
          </p:cNvSpPr>
          <p:nvPr/>
        </p:nvSpPr>
        <p:spPr bwMode="auto">
          <a:xfrm flipV="1">
            <a:off x="7924800" y="3559175"/>
            <a:ext cx="0" cy="450850"/>
          </a:xfrm>
          <a:prstGeom prst="line">
            <a:avLst/>
          </a:prstGeom>
          <a:noFill/>
          <a:ln w="25400">
            <a:solidFill>
              <a:schemeClr val="tx1"/>
            </a:solidFill>
            <a:round/>
            <a:headEnd type="triangle" w="med" len="med"/>
            <a:tailEnd/>
          </a:ln>
        </p:spPr>
        <p:txBody>
          <a:bodyPr wrap="none" anchor="ctr">
            <a:prstTxWarp prst="textNoShape">
              <a:avLst/>
            </a:prstTxWarp>
          </a:bodyPr>
          <a:lstStyle/>
          <a:p>
            <a:endParaRPr lang="en-US"/>
          </a:p>
        </p:txBody>
      </p:sp>
      <p:sp>
        <p:nvSpPr>
          <p:cNvPr id="69706" name="Rectangle 94"/>
          <p:cNvSpPr>
            <a:spLocks noChangeArrowheads="1"/>
          </p:cNvSpPr>
          <p:nvPr/>
        </p:nvSpPr>
        <p:spPr bwMode="auto">
          <a:xfrm>
            <a:off x="7523163" y="3201988"/>
            <a:ext cx="1619250"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accent2"/>
                </a:solidFill>
                <a:latin typeface="Times" pitchFamily="19" charset="0"/>
              </a:rPr>
              <a:t>MemtoReg = x</a:t>
            </a:r>
          </a:p>
        </p:txBody>
      </p:sp>
      <p:sp>
        <p:nvSpPr>
          <p:cNvPr id="69707" name="Line 95"/>
          <p:cNvSpPr>
            <a:spLocks noChangeShapeType="1"/>
          </p:cNvSpPr>
          <p:nvPr/>
        </p:nvSpPr>
        <p:spPr bwMode="auto">
          <a:xfrm>
            <a:off x="8089900" y="4494213"/>
            <a:ext cx="4318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9708" name="Rectangle 96"/>
          <p:cNvSpPr>
            <a:spLocks noChangeArrowheads="1"/>
          </p:cNvSpPr>
          <p:nvPr/>
        </p:nvSpPr>
        <p:spPr bwMode="auto">
          <a:xfrm>
            <a:off x="6022975" y="4862513"/>
            <a:ext cx="1127125" cy="1128712"/>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69709" name="Line 97"/>
          <p:cNvSpPr>
            <a:spLocks noChangeShapeType="1"/>
          </p:cNvSpPr>
          <p:nvPr/>
        </p:nvSpPr>
        <p:spPr bwMode="auto">
          <a:xfrm flipH="1">
            <a:off x="5397500" y="5845175"/>
            <a:ext cx="482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9710" name="Rectangle 98"/>
          <p:cNvSpPr>
            <a:spLocks noChangeArrowheads="1"/>
          </p:cNvSpPr>
          <p:nvPr/>
        </p:nvSpPr>
        <p:spPr bwMode="auto">
          <a:xfrm>
            <a:off x="5322888" y="5559425"/>
            <a:ext cx="5111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Clk</a:t>
            </a:r>
          </a:p>
        </p:txBody>
      </p:sp>
      <p:sp>
        <p:nvSpPr>
          <p:cNvPr id="69711" name="Rectangle 99"/>
          <p:cNvSpPr>
            <a:spLocks noChangeArrowheads="1"/>
          </p:cNvSpPr>
          <p:nvPr/>
        </p:nvSpPr>
        <p:spPr bwMode="auto">
          <a:xfrm>
            <a:off x="4627563" y="5054600"/>
            <a:ext cx="86042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Data In</a:t>
            </a:r>
          </a:p>
        </p:txBody>
      </p:sp>
      <p:sp>
        <p:nvSpPr>
          <p:cNvPr id="69712" name="Line 100"/>
          <p:cNvSpPr>
            <a:spLocks noChangeShapeType="1"/>
          </p:cNvSpPr>
          <p:nvPr/>
        </p:nvSpPr>
        <p:spPr bwMode="auto">
          <a:xfrm>
            <a:off x="6045200" y="5816600"/>
            <a:ext cx="250825" cy="635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9713" name="Line 101"/>
          <p:cNvSpPr>
            <a:spLocks noChangeShapeType="1"/>
          </p:cNvSpPr>
          <p:nvPr/>
        </p:nvSpPr>
        <p:spPr bwMode="auto">
          <a:xfrm flipH="1">
            <a:off x="6035675" y="5857875"/>
            <a:ext cx="301625" cy="98425"/>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9714" name="Oval 102"/>
          <p:cNvSpPr>
            <a:spLocks noChangeArrowheads="1"/>
          </p:cNvSpPr>
          <p:nvPr/>
        </p:nvSpPr>
        <p:spPr bwMode="auto">
          <a:xfrm>
            <a:off x="5870575" y="5803900"/>
            <a:ext cx="127000" cy="117475"/>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69715" name="Rectangle 103"/>
          <p:cNvSpPr>
            <a:spLocks noChangeArrowheads="1"/>
          </p:cNvSpPr>
          <p:nvPr/>
        </p:nvSpPr>
        <p:spPr bwMode="auto">
          <a:xfrm>
            <a:off x="5997575" y="4838700"/>
            <a:ext cx="7270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WrEn</a:t>
            </a:r>
          </a:p>
        </p:txBody>
      </p:sp>
      <p:sp>
        <p:nvSpPr>
          <p:cNvPr id="69716" name="Line 104"/>
          <p:cNvSpPr>
            <a:spLocks noChangeShapeType="1"/>
          </p:cNvSpPr>
          <p:nvPr/>
        </p:nvSpPr>
        <p:spPr bwMode="auto">
          <a:xfrm flipH="1">
            <a:off x="5016500" y="5062538"/>
            <a:ext cx="1016000" cy="0"/>
          </a:xfrm>
          <a:prstGeom prst="line">
            <a:avLst/>
          </a:prstGeom>
          <a:noFill/>
          <a:ln w="25400">
            <a:solidFill>
              <a:schemeClr val="tx1"/>
            </a:solidFill>
            <a:round/>
            <a:headEnd type="triangle" w="med" len="med"/>
            <a:tailEnd/>
          </a:ln>
        </p:spPr>
        <p:txBody>
          <a:bodyPr wrap="none" anchor="ctr">
            <a:prstTxWarp prst="textNoShape">
              <a:avLst/>
            </a:prstTxWarp>
          </a:bodyPr>
          <a:lstStyle/>
          <a:p>
            <a:endParaRPr lang="en-US"/>
          </a:p>
        </p:txBody>
      </p:sp>
      <p:sp>
        <p:nvSpPr>
          <p:cNvPr id="69717" name="Line 105"/>
          <p:cNvSpPr>
            <a:spLocks noChangeShapeType="1"/>
          </p:cNvSpPr>
          <p:nvPr/>
        </p:nvSpPr>
        <p:spPr bwMode="auto">
          <a:xfrm flipH="1">
            <a:off x="5556250" y="4999038"/>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69718" name="Rectangle 106"/>
          <p:cNvSpPr>
            <a:spLocks noChangeArrowheads="1"/>
          </p:cNvSpPr>
          <p:nvPr/>
        </p:nvSpPr>
        <p:spPr bwMode="auto">
          <a:xfrm>
            <a:off x="5313363" y="5124450"/>
            <a:ext cx="4095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32</a:t>
            </a:r>
          </a:p>
        </p:txBody>
      </p:sp>
      <p:sp>
        <p:nvSpPr>
          <p:cNvPr id="69719" name="Line 107"/>
          <p:cNvSpPr>
            <a:spLocks noChangeShapeType="1"/>
          </p:cNvSpPr>
          <p:nvPr/>
        </p:nvSpPr>
        <p:spPr bwMode="auto">
          <a:xfrm flipV="1">
            <a:off x="6324600" y="3559175"/>
            <a:ext cx="0" cy="1303338"/>
          </a:xfrm>
          <a:prstGeom prst="line">
            <a:avLst/>
          </a:prstGeom>
          <a:noFill/>
          <a:ln w="25400">
            <a:solidFill>
              <a:schemeClr val="tx1"/>
            </a:solidFill>
            <a:round/>
            <a:headEnd type="triangle" w="med" len="med"/>
            <a:tailEnd/>
          </a:ln>
        </p:spPr>
        <p:txBody>
          <a:bodyPr wrap="none" anchor="ctr">
            <a:prstTxWarp prst="textNoShape">
              <a:avLst/>
            </a:prstTxWarp>
          </a:bodyPr>
          <a:lstStyle/>
          <a:p>
            <a:endParaRPr lang="en-US"/>
          </a:p>
        </p:txBody>
      </p:sp>
      <p:sp>
        <p:nvSpPr>
          <p:cNvPr id="69720" name="Line 108"/>
          <p:cNvSpPr>
            <a:spLocks noChangeShapeType="1"/>
          </p:cNvSpPr>
          <p:nvPr/>
        </p:nvSpPr>
        <p:spPr bwMode="auto">
          <a:xfrm>
            <a:off x="6858000" y="4222750"/>
            <a:ext cx="0" cy="614363"/>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69721" name="Rectangle 109"/>
          <p:cNvSpPr>
            <a:spLocks noChangeArrowheads="1"/>
          </p:cNvSpPr>
          <p:nvPr/>
        </p:nvSpPr>
        <p:spPr bwMode="auto">
          <a:xfrm>
            <a:off x="6608763" y="4840288"/>
            <a:ext cx="5365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Adr</a:t>
            </a:r>
          </a:p>
        </p:txBody>
      </p:sp>
      <p:sp>
        <p:nvSpPr>
          <p:cNvPr id="69722" name="Rectangle 110"/>
          <p:cNvSpPr>
            <a:spLocks noChangeArrowheads="1"/>
          </p:cNvSpPr>
          <p:nvPr/>
        </p:nvSpPr>
        <p:spPr bwMode="auto">
          <a:xfrm>
            <a:off x="6034088" y="5195888"/>
            <a:ext cx="1019175" cy="638175"/>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b="1">
                <a:solidFill>
                  <a:schemeClr val="tx1"/>
                </a:solidFill>
                <a:latin typeface="Times" pitchFamily="19" charset="0"/>
              </a:rPr>
              <a:t>Data</a:t>
            </a:r>
          </a:p>
          <a:p>
            <a:pPr algn="ctr"/>
            <a:r>
              <a:rPr lang="en-US" sz="1800" b="1">
                <a:solidFill>
                  <a:schemeClr val="tx1"/>
                </a:solidFill>
                <a:latin typeface="Times" pitchFamily="19" charset="0"/>
              </a:rPr>
              <a:t>Memory</a:t>
            </a:r>
          </a:p>
        </p:txBody>
      </p:sp>
      <p:sp>
        <p:nvSpPr>
          <p:cNvPr id="69723" name="Line 111"/>
          <p:cNvSpPr>
            <a:spLocks noChangeShapeType="1"/>
          </p:cNvSpPr>
          <p:nvPr/>
        </p:nvSpPr>
        <p:spPr bwMode="auto">
          <a:xfrm>
            <a:off x="7327900" y="5013325"/>
            <a:ext cx="43180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69724" name="Line 112"/>
          <p:cNvSpPr>
            <a:spLocks noChangeShapeType="1"/>
          </p:cNvSpPr>
          <p:nvPr/>
        </p:nvSpPr>
        <p:spPr bwMode="auto">
          <a:xfrm>
            <a:off x="7315200" y="5041900"/>
            <a:ext cx="0" cy="434975"/>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9725" name="Line 113"/>
          <p:cNvSpPr>
            <a:spLocks noChangeShapeType="1"/>
          </p:cNvSpPr>
          <p:nvPr/>
        </p:nvSpPr>
        <p:spPr bwMode="auto">
          <a:xfrm flipH="1">
            <a:off x="7150100" y="5489575"/>
            <a:ext cx="1778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9726" name="Line 114"/>
          <p:cNvSpPr>
            <a:spLocks noChangeShapeType="1"/>
          </p:cNvSpPr>
          <p:nvPr/>
        </p:nvSpPr>
        <p:spPr bwMode="auto">
          <a:xfrm flipH="1">
            <a:off x="7385050" y="4948238"/>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69727" name="Rectangle 115"/>
          <p:cNvSpPr>
            <a:spLocks noChangeArrowheads="1"/>
          </p:cNvSpPr>
          <p:nvPr/>
        </p:nvSpPr>
        <p:spPr bwMode="auto">
          <a:xfrm>
            <a:off x="7142163" y="4643438"/>
            <a:ext cx="4095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32</a:t>
            </a:r>
          </a:p>
        </p:txBody>
      </p:sp>
      <p:sp>
        <p:nvSpPr>
          <p:cNvPr id="69728" name="Rectangle 116"/>
          <p:cNvSpPr>
            <a:spLocks noChangeArrowheads="1"/>
          </p:cNvSpPr>
          <p:nvPr/>
        </p:nvSpPr>
        <p:spPr bwMode="auto">
          <a:xfrm>
            <a:off x="6303963" y="3506788"/>
            <a:ext cx="1377950"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accent2"/>
                </a:solidFill>
                <a:latin typeface="Times" pitchFamily="19" charset="0"/>
              </a:rPr>
              <a:t>MemWr = 0</a:t>
            </a:r>
          </a:p>
        </p:txBody>
      </p:sp>
      <p:sp>
        <p:nvSpPr>
          <p:cNvPr id="69729" name="Line 117"/>
          <p:cNvSpPr>
            <a:spLocks noChangeShapeType="1"/>
          </p:cNvSpPr>
          <p:nvPr/>
        </p:nvSpPr>
        <p:spPr bwMode="auto">
          <a:xfrm>
            <a:off x="3810000" y="4508500"/>
            <a:ext cx="0" cy="541338"/>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9730" name="Line 118"/>
          <p:cNvSpPr>
            <a:spLocks noChangeShapeType="1"/>
          </p:cNvSpPr>
          <p:nvPr/>
        </p:nvSpPr>
        <p:spPr bwMode="auto">
          <a:xfrm>
            <a:off x="3805238" y="5054600"/>
            <a:ext cx="1211262" cy="7938"/>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9731" name="Rectangle 119"/>
          <p:cNvSpPr>
            <a:spLocks noChangeArrowheads="1"/>
          </p:cNvSpPr>
          <p:nvPr/>
        </p:nvSpPr>
        <p:spPr bwMode="auto">
          <a:xfrm rot="5400000">
            <a:off x="5015706" y="4077494"/>
            <a:ext cx="6635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ALU</a:t>
            </a:r>
          </a:p>
        </p:txBody>
      </p:sp>
      <p:sp>
        <p:nvSpPr>
          <p:cNvPr id="69732" name="Rectangle 120"/>
          <p:cNvSpPr>
            <a:spLocks noChangeArrowheads="1"/>
          </p:cNvSpPr>
          <p:nvPr/>
        </p:nvSpPr>
        <p:spPr bwMode="auto">
          <a:xfrm>
            <a:off x="4575175" y="1993900"/>
            <a:ext cx="1203325" cy="873125"/>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69733" name="Line 121"/>
          <p:cNvSpPr>
            <a:spLocks noChangeShapeType="1"/>
          </p:cNvSpPr>
          <p:nvPr/>
        </p:nvSpPr>
        <p:spPr bwMode="auto">
          <a:xfrm flipH="1">
            <a:off x="3949700" y="2720975"/>
            <a:ext cx="482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9734" name="Line 122"/>
          <p:cNvSpPr>
            <a:spLocks noChangeShapeType="1"/>
          </p:cNvSpPr>
          <p:nvPr/>
        </p:nvSpPr>
        <p:spPr bwMode="auto">
          <a:xfrm>
            <a:off x="4613275" y="2644775"/>
            <a:ext cx="250825" cy="635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9735" name="Line 123"/>
          <p:cNvSpPr>
            <a:spLocks noChangeShapeType="1"/>
          </p:cNvSpPr>
          <p:nvPr/>
        </p:nvSpPr>
        <p:spPr bwMode="auto">
          <a:xfrm flipH="1">
            <a:off x="4587875" y="2733675"/>
            <a:ext cx="301625" cy="98425"/>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69736" name="Oval 124"/>
          <p:cNvSpPr>
            <a:spLocks noChangeArrowheads="1"/>
          </p:cNvSpPr>
          <p:nvPr/>
        </p:nvSpPr>
        <p:spPr bwMode="auto">
          <a:xfrm>
            <a:off x="4422775" y="2679700"/>
            <a:ext cx="127000" cy="117475"/>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69737" name="Rectangle 125"/>
          <p:cNvSpPr>
            <a:spLocks noChangeArrowheads="1"/>
          </p:cNvSpPr>
          <p:nvPr/>
        </p:nvSpPr>
        <p:spPr bwMode="auto">
          <a:xfrm>
            <a:off x="4538663" y="2071688"/>
            <a:ext cx="1273175" cy="638175"/>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b="1">
                <a:solidFill>
                  <a:schemeClr val="tx1"/>
                </a:solidFill>
                <a:latin typeface="Times" pitchFamily="19" charset="0"/>
              </a:rPr>
              <a:t>Instruction</a:t>
            </a:r>
          </a:p>
          <a:p>
            <a:pPr algn="ctr"/>
            <a:r>
              <a:rPr lang="en-US" sz="1800" b="1">
                <a:solidFill>
                  <a:schemeClr val="tx1"/>
                </a:solidFill>
                <a:latin typeface="Times" pitchFamily="19" charset="0"/>
              </a:rPr>
              <a:t>Fetch Unit</a:t>
            </a:r>
          </a:p>
        </p:txBody>
      </p:sp>
      <p:sp>
        <p:nvSpPr>
          <p:cNvPr id="69738" name="Rectangle 126"/>
          <p:cNvSpPr>
            <a:spLocks noChangeArrowheads="1"/>
          </p:cNvSpPr>
          <p:nvPr/>
        </p:nvSpPr>
        <p:spPr bwMode="auto">
          <a:xfrm>
            <a:off x="3494088" y="2524125"/>
            <a:ext cx="5111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Clk</a:t>
            </a:r>
          </a:p>
        </p:txBody>
      </p:sp>
      <p:sp>
        <p:nvSpPr>
          <p:cNvPr id="69739" name="Line 127"/>
          <p:cNvSpPr>
            <a:spLocks noChangeShapeType="1"/>
          </p:cNvSpPr>
          <p:nvPr/>
        </p:nvSpPr>
        <p:spPr bwMode="auto">
          <a:xfrm flipV="1">
            <a:off x="5638800" y="2870200"/>
            <a:ext cx="0" cy="11938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69740" name="Line 128"/>
          <p:cNvSpPr>
            <a:spLocks noChangeShapeType="1"/>
          </p:cNvSpPr>
          <p:nvPr/>
        </p:nvSpPr>
        <p:spPr bwMode="auto">
          <a:xfrm flipH="1">
            <a:off x="5461000" y="4038600"/>
            <a:ext cx="2032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69741" name="Rectangle 129"/>
          <p:cNvSpPr>
            <a:spLocks noChangeArrowheads="1"/>
          </p:cNvSpPr>
          <p:nvPr/>
        </p:nvSpPr>
        <p:spPr bwMode="auto">
          <a:xfrm>
            <a:off x="5618163" y="3498850"/>
            <a:ext cx="6508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accent2"/>
                </a:solidFill>
                <a:latin typeface="Times" pitchFamily="19" charset="0"/>
              </a:rPr>
              <a:t>Zero</a:t>
            </a:r>
          </a:p>
        </p:txBody>
      </p:sp>
      <p:sp>
        <p:nvSpPr>
          <p:cNvPr id="69742" name="Rectangle 130"/>
          <p:cNvSpPr>
            <a:spLocks noChangeArrowheads="1"/>
          </p:cNvSpPr>
          <p:nvPr/>
        </p:nvSpPr>
        <p:spPr bwMode="auto">
          <a:xfrm>
            <a:off x="5846763" y="1738313"/>
            <a:ext cx="1835150"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Instruction&lt;31:0&gt;</a:t>
            </a:r>
          </a:p>
        </p:txBody>
      </p:sp>
      <p:sp>
        <p:nvSpPr>
          <p:cNvPr id="69743" name="Rectangle 131"/>
          <p:cNvSpPr>
            <a:spLocks noChangeArrowheads="1"/>
          </p:cNvSpPr>
          <p:nvPr/>
        </p:nvSpPr>
        <p:spPr bwMode="auto">
          <a:xfrm>
            <a:off x="7726363" y="4032250"/>
            <a:ext cx="295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0</a:t>
            </a:r>
          </a:p>
        </p:txBody>
      </p:sp>
      <p:sp>
        <p:nvSpPr>
          <p:cNvPr id="69744" name="Rectangle 132"/>
          <p:cNvSpPr>
            <a:spLocks noChangeArrowheads="1"/>
          </p:cNvSpPr>
          <p:nvPr/>
        </p:nvSpPr>
        <p:spPr bwMode="auto">
          <a:xfrm>
            <a:off x="7726363" y="4811713"/>
            <a:ext cx="2952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1</a:t>
            </a:r>
          </a:p>
        </p:txBody>
      </p:sp>
      <p:sp>
        <p:nvSpPr>
          <p:cNvPr id="69745" name="Rectangle 133"/>
          <p:cNvSpPr>
            <a:spLocks noChangeArrowheads="1"/>
          </p:cNvSpPr>
          <p:nvPr/>
        </p:nvSpPr>
        <p:spPr bwMode="auto">
          <a:xfrm>
            <a:off x="4144963" y="4260850"/>
            <a:ext cx="295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0</a:t>
            </a:r>
          </a:p>
        </p:txBody>
      </p:sp>
      <p:sp>
        <p:nvSpPr>
          <p:cNvPr id="69746" name="Rectangle 134"/>
          <p:cNvSpPr>
            <a:spLocks noChangeArrowheads="1"/>
          </p:cNvSpPr>
          <p:nvPr/>
        </p:nvSpPr>
        <p:spPr bwMode="auto">
          <a:xfrm>
            <a:off x="4144963" y="5040313"/>
            <a:ext cx="2952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1</a:t>
            </a:r>
          </a:p>
        </p:txBody>
      </p:sp>
      <p:sp>
        <p:nvSpPr>
          <p:cNvPr id="69747" name="Rectangle 135"/>
          <p:cNvSpPr>
            <a:spLocks noChangeArrowheads="1"/>
          </p:cNvSpPr>
          <p:nvPr/>
        </p:nvSpPr>
        <p:spPr bwMode="auto">
          <a:xfrm>
            <a:off x="2274888" y="2711450"/>
            <a:ext cx="295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0</a:t>
            </a:r>
          </a:p>
        </p:txBody>
      </p:sp>
      <p:sp>
        <p:nvSpPr>
          <p:cNvPr id="69748" name="Rectangle 136"/>
          <p:cNvSpPr>
            <a:spLocks noChangeArrowheads="1"/>
          </p:cNvSpPr>
          <p:nvPr/>
        </p:nvSpPr>
        <p:spPr bwMode="auto">
          <a:xfrm>
            <a:off x="1589088" y="2711450"/>
            <a:ext cx="295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1</a:t>
            </a:r>
          </a:p>
        </p:txBody>
      </p:sp>
      <p:sp>
        <p:nvSpPr>
          <p:cNvPr id="69749" name="Line 137"/>
          <p:cNvSpPr>
            <a:spLocks noChangeShapeType="1"/>
          </p:cNvSpPr>
          <p:nvPr/>
        </p:nvSpPr>
        <p:spPr bwMode="auto">
          <a:xfrm>
            <a:off x="6096000" y="21463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69750" name="Rectangle 138"/>
          <p:cNvSpPr>
            <a:spLocks noChangeArrowheads="1"/>
          </p:cNvSpPr>
          <p:nvPr/>
        </p:nvSpPr>
        <p:spPr bwMode="auto">
          <a:xfrm rot="5400000">
            <a:off x="5791994" y="2386806"/>
            <a:ext cx="958850"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&lt;21:25&gt;</a:t>
            </a:r>
          </a:p>
        </p:txBody>
      </p:sp>
      <p:sp>
        <p:nvSpPr>
          <p:cNvPr id="69751" name="Rectangle 139"/>
          <p:cNvSpPr>
            <a:spLocks noChangeArrowheads="1"/>
          </p:cNvSpPr>
          <p:nvPr/>
        </p:nvSpPr>
        <p:spPr bwMode="auto">
          <a:xfrm rot="5400000">
            <a:off x="6325394" y="2386806"/>
            <a:ext cx="958850"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&lt;16:20&gt;</a:t>
            </a:r>
          </a:p>
        </p:txBody>
      </p:sp>
      <p:sp>
        <p:nvSpPr>
          <p:cNvPr id="69752" name="Rectangle 140"/>
          <p:cNvSpPr>
            <a:spLocks noChangeArrowheads="1"/>
          </p:cNvSpPr>
          <p:nvPr/>
        </p:nvSpPr>
        <p:spPr bwMode="auto">
          <a:xfrm rot="5400000">
            <a:off x="6858794" y="2386806"/>
            <a:ext cx="958850"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&lt;11:15&gt;</a:t>
            </a:r>
          </a:p>
        </p:txBody>
      </p:sp>
      <p:sp>
        <p:nvSpPr>
          <p:cNvPr id="69753" name="Rectangle 141"/>
          <p:cNvSpPr>
            <a:spLocks noChangeArrowheads="1"/>
          </p:cNvSpPr>
          <p:nvPr/>
        </p:nvSpPr>
        <p:spPr bwMode="auto">
          <a:xfrm rot="5400000">
            <a:off x="7398544" y="2380456"/>
            <a:ext cx="844550"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&lt;0:15&gt;</a:t>
            </a:r>
          </a:p>
        </p:txBody>
      </p:sp>
      <p:sp>
        <p:nvSpPr>
          <p:cNvPr id="69754" name="Line 142"/>
          <p:cNvSpPr>
            <a:spLocks noChangeShapeType="1"/>
          </p:cNvSpPr>
          <p:nvPr/>
        </p:nvSpPr>
        <p:spPr bwMode="auto">
          <a:xfrm>
            <a:off x="6629400" y="21463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69755" name="Line 143"/>
          <p:cNvSpPr>
            <a:spLocks noChangeShapeType="1"/>
          </p:cNvSpPr>
          <p:nvPr/>
        </p:nvSpPr>
        <p:spPr bwMode="auto">
          <a:xfrm>
            <a:off x="7162800" y="21463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69756" name="Line 144"/>
          <p:cNvSpPr>
            <a:spLocks noChangeShapeType="1"/>
          </p:cNvSpPr>
          <p:nvPr/>
        </p:nvSpPr>
        <p:spPr bwMode="auto">
          <a:xfrm>
            <a:off x="7696200" y="21463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69757" name="Rectangle 145"/>
          <p:cNvSpPr>
            <a:spLocks noChangeArrowheads="1"/>
          </p:cNvSpPr>
          <p:nvPr/>
        </p:nvSpPr>
        <p:spPr bwMode="auto">
          <a:xfrm>
            <a:off x="6913563" y="2965450"/>
            <a:ext cx="4476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Rd</a:t>
            </a:r>
          </a:p>
        </p:txBody>
      </p:sp>
      <p:sp>
        <p:nvSpPr>
          <p:cNvPr id="69758" name="Rectangle 146"/>
          <p:cNvSpPr>
            <a:spLocks noChangeArrowheads="1"/>
          </p:cNvSpPr>
          <p:nvPr/>
        </p:nvSpPr>
        <p:spPr bwMode="auto">
          <a:xfrm>
            <a:off x="6456363" y="2965450"/>
            <a:ext cx="422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Rs</a:t>
            </a:r>
          </a:p>
        </p:txBody>
      </p:sp>
      <p:sp>
        <p:nvSpPr>
          <p:cNvPr id="69759" name="Rectangle 147"/>
          <p:cNvSpPr>
            <a:spLocks noChangeArrowheads="1"/>
          </p:cNvSpPr>
          <p:nvPr/>
        </p:nvSpPr>
        <p:spPr bwMode="auto">
          <a:xfrm>
            <a:off x="5922963" y="296545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Rt</a:t>
            </a:r>
          </a:p>
        </p:txBody>
      </p:sp>
      <p:sp>
        <p:nvSpPr>
          <p:cNvPr id="69760" name="Rectangle 148"/>
          <p:cNvSpPr>
            <a:spLocks noGrp="1" noChangeArrowheads="1"/>
          </p:cNvSpPr>
          <p:nvPr>
            <p:ph type="body" idx="1"/>
          </p:nvPr>
        </p:nvSpPr>
        <p:spPr>
          <a:xfrm>
            <a:off x="304800" y="1295400"/>
            <a:ext cx="8610600" cy="415925"/>
          </a:xfrm>
          <a:noFill/>
        </p:spPr>
        <p:txBody>
          <a:bodyPr/>
          <a:lstStyle/>
          <a:p>
            <a:r>
              <a:rPr lang="en-US">
                <a:ea typeface="ＭＳ Ｐゴシック" pitchFamily="19" charset="-128"/>
                <a:cs typeface="ＭＳ Ｐゴシック" pitchFamily="19" charset="-128"/>
              </a:rPr>
              <a:t>New PC = { PC[31..28], target address, 00 }</a:t>
            </a:r>
          </a:p>
        </p:txBody>
      </p:sp>
      <p:sp>
        <p:nvSpPr>
          <p:cNvPr id="69761" name="Oval 149"/>
          <p:cNvSpPr>
            <a:spLocks noChangeArrowheads="1"/>
          </p:cNvSpPr>
          <p:nvPr/>
        </p:nvSpPr>
        <p:spPr bwMode="auto">
          <a:xfrm>
            <a:off x="2514600" y="1676400"/>
            <a:ext cx="1778000" cy="990600"/>
          </a:xfrm>
          <a:prstGeom prst="ellipse">
            <a:avLst/>
          </a:prstGeom>
          <a:noFill/>
          <a:ln w="50800">
            <a:solidFill>
              <a:srgbClr val="33CC33"/>
            </a:solidFill>
            <a:round/>
            <a:headEnd/>
            <a:tailEnd/>
          </a:ln>
        </p:spPr>
        <p:txBody>
          <a:bodyPr wrap="none" anchor="ctr">
            <a:prstTxWarp prst="textNoShape">
              <a:avLst/>
            </a:prstTxWarp>
          </a:bodyPr>
          <a:lstStyle/>
          <a:p>
            <a:endParaRPr lang="en-US"/>
          </a:p>
        </p:txBody>
      </p:sp>
      <p:sp>
        <p:nvSpPr>
          <p:cNvPr id="69762" name="Oval 150"/>
          <p:cNvSpPr>
            <a:spLocks noChangeArrowheads="1"/>
          </p:cNvSpPr>
          <p:nvPr/>
        </p:nvSpPr>
        <p:spPr bwMode="auto">
          <a:xfrm>
            <a:off x="6248400" y="3276600"/>
            <a:ext cx="1625600" cy="787400"/>
          </a:xfrm>
          <a:prstGeom prst="ellipse">
            <a:avLst/>
          </a:prstGeom>
          <a:noFill/>
          <a:ln w="50800">
            <a:solidFill>
              <a:srgbClr val="33CC33"/>
            </a:solidFill>
            <a:round/>
            <a:headEnd/>
            <a:tailEnd/>
          </a:ln>
        </p:spPr>
        <p:txBody>
          <a:bodyPr wrap="none" anchor="ctr">
            <a:prstTxWarp prst="textNoShape">
              <a:avLst/>
            </a:prstTxWarp>
          </a:bodyPr>
          <a:lstStyle/>
          <a:p>
            <a:endParaRPr lang="en-US"/>
          </a:p>
        </p:txBody>
      </p:sp>
      <p:sp>
        <p:nvSpPr>
          <p:cNvPr id="69763" name="Oval 151"/>
          <p:cNvSpPr>
            <a:spLocks noChangeArrowheads="1"/>
          </p:cNvSpPr>
          <p:nvPr/>
        </p:nvSpPr>
        <p:spPr bwMode="auto">
          <a:xfrm>
            <a:off x="609600" y="2895600"/>
            <a:ext cx="1625600" cy="787400"/>
          </a:xfrm>
          <a:prstGeom prst="ellipse">
            <a:avLst/>
          </a:prstGeom>
          <a:noFill/>
          <a:ln w="50800">
            <a:solidFill>
              <a:srgbClr val="33CC33"/>
            </a:solidFill>
            <a:round/>
            <a:headEnd/>
            <a:tailEnd/>
          </a:ln>
        </p:spPr>
        <p:txBody>
          <a:bodyPr wrap="none" anchor="ctr">
            <a:prstTxWarp prst="textNoShape">
              <a:avLst/>
            </a:prstTxWarp>
          </a:bodyPr>
          <a:lstStyle/>
          <a:p>
            <a:endParaRPr lang="en-US"/>
          </a:p>
        </p:txBody>
      </p:sp>
      <p:sp>
        <p:nvSpPr>
          <p:cNvPr id="69764" name="Rectangle 152"/>
          <p:cNvSpPr>
            <a:spLocks noChangeArrowheads="1"/>
          </p:cNvSpPr>
          <p:nvPr/>
        </p:nvSpPr>
        <p:spPr bwMode="auto">
          <a:xfrm>
            <a:off x="2667000" y="2133600"/>
            <a:ext cx="1282700"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accent2"/>
                </a:solidFill>
                <a:latin typeface="Times" pitchFamily="19" charset="0"/>
              </a:rPr>
              <a:t>nPC_sel=? </a:t>
            </a:r>
          </a:p>
        </p:txBody>
      </p:sp>
      <p:sp>
        <p:nvSpPr>
          <p:cNvPr id="69765" name="Line 153"/>
          <p:cNvSpPr>
            <a:spLocks noChangeShapeType="1"/>
          </p:cNvSpPr>
          <p:nvPr/>
        </p:nvSpPr>
        <p:spPr bwMode="auto">
          <a:xfrm flipH="1">
            <a:off x="4025900" y="2286000"/>
            <a:ext cx="558800" cy="0"/>
          </a:xfrm>
          <a:prstGeom prst="line">
            <a:avLst/>
          </a:prstGeom>
          <a:noFill/>
          <a:ln w="25400">
            <a:solidFill>
              <a:schemeClr val="accent2"/>
            </a:solidFill>
            <a:round/>
            <a:headEnd type="triangle" w="med" len="med"/>
            <a:tailEnd/>
          </a:ln>
        </p:spPr>
        <p:txBody>
          <a:bodyPr wrap="none" anchor="ctr">
            <a:prstTxWarp prst="textNoShape">
              <a:avLst/>
            </a:prstTxWarp>
          </a:bodyPr>
          <a:lstStyle/>
          <a:p>
            <a:endParaRPr lang="en-US"/>
          </a:p>
        </p:txBody>
      </p:sp>
      <p:sp>
        <p:nvSpPr>
          <p:cNvPr id="69766" name="Rectangle 154"/>
          <p:cNvSpPr>
            <a:spLocks noChangeArrowheads="1"/>
          </p:cNvSpPr>
          <p:nvPr/>
        </p:nvSpPr>
        <p:spPr bwMode="auto">
          <a:xfrm>
            <a:off x="2882900" y="1752600"/>
            <a:ext cx="1041400"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accent2"/>
                </a:solidFill>
                <a:latin typeface="Times" pitchFamily="19" charset="0"/>
              </a:rPr>
              <a:t>Jump=1 </a:t>
            </a:r>
          </a:p>
        </p:txBody>
      </p:sp>
      <p:sp>
        <p:nvSpPr>
          <p:cNvPr id="69767" name="Line 155"/>
          <p:cNvSpPr>
            <a:spLocks noChangeShapeType="1"/>
          </p:cNvSpPr>
          <p:nvPr/>
        </p:nvSpPr>
        <p:spPr bwMode="auto">
          <a:xfrm flipH="1">
            <a:off x="4038600" y="1981200"/>
            <a:ext cx="558800" cy="0"/>
          </a:xfrm>
          <a:prstGeom prst="line">
            <a:avLst/>
          </a:prstGeom>
          <a:noFill/>
          <a:ln w="25400">
            <a:solidFill>
              <a:schemeClr val="accent2"/>
            </a:solidFill>
            <a:round/>
            <a:headEnd type="triangle" w="med" len="med"/>
            <a:tailEnd/>
          </a:ln>
        </p:spPr>
        <p:txBody>
          <a:bodyPr wrap="none" anchor="ctr">
            <a:prstTxWarp prst="textNoShape">
              <a:avLst/>
            </a:prstTxWarp>
          </a:bodyPr>
          <a:lstStyle/>
          <a:p>
            <a:endParaRPr lang="en-US"/>
          </a:p>
        </p:txBody>
      </p:sp>
      <p:sp>
        <p:nvSpPr>
          <p:cNvPr id="69768" name="Line 156"/>
          <p:cNvSpPr>
            <a:spLocks noChangeShapeType="1"/>
          </p:cNvSpPr>
          <p:nvPr/>
        </p:nvSpPr>
        <p:spPr bwMode="auto">
          <a:xfrm>
            <a:off x="5803900" y="2133600"/>
            <a:ext cx="311150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69769" name="Rectangle 157"/>
          <p:cNvSpPr>
            <a:spLocks noChangeArrowheads="1"/>
          </p:cNvSpPr>
          <p:nvPr/>
        </p:nvSpPr>
        <p:spPr bwMode="auto">
          <a:xfrm>
            <a:off x="7315200" y="2965450"/>
            <a:ext cx="8413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Imm16</a:t>
            </a:r>
          </a:p>
        </p:txBody>
      </p:sp>
      <p:sp>
        <p:nvSpPr>
          <p:cNvPr id="69770" name="Rectangle 158"/>
          <p:cNvSpPr>
            <a:spLocks noChangeArrowheads="1"/>
          </p:cNvSpPr>
          <p:nvPr/>
        </p:nvSpPr>
        <p:spPr bwMode="auto">
          <a:xfrm rot="5400000">
            <a:off x="8065294" y="2380456"/>
            <a:ext cx="844550"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&lt;0:25&gt;</a:t>
            </a:r>
          </a:p>
        </p:txBody>
      </p:sp>
      <p:sp>
        <p:nvSpPr>
          <p:cNvPr id="69771" name="Line 159"/>
          <p:cNvSpPr>
            <a:spLocks noChangeShapeType="1"/>
          </p:cNvSpPr>
          <p:nvPr/>
        </p:nvSpPr>
        <p:spPr bwMode="auto">
          <a:xfrm>
            <a:off x="8362950" y="21463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69772" name="Rectangle 160"/>
          <p:cNvSpPr>
            <a:spLocks noChangeArrowheads="1"/>
          </p:cNvSpPr>
          <p:nvPr/>
        </p:nvSpPr>
        <p:spPr bwMode="auto">
          <a:xfrm>
            <a:off x="8113713" y="2965450"/>
            <a:ext cx="7143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TA26</a:t>
            </a:r>
          </a:p>
        </p:txBody>
      </p:sp>
      <p:grpSp>
        <p:nvGrpSpPr>
          <p:cNvPr id="6" name="Group 161"/>
          <p:cNvGrpSpPr>
            <a:grpSpLocks/>
          </p:cNvGrpSpPr>
          <p:nvPr/>
        </p:nvGrpSpPr>
        <p:grpSpPr bwMode="auto">
          <a:xfrm>
            <a:off x="381000" y="685800"/>
            <a:ext cx="7578725" cy="590550"/>
            <a:chOff x="240" y="510"/>
            <a:chExt cx="4774" cy="372"/>
          </a:xfrm>
        </p:grpSpPr>
        <p:grpSp>
          <p:nvGrpSpPr>
            <p:cNvPr id="7" name="Group 162"/>
            <p:cNvGrpSpPr>
              <a:grpSpLocks/>
            </p:cNvGrpSpPr>
            <p:nvPr/>
          </p:nvGrpSpPr>
          <p:grpSpPr bwMode="auto">
            <a:xfrm>
              <a:off x="737" y="672"/>
              <a:ext cx="3832" cy="210"/>
              <a:chOff x="868" y="3836"/>
              <a:chExt cx="3832" cy="210"/>
            </a:xfrm>
          </p:grpSpPr>
          <p:sp>
            <p:nvSpPr>
              <p:cNvPr id="69781" name="Rectangle 163"/>
              <p:cNvSpPr>
                <a:spLocks noChangeArrowheads="1"/>
              </p:cNvSpPr>
              <p:nvPr/>
            </p:nvSpPr>
            <p:spPr bwMode="auto">
              <a:xfrm>
                <a:off x="872" y="3848"/>
                <a:ext cx="382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8" name="Group 164"/>
              <p:cNvGrpSpPr>
                <a:grpSpLocks/>
              </p:cNvGrpSpPr>
              <p:nvPr/>
            </p:nvGrpSpPr>
            <p:grpSpPr bwMode="auto">
              <a:xfrm>
                <a:off x="868" y="3836"/>
                <a:ext cx="664" cy="210"/>
                <a:chOff x="868" y="3836"/>
                <a:chExt cx="664" cy="210"/>
              </a:xfrm>
            </p:grpSpPr>
            <p:sp>
              <p:nvSpPr>
                <p:cNvPr id="69785" name="Rectangle 165"/>
                <p:cNvSpPr>
                  <a:spLocks noChangeArrowheads="1"/>
                </p:cNvSpPr>
                <p:nvPr/>
              </p:nvSpPr>
              <p:spPr bwMode="auto">
                <a:xfrm>
                  <a:off x="868" y="3844"/>
                  <a:ext cx="66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69786" name="Rectangle 166"/>
                <p:cNvSpPr>
                  <a:spLocks noChangeArrowheads="1"/>
                </p:cNvSpPr>
                <p:nvPr/>
              </p:nvSpPr>
              <p:spPr bwMode="auto">
                <a:xfrm>
                  <a:off x="1061" y="3836"/>
                  <a:ext cx="24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op</a:t>
                  </a:r>
                </a:p>
              </p:txBody>
            </p:sp>
          </p:grpSp>
          <p:sp>
            <p:nvSpPr>
              <p:cNvPr id="69783" name="Rectangle 167"/>
              <p:cNvSpPr>
                <a:spLocks noChangeArrowheads="1"/>
              </p:cNvSpPr>
              <p:nvPr/>
            </p:nvSpPr>
            <p:spPr bwMode="auto">
              <a:xfrm>
                <a:off x="1540" y="3844"/>
                <a:ext cx="316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69784" name="Rectangle 168"/>
              <p:cNvSpPr>
                <a:spLocks noChangeArrowheads="1"/>
              </p:cNvSpPr>
              <p:nvPr/>
            </p:nvSpPr>
            <p:spPr bwMode="auto">
              <a:xfrm>
                <a:off x="2542" y="3836"/>
                <a:ext cx="89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target address</a:t>
                </a:r>
              </a:p>
            </p:txBody>
          </p:sp>
        </p:grpSp>
        <p:sp>
          <p:nvSpPr>
            <p:cNvPr id="69775" name="Rectangle 169"/>
            <p:cNvSpPr>
              <a:spLocks noChangeArrowheads="1"/>
            </p:cNvSpPr>
            <p:nvPr/>
          </p:nvSpPr>
          <p:spPr bwMode="auto">
            <a:xfrm>
              <a:off x="4464" y="510"/>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69776" name="Rectangle 170"/>
            <p:cNvSpPr>
              <a:spLocks noChangeArrowheads="1"/>
            </p:cNvSpPr>
            <p:nvPr/>
          </p:nvSpPr>
          <p:spPr bwMode="auto">
            <a:xfrm>
              <a:off x="1200" y="51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26</a:t>
              </a:r>
            </a:p>
          </p:txBody>
        </p:sp>
        <p:sp>
          <p:nvSpPr>
            <p:cNvPr id="69777" name="Rectangle 171"/>
            <p:cNvSpPr>
              <a:spLocks noChangeArrowheads="1"/>
            </p:cNvSpPr>
            <p:nvPr/>
          </p:nvSpPr>
          <p:spPr bwMode="auto">
            <a:xfrm>
              <a:off x="672" y="51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31</a:t>
              </a:r>
            </a:p>
          </p:txBody>
        </p:sp>
        <p:sp>
          <p:nvSpPr>
            <p:cNvPr id="69778" name="Rectangle 172"/>
            <p:cNvSpPr>
              <a:spLocks noChangeArrowheads="1"/>
            </p:cNvSpPr>
            <p:nvPr/>
          </p:nvSpPr>
          <p:spPr bwMode="auto">
            <a:xfrm>
              <a:off x="240" y="672"/>
              <a:ext cx="45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J-type</a:t>
              </a:r>
            </a:p>
          </p:txBody>
        </p:sp>
        <p:sp>
          <p:nvSpPr>
            <p:cNvPr id="69779" name="Rectangle 173"/>
            <p:cNvSpPr>
              <a:spLocks noChangeArrowheads="1"/>
            </p:cNvSpPr>
            <p:nvPr/>
          </p:nvSpPr>
          <p:spPr bwMode="auto">
            <a:xfrm>
              <a:off x="4608" y="672"/>
              <a:ext cx="406"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jump</a:t>
              </a:r>
            </a:p>
          </p:txBody>
        </p:sp>
        <p:sp>
          <p:nvSpPr>
            <p:cNvPr id="69780" name="Rectangle 174"/>
            <p:cNvSpPr>
              <a:spLocks noChangeArrowheads="1"/>
            </p:cNvSpPr>
            <p:nvPr/>
          </p:nvSpPr>
          <p:spPr bwMode="auto">
            <a:xfrm>
              <a:off x="1392" y="51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25</a:t>
              </a:r>
            </a:p>
          </p:txBody>
        </p:sp>
      </p:grpSp>
    </p:spTree>
  </p:cSld>
  <p:clrMapOvr>
    <a:masterClrMapping/>
  </p:clrMapOvr>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12738" y="152400"/>
            <a:ext cx="8210550" cy="474663"/>
          </a:xfrm>
          <a:noFill/>
        </p:spPr>
        <p:txBody>
          <a:bodyPr/>
          <a:lstStyle/>
          <a:p>
            <a:r>
              <a:rPr lang="en-US">
                <a:ea typeface="ＭＳ Ｐゴシック" pitchFamily="19" charset="-128"/>
                <a:cs typeface="ＭＳ Ｐゴシック" pitchFamily="19" charset="-128"/>
              </a:rPr>
              <a:t>Instruction Fetch Unit at the End of  Jump</a:t>
            </a:r>
          </a:p>
        </p:txBody>
      </p:sp>
      <p:grpSp>
        <p:nvGrpSpPr>
          <p:cNvPr id="2" name="Group 3"/>
          <p:cNvGrpSpPr>
            <a:grpSpLocks/>
          </p:cNvGrpSpPr>
          <p:nvPr/>
        </p:nvGrpSpPr>
        <p:grpSpPr bwMode="auto">
          <a:xfrm>
            <a:off x="3114675" y="1762125"/>
            <a:ext cx="1101725" cy="1038225"/>
            <a:chOff x="2474" y="1011"/>
            <a:chExt cx="694" cy="671"/>
          </a:xfrm>
        </p:grpSpPr>
        <p:sp>
          <p:nvSpPr>
            <p:cNvPr id="71765" name="Rectangle 4"/>
            <p:cNvSpPr>
              <a:spLocks noChangeArrowheads="1"/>
            </p:cNvSpPr>
            <p:nvPr/>
          </p:nvSpPr>
          <p:spPr bwMode="auto">
            <a:xfrm>
              <a:off x="2474" y="1011"/>
              <a:ext cx="694" cy="630"/>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71766" name="Rectangle 5"/>
            <p:cNvSpPr>
              <a:spLocks noChangeArrowheads="1"/>
            </p:cNvSpPr>
            <p:nvPr/>
          </p:nvSpPr>
          <p:spPr bwMode="auto">
            <a:xfrm>
              <a:off x="2779" y="1467"/>
              <a:ext cx="313" cy="21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Adr</a:t>
              </a:r>
            </a:p>
          </p:txBody>
        </p:sp>
        <p:sp>
          <p:nvSpPr>
            <p:cNvPr id="71767" name="Rectangle 6"/>
            <p:cNvSpPr>
              <a:spLocks noChangeArrowheads="1"/>
            </p:cNvSpPr>
            <p:nvPr/>
          </p:nvSpPr>
          <p:spPr bwMode="auto">
            <a:xfrm>
              <a:off x="2518" y="1108"/>
              <a:ext cx="583" cy="374"/>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600" b="1">
                  <a:solidFill>
                    <a:schemeClr val="tx1"/>
                  </a:solidFill>
                  <a:latin typeface="Times" pitchFamily="19" charset="0"/>
                </a:rPr>
                <a:t>Inst</a:t>
              </a:r>
            </a:p>
            <a:p>
              <a:pPr algn="ctr"/>
              <a:r>
                <a:rPr lang="en-US" sz="1600" b="1">
                  <a:solidFill>
                    <a:schemeClr val="tx1"/>
                  </a:solidFill>
                  <a:latin typeface="Times" pitchFamily="19" charset="0"/>
                </a:rPr>
                <a:t>Memory</a:t>
              </a:r>
            </a:p>
          </p:txBody>
        </p:sp>
      </p:grpSp>
      <p:sp>
        <p:nvSpPr>
          <p:cNvPr id="71684" name="Line 7"/>
          <p:cNvSpPr>
            <a:spLocks noChangeShapeType="1"/>
          </p:cNvSpPr>
          <p:nvPr/>
        </p:nvSpPr>
        <p:spPr bwMode="auto">
          <a:xfrm>
            <a:off x="1412875" y="5119688"/>
            <a:ext cx="398463" cy="0"/>
          </a:xfrm>
          <a:prstGeom prst="line">
            <a:avLst/>
          </a:prstGeom>
          <a:noFill/>
          <a:ln w="50800">
            <a:solidFill>
              <a:schemeClr val="accent1"/>
            </a:solidFill>
            <a:round/>
            <a:headEnd/>
            <a:tailEnd type="triangle" w="med" len="med"/>
          </a:ln>
        </p:spPr>
        <p:txBody>
          <a:bodyPr wrap="none" anchor="ctr">
            <a:prstTxWarp prst="textNoShape">
              <a:avLst/>
            </a:prstTxWarp>
          </a:bodyPr>
          <a:lstStyle/>
          <a:p>
            <a:endParaRPr lang="en-US"/>
          </a:p>
        </p:txBody>
      </p:sp>
      <p:grpSp>
        <p:nvGrpSpPr>
          <p:cNvPr id="3" name="Group 8"/>
          <p:cNvGrpSpPr>
            <a:grpSpLocks/>
          </p:cNvGrpSpPr>
          <p:nvPr/>
        </p:nvGrpSpPr>
        <p:grpSpPr bwMode="auto">
          <a:xfrm>
            <a:off x="1836738" y="4143375"/>
            <a:ext cx="466725" cy="1128713"/>
            <a:chOff x="1669" y="2549"/>
            <a:chExt cx="294" cy="729"/>
          </a:xfrm>
        </p:grpSpPr>
        <p:grpSp>
          <p:nvGrpSpPr>
            <p:cNvPr id="4" name="Group 9"/>
            <p:cNvGrpSpPr>
              <a:grpSpLocks/>
            </p:cNvGrpSpPr>
            <p:nvPr/>
          </p:nvGrpSpPr>
          <p:grpSpPr bwMode="auto">
            <a:xfrm>
              <a:off x="1669" y="2549"/>
              <a:ext cx="242" cy="729"/>
              <a:chOff x="1669" y="2549"/>
              <a:chExt cx="242" cy="729"/>
            </a:xfrm>
          </p:grpSpPr>
          <p:sp>
            <p:nvSpPr>
              <p:cNvPr id="71757" name="Line 10"/>
              <p:cNvSpPr>
                <a:spLocks noChangeShapeType="1"/>
              </p:cNvSpPr>
              <p:nvPr/>
            </p:nvSpPr>
            <p:spPr bwMode="auto">
              <a:xfrm>
                <a:off x="1669" y="2549"/>
                <a:ext cx="0" cy="166"/>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71758" name="Line 11"/>
              <p:cNvSpPr>
                <a:spLocks noChangeShapeType="1"/>
              </p:cNvSpPr>
              <p:nvPr/>
            </p:nvSpPr>
            <p:spPr bwMode="auto">
              <a:xfrm>
                <a:off x="1677" y="2549"/>
                <a:ext cx="226" cy="166"/>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71759" name="Line 12"/>
              <p:cNvSpPr>
                <a:spLocks noChangeShapeType="1"/>
              </p:cNvSpPr>
              <p:nvPr/>
            </p:nvSpPr>
            <p:spPr bwMode="auto">
              <a:xfrm>
                <a:off x="1677" y="2731"/>
                <a:ext cx="105" cy="76"/>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71760" name="Line 13"/>
              <p:cNvSpPr>
                <a:spLocks noChangeShapeType="1"/>
              </p:cNvSpPr>
              <p:nvPr/>
            </p:nvSpPr>
            <p:spPr bwMode="auto">
              <a:xfrm>
                <a:off x="1790" y="2823"/>
                <a:ext cx="0" cy="166"/>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71761" name="Line 14"/>
              <p:cNvSpPr>
                <a:spLocks noChangeShapeType="1"/>
              </p:cNvSpPr>
              <p:nvPr/>
            </p:nvSpPr>
            <p:spPr bwMode="auto">
              <a:xfrm>
                <a:off x="1911" y="2731"/>
                <a:ext cx="0" cy="349"/>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71762" name="Line 15"/>
              <p:cNvSpPr>
                <a:spLocks noChangeShapeType="1"/>
              </p:cNvSpPr>
              <p:nvPr/>
            </p:nvSpPr>
            <p:spPr bwMode="auto">
              <a:xfrm flipV="1">
                <a:off x="1677" y="2989"/>
                <a:ext cx="105" cy="107"/>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71763" name="Line 16"/>
              <p:cNvSpPr>
                <a:spLocks noChangeShapeType="1"/>
              </p:cNvSpPr>
              <p:nvPr/>
            </p:nvSpPr>
            <p:spPr bwMode="auto">
              <a:xfrm>
                <a:off x="1669" y="3096"/>
                <a:ext cx="0" cy="166"/>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71764" name="Line 17"/>
              <p:cNvSpPr>
                <a:spLocks noChangeShapeType="1"/>
              </p:cNvSpPr>
              <p:nvPr/>
            </p:nvSpPr>
            <p:spPr bwMode="auto">
              <a:xfrm flipV="1">
                <a:off x="1677" y="3080"/>
                <a:ext cx="226" cy="198"/>
              </a:xfrm>
              <a:prstGeom prst="line">
                <a:avLst/>
              </a:prstGeom>
              <a:noFill/>
              <a:ln w="25400">
                <a:solidFill>
                  <a:schemeClr val="tx1"/>
                </a:solidFill>
                <a:round/>
                <a:headEnd/>
                <a:tailEnd/>
              </a:ln>
            </p:spPr>
            <p:txBody>
              <a:bodyPr wrap="none" anchor="ctr">
                <a:prstTxWarp prst="textNoShape">
                  <a:avLst/>
                </a:prstTxWarp>
              </a:bodyPr>
              <a:lstStyle/>
              <a:p>
                <a:endParaRPr lang="en-US"/>
              </a:p>
            </p:txBody>
          </p:sp>
        </p:grpSp>
        <p:sp>
          <p:nvSpPr>
            <p:cNvPr id="71756" name="Rectangle 18"/>
            <p:cNvSpPr>
              <a:spLocks noChangeArrowheads="1"/>
            </p:cNvSpPr>
            <p:nvPr/>
          </p:nvSpPr>
          <p:spPr bwMode="auto">
            <a:xfrm rot="5400000">
              <a:off x="1589" y="2829"/>
              <a:ext cx="519"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Adder</a:t>
              </a:r>
            </a:p>
          </p:txBody>
        </p:sp>
      </p:grpSp>
      <p:grpSp>
        <p:nvGrpSpPr>
          <p:cNvPr id="5" name="Group 19"/>
          <p:cNvGrpSpPr>
            <a:grpSpLocks/>
          </p:cNvGrpSpPr>
          <p:nvPr/>
        </p:nvGrpSpPr>
        <p:grpSpPr bwMode="auto">
          <a:xfrm>
            <a:off x="2151063" y="5345113"/>
            <a:ext cx="468312" cy="1128712"/>
            <a:chOff x="1867" y="3325"/>
            <a:chExt cx="295" cy="729"/>
          </a:xfrm>
        </p:grpSpPr>
        <p:grpSp>
          <p:nvGrpSpPr>
            <p:cNvPr id="6" name="Group 20"/>
            <p:cNvGrpSpPr>
              <a:grpSpLocks/>
            </p:cNvGrpSpPr>
            <p:nvPr/>
          </p:nvGrpSpPr>
          <p:grpSpPr bwMode="auto">
            <a:xfrm>
              <a:off x="1867" y="3325"/>
              <a:ext cx="242" cy="729"/>
              <a:chOff x="1867" y="3325"/>
              <a:chExt cx="242" cy="729"/>
            </a:xfrm>
          </p:grpSpPr>
          <p:sp>
            <p:nvSpPr>
              <p:cNvPr id="71747" name="Line 21"/>
              <p:cNvSpPr>
                <a:spLocks noChangeShapeType="1"/>
              </p:cNvSpPr>
              <p:nvPr/>
            </p:nvSpPr>
            <p:spPr bwMode="auto">
              <a:xfrm>
                <a:off x="1867" y="3325"/>
                <a:ext cx="0" cy="166"/>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71748" name="Line 22"/>
              <p:cNvSpPr>
                <a:spLocks noChangeShapeType="1"/>
              </p:cNvSpPr>
              <p:nvPr/>
            </p:nvSpPr>
            <p:spPr bwMode="auto">
              <a:xfrm>
                <a:off x="1875" y="3325"/>
                <a:ext cx="226" cy="166"/>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71749" name="Line 23"/>
              <p:cNvSpPr>
                <a:spLocks noChangeShapeType="1"/>
              </p:cNvSpPr>
              <p:nvPr/>
            </p:nvSpPr>
            <p:spPr bwMode="auto">
              <a:xfrm>
                <a:off x="1875" y="3507"/>
                <a:ext cx="105" cy="76"/>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71750" name="Line 24"/>
              <p:cNvSpPr>
                <a:spLocks noChangeShapeType="1"/>
              </p:cNvSpPr>
              <p:nvPr/>
            </p:nvSpPr>
            <p:spPr bwMode="auto">
              <a:xfrm>
                <a:off x="1988" y="3599"/>
                <a:ext cx="0" cy="166"/>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71751" name="Line 25"/>
              <p:cNvSpPr>
                <a:spLocks noChangeShapeType="1"/>
              </p:cNvSpPr>
              <p:nvPr/>
            </p:nvSpPr>
            <p:spPr bwMode="auto">
              <a:xfrm>
                <a:off x="2109" y="3507"/>
                <a:ext cx="0" cy="349"/>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71752" name="Line 26"/>
              <p:cNvSpPr>
                <a:spLocks noChangeShapeType="1"/>
              </p:cNvSpPr>
              <p:nvPr/>
            </p:nvSpPr>
            <p:spPr bwMode="auto">
              <a:xfrm flipV="1">
                <a:off x="1875" y="3765"/>
                <a:ext cx="105" cy="107"/>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71753" name="Line 27"/>
              <p:cNvSpPr>
                <a:spLocks noChangeShapeType="1"/>
              </p:cNvSpPr>
              <p:nvPr/>
            </p:nvSpPr>
            <p:spPr bwMode="auto">
              <a:xfrm>
                <a:off x="1867" y="3872"/>
                <a:ext cx="0" cy="166"/>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71754" name="Line 28"/>
              <p:cNvSpPr>
                <a:spLocks noChangeShapeType="1"/>
              </p:cNvSpPr>
              <p:nvPr/>
            </p:nvSpPr>
            <p:spPr bwMode="auto">
              <a:xfrm flipV="1">
                <a:off x="1875" y="3856"/>
                <a:ext cx="226" cy="198"/>
              </a:xfrm>
              <a:prstGeom prst="line">
                <a:avLst/>
              </a:prstGeom>
              <a:noFill/>
              <a:ln w="25400">
                <a:solidFill>
                  <a:schemeClr val="tx1"/>
                </a:solidFill>
                <a:round/>
                <a:headEnd/>
                <a:tailEnd/>
              </a:ln>
            </p:spPr>
            <p:txBody>
              <a:bodyPr wrap="none" anchor="ctr">
                <a:prstTxWarp prst="textNoShape">
                  <a:avLst/>
                </a:prstTxWarp>
              </a:bodyPr>
              <a:lstStyle/>
              <a:p>
                <a:endParaRPr lang="en-US"/>
              </a:p>
            </p:txBody>
          </p:sp>
        </p:grpSp>
        <p:sp>
          <p:nvSpPr>
            <p:cNvPr id="71746" name="Rectangle 29"/>
            <p:cNvSpPr>
              <a:spLocks noChangeArrowheads="1"/>
            </p:cNvSpPr>
            <p:nvPr/>
          </p:nvSpPr>
          <p:spPr bwMode="auto">
            <a:xfrm rot="5400000">
              <a:off x="1788" y="3605"/>
              <a:ext cx="519"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Adder</a:t>
              </a:r>
            </a:p>
          </p:txBody>
        </p:sp>
      </p:grpSp>
      <p:sp>
        <p:nvSpPr>
          <p:cNvPr id="71687" name="Rectangle 30"/>
          <p:cNvSpPr>
            <a:spLocks noChangeArrowheads="1"/>
          </p:cNvSpPr>
          <p:nvPr/>
        </p:nvSpPr>
        <p:spPr bwMode="auto">
          <a:xfrm>
            <a:off x="3284538" y="4730750"/>
            <a:ext cx="230187" cy="1163638"/>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71688" name="Oval 31"/>
          <p:cNvSpPr>
            <a:spLocks noChangeArrowheads="1"/>
          </p:cNvSpPr>
          <p:nvPr/>
        </p:nvSpPr>
        <p:spPr bwMode="auto">
          <a:xfrm>
            <a:off x="3348038" y="5919788"/>
            <a:ext cx="103187" cy="123825"/>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71689" name="Line 32"/>
          <p:cNvSpPr>
            <a:spLocks noChangeShapeType="1"/>
          </p:cNvSpPr>
          <p:nvPr/>
        </p:nvSpPr>
        <p:spPr bwMode="auto">
          <a:xfrm flipH="1">
            <a:off x="3384550" y="6069013"/>
            <a:ext cx="28575" cy="173037"/>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71690" name="Rectangle 33"/>
          <p:cNvSpPr>
            <a:spLocks noChangeArrowheads="1"/>
          </p:cNvSpPr>
          <p:nvPr/>
        </p:nvSpPr>
        <p:spPr bwMode="auto">
          <a:xfrm rot="5400000">
            <a:off x="3144044" y="5239544"/>
            <a:ext cx="4857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PC</a:t>
            </a:r>
          </a:p>
        </p:txBody>
      </p:sp>
      <p:sp>
        <p:nvSpPr>
          <p:cNvPr id="71691" name="Rectangle 34"/>
          <p:cNvSpPr>
            <a:spLocks noChangeArrowheads="1"/>
          </p:cNvSpPr>
          <p:nvPr/>
        </p:nvSpPr>
        <p:spPr bwMode="auto">
          <a:xfrm>
            <a:off x="2951163" y="5938838"/>
            <a:ext cx="5111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Clk</a:t>
            </a:r>
          </a:p>
        </p:txBody>
      </p:sp>
      <p:sp>
        <p:nvSpPr>
          <p:cNvPr id="71692" name="Rectangle 35"/>
          <p:cNvSpPr>
            <a:spLocks noChangeArrowheads="1"/>
          </p:cNvSpPr>
          <p:nvPr/>
        </p:nvSpPr>
        <p:spPr bwMode="auto">
          <a:xfrm rot="-5400000">
            <a:off x="3221831" y="4688682"/>
            <a:ext cx="4095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00</a:t>
            </a:r>
          </a:p>
        </p:txBody>
      </p:sp>
      <p:sp>
        <p:nvSpPr>
          <p:cNvPr id="71693" name="Rectangle 36"/>
          <p:cNvSpPr>
            <a:spLocks noChangeArrowheads="1"/>
          </p:cNvSpPr>
          <p:nvPr/>
        </p:nvSpPr>
        <p:spPr bwMode="auto">
          <a:xfrm>
            <a:off x="3289300" y="4773613"/>
            <a:ext cx="222250" cy="223837"/>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grpSp>
        <p:nvGrpSpPr>
          <p:cNvPr id="7" name="Group 37"/>
          <p:cNvGrpSpPr>
            <a:grpSpLocks/>
          </p:cNvGrpSpPr>
          <p:nvPr/>
        </p:nvGrpSpPr>
        <p:grpSpPr bwMode="auto">
          <a:xfrm>
            <a:off x="2719388" y="4602163"/>
            <a:ext cx="363537" cy="1416050"/>
            <a:chOff x="2225" y="2845"/>
            <a:chExt cx="229" cy="915"/>
          </a:xfrm>
        </p:grpSpPr>
        <p:grpSp>
          <p:nvGrpSpPr>
            <p:cNvPr id="8" name="Group 38"/>
            <p:cNvGrpSpPr>
              <a:grpSpLocks/>
            </p:cNvGrpSpPr>
            <p:nvPr/>
          </p:nvGrpSpPr>
          <p:grpSpPr bwMode="auto">
            <a:xfrm>
              <a:off x="2264" y="2845"/>
              <a:ext cx="161" cy="915"/>
              <a:chOff x="2264" y="2845"/>
              <a:chExt cx="161" cy="915"/>
            </a:xfrm>
          </p:grpSpPr>
          <p:sp>
            <p:nvSpPr>
              <p:cNvPr id="71741" name="Line 39"/>
              <p:cNvSpPr>
                <a:spLocks noChangeShapeType="1"/>
              </p:cNvSpPr>
              <p:nvPr/>
            </p:nvSpPr>
            <p:spPr bwMode="auto">
              <a:xfrm>
                <a:off x="2264" y="2845"/>
                <a:ext cx="0" cy="899"/>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71742" name="Line 40"/>
              <p:cNvSpPr>
                <a:spLocks noChangeShapeType="1"/>
              </p:cNvSpPr>
              <p:nvPr/>
            </p:nvSpPr>
            <p:spPr bwMode="auto">
              <a:xfrm>
                <a:off x="2272" y="2845"/>
                <a:ext cx="145" cy="106"/>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71743" name="Line 41"/>
              <p:cNvSpPr>
                <a:spLocks noChangeShapeType="1"/>
              </p:cNvSpPr>
              <p:nvPr/>
            </p:nvSpPr>
            <p:spPr bwMode="auto">
              <a:xfrm flipV="1">
                <a:off x="2272" y="3622"/>
                <a:ext cx="145" cy="138"/>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71744" name="Line 42"/>
              <p:cNvSpPr>
                <a:spLocks noChangeShapeType="1"/>
              </p:cNvSpPr>
              <p:nvPr/>
            </p:nvSpPr>
            <p:spPr bwMode="auto">
              <a:xfrm>
                <a:off x="2425" y="2967"/>
                <a:ext cx="0" cy="655"/>
              </a:xfrm>
              <a:prstGeom prst="line">
                <a:avLst/>
              </a:prstGeom>
              <a:noFill/>
              <a:ln w="25400">
                <a:solidFill>
                  <a:schemeClr val="tx1"/>
                </a:solidFill>
                <a:round/>
                <a:headEnd/>
                <a:tailEnd/>
              </a:ln>
            </p:spPr>
            <p:txBody>
              <a:bodyPr wrap="none" anchor="ctr">
                <a:prstTxWarp prst="textNoShape">
                  <a:avLst/>
                </a:prstTxWarp>
              </a:bodyPr>
              <a:lstStyle/>
              <a:p>
                <a:endParaRPr lang="en-US"/>
              </a:p>
            </p:txBody>
          </p:sp>
        </p:grpSp>
        <p:sp>
          <p:nvSpPr>
            <p:cNvPr id="71738" name="Rectangle 43"/>
            <p:cNvSpPr>
              <a:spLocks noChangeArrowheads="1"/>
            </p:cNvSpPr>
            <p:nvPr/>
          </p:nvSpPr>
          <p:spPr bwMode="auto">
            <a:xfrm rot="5400000">
              <a:off x="2134" y="3204"/>
              <a:ext cx="412"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Mux</a:t>
              </a:r>
            </a:p>
          </p:txBody>
        </p:sp>
        <p:sp>
          <p:nvSpPr>
            <p:cNvPr id="71739" name="Rectangle 44"/>
            <p:cNvSpPr>
              <a:spLocks noChangeArrowheads="1"/>
            </p:cNvSpPr>
            <p:nvPr/>
          </p:nvSpPr>
          <p:spPr bwMode="auto">
            <a:xfrm>
              <a:off x="2256" y="2932"/>
              <a:ext cx="151" cy="233"/>
            </a:xfrm>
            <a:prstGeom prst="rect">
              <a:avLst/>
            </a:prstGeom>
            <a:noFill/>
            <a:ln w="12700">
              <a:noFill/>
              <a:miter lim="800000"/>
              <a:headEnd/>
              <a:tailEnd/>
            </a:ln>
          </p:spPr>
          <p:txBody>
            <a:bodyPr wrap="none" anchor="ctr">
              <a:prstTxWarp prst="textNoShape">
                <a:avLst/>
              </a:prstTxWarp>
            </a:bodyPr>
            <a:lstStyle/>
            <a:p>
              <a:endParaRPr lang="en-US"/>
            </a:p>
          </p:txBody>
        </p:sp>
        <p:sp>
          <p:nvSpPr>
            <p:cNvPr id="71740" name="Rectangle 45"/>
            <p:cNvSpPr>
              <a:spLocks noChangeArrowheads="1"/>
            </p:cNvSpPr>
            <p:nvPr/>
          </p:nvSpPr>
          <p:spPr bwMode="auto">
            <a:xfrm>
              <a:off x="2256" y="3447"/>
              <a:ext cx="151" cy="233"/>
            </a:xfrm>
            <a:prstGeom prst="rect">
              <a:avLst/>
            </a:prstGeom>
            <a:noFill/>
            <a:ln w="12700">
              <a:noFill/>
              <a:miter lim="800000"/>
              <a:headEnd/>
              <a:tailEnd/>
            </a:ln>
          </p:spPr>
          <p:txBody>
            <a:bodyPr wrap="none" anchor="ctr">
              <a:prstTxWarp prst="textNoShape">
                <a:avLst/>
              </a:prstTxWarp>
            </a:bodyPr>
            <a:lstStyle/>
            <a:p>
              <a:endParaRPr lang="en-US"/>
            </a:p>
          </p:txBody>
        </p:sp>
      </p:grpSp>
      <p:sp>
        <p:nvSpPr>
          <p:cNvPr id="71695" name="Line 46"/>
          <p:cNvSpPr>
            <a:spLocks noChangeShapeType="1"/>
          </p:cNvSpPr>
          <p:nvPr/>
        </p:nvSpPr>
        <p:spPr bwMode="auto">
          <a:xfrm>
            <a:off x="2547938" y="5886450"/>
            <a:ext cx="274637" cy="0"/>
          </a:xfrm>
          <a:prstGeom prst="line">
            <a:avLst/>
          </a:prstGeom>
          <a:noFill/>
          <a:ln w="57150">
            <a:solidFill>
              <a:schemeClr val="accent1"/>
            </a:solidFill>
            <a:round/>
            <a:headEnd/>
            <a:tailEnd type="triangle" w="med" len="med"/>
          </a:ln>
        </p:spPr>
        <p:txBody>
          <a:bodyPr wrap="none" anchor="ctr">
            <a:prstTxWarp prst="textNoShape">
              <a:avLst/>
            </a:prstTxWarp>
          </a:bodyPr>
          <a:lstStyle/>
          <a:p>
            <a:endParaRPr lang="en-US"/>
          </a:p>
        </p:txBody>
      </p:sp>
      <p:sp>
        <p:nvSpPr>
          <p:cNvPr id="71696" name="Rectangle 47"/>
          <p:cNvSpPr>
            <a:spLocks noChangeArrowheads="1"/>
          </p:cNvSpPr>
          <p:nvPr/>
        </p:nvSpPr>
        <p:spPr bwMode="auto">
          <a:xfrm>
            <a:off x="1314450" y="4079875"/>
            <a:ext cx="298160" cy="36676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dirty="0" smtClean="0">
                <a:solidFill>
                  <a:schemeClr val="tx1"/>
                </a:solidFill>
                <a:latin typeface="Times" pitchFamily="19" charset="0"/>
              </a:rPr>
              <a:t>1</a:t>
            </a:r>
            <a:endParaRPr lang="en-US" sz="1800" b="1" dirty="0">
              <a:solidFill>
                <a:schemeClr val="tx1"/>
              </a:solidFill>
              <a:latin typeface="Times" pitchFamily="19" charset="0"/>
            </a:endParaRPr>
          </a:p>
        </p:txBody>
      </p:sp>
      <p:sp>
        <p:nvSpPr>
          <p:cNvPr id="71697" name="Line 48"/>
          <p:cNvSpPr>
            <a:spLocks noChangeShapeType="1"/>
          </p:cNvSpPr>
          <p:nvPr/>
        </p:nvSpPr>
        <p:spPr bwMode="auto">
          <a:xfrm>
            <a:off x="1539875" y="4276725"/>
            <a:ext cx="27305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71698" name="Rectangle 49"/>
          <p:cNvSpPr>
            <a:spLocks noChangeArrowheads="1"/>
          </p:cNvSpPr>
          <p:nvPr/>
        </p:nvSpPr>
        <p:spPr bwMode="auto">
          <a:xfrm>
            <a:off x="225425" y="2389188"/>
            <a:ext cx="9810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accent2"/>
                </a:solidFill>
                <a:latin typeface="Times" pitchFamily="19" charset="0"/>
              </a:rPr>
              <a:t>nPC_sel</a:t>
            </a:r>
            <a:endParaRPr lang="en-US" sz="1800" u="sng">
              <a:latin typeface="Times" pitchFamily="19" charset="0"/>
            </a:endParaRPr>
          </a:p>
        </p:txBody>
      </p:sp>
      <p:sp>
        <p:nvSpPr>
          <p:cNvPr id="71699" name="Rectangle 50"/>
          <p:cNvSpPr>
            <a:spLocks noChangeArrowheads="1"/>
          </p:cNvSpPr>
          <p:nvPr/>
        </p:nvSpPr>
        <p:spPr bwMode="auto">
          <a:xfrm>
            <a:off x="1538288" y="5945188"/>
            <a:ext cx="295275" cy="792162"/>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71700" name="Line 51"/>
          <p:cNvSpPr>
            <a:spLocks noChangeShapeType="1"/>
          </p:cNvSpPr>
          <p:nvPr/>
        </p:nvSpPr>
        <p:spPr bwMode="auto">
          <a:xfrm flipV="1">
            <a:off x="1193800" y="6273800"/>
            <a:ext cx="344488" cy="42863"/>
          </a:xfrm>
          <a:prstGeom prst="line">
            <a:avLst/>
          </a:prstGeom>
          <a:noFill/>
          <a:ln w="50800">
            <a:solidFill>
              <a:schemeClr val="accent1"/>
            </a:solidFill>
            <a:round/>
            <a:headEnd/>
            <a:tailEnd type="triangle" w="med" len="med"/>
          </a:ln>
        </p:spPr>
        <p:txBody>
          <a:bodyPr wrap="none" anchor="ctr">
            <a:prstTxWarp prst="textNoShape">
              <a:avLst/>
            </a:prstTxWarp>
          </a:bodyPr>
          <a:lstStyle/>
          <a:p>
            <a:endParaRPr lang="en-US"/>
          </a:p>
        </p:txBody>
      </p:sp>
      <p:sp>
        <p:nvSpPr>
          <p:cNvPr id="71701" name="Line 52"/>
          <p:cNvSpPr>
            <a:spLocks noChangeShapeType="1"/>
          </p:cNvSpPr>
          <p:nvPr/>
        </p:nvSpPr>
        <p:spPr bwMode="auto">
          <a:xfrm>
            <a:off x="1841500" y="6313488"/>
            <a:ext cx="295275" cy="19050"/>
          </a:xfrm>
          <a:prstGeom prst="line">
            <a:avLst/>
          </a:prstGeom>
          <a:noFill/>
          <a:ln w="50800">
            <a:solidFill>
              <a:schemeClr val="accent1"/>
            </a:solidFill>
            <a:round/>
            <a:headEnd/>
            <a:tailEnd type="triangle" w="med" len="med"/>
          </a:ln>
        </p:spPr>
        <p:txBody>
          <a:bodyPr wrap="none" anchor="ctr">
            <a:prstTxWarp prst="textNoShape">
              <a:avLst/>
            </a:prstTxWarp>
          </a:bodyPr>
          <a:lstStyle/>
          <a:p>
            <a:endParaRPr lang="en-US"/>
          </a:p>
        </p:txBody>
      </p:sp>
      <p:sp>
        <p:nvSpPr>
          <p:cNvPr id="71702" name="Freeform 53"/>
          <p:cNvSpPr>
            <a:spLocks/>
          </p:cNvSpPr>
          <p:nvPr/>
        </p:nvSpPr>
        <p:spPr bwMode="auto">
          <a:xfrm>
            <a:off x="3544888" y="2711450"/>
            <a:ext cx="141287" cy="2405063"/>
          </a:xfrm>
          <a:custGeom>
            <a:avLst/>
            <a:gdLst>
              <a:gd name="T0" fmla="*/ 0 w 89"/>
              <a:gd name="T1" fmla="*/ 2403514 h 1553"/>
              <a:gd name="T2" fmla="*/ 139700 w 89"/>
              <a:gd name="T3" fmla="*/ 2403514 h 1553"/>
              <a:gd name="T4" fmla="*/ 139700 w 89"/>
              <a:gd name="T5" fmla="*/ 0 h 1553"/>
              <a:gd name="T6" fmla="*/ 0 60000 65536"/>
              <a:gd name="T7" fmla="*/ 0 60000 65536"/>
              <a:gd name="T8" fmla="*/ 0 60000 65536"/>
              <a:gd name="T9" fmla="*/ 0 w 89"/>
              <a:gd name="T10" fmla="*/ 0 h 1553"/>
              <a:gd name="T11" fmla="*/ 89 w 89"/>
              <a:gd name="T12" fmla="*/ 1553 h 1553"/>
            </a:gdLst>
            <a:ahLst/>
            <a:cxnLst>
              <a:cxn ang="T6">
                <a:pos x="T0" y="T1"/>
              </a:cxn>
              <a:cxn ang="T7">
                <a:pos x="T2" y="T3"/>
              </a:cxn>
              <a:cxn ang="T8">
                <a:pos x="T4" y="T5"/>
              </a:cxn>
            </a:cxnLst>
            <a:rect l="T9" t="T10" r="T11" b="T12"/>
            <a:pathLst>
              <a:path w="89" h="1553">
                <a:moveTo>
                  <a:pt x="0" y="1552"/>
                </a:moveTo>
                <a:lnTo>
                  <a:pt x="88" y="1552"/>
                </a:lnTo>
                <a:lnTo>
                  <a:pt x="88" y="0"/>
                </a:lnTo>
              </a:path>
            </a:pathLst>
          </a:custGeom>
          <a:noFill/>
          <a:ln w="50800" cap="rnd">
            <a:solidFill>
              <a:schemeClr val="accent1"/>
            </a:solidFill>
            <a:round/>
            <a:headEnd/>
            <a:tailEnd type="triangle" w="med" len="med"/>
          </a:ln>
        </p:spPr>
        <p:txBody>
          <a:bodyPr>
            <a:prstTxWarp prst="textNoShape">
              <a:avLst/>
            </a:prstTxWarp>
          </a:bodyPr>
          <a:lstStyle/>
          <a:p>
            <a:endParaRPr lang="en-US"/>
          </a:p>
        </p:txBody>
      </p:sp>
      <p:sp>
        <p:nvSpPr>
          <p:cNvPr id="71703" name="Freeform 54"/>
          <p:cNvSpPr>
            <a:spLocks/>
          </p:cNvSpPr>
          <p:nvPr/>
        </p:nvSpPr>
        <p:spPr bwMode="auto">
          <a:xfrm>
            <a:off x="1168400" y="4060825"/>
            <a:ext cx="2516188" cy="1042988"/>
          </a:xfrm>
          <a:custGeom>
            <a:avLst/>
            <a:gdLst>
              <a:gd name="T0" fmla="*/ 2514600 w 1585"/>
              <a:gd name="T1" fmla="*/ 0 h 673"/>
              <a:gd name="T2" fmla="*/ 0 w 1585"/>
              <a:gd name="T3" fmla="*/ 0 h 673"/>
              <a:gd name="T4" fmla="*/ 0 w 1585"/>
              <a:gd name="T5" fmla="*/ 1041438 h 673"/>
              <a:gd name="T6" fmla="*/ 352425 w 1585"/>
              <a:gd name="T7" fmla="*/ 1041438 h 673"/>
              <a:gd name="T8" fmla="*/ 0 60000 65536"/>
              <a:gd name="T9" fmla="*/ 0 60000 65536"/>
              <a:gd name="T10" fmla="*/ 0 60000 65536"/>
              <a:gd name="T11" fmla="*/ 0 60000 65536"/>
              <a:gd name="T12" fmla="*/ 0 w 1585"/>
              <a:gd name="T13" fmla="*/ 0 h 673"/>
              <a:gd name="T14" fmla="*/ 1585 w 1585"/>
              <a:gd name="T15" fmla="*/ 673 h 673"/>
            </a:gdLst>
            <a:ahLst/>
            <a:cxnLst>
              <a:cxn ang="T8">
                <a:pos x="T0" y="T1"/>
              </a:cxn>
              <a:cxn ang="T9">
                <a:pos x="T2" y="T3"/>
              </a:cxn>
              <a:cxn ang="T10">
                <a:pos x="T4" y="T5"/>
              </a:cxn>
              <a:cxn ang="T11">
                <a:pos x="T6" y="T7"/>
              </a:cxn>
            </a:cxnLst>
            <a:rect l="T12" t="T13" r="T14" b="T15"/>
            <a:pathLst>
              <a:path w="1585" h="673">
                <a:moveTo>
                  <a:pt x="1584" y="0"/>
                </a:moveTo>
                <a:lnTo>
                  <a:pt x="0" y="0"/>
                </a:lnTo>
                <a:lnTo>
                  <a:pt x="0" y="672"/>
                </a:lnTo>
                <a:lnTo>
                  <a:pt x="222" y="672"/>
                </a:lnTo>
              </a:path>
            </a:pathLst>
          </a:custGeom>
          <a:noFill/>
          <a:ln w="50800" cap="rnd">
            <a:solidFill>
              <a:schemeClr val="accent1"/>
            </a:solidFill>
            <a:round/>
            <a:headEnd/>
            <a:tailEnd/>
          </a:ln>
        </p:spPr>
        <p:txBody>
          <a:bodyPr>
            <a:prstTxWarp prst="textNoShape">
              <a:avLst/>
            </a:prstTxWarp>
          </a:bodyPr>
          <a:lstStyle/>
          <a:p>
            <a:endParaRPr lang="en-US"/>
          </a:p>
        </p:txBody>
      </p:sp>
      <p:sp>
        <p:nvSpPr>
          <p:cNvPr id="71704" name="Line 55"/>
          <p:cNvSpPr>
            <a:spLocks noChangeShapeType="1"/>
          </p:cNvSpPr>
          <p:nvPr/>
        </p:nvSpPr>
        <p:spPr bwMode="auto">
          <a:xfrm>
            <a:off x="3043238" y="5375275"/>
            <a:ext cx="249237" cy="4763"/>
          </a:xfrm>
          <a:prstGeom prst="line">
            <a:avLst/>
          </a:prstGeom>
          <a:noFill/>
          <a:ln w="50800">
            <a:solidFill>
              <a:schemeClr val="accent1"/>
            </a:solidFill>
            <a:round/>
            <a:headEnd/>
            <a:tailEnd type="triangle" w="med" len="med"/>
          </a:ln>
        </p:spPr>
        <p:txBody>
          <a:bodyPr wrap="none" anchor="ctr">
            <a:prstTxWarp prst="textNoShape">
              <a:avLst/>
            </a:prstTxWarp>
          </a:bodyPr>
          <a:lstStyle/>
          <a:p>
            <a:endParaRPr lang="en-US"/>
          </a:p>
        </p:txBody>
      </p:sp>
      <p:sp>
        <p:nvSpPr>
          <p:cNvPr id="71705" name="Rectangle 56"/>
          <p:cNvSpPr>
            <a:spLocks noChangeArrowheads="1"/>
          </p:cNvSpPr>
          <p:nvPr/>
        </p:nvSpPr>
        <p:spPr bwMode="auto">
          <a:xfrm rot="-5400000">
            <a:off x="654844" y="6077744"/>
            <a:ext cx="8286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imm16</a:t>
            </a:r>
          </a:p>
        </p:txBody>
      </p:sp>
      <p:sp>
        <p:nvSpPr>
          <p:cNvPr id="71706" name="Freeform 57"/>
          <p:cNvSpPr>
            <a:spLocks/>
          </p:cNvSpPr>
          <p:nvPr/>
        </p:nvSpPr>
        <p:spPr bwMode="auto">
          <a:xfrm>
            <a:off x="1676400" y="4762500"/>
            <a:ext cx="711200" cy="703263"/>
          </a:xfrm>
          <a:custGeom>
            <a:avLst/>
            <a:gdLst>
              <a:gd name="T0" fmla="*/ 492125 w 448"/>
              <a:gd name="T1" fmla="*/ 703263 h 443"/>
              <a:gd name="T2" fmla="*/ 0 w 448"/>
              <a:gd name="T3" fmla="*/ 693738 h 443"/>
              <a:gd name="T4" fmla="*/ 0 w 448"/>
              <a:gd name="T5" fmla="*/ 512763 h 443"/>
              <a:gd name="T6" fmla="*/ 711200 w 448"/>
              <a:gd name="T7" fmla="*/ 512763 h 443"/>
              <a:gd name="T8" fmla="*/ 711200 w 448"/>
              <a:gd name="T9" fmla="*/ 0 h 443"/>
              <a:gd name="T10" fmla="*/ 0 60000 65536"/>
              <a:gd name="T11" fmla="*/ 0 60000 65536"/>
              <a:gd name="T12" fmla="*/ 0 60000 65536"/>
              <a:gd name="T13" fmla="*/ 0 60000 65536"/>
              <a:gd name="T14" fmla="*/ 0 60000 65536"/>
              <a:gd name="T15" fmla="*/ 0 w 448"/>
              <a:gd name="T16" fmla="*/ 0 h 443"/>
              <a:gd name="T17" fmla="*/ 448 w 448"/>
              <a:gd name="T18" fmla="*/ 443 h 443"/>
            </a:gdLst>
            <a:ahLst/>
            <a:cxnLst>
              <a:cxn ang="T10">
                <a:pos x="T0" y="T1"/>
              </a:cxn>
              <a:cxn ang="T11">
                <a:pos x="T2" y="T3"/>
              </a:cxn>
              <a:cxn ang="T12">
                <a:pos x="T4" y="T5"/>
              </a:cxn>
              <a:cxn ang="T13">
                <a:pos x="T6" y="T7"/>
              </a:cxn>
              <a:cxn ang="T14">
                <a:pos x="T8" y="T9"/>
              </a:cxn>
            </a:cxnLst>
            <a:rect l="T15" t="T16" r="T17" b="T18"/>
            <a:pathLst>
              <a:path w="448" h="443">
                <a:moveTo>
                  <a:pt x="310" y="443"/>
                </a:moveTo>
                <a:lnTo>
                  <a:pt x="0" y="437"/>
                </a:lnTo>
                <a:lnTo>
                  <a:pt x="0" y="323"/>
                </a:lnTo>
                <a:lnTo>
                  <a:pt x="448" y="323"/>
                </a:lnTo>
                <a:lnTo>
                  <a:pt x="448" y="0"/>
                </a:lnTo>
              </a:path>
            </a:pathLst>
          </a:custGeom>
          <a:noFill/>
          <a:ln w="50800" cap="rnd">
            <a:solidFill>
              <a:schemeClr val="accent1"/>
            </a:solidFill>
            <a:round/>
            <a:headEnd type="triangle" w="med" len="med"/>
            <a:tailEnd/>
          </a:ln>
        </p:spPr>
        <p:txBody>
          <a:bodyPr>
            <a:prstTxWarp prst="textNoShape">
              <a:avLst/>
            </a:prstTxWarp>
          </a:bodyPr>
          <a:lstStyle/>
          <a:p>
            <a:endParaRPr lang="en-US"/>
          </a:p>
        </p:txBody>
      </p:sp>
      <p:sp>
        <p:nvSpPr>
          <p:cNvPr id="71707" name="Line 58"/>
          <p:cNvSpPr>
            <a:spLocks noChangeShapeType="1"/>
          </p:cNvSpPr>
          <p:nvPr/>
        </p:nvSpPr>
        <p:spPr bwMode="auto">
          <a:xfrm>
            <a:off x="4229100" y="2278063"/>
            <a:ext cx="104140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71708" name="Rectangle 59"/>
          <p:cNvSpPr>
            <a:spLocks noChangeArrowheads="1"/>
          </p:cNvSpPr>
          <p:nvPr/>
        </p:nvSpPr>
        <p:spPr bwMode="auto">
          <a:xfrm>
            <a:off x="5262563" y="2122488"/>
            <a:ext cx="1835150"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Instruction&lt;31:0&gt;</a:t>
            </a:r>
          </a:p>
        </p:txBody>
      </p:sp>
      <p:sp>
        <p:nvSpPr>
          <p:cNvPr id="71709" name="Line 60"/>
          <p:cNvSpPr>
            <a:spLocks noChangeShapeType="1"/>
          </p:cNvSpPr>
          <p:nvPr/>
        </p:nvSpPr>
        <p:spPr bwMode="auto">
          <a:xfrm>
            <a:off x="2400300" y="4725988"/>
            <a:ext cx="422275"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71710" name="Line 61"/>
          <p:cNvSpPr>
            <a:spLocks noChangeShapeType="1"/>
          </p:cNvSpPr>
          <p:nvPr/>
        </p:nvSpPr>
        <p:spPr bwMode="auto">
          <a:xfrm>
            <a:off x="2260600" y="4730750"/>
            <a:ext cx="101600" cy="0"/>
          </a:xfrm>
          <a:prstGeom prst="line">
            <a:avLst/>
          </a:prstGeom>
          <a:noFill/>
          <a:ln w="50800">
            <a:solidFill>
              <a:schemeClr val="accent1"/>
            </a:solidFill>
            <a:round/>
            <a:headEnd/>
            <a:tailEnd/>
          </a:ln>
        </p:spPr>
        <p:txBody>
          <a:bodyPr wrap="none" anchor="ctr">
            <a:prstTxWarp prst="textNoShape">
              <a:avLst/>
            </a:prstTxWarp>
          </a:bodyPr>
          <a:lstStyle/>
          <a:p>
            <a:endParaRPr lang="en-US"/>
          </a:p>
        </p:txBody>
      </p:sp>
      <p:sp>
        <p:nvSpPr>
          <p:cNvPr id="71711" name="Rectangle 62"/>
          <p:cNvSpPr>
            <a:spLocks noChangeArrowheads="1"/>
          </p:cNvSpPr>
          <p:nvPr/>
        </p:nvSpPr>
        <p:spPr bwMode="auto">
          <a:xfrm>
            <a:off x="2781300" y="4689475"/>
            <a:ext cx="295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0</a:t>
            </a:r>
          </a:p>
        </p:txBody>
      </p:sp>
      <p:sp>
        <p:nvSpPr>
          <p:cNvPr id="71712" name="Rectangle 63"/>
          <p:cNvSpPr>
            <a:spLocks noChangeArrowheads="1"/>
          </p:cNvSpPr>
          <p:nvPr/>
        </p:nvSpPr>
        <p:spPr bwMode="auto">
          <a:xfrm>
            <a:off x="2749550" y="5548313"/>
            <a:ext cx="2952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1</a:t>
            </a:r>
          </a:p>
        </p:txBody>
      </p:sp>
      <p:sp>
        <p:nvSpPr>
          <p:cNvPr id="71713" name="Rectangle 64"/>
          <p:cNvSpPr>
            <a:spLocks noChangeArrowheads="1"/>
          </p:cNvSpPr>
          <p:nvPr/>
        </p:nvSpPr>
        <p:spPr bwMode="auto">
          <a:xfrm>
            <a:off x="1447800" y="2286000"/>
            <a:ext cx="1295400" cy="1066800"/>
          </a:xfrm>
          <a:prstGeom prst="rect">
            <a:avLst/>
          </a:prstGeom>
          <a:noFill/>
          <a:ln w="12700">
            <a:solidFill>
              <a:schemeClr val="tx1"/>
            </a:solidFill>
            <a:prstDash val="sysDot"/>
            <a:miter lim="800000"/>
            <a:headEnd/>
            <a:tailEnd/>
          </a:ln>
        </p:spPr>
        <p:txBody>
          <a:bodyPr wrap="none" anchor="ctr">
            <a:prstTxWarp prst="textNoShape">
              <a:avLst/>
            </a:prstTxWarp>
          </a:bodyPr>
          <a:lstStyle/>
          <a:p>
            <a:endParaRPr lang="en-US"/>
          </a:p>
        </p:txBody>
      </p:sp>
      <p:sp>
        <p:nvSpPr>
          <p:cNvPr id="71714" name="Rectangle 65"/>
          <p:cNvSpPr>
            <a:spLocks noChangeArrowheads="1"/>
          </p:cNvSpPr>
          <p:nvPr/>
        </p:nvSpPr>
        <p:spPr bwMode="auto">
          <a:xfrm>
            <a:off x="476250" y="2816225"/>
            <a:ext cx="6508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accent2"/>
                </a:solidFill>
                <a:latin typeface="Times" pitchFamily="19" charset="0"/>
              </a:rPr>
              <a:t>Zero</a:t>
            </a:r>
            <a:endParaRPr lang="en-US" sz="1800" u="sng">
              <a:latin typeface="Times" pitchFamily="19" charset="0"/>
            </a:endParaRPr>
          </a:p>
        </p:txBody>
      </p:sp>
      <p:sp>
        <p:nvSpPr>
          <p:cNvPr id="71715" name="Line 66"/>
          <p:cNvSpPr>
            <a:spLocks noChangeShapeType="1"/>
          </p:cNvSpPr>
          <p:nvPr/>
        </p:nvSpPr>
        <p:spPr bwMode="auto">
          <a:xfrm>
            <a:off x="1066800" y="3048000"/>
            <a:ext cx="685800" cy="0"/>
          </a:xfrm>
          <a:prstGeom prst="line">
            <a:avLst/>
          </a:prstGeom>
          <a:noFill/>
          <a:ln w="38100">
            <a:solidFill>
              <a:schemeClr val="accent2"/>
            </a:solidFill>
            <a:round/>
            <a:headEnd/>
            <a:tailEnd type="triangle" w="med" len="med"/>
          </a:ln>
        </p:spPr>
        <p:txBody>
          <a:bodyPr wrap="none" anchor="ctr">
            <a:prstTxWarp prst="textNoShape">
              <a:avLst/>
            </a:prstTxWarp>
          </a:bodyPr>
          <a:lstStyle/>
          <a:p>
            <a:endParaRPr lang="en-US"/>
          </a:p>
        </p:txBody>
      </p:sp>
      <p:sp>
        <p:nvSpPr>
          <p:cNvPr id="71716" name="Line 67"/>
          <p:cNvSpPr>
            <a:spLocks noChangeShapeType="1"/>
          </p:cNvSpPr>
          <p:nvPr/>
        </p:nvSpPr>
        <p:spPr bwMode="auto">
          <a:xfrm>
            <a:off x="1066800" y="2617788"/>
            <a:ext cx="685800" cy="0"/>
          </a:xfrm>
          <a:prstGeom prst="line">
            <a:avLst/>
          </a:prstGeom>
          <a:noFill/>
          <a:ln w="38100">
            <a:solidFill>
              <a:schemeClr val="accent2"/>
            </a:solidFill>
            <a:round/>
            <a:headEnd/>
            <a:tailEnd type="triangle" w="med" len="med"/>
          </a:ln>
        </p:spPr>
        <p:txBody>
          <a:bodyPr wrap="none" anchor="ctr">
            <a:prstTxWarp prst="textNoShape">
              <a:avLst/>
            </a:prstTxWarp>
          </a:bodyPr>
          <a:lstStyle/>
          <a:p>
            <a:endParaRPr lang="en-US"/>
          </a:p>
        </p:txBody>
      </p:sp>
      <p:sp>
        <p:nvSpPr>
          <p:cNvPr id="71717" name="Freeform 68"/>
          <p:cNvSpPr>
            <a:spLocks/>
          </p:cNvSpPr>
          <p:nvPr/>
        </p:nvSpPr>
        <p:spPr bwMode="auto">
          <a:xfrm>
            <a:off x="2576513" y="2819400"/>
            <a:ext cx="319087" cy="1828800"/>
          </a:xfrm>
          <a:custGeom>
            <a:avLst/>
            <a:gdLst>
              <a:gd name="T0" fmla="*/ 0 w 201"/>
              <a:gd name="T1" fmla="*/ 9525 h 1152"/>
              <a:gd name="T2" fmla="*/ 319087 w 201"/>
              <a:gd name="T3" fmla="*/ 0 h 1152"/>
              <a:gd name="T4" fmla="*/ 319087 w 201"/>
              <a:gd name="T5" fmla="*/ 1828800 h 1152"/>
              <a:gd name="T6" fmla="*/ 0 60000 65536"/>
              <a:gd name="T7" fmla="*/ 0 60000 65536"/>
              <a:gd name="T8" fmla="*/ 0 60000 65536"/>
              <a:gd name="T9" fmla="*/ 0 w 201"/>
              <a:gd name="T10" fmla="*/ 0 h 1152"/>
              <a:gd name="T11" fmla="*/ 201 w 201"/>
              <a:gd name="T12" fmla="*/ 1152 h 1152"/>
            </a:gdLst>
            <a:ahLst/>
            <a:cxnLst>
              <a:cxn ang="T6">
                <a:pos x="T0" y="T1"/>
              </a:cxn>
              <a:cxn ang="T7">
                <a:pos x="T2" y="T3"/>
              </a:cxn>
              <a:cxn ang="T8">
                <a:pos x="T4" y="T5"/>
              </a:cxn>
            </a:cxnLst>
            <a:rect l="T9" t="T10" r="T11" b="T12"/>
            <a:pathLst>
              <a:path w="201" h="1152">
                <a:moveTo>
                  <a:pt x="0" y="6"/>
                </a:moveTo>
                <a:lnTo>
                  <a:pt x="201" y="0"/>
                </a:lnTo>
                <a:lnTo>
                  <a:pt x="201" y="1152"/>
                </a:lnTo>
              </a:path>
            </a:pathLst>
          </a:custGeom>
          <a:noFill/>
          <a:ln w="57150" cap="rnd">
            <a:solidFill>
              <a:schemeClr val="accent2"/>
            </a:solidFill>
            <a:prstDash val="sysDot"/>
            <a:round/>
            <a:headEnd/>
            <a:tailEnd type="triangle" w="med" len="med"/>
          </a:ln>
        </p:spPr>
        <p:txBody>
          <a:bodyPr wrap="none" anchor="ctr">
            <a:prstTxWarp prst="textNoShape">
              <a:avLst/>
            </a:prstTxWarp>
          </a:bodyPr>
          <a:lstStyle/>
          <a:p>
            <a:endParaRPr lang="en-US"/>
          </a:p>
        </p:txBody>
      </p:sp>
      <p:sp>
        <p:nvSpPr>
          <p:cNvPr id="71718" name="Rectangle 69"/>
          <p:cNvSpPr>
            <a:spLocks noChangeArrowheads="1"/>
          </p:cNvSpPr>
          <p:nvPr/>
        </p:nvSpPr>
        <p:spPr bwMode="auto">
          <a:xfrm>
            <a:off x="2133600" y="3505200"/>
            <a:ext cx="1641475" cy="363538"/>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sz="1800" b="1">
                <a:solidFill>
                  <a:schemeClr val="accent2"/>
                </a:solidFill>
                <a:latin typeface="Times" pitchFamily="19" charset="0"/>
              </a:rPr>
              <a:t>nPC_MUX_sel</a:t>
            </a:r>
            <a:endParaRPr lang="en-US" sz="1800" u="sng">
              <a:latin typeface="Times" pitchFamily="19" charset="0"/>
            </a:endParaRPr>
          </a:p>
        </p:txBody>
      </p:sp>
      <p:sp>
        <p:nvSpPr>
          <p:cNvPr id="71719" name="Rectangle 70"/>
          <p:cNvSpPr>
            <a:spLocks noGrp="1" noChangeArrowheads="1"/>
          </p:cNvSpPr>
          <p:nvPr>
            <p:ph type="body" idx="1"/>
          </p:nvPr>
        </p:nvSpPr>
        <p:spPr>
          <a:xfrm>
            <a:off x="304800" y="1295400"/>
            <a:ext cx="8610600" cy="415925"/>
          </a:xfrm>
          <a:noFill/>
        </p:spPr>
        <p:txBody>
          <a:bodyPr/>
          <a:lstStyle/>
          <a:p>
            <a:r>
              <a:rPr lang="en-US">
                <a:ea typeface="ＭＳ Ｐゴシック" pitchFamily="19" charset="-128"/>
                <a:cs typeface="ＭＳ Ｐゴシック" pitchFamily="19" charset="-128"/>
              </a:rPr>
              <a:t>New PC = { PC[31..28], target address, 00 }</a:t>
            </a:r>
          </a:p>
        </p:txBody>
      </p:sp>
      <p:grpSp>
        <p:nvGrpSpPr>
          <p:cNvPr id="9" name="Group 71"/>
          <p:cNvGrpSpPr>
            <a:grpSpLocks/>
          </p:cNvGrpSpPr>
          <p:nvPr/>
        </p:nvGrpSpPr>
        <p:grpSpPr bwMode="auto">
          <a:xfrm>
            <a:off x="381000" y="685800"/>
            <a:ext cx="7578725" cy="590550"/>
            <a:chOff x="240" y="510"/>
            <a:chExt cx="4774" cy="372"/>
          </a:xfrm>
        </p:grpSpPr>
        <p:grpSp>
          <p:nvGrpSpPr>
            <p:cNvPr id="10" name="Group 72"/>
            <p:cNvGrpSpPr>
              <a:grpSpLocks/>
            </p:cNvGrpSpPr>
            <p:nvPr/>
          </p:nvGrpSpPr>
          <p:grpSpPr bwMode="auto">
            <a:xfrm>
              <a:off x="737" y="672"/>
              <a:ext cx="3832" cy="210"/>
              <a:chOff x="868" y="3836"/>
              <a:chExt cx="3832" cy="210"/>
            </a:xfrm>
          </p:grpSpPr>
          <p:sp>
            <p:nvSpPr>
              <p:cNvPr id="71731" name="Rectangle 73"/>
              <p:cNvSpPr>
                <a:spLocks noChangeArrowheads="1"/>
              </p:cNvSpPr>
              <p:nvPr/>
            </p:nvSpPr>
            <p:spPr bwMode="auto">
              <a:xfrm>
                <a:off x="872" y="3848"/>
                <a:ext cx="382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11" name="Group 74"/>
              <p:cNvGrpSpPr>
                <a:grpSpLocks/>
              </p:cNvGrpSpPr>
              <p:nvPr/>
            </p:nvGrpSpPr>
            <p:grpSpPr bwMode="auto">
              <a:xfrm>
                <a:off x="868" y="3836"/>
                <a:ext cx="664" cy="210"/>
                <a:chOff x="868" y="3836"/>
                <a:chExt cx="664" cy="210"/>
              </a:xfrm>
            </p:grpSpPr>
            <p:sp>
              <p:nvSpPr>
                <p:cNvPr id="71735" name="Rectangle 75"/>
                <p:cNvSpPr>
                  <a:spLocks noChangeArrowheads="1"/>
                </p:cNvSpPr>
                <p:nvPr/>
              </p:nvSpPr>
              <p:spPr bwMode="auto">
                <a:xfrm>
                  <a:off x="868" y="3844"/>
                  <a:ext cx="66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71736" name="Rectangle 76"/>
                <p:cNvSpPr>
                  <a:spLocks noChangeArrowheads="1"/>
                </p:cNvSpPr>
                <p:nvPr/>
              </p:nvSpPr>
              <p:spPr bwMode="auto">
                <a:xfrm>
                  <a:off x="1061" y="3836"/>
                  <a:ext cx="24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op</a:t>
                  </a:r>
                </a:p>
              </p:txBody>
            </p:sp>
          </p:grpSp>
          <p:sp>
            <p:nvSpPr>
              <p:cNvPr id="71733" name="Rectangle 77"/>
              <p:cNvSpPr>
                <a:spLocks noChangeArrowheads="1"/>
              </p:cNvSpPr>
              <p:nvPr/>
            </p:nvSpPr>
            <p:spPr bwMode="auto">
              <a:xfrm>
                <a:off x="1540" y="3844"/>
                <a:ext cx="316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71734" name="Rectangle 78"/>
              <p:cNvSpPr>
                <a:spLocks noChangeArrowheads="1"/>
              </p:cNvSpPr>
              <p:nvPr/>
            </p:nvSpPr>
            <p:spPr bwMode="auto">
              <a:xfrm>
                <a:off x="2542" y="3836"/>
                <a:ext cx="89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target address</a:t>
                </a:r>
              </a:p>
            </p:txBody>
          </p:sp>
        </p:grpSp>
        <p:sp>
          <p:nvSpPr>
            <p:cNvPr id="71725" name="Rectangle 79"/>
            <p:cNvSpPr>
              <a:spLocks noChangeArrowheads="1"/>
            </p:cNvSpPr>
            <p:nvPr/>
          </p:nvSpPr>
          <p:spPr bwMode="auto">
            <a:xfrm>
              <a:off x="4464" y="510"/>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71726" name="Rectangle 80"/>
            <p:cNvSpPr>
              <a:spLocks noChangeArrowheads="1"/>
            </p:cNvSpPr>
            <p:nvPr/>
          </p:nvSpPr>
          <p:spPr bwMode="auto">
            <a:xfrm>
              <a:off x="1200" y="51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26</a:t>
              </a:r>
            </a:p>
          </p:txBody>
        </p:sp>
        <p:sp>
          <p:nvSpPr>
            <p:cNvPr id="71727" name="Rectangle 81"/>
            <p:cNvSpPr>
              <a:spLocks noChangeArrowheads="1"/>
            </p:cNvSpPr>
            <p:nvPr/>
          </p:nvSpPr>
          <p:spPr bwMode="auto">
            <a:xfrm>
              <a:off x="672" y="51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31</a:t>
              </a:r>
            </a:p>
          </p:txBody>
        </p:sp>
        <p:sp>
          <p:nvSpPr>
            <p:cNvPr id="71728" name="Rectangle 82"/>
            <p:cNvSpPr>
              <a:spLocks noChangeArrowheads="1"/>
            </p:cNvSpPr>
            <p:nvPr/>
          </p:nvSpPr>
          <p:spPr bwMode="auto">
            <a:xfrm>
              <a:off x="240" y="672"/>
              <a:ext cx="45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J-type</a:t>
              </a:r>
            </a:p>
          </p:txBody>
        </p:sp>
        <p:sp>
          <p:nvSpPr>
            <p:cNvPr id="71729" name="Rectangle 83"/>
            <p:cNvSpPr>
              <a:spLocks noChangeArrowheads="1"/>
            </p:cNvSpPr>
            <p:nvPr/>
          </p:nvSpPr>
          <p:spPr bwMode="auto">
            <a:xfrm>
              <a:off x="4608" y="672"/>
              <a:ext cx="406"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jump</a:t>
              </a:r>
            </a:p>
          </p:txBody>
        </p:sp>
        <p:sp>
          <p:nvSpPr>
            <p:cNvPr id="71730" name="Rectangle 84"/>
            <p:cNvSpPr>
              <a:spLocks noChangeArrowheads="1"/>
            </p:cNvSpPr>
            <p:nvPr/>
          </p:nvSpPr>
          <p:spPr bwMode="auto">
            <a:xfrm>
              <a:off x="1392" y="51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25</a:t>
              </a:r>
            </a:p>
          </p:txBody>
        </p:sp>
      </p:grpSp>
      <p:sp>
        <p:nvSpPr>
          <p:cNvPr id="2697301" name="AutoShape 85"/>
          <p:cNvSpPr>
            <a:spLocks noChangeArrowheads="1"/>
          </p:cNvSpPr>
          <p:nvPr/>
        </p:nvSpPr>
        <p:spPr bwMode="auto">
          <a:xfrm>
            <a:off x="4165600" y="4062413"/>
            <a:ext cx="4645025" cy="1857375"/>
          </a:xfrm>
          <a:prstGeom prst="leftArrow">
            <a:avLst>
              <a:gd name="adj1" fmla="val 50000"/>
              <a:gd name="adj2" fmla="val 62521"/>
            </a:avLst>
          </a:prstGeom>
          <a:noFill/>
          <a:ln w="57150">
            <a:solidFill>
              <a:srgbClr val="800080"/>
            </a:solidFill>
            <a:miter lim="800000"/>
            <a:headEnd/>
            <a:tailEnd/>
          </a:ln>
        </p:spPr>
        <p:txBody>
          <a:bodyPr wrap="none" anchor="ctr">
            <a:prstTxWarp prst="textNoShape">
              <a:avLst/>
            </a:prstTxWarp>
            <a:spAutoFit/>
          </a:bodyPr>
          <a:lstStyle/>
          <a:p>
            <a:pPr algn="ctr"/>
            <a:r>
              <a:rPr lang="en-US" sz="2800" b="1">
                <a:solidFill>
                  <a:schemeClr val="tx1"/>
                </a:solidFill>
              </a:rPr>
              <a:t>How do we modify this</a:t>
            </a:r>
            <a:br>
              <a:rPr lang="en-US" sz="2800" b="1">
                <a:solidFill>
                  <a:schemeClr val="tx1"/>
                </a:solidFill>
              </a:rPr>
            </a:br>
            <a:r>
              <a:rPr lang="en-US" sz="2800" b="1">
                <a:solidFill>
                  <a:schemeClr val="tx1"/>
                </a:solidFill>
              </a:rPr>
              <a:t>to account for jumps?</a:t>
            </a:r>
            <a:endParaRPr lang="en-US" sz="2800">
              <a:solidFill>
                <a:schemeClr val="tx1"/>
              </a:solidFill>
            </a:endParaRPr>
          </a:p>
        </p:txBody>
      </p:sp>
      <p:sp>
        <p:nvSpPr>
          <p:cNvPr id="71722" name="Rectangle 86"/>
          <p:cNvSpPr>
            <a:spLocks noChangeArrowheads="1"/>
          </p:cNvSpPr>
          <p:nvPr/>
        </p:nvSpPr>
        <p:spPr bwMode="auto">
          <a:xfrm>
            <a:off x="250825" y="1828800"/>
            <a:ext cx="739775" cy="363538"/>
          </a:xfrm>
          <a:prstGeom prst="rect">
            <a:avLst/>
          </a:prstGeom>
          <a:noFill/>
          <a:ln w="12700">
            <a:noFill/>
            <a:miter lim="800000"/>
            <a:headEnd/>
            <a:tailEnd/>
          </a:ln>
        </p:spPr>
        <p:txBody>
          <a:bodyPr wrap="none" lIns="90488" tIns="44450" rIns="90488" bIns="44450">
            <a:prstTxWarp prst="textNoShape">
              <a:avLst/>
            </a:prstTxWarp>
            <a:spAutoFit/>
          </a:bodyPr>
          <a:lstStyle/>
          <a:p>
            <a:pPr algn="r"/>
            <a:r>
              <a:rPr lang="en-US" sz="1800" b="1">
                <a:solidFill>
                  <a:schemeClr val="accent2"/>
                </a:solidFill>
                <a:latin typeface="Times" pitchFamily="19" charset="0"/>
              </a:rPr>
              <a:t>Jump</a:t>
            </a:r>
            <a:endParaRPr lang="en-US" sz="1800" u="sng">
              <a:latin typeface="Times" pitchFamily="19" charset="0"/>
            </a:endParaRPr>
          </a:p>
        </p:txBody>
      </p:sp>
      <p:sp>
        <p:nvSpPr>
          <p:cNvPr id="71723" name="Line 87"/>
          <p:cNvSpPr>
            <a:spLocks noChangeShapeType="1"/>
          </p:cNvSpPr>
          <p:nvPr/>
        </p:nvSpPr>
        <p:spPr bwMode="auto">
          <a:xfrm>
            <a:off x="1066800" y="2057400"/>
            <a:ext cx="685800" cy="0"/>
          </a:xfrm>
          <a:prstGeom prst="line">
            <a:avLst/>
          </a:prstGeom>
          <a:noFill/>
          <a:ln w="38100">
            <a:solidFill>
              <a:schemeClr val="accent2"/>
            </a:solidFill>
            <a:round/>
            <a:headEnd/>
            <a:tailEnd type="triangle" w="med" len="me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697301"/>
                                        </p:tgtEl>
                                        <p:attrNameLst>
                                          <p:attrName>style.visibility</p:attrName>
                                        </p:attrNameLst>
                                      </p:cBhvr>
                                      <p:to>
                                        <p:strVal val="visible"/>
                                      </p:to>
                                    </p:set>
                                    <p:animEffect transition="in" filter="wipe(right)">
                                      <p:cBhvr>
                                        <p:cTn id="7" dur="500"/>
                                        <p:tgtEl>
                                          <p:spTgt spid="2697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7301" grpId="0" animBg="1"/>
    </p:bld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12738" y="152400"/>
            <a:ext cx="8210550" cy="474663"/>
          </a:xfrm>
          <a:noFill/>
        </p:spPr>
        <p:txBody>
          <a:bodyPr/>
          <a:lstStyle/>
          <a:p>
            <a:r>
              <a:rPr lang="en-US">
                <a:ea typeface="ＭＳ Ｐゴシック" pitchFamily="19" charset="-128"/>
                <a:cs typeface="ＭＳ Ｐゴシック" pitchFamily="19" charset="-128"/>
              </a:rPr>
              <a:t>Instruction Fetch Unit at the End of  Jump</a:t>
            </a:r>
          </a:p>
        </p:txBody>
      </p:sp>
      <p:grpSp>
        <p:nvGrpSpPr>
          <p:cNvPr id="2" name="Group 3"/>
          <p:cNvGrpSpPr>
            <a:grpSpLocks/>
          </p:cNvGrpSpPr>
          <p:nvPr/>
        </p:nvGrpSpPr>
        <p:grpSpPr bwMode="auto">
          <a:xfrm>
            <a:off x="4752975" y="1762125"/>
            <a:ext cx="1101725" cy="1038225"/>
            <a:chOff x="2474" y="1011"/>
            <a:chExt cx="694" cy="671"/>
          </a:xfrm>
        </p:grpSpPr>
        <p:sp>
          <p:nvSpPr>
            <p:cNvPr id="73837" name="Rectangle 4"/>
            <p:cNvSpPr>
              <a:spLocks noChangeArrowheads="1"/>
            </p:cNvSpPr>
            <p:nvPr/>
          </p:nvSpPr>
          <p:spPr bwMode="auto">
            <a:xfrm>
              <a:off x="2474" y="1011"/>
              <a:ext cx="694" cy="630"/>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73838" name="Rectangle 5"/>
            <p:cNvSpPr>
              <a:spLocks noChangeArrowheads="1"/>
            </p:cNvSpPr>
            <p:nvPr/>
          </p:nvSpPr>
          <p:spPr bwMode="auto">
            <a:xfrm>
              <a:off x="2779" y="1467"/>
              <a:ext cx="313" cy="21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Adr</a:t>
              </a:r>
            </a:p>
          </p:txBody>
        </p:sp>
        <p:sp>
          <p:nvSpPr>
            <p:cNvPr id="73839" name="Rectangle 6"/>
            <p:cNvSpPr>
              <a:spLocks noChangeArrowheads="1"/>
            </p:cNvSpPr>
            <p:nvPr/>
          </p:nvSpPr>
          <p:spPr bwMode="auto">
            <a:xfrm>
              <a:off x="2518" y="1108"/>
              <a:ext cx="583" cy="374"/>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600" b="1">
                  <a:solidFill>
                    <a:schemeClr val="tx1"/>
                  </a:solidFill>
                  <a:latin typeface="Times" pitchFamily="19" charset="0"/>
                </a:rPr>
                <a:t>Inst</a:t>
              </a:r>
            </a:p>
            <a:p>
              <a:pPr algn="ctr"/>
              <a:r>
                <a:rPr lang="en-US" sz="1600" b="1">
                  <a:solidFill>
                    <a:schemeClr val="tx1"/>
                  </a:solidFill>
                  <a:latin typeface="Times" pitchFamily="19" charset="0"/>
                </a:rPr>
                <a:t>Memory</a:t>
              </a:r>
            </a:p>
          </p:txBody>
        </p:sp>
      </p:grpSp>
      <p:sp>
        <p:nvSpPr>
          <p:cNvPr id="73732" name="Line 7"/>
          <p:cNvSpPr>
            <a:spLocks noChangeShapeType="1"/>
          </p:cNvSpPr>
          <p:nvPr/>
        </p:nvSpPr>
        <p:spPr bwMode="auto">
          <a:xfrm>
            <a:off x="1412875" y="5119688"/>
            <a:ext cx="398463"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grpSp>
        <p:nvGrpSpPr>
          <p:cNvPr id="3" name="Group 8"/>
          <p:cNvGrpSpPr>
            <a:grpSpLocks/>
          </p:cNvGrpSpPr>
          <p:nvPr/>
        </p:nvGrpSpPr>
        <p:grpSpPr bwMode="auto">
          <a:xfrm>
            <a:off x="1836738" y="4143375"/>
            <a:ext cx="466725" cy="1128713"/>
            <a:chOff x="1669" y="2549"/>
            <a:chExt cx="294" cy="729"/>
          </a:xfrm>
        </p:grpSpPr>
        <p:grpSp>
          <p:nvGrpSpPr>
            <p:cNvPr id="4" name="Group 9"/>
            <p:cNvGrpSpPr>
              <a:grpSpLocks/>
            </p:cNvGrpSpPr>
            <p:nvPr/>
          </p:nvGrpSpPr>
          <p:grpSpPr bwMode="auto">
            <a:xfrm>
              <a:off x="1669" y="2549"/>
              <a:ext cx="242" cy="729"/>
              <a:chOff x="1669" y="2549"/>
              <a:chExt cx="242" cy="729"/>
            </a:xfrm>
          </p:grpSpPr>
          <p:sp>
            <p:nvSpPr>
              <p:cNvPr id="73829" name="Line 10"/>
              <p:cNvSpPr>
                <a:spLocks noChangeShapeType="1"/>
              </p:cNvSpPr>
              <p:nvPr/>
            </p:nvSpPr>
            <p:spPr bwMode="auto">
              <a:xfrm>
                <a:off x="1669" y="2549"/>
                <a:ext cx="0" cy="166"/>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73830" name="Line 11"/>
              <p:cNvSpPr>
                <a:spLocks noChangeShapeType="1"/>
              </p:cNvSpPr>
              <p:nvPr/>
            </p:nvSpPr>
            <p:spPr bwMode="auto">
              <a:xfrm>
                <a:off x="1677" y="2549"/>
                <a:ext cx="226" cy="166"/>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73831" name="Line 12"/>
              <p:cNvSpPr>
                <a:spLocks noChangeShapeType="1"/>
              </p:cNvSpPr>
              <p:nvPr/>
            </p:nvSpPr>
            <p:spPr bwMode="auto">
              <a:xfrm>
                <a:off x="1677" y="2731"/>
                <a:ext cx="105" cy="76"/>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73832" name="Line 13"/>
              <p:cNvSpPr>
                <a:spLocks noChangeShapeType="1"/>
              </p:cNvSpPr>
              <p:nvPr/>
            </p:nvSpPr>
            <p:spPr bwMode="auto">
              <a:xfrm>
                <a:off x="1790" y="2823"/>
                <a:ext cx="0" cy="166"/>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73833" name="Line 14"/>
              <p:cNvSpPr>
                <a:spLocks noChangeShapeType="1"/>
              </p:cNvSpPr>
              <p:nvPr/>
            </p:nvSpPr>
            <p:spPr bwMode="auto">
              <a:xfrm>
                <a:off x="1911" y="2731"/>
                <a:ext cx="0" cy="349"/>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73834" name="Line 15"/>
              <p:cNvSpPr>
                <a:spLocks noChangeShapeType="1"/>
              </p:cNvSpPr>
              <p:nvPr/>
            </p:nvSpPr>
            <p:spPr bwMode="auto">
              <a:xfrm flipV="1">
                <a:off x="1677" y="2989"/>
                <a:ext cx="105" cy="107"/>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73835" name="Line 16"/>
              <p:cNvSpPr>
                <a:spLocks noChangeShapeType="1"/>
              </p:cNvSpPr>
              <p:nvPr/>
            </p:nvSpPr>
            <p:spPr bwMode="auto">
              <a:xfrm>
                <a:off x="1669" y="3096"/>
                <a:ext cx="0" cy="166"/>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73836" name="Line 17"/>
              <p:cNvSpPr>
                <a:spLocks noChangeShapeType="1"/>
              </p:cNvSpPr>
              <p:nvPr/>
            </p:nvSpPr>
            <p:spPr bwMode="auto">
              <a:xfrm flipV="1">
                <a:off x="1677" y="3080"/>
                <a:ext cx="226" cy="198"/>
              </a:xfrm>
              <a:prstGeom prst="line">
                <a:avLst/>
              </a:prstGeom>
              <a:noFill/>
              <a:ln w="25400">
                <a:solidFill>
                  <a:schemeClr val="tx1"/>
                </a:solidFill>
                <a:round/>
                <a:headEnd/>
                <a:tailEnd/>
              </a:ln>
            </p:spPr>
            <p:txBody>
              <a:bodyPr wrap="none" anchor="ctr">
                <a:prstTxWarp prst="textNoShape">
                  <a:avLst/>
                </a:prstTxWarp>
              </a:bodyPr>
              <a:lstStyle/>
              <a:p>
                <a:endParaRPr lang="en-US"/>
              </a:p>
            </p:txBody>
          </p:sp>
        </p:grpSp>
        <p:sp>
          <p:nvSpPr>
            <p:cNvPr id="73828" name="Rectangle 18"/>
            <p:cNvSpPr>
              <a:spLocks noChangeArrowheads="1"/>
            </p:cNvSpPr>
            <p:nvPr/>
          </p:nvSpPr>
          <p:spPr bwMode="auto">
            <a:xfrm rot="5400000">
              <a:off x="1589" y="2829"/>
              <a:ext cx="519"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Adder</a:t>
              </a:r>
            </a:p>
          </p:txBody>
        </p:sp>
      </p:grpSp>
      <p:grpSp>
        <p:nvGrpSpPr>
          <p:cNvPr id="5" name="Group 19"/>
          <p:cNvGrpSpPr>
            <a:grpSpLocks/>
          </p:cNvGrpSpPr>
          <p:nvPr/>
        </p:nvGrpSpPr>
        <p:grpSpPr bwMode="auto">
          <a:xfrm>
            <a:off x="2151063" y="5345113"/>
            <a:ext cx="468312" cy="1128712"/>
            <a:chOff x="1867" y="3325"/>
            <a:chExt cx="295" cy="729"/>
          </a:xfrm>
        </p:grpSpPr>
        <p:grpSp>
          <p:nvGrpSpPr>
            <p:cNvPr id="6" name="Group 20"/>
            <p:cNvGrpSpPr>
              <a:grpSpLocks/>
            </p:cNvGrpSpPr>
            <p:nvPr/>
          </p:nvGrpSpPr>
          <p:grpSpPr bwMode="auto">
            <a:xfrm>
              <a:off x="1867" y="3325"/>
              <a:ext cx="242" cy="729"/>
              <a:chOff x="1867" y="3325"/>
              <a:chExt cx="242" cy="729"/>
            </a:xfrm>
          </p:grpSpPr>
          <p:sp>
            <p:nvSpPr>
              <p:cNvPr id="73819" name="Line 21"/>
              <p:cNvSpPr>
                <a:spLocks noChangeShapeType="1"/>
              </p:cNvSpPr>
              <p:nvPr/>
            </p:nvSpPr>
            <p:spPr bwMode="auto">
              <a:xfrm>
                <a:off x="1867" y="3325"/>
                <a:ext cx="0" cy="166"/>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73820" name="Line 22"/>
              <p:cNvSpPr>
                <a:spLocks noChangeShapeType="1"/>
              </p:cNvSpPr>
              <p:nvPr/>
            </p:nvSpPr>
            <p:spPr bwMode="auto">
              <a:xfrm>
                <a:off x="1875" y="3325"/>
                <a:ext cx="226" cy="166"/>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73821" name="Line 23"/>
              <p:cNvSpPr>
                <a:spLocks noChangeShapeType="1"/>
              </p:cNvSpPr>
              <p:nvPr/>
            </p:nvSpPr>
            <p:spPr bwMode="auto">
              <a:xfrm>
                <a:off x="1875" y="3507"/>
                <a:ext cx="105" cy="76"/>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73822" name="Line 24"/>
              <p:cNvSpPr>
                <a:spLocks noChangeShapeType="1"/>
              </p:cNvSpPr>
              <p:nvPr/>
            </p:nvSpPr>
            <p:spPr bwMode="auto">
              <a:xfrm>
                <a:off x="1988" y="3599"/>
                <a:ext cx="0" cy="166"/>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73823" name="Line 25"/>
              <p:cNvSpPr>
                <a:spLocks noChangeShapeType="1"/>
              </p:cNvSpPr>
              <p:nvPr/>
            </p:nvSpPr>
            <p:spPr bwMode="auto">
              <a:xfrm>
                <a:off x="2109" y="3507"/>
                <a:ext cx="0" cy="349"/>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73824" name="Line 26"/>
              <p:cNvSpPr>
                <a:spLocks noChangeShapeType="1"/>
              </p:cNvSpPr>
              <p:nvPr/>
            </p:nvSpPr>
            <p:spPr bwMode="auto">
              <a:xfrm flipV="1">
                <a:off x="1875" y="3765"/>
                <a:ext cx="105" cy="107"/>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73825" name="Line 27"/>
              <p:cNvSpPr>
                <a:spLocks noChangeShapeType="1"/>
              </p:cNvSpPr>
              <p:nvPr/>
            </p:nvSpPr>
            <p:spPr bwMode="auto">
              <a:xfrm>
                <a:off x="1867" y="3872"/>
                <a:ext cx="0" cy="166"/>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73826" name="Line 28"/>
              <p:cNvSpPr>
                <a:spLocks noChangeShapeType="1"/>
              </p:cNvSpPr>
              <p:nvPr/>
            </p:nvSpPr>
            <p:spPr bwMode="auto">
              <a:xfrm flipV="1">
                <a:off x="1875" y="3856"/>
                <a:ext cx="226" cy="198"/>
              </a:xfrm>
              <a:prstGeom prst="line">
                <a:avLst/>
              </a:prstGeom>
              <a:noFill/>
              <a:ln w="25400">
                <a:solidFill>
                  <a:schemeClr val="tx1"/>
                </a:solidFill>
                <a:round/>
                <a:headEnd/>
                <a:tailEnd/>
              </a:ln>
            </p:spPr>
            <p:txBody>
              <a:bodyPr wrap="none" anchor="ctr">
                <a:prstTxWarp prst="textNoShape">
                  <a:avLst/>
                </a:prstTxWarp>
              </a:bodyPr>
              <a:lstStyle/>
              <a:p>
                <a:endParaRPr lang="en-US"/>
              </a:p>
            </p:txBody>
          </p:sp>
        </p:grpSp>
        <p:sp>
          <p:nvSpPr>
            <p:cNvPr id="73818" name="Rectangle 29"/>
            <p:cNvSpPr>
              <a:spLocks noChangeArrowheads="1"/>
            </p:cNvSpPr>
            <p:nvPr/>
          </p:nvSpPr>
          <p:spPr bwMode="auto">
            <a:xfrm rot="5400000">
              <a:off x="1788" y="3605"/>
              <a:ext cx="519"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Adder</a:t>
              </a:r>
            </a:p>
          </p:txBody>
        </p:sp>
      </p:grpSp>
      <p:sp>
        <p:nvSpPr>
          <p:cNvPr id="73735" name="Rectangle 30"/>
          <p:cNvSpPr>
            <a:spLocks noChangeArrowheads="1"/>
          </p:cNvSpPr>
          <p:nvPr/>
        </p:nvSpPr>
        <p:spPr bwMode="auto">
          <a:xfrm>
            <a:off x="5149850" y="4156075"/>
            <a:ext cx="230188" cy="1163638"/>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73736" name="Oval 31"/>
          <p:cNvSpPr>
            <a:spLocks noChangeArrowheads="1"/>
          </p:cNvSpPr>
          <p:nvPr/>
        </p:nvSpPr>
        <p:spPr bwMode="auto">
          <a:xfrm>
            <a:off x="5213350" y="5345113"/>
            <a:ext cx="103188" cy="123825"/>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73737" name="Line 32"/>
          <p:cNvSpPr>
            <a:spLocks noChangeShapeType="1"/>
          </p:cNvSpPr>
          <p:nvPr/>
        </p:nvSpPr>
        <p:spPr bwMode="auto">
          <a:xfrm flipH="1">
            <a:off x="5249863" y="5494338"/>
            <a:ext cx="28575" cy="173037"/>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73738" name="Rectangle 33"/>
          <p:cNvSpPr>
            <a:spLocks noChangeArrowheads="1"/>
          </p:cNvSpPr>
          <p:nvPr/>
        </p:nvSpPr>
        <p:spPr bwMode="auto">
          <a:xfrm rot="5400000">
            <a:off x="5009356" y="4664869"/>
            <a:ext cx="4857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PC</a:t>
            </a:r>
          </a:p>
        </p:txBody>
      </p:sp>
      <p:sp>
        <p:nvSpPr>
          <p:cNvPr id="73739" name="Rectangle 34"/>
          <p:cNvSpPr>
            <a:spLocks noChangeArrowheads="1"/>
          </p:cNvSpPr>
          <p:nvPr/>
        </p:nvSpPr>
        <p:spPr bwMode="auto">
          <a:xfrm>
            <a:off x="4816475" y="5364163"/>
            <a:ext cx="5111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Clk</a:t>
            </a:r>
          </a:p>
        </p:txBody>
      </p:sp>
      <p:sp>
        <p:nvSpPr>
          <p:cNvPr id="73740" name="Rectangle 35"/>
          <p:cNvSpPr>
            <a:spLocks noChangeArrowheads="1"/>
          </p:cNvSpPr>
          <p:nvPr/>
        </p:nvSpPr>
        <p:spPr bwMode="auto">
          <a:xfrm rot="-5400000">
            <a:off x="5087144" y="4114007"/>
            <a:ext cx="4095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00</a:t>
            </a:r>
          </a:p>
        </p:txBody>
      </p:sp>
      <p:sp>
        <p:nvSpPr>
          <p:cNvPr id="73741" name="Rectangle 36"/>
          <p:cNvSpPr>
            <a:spLocks noChangeArrowheads="1"/>
          </p:cNvSpPr>
          <p:nvPr/>
        </p:nvSpPr>
        <p:spPr bwMode="auto">
          <a:xfrm>
            <a:off x="5154613" y="4156075"/>
            <a:ext cx="222250" cy="266700"/>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grpSp>
        <p:nvGrpSpPr>
          <p:cNvPr id="7" name="Group 37"/>
          <p:cNvGrpSpPr>
            <a:grpSpLocks/>
          </p:cNvGrpSpPr>
          <p:nvPr/>
        </p:nvGrpSpPr>
        <p:grpSpPr bwMode="auto">
          <a:xfrm>
            <a:off x="2719388" y="4602163"/>
            <a:ext cx="363537" cy="1416050"/>
            <a:chOff x="2225" y="2845"/>
            <a:chExt cx="229" cy="915"/>
          </a:xfrm>
        </p:grpSpPr>
        <p:grpSp>
          <p:nvGrpSpPr>
            <p:cNvPr id="8" name="Group 38"/>
            <p:cNvGrpSpPr>
              <a:grpSpLocks/>
            </p:cNvGrpSpPr>
            <p:nvPr/>
          </p:nvGrpSpPr>
          <p:grpSpPr bwMode="auto">
            <a:xfrm>
              <a:off x="2264" y="2845"/>
              <a:ext cx="161" cy="915"/>
              <a:chOff x="2264" y="2845"/>
              <a:chExt cx="161" cy="915"/>
            </a:xfrm>
          </p:grpSpPr>
          <p:sp>
            <p:nvSpPr>
              <p:cNvPr id="73813" name="Line 39"/>
              <p:cNvSpPr>
                <a:spLocks noChangeShapeType="1"/>
              </p:cNvSpPr>
              <p:nvPr/>
            </p:nvSpPr>
            <p:spPr bwMode="auto">
              <a:xfrm>
                <a:off x="2264" y="2845"/>
                <a:ext cx="0" cy="899"/>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73814" name="Line 40"/>
              <p:cNvSpPr>
                <a:spLocks noChangeShapeType="1"/>
              </p:cNvSpPr>
              <p:nvPr/>
            </p:nvSpPr>
            <p:spPr bwMode="auto">
              <a:xfrm>
                <a:off x="2272" y="2845"/>
                <a:ext cx="145" cy="106"/>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73815" name="Line 41"/>
              <p:cNvSpPr>
                <a:spLocks noChangeShapeType="1"/>
              </p:cNvSpPr>
              <p:nvPr/>
            </p:nvSpPr>
            <p:spPr bwMode="auto">
              <a:xfrm flipV="1">
                <a:off x="2272" y="3622"/>
                <a:ext cx="145" cy="138"/>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73816" name="Line 42"/>
              <p:cNvSpPr>
                <a:spLocks noChangeShapeType="1"/>
              </p:cNvSpPr>
              <p:nvPr/>
            </p:nvSpPr>
            <p:spPr bwMode="auto">
              <a:xfrm>
                <a:off x="2425" y="2967"/>
                <a:ext cx="0" cy="655"/>
              </a:xfrm>
              <a:prstGeom prst="line">
                <a:avLst/>
              </a:prstGeom>
              <a:noFill/>
              <a:ln w="25400">
                <a:solidFill>
                  <a:schemeClr val="tx1"/>
                </a:solidFill>
                <a:round/>
                <a:headEnd/>
                <a:tailEnd/>
              </a:ln>
            </p:spPr>
            <p:txBody>
              <a:bodyPr wrap="none" anchor="ctr">
                <a:prstTxWarp prst="textNoShape">
                  <a:avLst/>
                </a:prstTxWarp>
              </a:bodyPr>
              <a:lstStyle/>
              <a:p>
                <a:endParaRPr lang="en-US"/>
              </a:p>
            </p:txBody>
          </p:sp>
        </p:grpSp>
        <p:sp>
          <p:nvSpPr>
            <p:cNvPr id="73810" name="Rectangle 43"/>
            <p:cNvSpPr>
              <a:spLocks noChangeArrowheads="1"/>
            </p:cNvSpPr>
            <p:nvPr/>
          </p:nvSpPr>
          <p:spPr bwMode="auto">
            <a:xfrm rot="5400000">
              <a:off x="2134" y="3204"/>
              <a:ext cx="412"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Mux</a:t>
              </a:r>
            </a:p>
          </p:txBody>
        </p:sp>
        <p:sp>
          <p:nvSpPr>
            <p:cNvPr id="73811" name="Rectangle 44"/>
            <p:cNvSpPr>
              <a:spLocks noChangeArrowheads="1"/>
            </p:cNvSpPr>
            <p:nvPr/>
          </p:nvSpPr>
          <p:spPr bwMode="auto">
            <a:xfrm>
              <a:off x="2256" y="2932"/>
              <a:ext cx="151" cy="233"/>
            </a:xfrm>
            <a:prstGeom prst="rect">
              <a:avLst/>
            </a:prstGeom>
            <a:noFill/>
            <a:ln w="12700">
              <a:noFill/>
              <a:miter lim="800000"/>
              <a:headEnd/>
              <a:tailEnd/>
            </a:ln>
          </p:spPr>
          <p:txBody>
            <a:bodyPr wrap="none" anchor="ctr">
              <a:prstTxWarp prst="textNoShape">
                <a:avLst/>
              </a:prstTxWarp>
            </a:bodyPr>
            <a:lstStyle/>
            <a:p>
              <a:endParaRPr lang="en-US"/>
            </a:p>
          </p:txBody>
        </p:sp>
        <p:sp>
          <p:nvSpPr>
            <p:cNvPr id="73812" name="Rectangle 45"/>
            <p:cNvSpPr>
              <a:spLocks noChangeArrowheads="1"/>
            </p:cNvSpPr>
            <p:nvPr/>
          </p:nvSpPr>
          <p:spPr bwMode="auto">
            <a:xfrm>
              <a:off x="2256" y="3447"/>
              <a:ext cx="151" cy="233"/>
            </a:xfrm>
            <a:prstGeom prst="rect">
              <a:avLst/>
            </a:prstGeom>
            <a:noFill/>
            <a:ln w="12700">
              <a:noFill/>
              <a:miter lim="800000"/>
              <a:headEnd/>
              <a:tailEnd/>
            </a:ln>
          </p:spPr>
          <p:txBody>
            <a:bodyPr wrap="none" anchor="ctr">
              <a:prstTxWarp prst="textNoShape">
                <a:avLst/>
              </a:prstTxWarp>
            </a:bodyPr>
            <a:lstStyle/>
            <a:p>
              <a:endParaRPr lang="en-US"/>
            </a:p>
          </p:txBody>
        </p:sp>
      </p:grpSp>
      <p:sp>
        <p:nvSpPr>
          <p:cNvPr id="73743" name="Line 46"/>
          <p:cNvSpPr>
            <a:spLocks noChangeShapeType="1"/>
          </p:cNvSpPr>
          <p:nvPr/>
        </p:nvSpPr>
        <p:spPr bwMode="auto">
          <a:xfrm>
            <a:off x="2547938" y="5886450"/>
            <a:ext cx="274637"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73744" name="Rectangle 47"/>
          <p:cNvSpPr>
            <a:spLocks noChangeArrowheads="1"/>
          </p:cNvSpPr>
          <p:nvPr/>
        </p:nvSpPr>
        <p:spPr bwMode="auto">
          <a:xfrm>
            <a:off x="1314450" y="4079875"/>
            <a:ext cx="298160" cy="36676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dirty="0" smtClean="0">
                <a:solidFill>
                  <a:schemeClr val="tx1"/>
                </a:solidFill>
                <a:latin typeface="Times" pitchFamily="19" charset="0"/>
              </a:rPr>
              <a:t>1</a:t>
            </a:r>
            <a:endParaRPr lang="en-US" sz="1800" b="1" dirty="0">
              <a:solidFill>
                <a:schemeClr val="tx1"/>
              </a:solidFill>
              <a:latin typeface="Times" pitchFamily="19" charset="0"/>
            </a:endParaRPr>
          </a:p>
        </p:txBody>
      </p:sp>
      <p:sp>
        <p:nvSpPr>
          <p:cNvPr id="73745" name="Line 48"/>
          <p:cNvSpPr>
            <a:spLocks noChangeShapeType="1"/>
          </p:cNvSpPr>
          <p:nvPr/>
        </p:nvSpPr>
        <p:spPr bwMode="auto">
          <a:xfrm>
            <a:off x="1539875" y="4276725"/>
            <a:ext cx="27305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73746" name="Rectangle 49"/>
          <p:cNvSpPr>
            <a:spLocks noChangeArrowheads="1"/>
          </p:cNvSpPr>
          <p:nvPr/>
        </p:nvSpPr>
        <p:spPr bwMode="auto">
          <a:xfrm>
            <a:off x="225425" y="2389188"/>
            <a:ext cx="9810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accent2"/>
                </a:solidFill>
                <a:latin typeface="Times" pitchFamily="19" charset="0"/>
              </a:rPr>
              <a:t>nPC_sel</a:t>
            </a:r>
            <a:endParaRPr lang="en-US" sz="1800" u="sng">
              <a:latin typeface="Times" pitchFamily="19" charset="0"/>
            </a:endParaRPr>
          </a:p>
        </p:txBody>
      </p:sp>
      <p:sp>
        <p:nvSpPr>
          <p:cNvPr id="73747" name="Rectangle 50"/>
          <p:cNvSpPr>
            <a:spLocks noChangeArrowheads="1"/>
          </p:cNvSpPr>
          <p:nvPr/>
        </p:nvSpPr>
        <p:spPr bwMode="auto">
          <a:xfrm>
            <a:off x="1538288" y="5945188"/>
            <a:ext cx="295275" cy="792162"/>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73748" name="Line 51"/>
          <p:cNvSpPr>
            <a:spLocks noChangeShapeType="1"/>
          </p:cNvSpPr>
          <p:nvPr/>
        </p:nvSpPr>
        <p:spPr bwMode="auto">
          <a:xfrm flipV="1">
            <a:off x="1193800" y="6273800"/>
            <a:ext cx="344488" cy="42863"/>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73749" name="Line 52"/>
          <p:cNvSpPr>
            <a:spLocks noChangeShapeType="1"/>
          </p:cNvSpPr>
          <p:nvPr/>
        </p:nvSpPr>
        <p:spPr bwMode="auto">
          <a:xfrm>
            <a:off x="1841500" y="6313488"/>
            <a:ext cx="295275" cy="1905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73750" name="Freeform 53"/>
          <p:cNvSpPr>
            <a:spLocks/>
          </p:cNvSpPr>
          <p:nvPr/>
        </p:nvSpPr>
        <p:spPr bwMode="auto">
          <a:xfrm>
            <a:off x="5410200" y="2711450"/>
            <a:ext cx="152400" cy="2165350"/>
          </a:xfrm>
          <a:custGeom>
            <a:avLst/>
            <a:gdLst>
              <a:gd name="T0" fmla="*/ 0 w 89"/>
              <a:gd name="T1" fmla="*/ 2163956 h 1553"/>
              <a:gd name="T2" fmla="*/ 150688 w 89"/>
              <a:gd name="T3" fmla="*/ 2163956 h 1553"/>
              <a:gd name="T4" fmla="*/ 150688 w 89"/>
              <a:gd name="T5" fmla="*/ 0 h 1553"/>
              <a:gd name="T6" fmla="*/ 0 60000 65536"/>
              <a:gd name="T7" fmla="*/ 0 60000 65536"/>
              <a:gd name="T8" fmla="*/ 0 60000 65536"/>
              <a:gd name="T9" fmla="*/ 0 w 89"/>
              <a:gd name="T10" fmla="*/ 0 h 1553"/>
              <a:gd name="T11" fmla="*/ 89 w 89"/>
              <a:gd name="T12" fmla="*/ 1553 h 1553"/>
            </a:gdLst>
            <a:ahLst/>
            <a:cxnLst>
              <a:cxn ang="T6">
                <a:pos x="T0" y="T1"/>
              </a:cxn>
              <a:cxn ang="T7">
                <a:pos x="T2" y="T3"/>
              </a:cxn>
              <a:cxn ang="T8">
                <a:pos x="T4" y="T5"/>
              </a:cxn>
            </a:cxnLst>
            <a:rect l="T9" t="T10" r="T11" b="T12"/>
            <a:pathLst>
              <a:path w="89" h="1553">
                <a:moveTo>
                  <a:pt x="0" y="1552"/>
                </a:moveTo>
                <a:lnTo>
                  <a:pt x="88" y="1552"/>
                </a:lnTo>
                <a:lnTo>
                  <a:pt x="88" y="0"/>
                </a:lnTo>
              </a:path>
            </a:pathLst>
          </a:custGeom>
          <a:noFill/>
          <a:ln w="50800" cap="rnd">
            <a:solidFill>
              <a:schemeClr val="accent1"/>
            </a:solidFill>
            <a:round/>
            <a:headEnd/>
            <a:tailEnd type="triangle" w="med" len="med"/>
          </a:ln>
        </p:spPr>
        <p:txBody>
          <a:bodyPr>
            <a:prstTxWarp prst="textNoShape">
              <a:avLst/>
            </a:prstTxWarp>
          </a:bodyPr>
          <a:lstStyle/>
          <a:p>
            <a:endParaRPr lang="en-US"/>
          </a:p>
        </p:txBody>
      </p:sp>
      <p:sp>
        <p:nvSpPr>
          <p:cNvPr id="73751" name="Freeform 54"/>
          <p:cNvSpPr>
            <a:spLocks/>
          </p:cNvSpPr>
          <p:nvPr/>
        </p:nvSpPr>
        <p:spPr bwMode="auto">
          <a:xfrm>
            <a:off x="1066800" y="3810000"/>
            <a:ext cx="4495800" cy="1317625"/>
          </a:xfrm>
          <a:custGeom>
            <a:avLst/>
            <a:gdLst>
              <a:gd name="T0" fmla="*/ 4492964 w 1585"/>
              <a:gd name="T1" fmla="*/ 0 h 673"/>
              <a:gd name="T2" fmla="*/ 0 w 1585"/>
              <a:gd name="T3" fmla="*/ 0 h 673"/>
              <a:gd name="T4" fmla="*/ 0 w 1585"/>
              <a:gd name="T5" fmla="*/ 1315667 h 673"/>
              <a:gd name="T6" fmla="*/ 629696 w 1585"/>
              <a:gd name="T7" fmla="*/ 1315667 h 673"/>
              <a:gd name="T8" fmla="*/ 0 60000 65536"/>
              <a:gd name="T9" fmla="*/ 0 60000 65536"/>
              <a:gd name="T10" fmla="*/ 0 60000 65536"/>
              <a:gd name="T11" fmla="*/ 0 60000 65536"/>
              <a:gd name="T12" fmla="*/ 0 w 1585"/>
              <a:gd name="T13" fmla="*/ 0 h 673"/>
              <a:gd name="T14" fmla="*/ 1585 w 1585"/>
              <a:gd name="T15" fmla="*/ 673 h 673"/>
            </a:gdLst>
            <a:ahLst/>
            <a:cxnLst>
              <a:cxn ang="T8">
                <a:pos x="T0" y="T1"/>
              </a:cxn>
              <a:cxn ang="T9">
                <a:pos x="T2" y="T3"/>
              </a:cxn>
              <a:cxn ang="T10">
                <a:pos x="T4" y="T5"/>
              </a:cxn>
              <a:cxn ang="T11">
                <a:pos x="T6" y="T7"/>
              </a:cxn>
            </a:cxnLst>
            <a:rect l="T12" t="T13" r="T14" b="T15"/>
            <a:pathLst>
              <a:path w="1585" h="673">
                <a:moveTo>
                  <a:pt x="1584" y="0"/>
                </a:moveTo>
                <a:lnTo>
                  <a:pt x="0" y="0"/>
                </a:lnTo>
                <a:lnTo>
                  <a:pt x="0" y="672"/>
                </a:lnTo>
                <a:lnTo>
                  <a:pt x="222" y="672"/>
                </a:lnTo>
              </a:path>
            </a:pathLst>
          </a:custGeom>
          <a:noFill/>
          <a:ln w="28575" cap="rnd">
            <a:solidFill>
              <a:schemeClr val="tx1"/>
            </a:solidFill>
            <a:round/>
            <a:headEnd/>
            <a:tailEnd/>
          </a:ln>
        </p:spPr>
        <p:txBody>
          <a:bodyPr>
            <a:prstTxWarp prst="textNoShape">
              <a:avLst/>
            </a:prstTxWarp>
          </a:bodyPr>
          <a:lstStyle/>
          <a:p>
            <a:endParaRPr lang="en-US"/>
          </a:p>
        </p:txBody>
      </p:sp>
      <p:sp>
        <p:nvSpPr>
          <p:cNvPr id="73752" name="Line 55"/>
          <p:cNvSpPr>
            <a:spLocks noChangeShapeType="1"/>
          </p:cNvSpPr>
          <p:nvPr/>
        </p:nvSpPr>
        <p:spPr bwMode="auto">
          <a:xfrm>
            <a:off x="4724400" y="4800600"/>
            <a:ext cx="433388" cy="4763"/>
          </a:xfrm>
          <a:prstGeom prst="line">
            <a:avLst/>
          </a:prstGeom>
          <a:noFill/>
          <a:ln w="50800">
            <a:solidFill>
              <a:schemeClr val="accent1"/>
            </a:solidFill>
            <a:round/>
            <a:headEnd/>
            <a:tailEnd type="triangle" w="med" len="med"/>
          </a:ln>
        </p:spPr>
        <p:txBody>
          <a:bodyPr wrap="none" anchor="ctr">
            <a:prstTxWarp prst="textNoShape">
              <a:avLst/>
            </a:prstTxWarp>
          </a:bodyPr>
          <a:lstStyle/>
          <a:p>
            <a:endParaRPr lang="en-US"/>
          </a:p>
        </p:txBody>
      </p:sp>
      <p:sp>
        <p:nvSpPr>
          <p:cNvPr id="73753" name="Rectangle 56"/>
          <p:cNvSpPr>
            <a:spLocks noChangeArrowheads="1"/>
          </p:cNvSpPr>
          <p:nvPr/>
        </p:nvSpPr>
        <p:spPr bwMode="auto">
          <a:xfrm rot="-5400000">
            <a:off x="654844" y="6077744"/>
            <a:ext cx="8286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imm16</a:t>
            </a:r>
          </a:p>
        </p:txBody>
      </p:sp>
      <p:sp>
        <p:nvSpPr>
          <p:cNvPr id="73754" name="Freeform 57"/>
          <p:cNvSpPr>
            <a:spLocks/>
          </p:cNvSpPr>
          <p:nvPr/>
        </p:nvSpPr>
        <p:spPr bwMode="auto">
          <a:xfrm>
            <a:off x="1676400" y="4762500"/>
            <a:ext cx="711200" cy="703263"/>
          </a:xfrm>
          <a:custGeom>
            <a:avLst/>
            <a:gdLst>
              <a:gd name="T0" fmla="*/ 492125 w 448"/>
              <a:gd name="T1" fmla="*/ 703263 h 443"/>
              <a:gd name="T2" fmla="*/ 0 w 448"/>
              <a:gd name="T3" fmla="*/ 693738 h 443"/>
              <a:gd name="T4" fmla="*/ 0 w 448"/>
              <a:gd name="T5" fmla="*/ 512763 h 443"/>
              <a:gd name="T6" fmla="*/ 711200 w 448"/>
              <a:gd name="T7" fmla="*/ 512763 h 443"/>
              <a:gd name="T8" fmla="*/ 711200 w 448"/>
              <a:gd name="T9" fmla="*/ 0 h 443"/>
              <a:gd name="T10" fmla="*/ 0 60000 65536"/>
              <a:gd name="T11" fmla="*/ 0 60000 65536"/>
              <a:gd name="T12" fmla="*/ 0 60000 65536"/>
              <a:gd name="T13" fmla="*/ 0 60000 65536"/>
              <a:gd name="T14" fmla="*/ 0 60000 65536"/>
              <a:gd name="T15" fmla="*/ 0 w 448"/>
              <a:gd name="T16" fmla="*/ 0 h 443"/>
              <a:gd name="T17" fmla="*/ 448 w 448"/>
              <a:gd name="T18" fmla="*/ 443 h 443"/>
            </a:gdLst>
            <a:ahLst/>
            <a:cxnLst>
              <a:cxn ang="T10">
                <a:pos x="T0" y="T1"/>
              </a:cxn>
              <a:cxn ang="T11">
                <a:pos x="T2" y="T3"/>
              </a:cxn>
              <a:cxn ang="T12">
                <a:pos x="T4" y="T5"/>
              </a:cxn>
              <a:cxn ang="T13">
                <a:pos x="T6" y="T7"/>
              </a:cxn>
              <a:cxn ang="T14">
                <a:pos x="T8" y="T9"/>
              </a:cxn>
            </a:cxnLst>
            <a:rect l="T15" t="T16" r="T17" b="T18"/>
            <a:pathLst>
              <a:path w="448" h="443">
                <a:moveTo>
                  <a:pt x="310" y="443"/>
                </a:moveTo>
                <a:lnTo>
                  <a:pt x="0" y="437"/>
                </a:lnTo>
                <a:lnTo>
                  <a:pt x="0" y="323"/>
                </a:lnTo>
                <a:lnTo>
                  <a:pt x="448" y="323"/>
                </a:lnTo>
                <a:lnTo>
                  <a:pt x="448" y="0"/>
                </a:lnTo>
              </a:path>
            </a:pathLst>
          </a:custGeom>
          <a:noFill/>
          <a:ln w="28575" cap="rnd">
            <a:solidFill>
              <a:schemeClr val="tx1"/>
            </a:solidFill>
            <a:round/>
            <a:headEnd type="triangle" w="med" len="med"/>
            <a:tailEnd/>
          </a:ln>
        </p:spPr>
        <p:txBody>
          <a:bodyPr>
            <a:prstTxWarp prst="textNoShape">
              <a:avLst/>
            </a:prstTxWarp>
          </a:bodyPr>
          <a:lstStyle/>
          <a:p>
            <a:endParaRPr lang="en-US"/>
          </a:p>
        </p:txBody>
      </p:sp>
      <p:sp>
        <p:nvSpPr>
          <p:cNvPr id="73755" name="Line 58"/>
          <p:cNvSpPr>
            <a:spLocks noChangeShapeType="1"/>
          </p:cNvSpPr>
          <p:nvPr/>
        </p:nvSpPr>
        <p:spPr bwMode="auto">
          <a:xfrm>
            <a:off x="5867400" y="2278063"/>
            <a:ext cx="104140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73756" name="Rectangle 59"/>
          <p:cNvSpPr>
            <a:spLocks noChangeArrowheads="1"/>
          </p:cNvSpPr>
          <p:nvPr/>
        </p:nvSpPr>
        <p:spPr bwMode="auto">
          <a:xfrm>
            <a:off x="6900863" y="2122488"/>
            <a:ext cx="1835150"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Instruction&lt;31:0&gt;</a:t>
            </a:r>
          </a:p>
        </p:txBody>
      </p:sp>
      <p:sp>
        <p:nvSpPr>
          <p:cNvPr id="73757" name="Line 60"/>
          <p:cNvSpPr>
            <a:spLocks noChangeShapeType="1"/>
          </p:cNvSpPr>
          <p:nvPr/>
        </p:nvSpPr>
        <p:spPr bwMode="auto">
          <a:xfrm>
            <a:off x="2400300" y="4725988"/>
            <a:ext cx="422275"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73758" name="Line 61"/>
          <p:cNvSpPr>
            <a:spLocks noChangeShapeType="1"/>
          </p:cNvSpPr>
          <p:nvPr/>
        </p:nvSpPr>
        <p:spPr bwMode="auto">
          <a:xfrm>
            <a:off x="2260600" y="4730750"/>
            <a:ext cx="1016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3759" name="Rectangle 62"/>
          <p:cNvSpPr>
            <a:spLocks noChangeArrowheads="1"/>
          </p:cNvSpPr>
          <p:nvPr/>
        </p:nvSpPr>
        <p:spPr bwMode="auto">
          <a:xfrm>
            <a:off x="2781300" y="4689475"/>
            <a:ext cx="295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0</a:t>
            </a:r>
          </a:p>
        </p:txBody>
      </p:sp>
      <p:sp>
        <p:nvSpPr>
          <p:cNvPr id="73760" name="Rectangle 63"/>
          <p:cNvSpPr>
            <a:spLocks noChangeArrowheads="1"/>
          </p:cNvSpPr>
          <p:nvPr/>
        </p:nvSpPr>
        <p:spPr bwMode="auto">
          <a:xfrm>
            <a:off x="2749550" y="5548313"/>
            <a:ext cx="2952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1</a:t>
            </a:r>
          </a:p>
        </p:txBody>
      </p:sp>
      <p:sp>
        <p:nvSpPr>
          <p:cNvPr id="73761" name="Rectangle 64"/>
          <p:cNvSpPr>
            <a:spLocks noChangeArrowheads="1"/>
          </p:cNvSpPr>
          <p:nvPr/>
        </p:nvSpPr>
        <p:spPr bwMode="auto">
          <a:xfrm>
            <a:off x="1447800" y="2286000"/>
            <a:ext cx="1295400" cy="1066800"/>
          </a:xfrm>
          <a:prstGeom prst="rect">
            <a:avLst/>
          </a:prstGeom>
          <a:noFill/>
          <a:ln w="12700">
            <a:solidFill>
              <a:schemeClr val="tx1"/>
            </a:solidFill>
            <a:prstDash val="sysDot"/>
            <a:miter lim="800000"/>
            <a:headEnd/>
            <a:tailEnd/>
          </a:ln>
        </p:spPr>
        <p:txBody>
          <a:bodyPr wrap="none" anchor="ctr">
            <a:prstTxWarp prst="textNoShape">
              <a:avLst/>
            </a:prstTxWarp>
          </a:bodyPr>
          <a:lstStyle/>
          <a:p>
            <a:endParaRPr lang="en-US"/>
          </a:p>
        </p:txBody>
      </p:sp>
      <p:sp>
        <p:nvSpPr>
          <p:cNvPr id="73762" name="Rectangle 65"/>
          <p:cNvSpPr>
            <a:spLocks noChangeArrowheads="1"/>
          </p:cNvSpPr>
          <p:nvPr/>
        </p:nvSpPr>
        <p:spPr bwMode="auto">
          <a:xfrm>
            <a:off x="476250" y="2816225"/>
            <a:ext cx="6508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accent2"/>
                </a:solidFill>
                <a:latin typeface="Times" pitchFamily="19" charset="0"/>
              </a:rPr>
              <a:t>Zero</a:t>
            </a:r>
            <a:endParaRPr lang="en-US" sz="1800" u="sng">
              <a:latin typeface="Times" pitchFamily="19" charset="0"/>
            </a:endParaRPr>
          </a:p>
        </p:txBody>
      </p:sp>
      <p:sp>
        <p:nvSpPr>
          <p:cNvPr id="73763" name="Line 66"/>
          <p:cNvSpPr>
            <a:spLocks noChangeShapeType="1"/>
          </p:cNvSpPr>
          <p:nvPr/>
        </p:nvSpPr>
        <p:spPr bwMode="auto">
          <a:xfrm>
            <a:off x="1066800" y="3048000"/>
            <a:ext cx="685800" cy="0"/>
          </a:xfrm>
          <a:prstGeom prst="line">
            <a:avLst/>
          </a:prstGeom>
          <a:noFill/>
          <a:ln w="38100">
            <a:solidFill>
              <a:schemeClr val="accent2"/>
            </a:solidFill>
            <a:round/>
            <a:headEnd/>
            <a:tailEnd type="triangle" w="med" len="med"/>
          </a:ln>
        </p:spPr>
        <p:txBody>
          <a:bodyPr wrap="none" anchor="ctr">
            <a:prstTxWarp prst="textNoShape">
              <a:avLst/>
            </a:prstTxWarp>
          </a:bodyPr>
          <a:lstStyle/>
          <a:p>
            <a:endParaRPr lang="en-US"/>
          </a:p>
        </p:txBody>
      </p:sp>
      <p:sp>
        <p:nvSpPr>
          <p:cNvPr id="73764" name="Line 67"/>
          <p:cNvSpPr>
            <a:spLocks noChangeShapeType="1"/>
          </p:cNvSpPr>
          <p:nvPr/>
        </p:nvSpPr>
        <p:spPr bwMode="auto">
          <a:xfrm>
            <a:off x="1066800" y="2617788"/>
            <a:ext cx="685800" cy="0"/>
          </a:xfrm>
          <a:prstGeom prst="line">
            <a:avLst/>
          </a:prstGeom>
          <a:noFill/>
          <a:ln w="38100">
            <a:solidFill>
              <a:schemeClr val="accent2"/>
            </a:solidFill>
            <a:round/>
            <a:headEnd/>
            <a:tailEnd type="triangle" w="med" len="med"/>
          </a:ln>
        </p:spPr>
        <p:txBody>
          <a:bodyPr wrap="none" anchor="ctr">
            <a:prstTxWarp prst="textNoShape">
              <a:avLst/>
            </a:prstTxWarp>
          </a:bodyPr>
          <a:lstStyle/>
          <a:p>
            <a:endParaRPr lang="en-US"/>
          </a:p>
        </p:txBody>
      </p:sp>
      <p:sp>
        <p:nvSpPr>
          <p:cNvPr id="73765" name="Freeform 68"/>
          <p:cNvSpPr>
            <a:spLocks/>
          </p:cNvSpPr>
          <p:nvPr/>
        </p:nvSpPr>
        <p:spPr bwMode="auto">
          <a:xfrm>
            <a:off x="2576513" y="2819400"/>
            <a:ext cx="319087" cy="1828800"/>
          </a:xfrm>
          <a:custGeom>
            <a:avLst/>
            <a:gdLst>
              <a:gd name="T0" fmla="*/ 0 w 201"/>
              <a:gd name="T1" fmla="*/ 9525 h 1152"/>
              <a:gd name="T2" fmla="*/ 319087 w 201"/>
              <a:gd name="T3" fmla="*/ 0 h 1152"/>
              <a:gd name="T4" fmla="*/ 319087 w 201"/>
              <a:gd name="T5" fmla="*/ 1828800 h 1152"/>
              <a:gd name="T6" fmla="*/ 0 60000 65536"/>
              <a:gd name="T7" fmla="*/ 0 60000 65536"/>
              <a:gd name="T8" fmla="*/ 0 60000 65536"/>
              <a:gd name="T9" fmla="*/ 0 w 201"/>
              <a:gd name="T10" fmla="*/ 0 h 1152"/>
              <a:gd name="T11" fmla="*/ 201 w 201"/>
              <a:gd name="T12" fmla="*/ 1152 h 1152"/>
            </a:gdLst>
            <a:ahLst/>
            <a:cxnLst>
              <a:cxn ang="T6">
                <a:pos x="T0" y="T1"/>
              </a:cxn>
              <a:cxn ang="T7">
                <a:pos x="T2" y="T3"/>
              </a:cxn>
              <a:cxn ang="T8">
                <a:pos x="T4" y="T5"/>
              </a:cxn>
            </a:cxnLst>
            <a:rect l="T9" t="T10" r="T11" b="T12"/>
            <a:pathLst>
              <a:path w="201" h="1152">
                <a:moveTo>
                  <a:pt x="0" y="6"/>
                </a:moveTo>
                <a:lnTo>
                  <a:pt x="201" y="0"/>
                </a:lnTo>
                <a:lnTo>
                  <a:pt x="201" y="1152"/>
                </a:lnTo>
              </a:path>
            </a:pathLst>
          </a:custGeom>
          <a:noFill/>
          <a:ln w="57150" cap="rnd">
            <a:solidFill>
              <a:schemeClr val="accent2"/>
            </a:solidFill>
            <a:prstDash val="sysDot"/>
            <a:round/>
            <a:headEnd/>
            <a:tailEnd type="triangle" w="med" len="med"/>
          </a:ln>
        </p:spPr>
        <p:txBody>
          <a:bodyPr wrap="none" anchor="ctr">
            <a:prstTxWarp prst="textNoShape">
              <a:avLst/>
            </a:prstTxWarp>
          </a:bodyPr>
          <a:lstStyle/>
          <a:p>
            <a:endParaRPr lang="en-US"/>
          </a:p>
        </p:txBody>
      </p:sp>
      <p:sp>
        <p:nvSpPr>
          <p:cNvPr id="73766" name="Rectangle 69"/>
          <p:cNvSpPr>
            <a:spLocks noChangeArrowheads="1"/>
          </p:cNvSpPr>
          <p:nvPr/>
        </p:nvSpPr>
        <p:spPr bwMode="auto">
          <a:xfrm>
            <a:off x="2133600" y="3429000"/>
            <a:ext cx="1641475" cy="363538"/>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sz="1800" b="1">
                <a:solidFill>
                  <a:schemeClr val="accent2"/>
                </a:solidFill>
                <a:latin typeface="Times" pitchFamily="19" charset="0"/>
              </a:rPr>
              <a:t>nPC_MUX_sel</a:t>
            </a:r>
            <a:endParaRPr lang="en-US" sz="1800" u="sng">
              <a:latin typeface="Times" pitchFamily="19" charset="0"/>
            </a:endParaRPr>
          </a:p>
        </p:txBody>
      </p:sp>
      <p:sp>
        <p:nvSpPr>
          <p:cNvPr id="73767" name="Rectangle 70"/>
          <p:cNvSpPr>
            <a:spLocks noGrp="1" noChangeArrowheads="1"/>
          </p:cNvSpPr>
          <p:nvPr>
            <p:ph type="body" idx="1"/>
          </p:nvPr>
        </p:nvSpPr>
        <p:spPr>
          <a:xfrm>
            <a:off x="304800" y="1295400"/>
            <a:ext cx="8610600" cy="415925"/>
          </a:xfrm>
          <a:noFill/>
        </p:spPr>
        <p:txBody>
          <a:bodyPr/>
          <a:lstStyle/>
          <a:p>
            <a:r>
              <a:rPr lang="en-US">
                <a:ea typeface="ＭＳ Ｐゴシック" pitchFamily="19" charset="-128"/>
                <a:cs typeface="ＭＳ Ｐゴシック" pitchFamily="19" charset="-128"/>
              </a:rPr>
              <a:t>New PC = { PC[31..28], target address, 00 }</a:t>
            </a:r>
          </a:p>
        </p:txBody>
      </p:sp>
      <p:grpSp>
        <p:nvGrpSpPr>
          <p:cNvPr id="9" name="Group 71"/>
          <p:cNvGrpSpPr>
            <a:grpSpLocks/>
          </p:cNvGrpSpPr>
          <p:nvPr/>
        </p:nvGrpSpPr>
        <p:grpSpPr bwMode="auto">
          <a:xfrm>
            <a:off x="381000" y="685800"/>
            <a:ext cx="7578725" cy="590550"/>
            <a:chOff x="240" y="510"/>
            <a:chExt cx="4774" cy="372"/>
          </a:xfrm>
        </p:grpSpPr>
        <p:grpSp>
          <p:nvGrpSpPr>
            <p:cNvPr id="10" name="Group 72"/>
            <p:cNvGrpSpPr>
              <a:grpSpLocks/>
            </p:cNvGrpSpPr>
            <p:nvPr/>
          </p:nvGrpSpPr>
          <p:grpSpPr bwMode="auto">
            <a:xfrm>
              <a:off x="737" y="672"/>
              <a:ext cx="3832" cy="210"/>
              <a:chOff x="868" y="3836"/>
              <a:chExt cx="3832" cy="210"/>
            </a:xfrm>
          </p:grpSpPr>
          <p:sp>
            <p:nvSpPr>
              <p:cNvPr id="73803" name="Rectangle 73"/>
              <p:cNvSpPr>
                <a:spLocks noChangeArrowheads="1"/>
              </p:cNvSpPr>
              <p:nvPr/>
            </p:nvSpPr>
            <p:spPr bwMode="auto">
              <a:xfrm>
                <a:off x="872" y="3848"/>
                <a:ext cx="382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11" name="Group 74"/>
              <p:cNvGrpSpPr>
                <a:grpSpLocks/>
              </p:cNvGrpSpPr>
              <p:nvPr/>
            </p:nvGrpSpPr>
            <p:grpSpPr bwMode="auto">
              <a:xfrm>
                <a:off x="868" y="3836"/>
                <a:ext cx="664" cy="210"/>
                <a:chOff x="868" y="3836"/>
                <a:chExt cx="664" cy="210"/>
              </a:xfrm>
            </p:grpSpPr>
            <p:sp>
              <p:nvSpPr>
                <p:cNvPr id="73807" name="Rectangle 75"/>
                <p:cNvSpPr>
                  <a:spLocks noChangeArrowheads="1"/>
                </p:cNvSpPr>
                <p:nvPr/>
              </p:nvSpPr>
              <p:spPr bwMode="auto">
                <a:xfrm>
                  <a:off x="868" y="3844"/>
                  <a:ext cx="66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73808" name="Rectangle 76"/>
                <p:cNvSpPr>
                  <a:spLocks noChangeArrowheads="1"/>
                </p:cNvSpPr>
                <p:nvPr/>
              </p:nvSpPr>
              <p:spPr bwMode="auto">
                <a:xfrm>
                  <a:off x="1061" y="3836"/>
                  <a:ext cx="24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op</a:t>
                  </a:r>
                </a:p>
              </p:txBody>
            </p:sp>
          </p:grpSp>
          <p:sp>
            <p:nvSpPr>
              <p:cNvPr id="73805" name="Rectangle 77"/>
              <p:cNvSpPr>
                <a:spLocks noChangeArrowheads="1"/>
              </p:cNvSpPr>
              <p:nvPr/>
            </p:nvSpPr>
            <p:spPr bwMode="auto">
              <a:xfrm>
                <a:off x="1540" y="3844"/>
                <a:ext cx="316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73806" name="Rectangle 78"/>
              <p:cNvSpPr>
                <a:spLocks noChangeArrowheads="1"/>
              </p:cNvSpPr>
              <p:nvPr/>
            </p:nvSpPr>
            <p:spPr bwMode="auto">
              <a:xfrm>
                <a:off x="2542" y="3836"/>
                <a:ext cx="89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target address</a:t>
                </a:r>
              </a:p>
            </p:txBody>
          </p:sp>
        </p:grpSp>
        <p:sp>
          <p:nvSpPr>
            <p:cNvPr id="73797" name="Rectangle 79"/>
            <p:cNvSpPr>
              <a:spLocks noChangeArrowheads="1"/>
            </p:cNvSpPr>
            <p:nvPr/>
          </p:nvSpPr>
          <p:spPr bwMode="auto">
            <a:xfrm>
              <a:off x="4464" y="510"/>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73798" name="Rectangle 80"/>
            <p:cNvSpPr>
              <a:spLocks noChangeArrowheads="1"/>
            </p:cNvSpPr>
            <p:nvPr/>
          </p:nvSpPr>
          <p:spPr bwMode="auto">
            <a:xfrm>
              <a:off x="1200" y="51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26</a:t>
              </a:r>
            </a:p>
          </p:txBody>
        </p:sp>
        <p:sp>
          <p:nvSpPr>
            <p:cNvPr id="73799" name="Rectangle 81"/>
            <p:cNvSpPr>
              <a:spLocks noChangeArrowheads="1"/>
            </p:cNvSpPr>
            <p:nvPr/>
          </p:nvSpPr>
          <p:spPr bwMode="auto">
            <a:xfrm>
              <a:off x="672" y="51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31</a:t>
              </a:r>
            </a:p>
          </p:txBody>
        </p:sp>
        <p:sp>
          <p:nvSpPr>
            <p:cNvPr id="73800" name="Rectangle 82"/>
            <p:cNvSpPr>
              <a:spLocks noChangeArrowheads="1"/>
            </p:cNvSpPr>
            <p:nvPr/>
          </p:nvSpPr>
          <p:spPr bwMode="auto">
            <a:xfrm>
              <a:off x="240" y="672"/>
              <a:ext cx="45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J-type</a:t>
              </a:r>
            </a:p>
          </p:txBody>
        </p:sp>
        <p:sp>
          <p:nvSpPr>
            <p:cNvPr id="73801" name="Rectangle 83"/>
            <p:cNvSpPr>
              <a:spLocks noChangeArrowheads="1"/>
            </p:cNvSpPr>
            <p:nvPr/>
          </p:nvSpPr>
          <p:spPr bwMode="auto">
            <a:xfrm>
              <a:off x="4608" y="672"/>
              <a:ext cx="406"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jump</a:t>
              </a:r>
            </a:p>
          </p:txBody>
        </p:sp>
        <p:sp>
          <p:nvSpPr>
            <p:cNvPr id="73802" name="Rectangle 84"/>
            <p:cNvSpPr>
              <a:spLocks noChangeArrowheads="1"/>
            </p:cNvSpPr>
            <p:nvPr/>
          </p:nvSpPr>
          <p:spPr bwMode="auto">
            <a:xfrm>
              <a:off x="1392" y="51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25</a:t>
              </a:r>
            </a:p>
          </p:txBody>
        </p:sp>
      </p:grpSp>
      <p:grpSp>
        <p:nvGrpSpPr>
          <p:cNvPr id="12" name="Group 85"/>
          <p:cNvGrpSpPr>
            <a:grpSpLocks/>
          </p:cNvGrpSpPr>
          <p:nvPr/>
        </p:nvGrpSpPr>
        <p:grpSpPr bwMode="auto">
          <a:xfrm>
            <a:off x="4433888" y="4027488"/>
            <a:ext cx="363537" cy="1416050"/>
            <a:chOff x="2225" y="2845"/>
            <a:chExt cx="229" cy="915"/>
          </a:xfrm>
        </p:grpSpPr>
        <p:grpSp>
          <p:nvGrpSpPr>
            <p:cNvPr id="13" name="Group 86"/>
            <p:cNvGrpSpPr>
              <a:grpSpLocks/>
            </p:cNvGrpSpPr>
            <p:nvPr/>
          </p:nvGrpSpPr>
          <p:grpSpPr bwMode="auto">
            <a:xfrm>
              <a:off x="2264" y="2845"/>
              <a:ext cx="161" cy="915"/>
              <a:chOff x="2264" y="2845"/>
              <a:chExt cx="161" cy="915"/>
            </a:xfrm>
          </p:grpSpPr>
          <p:sp>
            <p:nvSpPr>
              <p:cNvPr id="73792" name="Line 87"/>
              <p:cNvSpPr>
                <a:spLocks noChangeShapeType="1"/>
              </p:cNvSpPr>
              <p:nvPr/>
            </p:nvSpPr>
            <p:spPr bwMode="auto">
              <a:xfrm>
                <a:off x="2264" y="2845"/>
                <a:ext cx="0" cy="899"/>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73793" name="Line 88"/>
              <p:cNvSpPr>
                <a:spLocks noChangeShapeType="1"/>
              </p:cNvSpPr>
              <p:nvPr/>
            </p:nvSpPr>
            <p:spPr bwMode="auto">
              <a:xfrm>
                <a:off x="2272" y="2845"/>
                <a:ext cx="145" cy="106"/>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73794" name="Line 89"/>
              <p:cNvSpPr>
                <a:spLocks noChangeShapeType="1"/>
              </p:cNvSpPr>
              <p:nvPr/>
            </p:nvSpPr>
            <p:spPr bwMode="auto">
              <a:xfrm flipV="1">
                <a:off x="2272" y="3622"/>
                <a:ext cx="145" cy="138"/>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73795" name="Line 90"/>
              <p:cNvSpPr>
                <a:spLocks noChangeShapeType="1"/>
              </p:cNvSpPr>
              <p:nvPr/>
            </p:nvSpPr>
            <p:spPr bwMode="auto">
              <a:xfrm>
                <a:off x="2425" y="2967"/>
                <a:ext cx="0" cy="655"/>
              </a:xfrm>
              <a:prstGeom prst="line">
                <a:avLst/>
              </a:prstGeom>
              <a:noFill/>
              <a:ln w="25400">
                <a:solidFill>
                  <a:schemeClr val="tx1"/>
                </a:solidFill>
                <a:round/>
                <a:headEnd/>
                <a:tailEnd/>
              </a:ln>
            </p:spPr>
            <p:txBody>
              <a:bodyPr wrap="none" anchor="ctr">
                <a:prstTxWarp prst="textNoShape">
                  <a:avLst/>
                </a:prstTxWarp>
              </a:bodyPr>
              <a:lstStyle/>
              <a:p>
                <a:endParaRPr lang="en-US"/>
              </a:p>
            </p:txBody>
          </p:sp>
        </p:grpSp>
        <p:sp>
          <p:nvSpPr>
            <p:cNvPr id="73789" name="Rectangle 91"/>
            <p:cNvSpPr>
              <a:spLocks noChangeArrowheads="1"/>
            </p:cNvSpPr>
            <p:nvPr/>
          </p:nvSpPr>
          <p:spPr bwMode="auto">
            <a:xfrm rot="5400000">
              <a:off x="2134" y="3204"/>
              <a:ext cx="412"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Mux</a:t>
              </a:r>
            </a:p>
          </p:txBody>
        </p:sp>
        <p:sp>
          <p:nvSpPr>
            <p:cNvPr id="73790" name="Rectangle 92"/>
            <p:cNvSpPr>
              <a:spLocks noChangeArrowheads="1"/>
            </p:cNvSpPr>
            <p:nvPr/>
          </p:nvSpPr>
          <p:spPr bwMode="auto">
            <a:xfrm>
              <a:off x="2256" y="2932"/>
              <a:ext cx="151" cy="233"/>
            </a:xfrm>
            <a:prstGeom prst="rect">
              <a:avLst/>
            </a:prstGeom>
            <a:noFill/>
            <a:ln w="12700">
              <a:noFill/>
              <a:miter lim="800000"/>
              <a:headEnd/>
              <a:tailEnd/>
            </a:ln>
          </p:spPr>
          <p:txBody>
            <a:bodyPr wrap="none" anchor="ctr">
              <a:prstTxWarp prst="textNoShape">
                <a:avLst/>
              </a:prstTxWarp>
            </a:bodyPr>
            <a:lstStyle/>
            <a:p>
              <a:endParaRPr lang="en-US"/>
            </a:p>
          </p:txBody>
        </p:sp>
        <p:sp>
          <p:nvSpPr>
            <p:cNvPr id="73791" name="Rectangle 93"/>
            <p:cNvSpPr>
              <a:spLocks noChangeArrowheads="1"/>
            </p:cNvSpPr>
            <p:nvPr/>
          </p:nvSpPr>
          <p:spPr bwMode="auto">
            <a:xfrm>
              <a:off x="2256" y="3447"/>
              <a:ext cx="151" cy="233"/>
            </a:xfrm>
            <a:prstGeom prst="rect">
              <a:avLst/>
            </a:prstGeom>
            <a:noFill/>
            <a:ln w="12700">
              <a:noFill/>
              <a:miter lim="800000"/>
              <a:headEnd/>
              <a:tailEnd/>
            </a:ln>
          </p:spPr>
          <p:txBody>
            <a:bodyPr wrap="none" anchor="ctr">
              <a:prstTxWarp prst="textNoShape">
                <a:avLst/>
              </a:prstTxWarp>
            </a:bodyPr>
            <a:lstStyle/>
            <a:p>
              <a:endParaRPr lang="en-US"/>
            </a:p>
          </p:txBody>
        </p:sp>
      </p:grpSp>
      <p:sp>
        <p:nvSpPr>
          <p:cNvPr id="73770" name="Rectangle 94"/>
          <p:cNvSpPr>
            <a:spLocks noChangeArrowheads="1"/>
          </p:cNvSpPr>
          <p:nvPr/>
        </p:nvSpPr>
        <p:spPr bwMode="auto">
          <a:xfrm>
            <a:off x="4495800" y="4114800"/>
            <a:ext cx="295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1</a:t>
            </a:r>
          </a:p>
        </p:txBody>
      </p:sp>
      <p:sp>
        <p:nvSpPr>
          <p:cNvPr id="73771" name="Rectangle 95"/>
          <p:cNvSpPr>
            <a:spLocks noChangeArrowheads="1"/>
          </p:cNvSpPr>
          <p:nvPr/>
        </p:nvSpPr>
        <p:spPr bwMode="auto">
          <a:xfrm>
            <a:off x="4464050" y="4973638"/>
            <a:ext cx="2952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0</a:t>
            </a:r>
          </a:p>
        </p:txBody>
      </p:sp>
      <p:sp>
        <p:nvSpPr>
          <p:cNvPr id="73772" name="Rectangle 96"/>
          <p:cNvSpPr>
            <a:spLocks noChangeArrowheads="1"/>
          </p:cNvSpPr>
          <p:nvPr/>
        </p:nvSpPr>
        <p:spPr bwMode="auto">
          <a:xfrm>
            <a:off x="250825" y="1828800"/>
            <a:ext cx="739775" cy="363538"/>
          </a:xfrm>
          <a:prstGeom prst="rect">
            <a:avLst/>
          </a:prstGeom>
          <a:noFill/>
          <a:ln w="12700">
            <a:noFill/>
            <a:miter lim="800000"/>
            <a:headEnd/>
            <a:tailEnd/>
          </a:ln>
        </p:spPr>
        <p:txBody>
          <a:bodyPr wrap="none" lIns="90488" tIns="44450" rIns="90488" bIns="44450">
            <a:prstTxWarp prst="textNoShape">
              <a:avLst/>
            </a:prstTxWarp>
            <a:spAutoFit/>
          </a:bodyPr>
          <a:lstStyle/>
          <a:p>
            <a:pPr algn="r"/>
            <a:r>
              <a:rPr lang="en-US" sz="1800" b="1">
                <a:solidFill>
                  <a:schemeClr val="accent2"/>
                </a:solidFill>
                <a:latin typeface="Times" pitchFamily="19" charset="0"/>
              </a:rPr>
              <a:t>Jump</a:t>
            </a:r>
            <a:endParaRPr lang="en-US" sz="1800" u="sng">
              <a:latin typeface="Times" pitchFamily="19" charset="0"/>
            </a:endParaRPr>
          </a:p>
        </p:txBody>
      </p:sp>
      <p:sp>
        <p:nvSpPr>
          <p:cNvPr id="73773" name="Freeform 97"/>
          <p:cNvSpPr>
            <a:spLocks/>
          </p:cNvSpPr>
          <p:nvPr/>
        </p:nvSpPr>
        <p:spPr bwMode="auto">
          <a:xfrm>
            <a:off x="1066800" y="2057400"/>
            <a:ext cx="3505200" cy="1981200"/>
          </a:xfrm>
          <a:custGeom>
            <a:avLst/>
            <a:gdLst>
              <a:gd name="T0" fmla="*/ 0 w 2208"/>
              <a:gd name="T1" fmla="*/ 0 h 1248"/>
              <a:gd name="T2" fmla="*/ 3505200 w 2208"/>
              <a:gd name="T3" fmla="*/ 0 h 1248"/>
              <a:gd name="T4" fmla="*/ 3505200 w 2208"/>
              <a:gd name="T5" fmla="*/ 1981200 h 1248"/>
              <a:gd name="T6" fmla="*/ 0 60000 65536"/>
              <a:gd name="T7" fmla="*/ 0 60000 65536"/>
              <a:gd name="T8" fmla="*/ 0 60000 65536"/>
              <a:gd name="T9" fmla="*/ 0 w 2208"/>
              <a:gd name="T10" fmla="*/ 0 h 1248"/>
              <a:gd name="T11" fmla="*/ 2208 w 2208"/>
              <a:gd name="T12" fmla="*/ 1248 h 1248"/>
            </a:gdLst>
            <a:ahLst/>
            <a:cxnLst>
              <a:cxn ang="T6">
                <a:pos x="T0" y="T1"/>
              </a:cxn>
              <a:cxn ang="T7">
                <a:pos x="T2" y="T3"/>
              </a:cxn>
              <a:cxn ang="T8">
                <a:pos x="T4" y="T5"/>
              </a:cxn>
            </a:cxnLst>
            <a:rect l="T9" t="T10" r="T11" b="T12"/>
            <a:pathLst>
              <a:path w="2208" h="1248">
                <a:moveTo>
                  <a:pt x="0" y="0"/>
                </a:moveTo>
                <a:lnTo>
                  <a:pt x="2208" y="0"/>
                </a:lnTo>
                <a:lnTo>
                  <a:pt x="2208" y="1248"/>
                </a:lnTo>
              </a:path>
            </a:pathLst>
          </a:custGeom>
          <a:noFill/>
          <a:ln w="38100">
            <a:solidFill>
              <a:schemeClr val="accent2"/>
            </a:solidFill>
            <a:round/>
            <a:headEnd/>
            <a:tailEnd type="triangle" w="med" len="med"/>
          </a:ln>
        </p:spPr>
        <p:txBody>
          <a:bodyPr wrap="none" anchor="ctr">
            <a:prstTxWarp prst="textNoShape">
              <a:avLst/>
            </a:prstTxWarp>
            <a:spAutoFit/>
          </a:bodyPr>
          <a:lstStyle/>
          <a:p>
            <a:endParaRPr lang="en-US"/>
          </a:p>
        </p:txBody>
      </p:sp>
      <p:sp>
        <p:nvSpPr>
          <p:cNvPr id="73774" name="Line 98"/>
          <p:cNvSpPr>
            <a:spLocks noChangeShapeType="1"/>
          </p:cNvSpPr>
          <p:nvPr/>
        </p:nvSpPr>
        <p:spPr bwMode="auto">
          <a:xfrm>
            <a:off x="3048000" y="5170488"/>
            <a:ext cx="1423988" cy="15875"/>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73775" name="Rectangle 99"/>
          <p:cNvSpPr>
            <a:spLocks noChangeArrowheads="1"/>
          </p:cNvSpPr>
          <p:nvPr/>
        </p:nvSpPr>
        <p:spPr bwMode="auto">
          <a:xfrm>
            <a:off x="3962400" y="3962400"/>
            <a:ext cx="295275" cy="792163"/>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73776" name="Line 100"/>
          <p:cNvSpPr>
            <a:spLocks noChangeShapeType="1"/>
          </p:cNvSpPr>
          <p:nvPr/>
        </p:nvSpPr>
        <p:spPr bwMode="auto">
          <a:xfrm>
            <a:off x="3617913" y="4321175"/>
            <a:ext cx="344487" cy="9525"/>
          </a:xfrm>
          <a:prstGeom prst="line">
            <a:avLst/>
          </a:prstGeom>
          <a:noFill/>
          <a:ln w="50800">
            <a:solidFill>
              <a:schemeClr val="accent1"/>
            </a:solidFill>
            <a:round/>
            <a:headEnd/>
            <a:tailEnd type="triangle" w="med" len="med"/>
          </a:ln>
        </p:spPr>
        <p:txBody>
          <a:bodyPr wrap="none" anchor="ctr">
            <a:prstTxWarp prst="textNoShape">
              <a:avLst/>
            </a:prstTxWarp>
          </a:bodyPr>
          <a:lstStyle/>
          <a:p>
            <a:endParaRPr lang="en-US"/>
          </a:p>
        </p:txBody>
      </p:sp>
      <p:sp>
        <p:nvSpPr>
          <p:cNvPr id="73777" name="Line 101"/>
          <p:cNvSpPr>
            <a:spLocks noChangeShapeType="1"/>
          </p:cNvSpPr>
          <p:nvPr/>
        </p:nvSpPr>
        <p:spPr bwMode="auto">
          <a:xfrm>
            <a:off x="4265613" y="4330700"/>
            <a:ext cx="306387" cy="12700"/>
          </a:xfrm>
          <a:prstGeom prst="line">
            <a:avLst/>
          </a:prstGeom>
          <a:noFill/>
          <a:ln w="50800">
            <a:solidFill>
              <a:schemeClr val="accent1"/>
            </a:solidFill>
            <a:round/>
            <a:headEnd/>
            <a:tailEnd type="triangle" w="med" len="med"/>
          </a:ln>
        </p:spPr>
        <p:txBody>
          <a:bodyPr wrap="none" anchor="ctr">
            <a:prstTxWarp prst="textNoShape">
              <a:avLst/>
            </a:prstTxWarp>
          </a:bodyPr>
          <a:lstStyle/>
          <a:p>
            <a:endParaRPr lang="en-US"/>
          </a:p>
        </p:txBody>
      </p:sp>
      <p:sp>
        <p:nvSpPr>
          <p:cNvPr id="73778" name="Rectangle 102"/>
          <p:cNvSpPr>
            <a:spLocks noChangeArrowheads="1"/>
          </p:cNvSpPr>
          <p:nvPr/>
        </p:nvSpPr>
        <p:spPr bwMode="auto">
          <a:xfrm rot="-5400000">
            <a:off x="3212306" y="4147344"/>
            <a:ext cx="4857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TA</a:t>
            </a:r>
          </a:p>
        </p:txBody>
      </p:sp>
      <p:sp>
        <p:nvSpPr>
          <p:cNvPr id="73779" name="Freeform 103"/>
          <p:cNvSpPr>
            <a:spLocks/>
          </p:cNvSpPr>
          <p:nvPr/>
        </p:nvSpPr>
        <p:spPr bwMode="auto">
          <a:xfrm rot="5400000">
            <a:off x="3162300" y="3924300"/>
            <a:ext cx="914400" cy="685800"/>
          </a:xfrm>
          <a:custGeom>
            <a:avLst/>
            <a:gdLst>
              <a:gd name="T0" fmla="*/ 0 w 89"/>
              <a:gd name="T1" fmla="*/ 685358 h 1553"/>
              <a:gd name="T2" fmla="*/ 904126 w 89"/>
              <a:gd name="T3" fmla="*/ 685358 h 1553"/>
              <a:gd name="T4" fmla="*/ 904126 w 89"/>
              <a:gd name="T5" fmla="*/ 0 h 1553"/>
              <a:gd name="T6" fmla="*/ 0 60000 65536"/>
              <a:gd name="T7" fmla="*/ 0 60000 65536"/>
              <a:gd name="T8" fmla="*/ 0 60000 65536"/>
              <a:gd name="T9" fmla="*/ 0 w 89"/>
              <a:gd name="T10" fmla="*/ 0 h 1553"/>
              <a:gd name="T11" fmla="*/ 89 w 89"/>
              <a:gd name="T12" fmla="*/ 1553 h 1553"/>
            </a:gdLst>
            <a:ahLst/>
            <a:cxnLst>
              <a:cxn ang="T6">
                <a:pos x="T0" y="T1"/>
              </a:cxn>
              <a:cxn ang="T7">
                <a:pos x="T2" y="T3"/>
              </a:cxn>
              <a:cxn ang="T8">
                <a:pos x="T4" y="T5"/>
              </a:cxn>
            </a:cxnLst>
            <a:rect l="T9" t="T10" r="T11" b="T12"/>
            <a:pathLst>
              <a:path w="89" h="1553">
                <a:moveTo>
                  <a:pt x="0" y="1552"/>
                </a:moveTo>
                <a:lnTo>
                  <a:pt x="88" y="1552"/>
                </a:lnTo>
                <a:lnTo>
                  <a:pt x="88" y="0"/>
                </a:lnTo>
              </a:path>
            </a:pathLst>
          </a:custGeom>
          <a:noFill/>
          <a:ln w="50800" cap="rnd">
            <a:solidFill>
              <a:schemeClr val="accent1"/>
            </a:solidFill>
            <a:round/>
            <a:headEnd/>
            <a:tailEnd type="triangle" w="med" len="med"/>
          </a:ln>
        </p:spPr>
        <p:txBody>
          <a:bodyPr>
            <a:prstTxWarp prst="textNoShape">
              <a:avLst/>
            </a:prstTxWarp>
          </a:bodyPr>
          <a:lstStyle/>
          <a:p>
            <a:endParaRPr lang="en-US"/>
          </a:p>
        </p:txBody>
      </p:sp>
      <p:sp>
        <p:nvSpPr>
          <p:cNvPr id="73780" name="Rectangle 104"/>
          <p:cNvSpPr>
            <a:spLocks noChangeArrowheads="1"/>
          </p:cNvSpPr>
          <p:nvPr/>
        </p:nvSpPr>
        <p:spPr bwMode="auto">
          <a:xfrm>
            <a:off x="3311525" y="4741863"/>
            <a:ext cx="108902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4 (MSBs)</a:t>
            </a:r>
          </a:p>
        </p:txBody>
      </p:sp>
      <p:sp>
        <p:nvSpPr>
          <p:cNvPr id="73781" name="Rectangle 105"/>
          <p:cNvSpPr>
            <a:spLocks noChangeArrowheads="1"/>
          </p:cNvSpPr>
          <p:nvPr/>
        </p:nvSpPr>
        <p:spPr bwMode="auto">
          <a:xfrm rot="-5400000">
            <a:off x="3909219" y="3952082"/>
            <a:ext cx="4095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00</a:t>
            </a:r>
          </a:p>
        </p:txBody>
      </p:sp>
      <p:sp>
        <p:nvSpPr>
          <p:cNvPr id="73782" name="Rectangle 106"/>
          <p:cNvSpPr>
            <a:spLocks noChangeArrowheads="1"/>
          </p:cNvSpPr>
          <p:nvPr/>
        </p:nvSpPr>
        <p:spPr bwMode="auto">
          <a:xfrm>
            <a:off x="3962400" y="3962400"/>
            <a:ext cx="293688" cy="292100"/>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73783" name="Line 107"/>
          <p:cNvSpPr>
            <a:spLocks noChangeShapeType="1"/>
          </p:cNvSpPr>
          <p:nvPr/>
        </p:nvSpPr>
        <p:spPr bwMode="auto">
          <a:xfrm flipH="1">
            <a:off x="3429000" y="4648200"/>
            <a:ext cx="152400" cy="152400"/>
          </a:xfrm>
          <a:prstGeom prst="line">
            <a:avLst/>
          </a:prstGeom>
          <a:noFill/>
          <a:ln w="19050">
            <a:solidFill>
              <a:schemeClr val="tx1"/>
            </a:solidFill>
            <a:round/>
            <a:headEnd/>
            <a:tailEnd/>
          </a:ln>
        </p:spPr>
        <p:txBody>
          <a:bodyPr wrap="none" anchor="ctr">
            <a:prstTxWarp prst="textNoShape">
              <a:avLst/>
            </a:prstTxWarp>
            <a:spAutoFit/>
          </a:bodyPr>
          <a:lstStyle/>
          <a:p>
            <a:endParaRPr lang="en-US"/>
          </a:p>
        </p:txBody>
      </p:sp>
      <p:sp>
        <p:nvSpPr>
          <p:cNvPr id="73784" name="Rectangle 108"/>
          <p:cNvSpPr>
            <a:spLocks noChangeArrowheads="1"/>
          </p:cNvSpPr>
          <p:nvPr/>
        </p:nvSpPr>
        <p:spPr bwMode="auto">
          <a:xfrm>
            <a:off x="5791200" y="3200400"/>
            <a:ext cx="3200400" cy="3081338"/>
          </a:xfrm>
          <a:prstGeom prst="rect">
            <a:avLst/>
          </a:prstGeom>
          <a:noFill/>
          <a:ln w="12700">
            <a:noFill/>
            <a:miter lim="800000"/>
            <a:headEnd/>
            <a:tailEnd/>
          </a:ln>
        </p:spPr>
        <p:txBody>
          <a:bodyPr>
            <a:prstTxWarp prst="textNoShape">
              <a:avLst/>
            </a:prstTxWarp>
            <a:spAutoFit/>
          </a:bodyPr>
          <a:lstStyle/>
          <a:p>
            <a:r>
              <a:rPr lang="en-US" sz="2800" b="1" u="sng">
                <a:solidFill>
                  <a:schemeClr val="tx1"/>
                </a:solidFill>
              </a:rPr>
              <a:t>Query</a:t>
            </a:r>
            <a:endParaRPr lang="en-US" sz="2800" b="1">
              <a:solidFill>
                <a:schemeClr val="tx1"/>
              </a:solidFill>
            </a:endParaRPr>
          </a:p>
          <a:p>
            <a:pPr>
              <a:buFontTx/>
              <a:buChar char="•"/>
            </a:pPr>
            <a:r>
              <a:rPr lang="en-US" sz="2800" b="1">
                <a:solidFill>
                  <a:schemeClr val="tx1"/>
                </a:solidFill>
              </a:rPr>
              <a:t> Can Zero still</a:t>
            </a:r>
            <a:br>
              <a:rPr lang="en-US" sz="2800" b="1">
                <a:solidFill>
                  <a:schemeClr val="tx1"/>
                </a:solidFill>
              </a:rPr>
            </a:br>
            <a:r>
              <a:rPr lang="en-US" sz="2800" b="1">
                <a:solidFill>
                  <a:schemeClr val="tx1"/>
                </a:solidFill>
              </a:rPr>
              <a:t>   get asserted?</a:t>
            </a:r>
          </a:p>
          <a:p>
            <a:pPr>
              <a:buFontTx/>
              <a:buChar char="•"/>
            </a:pPr>
            <a:endParaRPr lang="en-US" sz="2800" b="1">
              <a:solidFill>
                <a:schemeClr val="tx1"/>
              </a:solidFill>
            </a:endParaRPr>
          </a:p>
          <a:p>
            <a:pPr>
              <a:buFontTx/>
              <a:buChar char="•"/>
            </a:pPr>
            <a:r>
              <a:rPr lang="en-US" sz="2800" b="1">
                <a:solidFill>
                  <a:schemeClr val="tx1"/>
                </a:solidFill>
              </a:rPr>
              <a:t> Does nPC_sel</a:t>
            </a:r>
            <a:br>
              <a:rPr lang="en-US" sz="2800" b="1">
                <a:solidFill>
                  <a:schemeClr val="tx1"/>
                </a:solidFill>
              </a:rPr>
            </a:br>
            <a:r>
              <a:rPr lang="en-US" sz="2800" b="1">
                <a:solidFill>
                  <a:schemeClr val="tx1"/>
                </a:solidFill>
              </a:rPr>
              <a:t>  need to be 0? </a:t>
            </a:r>
          </a:p>
          <a:p>
            <a:pPr lvl="1">
              <a:buFontTx/>
              <a:buChar char="•"/>
            </a:pPr>
            <a:r>
              <a:rPr lang="en-US" sz="2800" b="1">
                <a:solidFill>
                  <a:schemeClr val="tx1"/>
                </a:solidFill>
              </a:rPr>
              <a:t> If not, what? </a:t>
            </a:r>
          </a:p>
        </p:txBody>
      </p:sp>
      <p:sp>
        <p:nvSpPr>
          <p:cNvPr id="73785" name="Line 109"/>
          <p:cNvSpPr>
            <a:spLocks noChangeShapeType="1"/>
          </p:cNvSpPr>
          <p:nvPr/>
        </p:nvSpPr>
        <p:spPr bwMode="auto">
          <a:xfrm>
            <a:off x="3276600" y="3810000"/>
            <a:ext cx="2286000" cy="0"/>
          </a:xfrm>
          <a:prstGeom prst="line">
            <a:avLst/>
          </a:prstGeom>
          <a:noFill/>
          <a:ln w="57150">
            <a:solidFill>
              <a:schemeClr val="accent1"/>
            </a:solidFill>
            <a:round/>
            <a:headEnd/>
            <a:tailEnd/>
          </a:ln>
        </p:spPr>
        <p:txBody>
          <a:bodyPr wrap="none" anchor="ctr">
            <a:prstTxWarp prst="textNoShape">
              <a:avLst/>
            </a:prstTxWarp>
            <a:spAutoFit/>
          </a:bodyPr>
          <a:lstStyle/>
          <a:p>
            <a:endParaRPr lang="en-US"/>
          </a:p>
        </p:txBody>
      </p:sp>
      <p:sp>
        <p:nvSpPr>
          <p:cNvPr id="73786" name="Line 110"/>
          <p:cNvSpPr>
            <a:spLocks noChangeShapeType="1"/>
          </p:cNvSpPr>
          <p:nvPr/>
        </p:nvSpPr>
        <p:spPr bwMode="auto">
          <a:xfrm flipH="1">
            <a:off x="3581400" y="4244975"/>
            <a:ext cx="152400" cy="152400"/>
          </a:xfrm>
          <a:prstGeom prst="line">
            <a:avLst/>
          </a:prstGeom>
          <a:noFill/>
          <a:ln w="19050">
            <a:solidFill>
              <a:schemeClr val="tx1"/>
            </a:solidFill>
            <a:round/>
            <a:headEnd/>
            <a:tailEnd/>
          </a:ln>
        </p:spPr>
        <p:txBody>
          <a:bodyPr wrap="none" anchor="ctr">
            <a:prstTxWarp prst="textNoShape">
              <a:avLst/>
            </a:prstTxWarp>
            <a:spAutoFit/>
          </a:bodyPr>
          <a:lstStyle/>
          <a:p>
            <a:endParaRPr lang="en-US"/>
          </a:p>
        </p:txBody>
      </p:sp>
      <p:sp>
        <p:nvSpPr>
          <p:cNvPr id="73787" name="Rectangle 111"/>
          <p:cNvSpPr>
            <a:spLocks noChangeArrowheads="1"/>
          </p:cNvSpPr>
          <p:nvPr/>
        </p:nvSpPr>
        <p:spPr bwMode="auto">
          <a:xfrm>
            <a:off x="3505200" y="3908425"/>
            <a:ext cx="4095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26</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96546" name="Rectangle 2"/>
          <p:cNvSpPr>
            <a:spLocks noGrp="1" noChangeArrowheads="1"/>
          </p:cNvSpPr>
          <p:nvPr>
            <p:ph type="title"/>
          </p:nvPr>
        </p:nvSpPr>
        <p:spPr/>
        <p:txBody>
          <a:bodyPr/>
          <a:lstStyle/>
          <a:p>
            <a:r>
              <a:rPr lang="en-US" smtClean="0"/>
              <a:t> Historical Trivia</a:t>
            </a:r>
            <a:endParaRPr lang="en-US"/>
          </a:p>
        </p:txBody>
      </p:sp>
      <p:sp>
        <p:nvSpPr>
          <p:cNvPr id="2796547" name="Rectangle 3"/>
          <p:cNvSpPr>
            <a:spLocks noGrp="1" noChangeArrowheads="1"/>
          </p:cNvSpPr>
          <p:nvPr>
            <p:ph type="body" idx="1"/>
          </p:nvPr>
        </p:nvSpPr>
        <p:spPr/>
        <p:txBody>
          <a:bodyPr/>
          <a:lstStyle/>
          <a:p>
            <a:r>
              <a:rPr lang="en-US" dirty="0" smtClean="0"/>
              <a:t>First MIPS design did not interlock and stall on load-use data hazard</a:t>
            </a:r>
          </a:p>
          <a:p>
            <a:r>
              <a:rPr lang="en-US" dirty="0" smtClean="0"/>
              <a:t>Real reason for name behind MIPS: </a:t>
            </a:r>
            <a:r>
              <a:rPr lang="en-US" u="sng" dirty="0" smtClean="0">
                <a:solidFill>
                  <a:schemeClr val="accent1"/>
                </a:solidFill>
              </a:rPr>
              <a:t>M</a:t>
            </a:r>
            <a:r>
              <a:rPr lang="en-US" dirty="0" smtClean="0"/>
              <a:t>icroprocessor without </a:t>
            </a:r>
            <a:br>
              <a:rPr lang="en-US" dirty="0" smtClean="0"/>
            </a:br>
            <a:r>
              <a:rPr lang="en-US" u="sng" dirty="0" smtClean="0">
                <a:solidFill>
                  <a:schemeClr val="accent1"/>
                </a:solidFill>
              </a:rPr>
              <a:t>I</a:t>
            </a:r>
            <a:r>
              <a:rPr lang="en-US" dirty="0" smtClean="0"/>
              <a:t>nterlocked </a:t>
            </a:r>
            <a:br>
              <a:rPr lang="en-US" dirty="0" smtClean="0"/>
            </a:br>
            <a:r>
              <a:rPr lang="en-US" u="sng" dirty="0" smtClean="0">
                <a:solidFill>
                  <a:schemeClr val="accent1"/>
                </a:solidFill>
              </a:rPr>
              <a:t>P</a:t>
            </a:r>
            <a:r>
              <a:rPr lang="en-US" dirty="0" smtClean="0"/>
              <a:t>ipeline </a:t>
            </a:r>
            <a:br>
              <a:rPr lang="en-US" dirty="0" smtClean="0"/>
            </a:br>
            <a:r>
              <a:rPr lang="en-US" u="sng" dirty="0" smtClean="0">
                <a:solidFill>
                  <a:schemeClr val="accent1"/>
                </a:solidFill>
              </a:rPr>
              <a:t>S</a:t>
            </a:r>
            <a:r>
              <a:rPr lang="en-US" dirty="0" smtClean="0"/>
              <a:t>tages</a:t>
            </a:r>
          </a:p>
          <a:p>
            <a:pPr lvl="1"/>
            <a:r>
              <a:rPr lang="en-US" dirty="0" smtClean="0"/>
              <a:t>Word Play on acronym for </a:t>
            </a:r>
            <a:br>
              <a:rPr lang="en-US" dirty="0" smtClean="0"/>
            </a:br>
            <a:r>
              <a:rPr lang="en-US" dirty="0" smtClean="0"/>
              <a:t>Millions of Instructions Per Second, </a:t>
            </a:r>
            <a:br>
              <a:rPr lang="en-US" dirty="0" smtClean="0"/>
            </a:br>
            <a:r>
              <a:rPr lang="en-US" dirty="0" smtClean="0"/>
              <a:t>also called MIPS</a:t>
            </a:r>
            <a:endParaRPr lang="en-US" dirty="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00642" name="Rectangle 2"/>
          <p:cNvSpPr>
            <a:spLocks noGrp="1" noChangeArrowheads="1"/>
          </p:cNvSpPr>
          <p:nvPr>
            <p:ph type="title"/>
          </p:nvPr>
        </p:nvSpPr>
        <p:spPr/>
        <p:txBody>
          <a:bodyPr/>
          <a:lstStyle/>
          <a:p>
            <a:r>
              <a:rPr lang="en-US" sz="3200" dirty="0" smtClean="0"/>
              <a:t>Pipeline Hazard: Matching socks in later load</a:t>
            </a:r>
            <a:endParaRPr lang="en-US" sz="3200" dirty="0"/>
          </a:p>
        </p:txBody>
      </p:sp>
      <p:sp>
        <p:nvSpPr>
          <p:cNvPr id="2800643" name="Rectangle 3"/>
          <p:cNvSpPr>
            <a:spLocks noGrp="1" noChangeArrowheads="1"/>
          </p:cNvSpPr>
          <p:nvPr>
            <p:ph type="body" idx="1"/>
          </p:nvPr>
        </p:nvSpPr>
        <p:spPr/>
        <p:txBody>
          <a:bodyPr/>
          <a:lstStyle/>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A depends on D; stall since folder tied up; Note this is much different from processor cases so far.  We have not had a earlier instruction depend on a later one.</a:t>
            </a:r>
            <a:endParaRPr lang="en-US" sz="2000" dirty="0"/>
          </a:p>
        </p:txBody>
      </p:sp>
      <p:grpSp>
        <p:nvGrpSpPr>
          <p:cNvPr id="2" name="Group 4"/>
          <p:cNvGrpSpPr>
            <a:grpSpLocks/>
          </p:cNvGrpSpPr>
          <p:nvPr/>
        </p:nvGrpSpPr>
        <p:grpSpPr bwMode="auto">
          <a:xfrm>
            <a:off x="931863" y="1865313"/>
            <a:ext cx="930275" cy="3740150"/>
            <a:chOff x="587" y="1175"/>
            <a:chExt cx="586" cy="2356"/>
          </a:xfrm>
        </p:grpSpPr>
        <p:sp>
          <p:nvSpPr>
            <p:cNvPr id="2800645" name="Rectangle 5"/>
            <p:cNvSpPr>
              <a:spLocks noChangeArrowheads="1"/>
            </p:cNvSpPr>
            <p:nvPr/>
          </p:nvSpPr>
          <p:spPr bwMode="auto">
            <a:xfrm>
              <a:off x="587" y="1175"/>
              <a:ext cx="263" cy="235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i="1">
                  <a:solidFill>
                    <a:schemeClr val="tx1"/>
                  </a:solidFill>
                  <a:latin typeface="FranklinGothic" charset="0"/>
                </a:rPr>
                <a:t>T</a:t>
              </a:r>
            </a:p>
            <a:p>
              <a:pPr algn="ctr"/>
              <a:r>
                <a:rPr lang="en-US" sz="2400" i="1">
                  <a:solidFill>
                    <a:schemeClr val="tx1"/>
                  </a:solidFill>
                  <a:latin typeface="FranklinGothic" charset="0"/>
                </a:rPr>
                <a:t>a</a:t>
              </a:r>
            </a:p>
            <a:p>
              <a:pPr algn="ctr"/>
              <a:r>
                <a:rPr lang="en-US" sz="2400" i="1">
                  <a:solidFill>
                    <a:schemeClr val="tx1"/>
                  </a:solidFill>
                  <a:latin typeface="FranklinGothic" charset="0"/>
                </a:rPr>
                <a:t>s</a:t>
              </a:r>
            </a:p>
            <a:p>
              <a:pPr algn="ctr"/>
              <a:r>
                <a:rPr lang="en-US" sz="2400" i="1">
                  <a:solidFill>
                    <a:schemeClr val="tx1"/>
                  </a:solidFill>
                  <a:latin typeface="FranklinGothic" charset="0"/>
                </a:rPr>
                <a:t>k</a:t>
              </a:r>
            </a:p>
            <a:p>
              <a:pPr algn="ctr"/>
              <a:endParaRPr lang="en-US" sz="2400" i="1">
                <a:solidFill>
                  <a:schemeClr val="tx1"/>
                </a:solidFill>
                <a:latin typeface="FranklinGothic" charset="0"/>
              </a:endParaRPr>
            </a:p>
            <a:p>
              <a:pPr algn="ctr"/>
              <a:r>
                <a:rPr lang="en-US" sz="2400" i="1">
                  <a:solidFill>
                    <a:schemeClr val="tx1"/>
                  </a:solidFill>
                  <a:latin typeface="FranklinGothic" charset="0"/>
                </a:rPr>
                <a:t>O</a:t>
              </a:r>
            </a:p>
            <a:p>
              <a:pPr algn="ctr"/>
              <a:r>
                <a:rPr lang="en-US" sz="2400" i="1">
                  <a:solidFill>
                    <a:schemeClr val="tx1"/>
                  </a:solidFill>
                  <a:latin typeface="FranklinGothic" charset="0"/>
                </a:rPr>
                <a:t>r</a:t>
              </a:r>
            </a:p>
            <a:p>
              <a:pPr algn="ctr"/>
              <a:r>
                <a:rPr lang="en-US" sz="2400" i="1">
                  <a:solidFill>
                    <a:schemeClr val="tx1"/>
                  </a:solidFill>
                  <a:latin typeface="FranklinGothic" charset="0"/>
                </a:rPr>
                <a:t>d</a:t>
              </a:r>
            </a:p>
            <a:p>
              <a:pPr algn="ctr"/>
              <a:r>
                <a:rPr lang="en-US" sz="2400" i="1">
                  <a:solidFill>
                    <a:schemeClr val="tx1"/>
                  </a:solidFill>
                  <a:latin typeface="FranklinGothic" charset="0"/>
                </a:rPr>
                <a:t>e</a:t>
              </a:r>
            </a:p>
            <a:p>
              <a:pPr algn="ctr"/>
              <a:r>
                <a:rPr lang="en-US" sz="2400" i="1">
                  <a:solidFill>
                    <a:schemeClr val="tx1"/>
                  </a:solidFill>
                  <a:latin typeface="FranklinGothic" charset="0"/>
                </a:rPr>
                <a:t>r</a:t>
              </a:r>
            </a:p>
          </p:txBody>
        </p:sp>
        <p:sp>
          <p:nvSpPr>
            <p:cNvPr id="2800646" name="Line 6"/>
            <p:cNvSpPr>
              <a:spLocks noChangeShapeType="1"/>
            </p:cNvSpPr>
            <p:nvPr/>
          </p:nvSpPr>
          <p:spPr bwMode="auto">
            <a:xfrm flipH="1">
              <a:off x="827" y="1366"/>
              <a:ext cx="24" cy="2069"/>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800647" name="Freeform 7"/>
            <p:cNvSpPr>
              <a:spLocks/>
            </p:cNvSpPr>
            <p:nvPr/>
          </p:nvSpPr>
          <p:spPr bwMode="auto">
            <a:xfrm>
              <a:off x="926" y="1854"/>
              <a:ext cx="211"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800648" name="Rectangle 8"/>
            <p:cNvSpPr>
              <a:spLocks noChangeArrowheads="1"/>
            </p:cNvSpPr>
            <p:nvPr/>
          </p:nvSpPr>
          <p:spPr bwMode="auto">
            <a:xfrm>
              <a:off x="915" y="1811"/>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B</a:t>
              </a:r>
            </a:p>
          </p:txBody>
        </p:sp>
        <p:sp>
          <p:nvSpPr>
            <p:cNvPr id="2800649" name="Freeform 9"/>
            <p:cNvSpPr>
              <a:spLocks/>
            </p:cNvSpPr>
            <p:nvPr/>
          </p:nvSpPr>
          <p:spPr bwMode="auto">
            <a:xfrm>
              <a:off x="932" y="2165"/>
              <a:ext cx="210"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800650" name="Rectangle 10"/>
            <p:cNvSpPr>
              <a:spLocks noChangeArrowheads="1"/>
            </p:cNvSpPr>
            <p:nvPr/>
          </p:nvSpPr>
          <p:spPr bwMode="auto">
            <a:xfrm>
              <a:off x="919" y="2121"/>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C</a:t>
              </a:r>
            </a:p>
          </p:txBody>
        </p:sp>
        <p:grpSp>
          <p:nvGrpSpPr>
            <p:cNvPr id="3" name="Group 11"/>
            <p:cNvGrpSpPr>
              <a:grpSpLocks/>
            </p:cNvGrpSpPr>
            <p:nvPr/>
          </p:nvGrpSpPr>
          <p:grpSpPr bwMode="auto">
            <a:xfrm>
              <a:off x="920" y="2445"/>
              <a:ext cx="253" cy="286"/>
              <a:chOff x="1034" y="2602"/>
              <a:chExt cx="286" cy="286"/>
            </a:xfrm>
          </p:grpSpPr>
          <p:sp>
            <p:nvSpPr>
              <p:cNvPr id="2800652" name="Freeform 12"/>
              <p:cNvSpPr>
                <a:spLocks/>
              </p:cNvSpPr>
              <p:nvPr/>
            </p:nvSpPr>
            <p:spPr bwMode="auto">
              <a:xfrm>
                <a:off x="1048" y="2646"/>
                <a:ext cx="237"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800653" name="Rectangle 13"/>
              <p:cNvSpPr>
                <a:spLocks noChangeArrowheads="1"/>
              </p:cNvSpPr>
              <p:nvPr/>
            </p:nvSpPr>
            <p:spPr bwMode="auto">
              <a:xfrm>
                <a:off x="1034" y="2602"/>
                <a:ext cx="286"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D</a:t>
                </a:r>
              </a:p>
            </p:txBody>
          </p:sp>
        </p:grpSp>
        <p:sp>
          <p:nvSpPr>
            <p:cNvPr id="2800654" name="Freeform 14"/>
            <p:cNvSpPr>
              <a:spLocks/>
            </p:cNvSpPr>
            <p:nvPr/>
          </p:nvSpPr>
          <p:spPr bwMode="auto">
            <a:xfrm>
              <a:off x="926" y="1460"/>
              <a:ext cx="211"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800655" name="Rectangle 15"/>
            <p:cNvSpPr>
              <a:spLocks noChangeArrowheads="1"/>
            </p:cNvSpPr>
            <p:nvPr/>
          </p:nvSpPr>
          <p:spPr bwMode="auto">
            <a:xfrm>
              <a:off x="914" y="1416"/>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A</a:t>
              </a:r>
            </a:p>
          </p:txBody>
        </p:sp>
        <p:sp>
          <p:nvSpPr>
            <p:cNvPr id="2800656" name="Freeform 16"/>
            <p:cNvSpPr>
              <a:spLocks/>
            </p:cNvSpPr>
            <p:nvPr/>
          </p:nvSpPr>
          <p:spPr bwMode="auto">
            <a:xfrm>
              <a:off x="932" y="2849"/>
              <a:ext cx="210"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800657" name="Rectangle 17"/>
            <p:cNvSpPr>
              <a:spLocks noChangeArrowheads="1"/>
            </p:cNvSpPr>
            <p:nvPr/>
          </p:nvSpPr>
          <p:spPr bwMode="auto">
            <a:xfrm>
              <a:off x="926" y="2805"/>
              <a:ext cx="242"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E</a:t>
              </a:r>
            </a:p>
          </p:txBody>
        </p:sp>
        <p:sp>
          <p:nvSpPr>
            <p:cNvPr id="2800658" name="Freeform 18"/>
            <p:cNvSpPr>
              <a:spLocks/>
            </p:cNvSpPr>
            <p:nvPr/>
          </p:nvSpPr>
          <p:spPr bwMode="auto">
            <a:xfrm>
              <a:off x="932" y="3209"/>
              <a:ext cx="210"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800659" name="Rectangle 19"/>
            <p:cNvSpPr>
              <a:spLocks noChangeArrowheads="1"/>
            </p:cNvSpPr>
            <p:nvPr/>
          </p:nvSpPr>
          <p:spPr bwMode="auto">
            <a:xfrm>
              <a:off x="930" y="3165"/>
              <a:ext cx="231"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F</a:t>
              </a:r>
            </a:p>
          </p:txBody>
        </p:sp>
      </p:grpSp>
      <p:sp>
        <p:nvSpPr>
          <p:cNvPr id="2800660" name="AutoShape 20"/>
          <p:cNvSpPr>
            <a:spLocks noChangeArrowheads="1"/>
          </p:cNvSpPr>
          <p:nvPr/>
        </p:nvSpPr>
        <p:spPr bwMode="auto">
          <a:xfrm>
            <a:off x="2352675" y="2854325"/>
            <a:ext cx="293688" cy="411163"/>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0661" name="AutoShape 21"/>
          <p:cNvSpPr>
            <a:spLocks noChangeArrowheads="1"/>
          </p:cNvSpPr>
          <p:nvPr/>
        </p:nvSpPr>
        <p:spPr bwMode="auto">
          <a:xfrm>
            <a:off x="2424113" y="2771775"/>
            <a:ext cx="222250" cy="73025"/>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0662" name="AutoShape 22"/>
          <p:cNvSpPr>
            <a:spLocks noChangeArrowheads="1"/>
          </p:cNvSpPr>
          <p:nvPr/>
        </p:nvSpPr>
        <p:spPr bwMode="auto">
          <a:xfrm>
            <a:off x="2411413" y="2886075"/>
            <a:ext cx="150812" cy="23813"/>
          </a:xfrm>
          <a:prstGeom prst="parallelogram">
            <a:avLst>
              <a:gd name="adj" fmla="val 158300"/>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4" name="Group 23"/>
          <p:cNvGrpSpPr>
            <a:grpSpLocks/>
          </p:cNvGrpSpPr>
          <p:nvPr/>
        </p:nvGrpSpPr>
        <p:grpSpPr bwMode="auto">
          <a:xfrm>
            <a:off x="4367213" y="2827338"/>
            <a:ext cx="284162" cy="407987"/>
            <a:chOff x="3095" y="1938"/>
            <a:chExt cx="201" cy="257"/>
          </a:xfrm>
        </p:grpSpPr>
        <p:sp>
          <p:nvSpPr>
            <p:cNvPr id="2800664" name="Freeform 24"/>
            <p:cNvSpPr>
              <a:spLocks/>
            </p:cNvSpPr>
            <p:nvPr/>
          </p:nvSpPr>
          <p:spPr bwMode="auto">
            <a:xfrm>
              <a:off x="3224" y="2057"/>
              <a:ext cx="60" cy="138"/>
            </a:xfrm>
            <a:custGeom>
              <a:avLst/>
              <a:gdLst/>
              <a:ahLst/>
              <a:cxnLst>
                <a:cxn ang="0">
                  <a:pos x="43" y="0"/>
                </a:cxn>
                <a:cxn ang="0">
                  <a:pos x="59" y="0"/>
                </a:cxn>
                <a:cxn ang="0">
                  <a:pos x="16" y="137"/>
                </a:cxn>
                <a:cxn ang="0">
                  <a:pos x="0" y="137"/>
                </a:cxn>
                <a:cxn ang="0">
                  <a:pos x="43" y="0"/>
                </a:cxn>
              </a:cxnLst>
              <a:rect l="0" t="0" r="r" b="b"/>
              <a:pathLst>
                <a:path w="60" h="138">
                  <a:moveTo>
                    <a:pt x="43" y="0"/>
                  </a:moveTo>
                  <a:lnTo>
                    <a:pt x="59" y="0"/>
                  </a:lnTo>
                  <a:lnTo>
                    <a:pt x="16" y="137"/>
                  </a:lnTo>
                  <a:lnTo>
                    <a:pt x="0" y="137"/>
                  </a:lnTo>
                  <a:lnTo>
                    <a:pt x="43"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800665" name="Rectangle 25"/>
            <p:cNvSpPr>
              <a:spLocks noChangeArrowheads="1"/>
            </p:cNvSpPr>
            <p:nvPr/>
          </p:nvSpPr>
          <p:spPr bwMode="auto">
            <a:xfrm>
              <a:off x="3220" y="2057"/>
              <a:ext cx="76"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0666" name="Rectangle 26"/>
            <p:cNvSpPr>
              <a:spLocks noChangeArrowheads="1"/>
            </p:cNvSpPr>
            <p:nvPr/>
          </p:nvSpPr>
          <p:spPr bwMode="auto">
            <a:xfrm>
              <a:off x="3226" y="2115"/>
              <a:ext cx="57" cy="11"/>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0667" name="Rectangle 27"/>
            <p:cNvSpPr>
              <a:spLocks noChangeArrowheads="1"/>
            </p:cNvSpPr>
            <p:nvPr/>
          </p:nvSpPr>
          <p:spPr bwMode="auto">
            <a:xfrm>
              <a:off x="3095" y="2115"/>
              <a:ext cx="75"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0668" name="Oval 28"/>
            <p:cNvSpPr>
              <a:spLocks noChangeArrowheads="1"/>
            </p:cNvSpPr>
            <p:nvPr/>
          </p:nvSpPr>
          <p:spPr bwMode="auto">
            <a:xfrm>
              <a:off x="3154" y="1938"/>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800669" name="Freeform 29"/>
            <p:cNvSpPr>
              <a:spLocks/>
            </p:cNvSpPr>
            <p:nvPr/>
          </p:nvSpPr>
          <p:spPr bwMode="auto">
            <a:xfrm>
              <a:off x="3095" y="1983"/>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800670" name="Freeform 30"/>
          <p:cNvSpPr>
            <a:spLocks/>
          </p:cNvSpPr>
          <p:nvPr/>
        </p:nvSpPr>
        <p:spPr bwMode="auto">
          <a:xfrm>
            <a:off x="4737100" y="2787650"/>
            <a:ext cx="282575" cy="463550"/>
          </a:xfrm>
          <a:custGeom>
            <a:avLst/>
            <a:gdLst/>
            <a:ahLst/>
            <a:cxnLst>
              <a:cxn ang="0">
                <a:pos x="199" y="263"/>
              </a:cxn>
              <a:cxn ang="0">
                <a:pos x="184" y="263"/>
              </a:cxn>
              <a:cxn ang="0">
                <a:pos x="158" y="230"/>
              </a:cxn>
              <a:cxn ang="0">
                <a:pos x="121" y="169"/>
              </a:cxn>
              <a:cxn ang="0">
                <a:pos x="111" y="142"/>
              </a:cxn>
              <a:cxn ang="0">
                <a:pos x="114" y="123"/>
              </a:cxn>
              <a:cxn ang="0">
                <a:pos x="123" y="119"/>
              </a:cxn>
              <a:cxn ang="0">
                <a:pos x="136" y="129"/>
              </a:cxn>
              <a:cxn ang="0">
                <a:pos x="155" y="140"/>
              </a:cxn>
              <a:cxn ang="0">
                <a:pos x="164" y="140"/>
              </a:cxn>
              <a:cxn ang="0">
                <a:pos x="165" y="134"/>
              </a:cxn>
              <a:cxn ang="0">
                <a:pos x="156" y="123"/>
              </a:cxn>
              <a:cxn ang="0">
                <a:pos x="135" y="108"/>
              </a:cxn>
              <a:cxn ang="0">
                <a:pos x="126" y="87"/>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2"/>
              </a:cxn>
              <a:cxn ang="0">
                <a:pos x="40" y="146"/>
              </a:cxn>
              <a:cxn ang="0">
                <a:pos x="41" y="158"/>
              </a:cxn>
              <a:cxn ang="0">
                <a:pos x="49" y="162"/>
              </a:cxn>
              <a:cxn ang="0">
                <a:pos x="53" y="158"/>
              </a:cxn>
              <a:cxn ang="0">
                <a:pos x="53" y="133"/>
              </a:cxn>
              <a:cxn ang="0">
                <a:pos x="55" y="117"/>
              </a:cxn>
              <a:cxn ang="0">
                <a:pos x="64" y="109"/>
              </a:cxn>
              <a:cxn ang="0">
                <a:pos x="70" y="114"/>
              </a:cxn>
              <a:cxn ang="0">
                <a:pos x="68" y="140"/>
              </a:cxn>
              <a:cxn ang="0">
                <a:pos x="61" y="167"/>
              </a:cxn>
              <a:cxn ang="0">
                <a:pos x="53" y="197"/>
              </a:cxn>
              <a:cxn ang="0">
                <a:pos x="33" y="226"/>
              </a:cxn>
              <a:cxn ang="0">
                <a:pos x="8" y="256"/>
              </a:cxn>
              <a:cxn ang="0">
                <a:pos x="0" y="272"/>
              </a:cxn>
              <a:cxn ang="0">
                <a:pos x="19" y="291"/>
              </a:cxn>
              <a:cxn ang="0">
                <a:pos x="33" y="288"/>
              </a:cxn>
              <a:cxn ang="0">
                <a:pos x="23" y="276"/>
              </a:cxn>
              <a:cxn ang="0">
                <a:pos x="30" y="260"/>
              </a:cxn>
              <a:cxn ang="0">
                <a:pos x="61" y="223"/>
              </a:cxn>
              <a:cxn ang="0">
                <a:pos x="84" y="197"/>
              </a:cxn>
              <a:cxn ang="0">
                <a:pos x="95" y="191"/>
              </a:cxn>
              <a:cxn ang="0">
                <a:pos x="109" y="199"/>
              </a:cxn>
              <a:cxn ang="0">
                <a:pos x="141" y="243"/>
              </a:cxn>
              <a:cxn ang="0">
                <a:pos x="168" y="281"/>
              </a:cxn>
              <a:cxn ang="0">
                <a:pos x="178" y="283"/>
              </a:cxn>
              <a:cxn ang="0">
                <a:pos x="191" y="273"/>
              </a:cxn>
            </a:cxnLst>
            <a:rect l="0" t="0" r="r" b="b"/>
            <a:pathLst>
              <a:path w="200" h="292">
                <a:moveTo>
                  <a:pt x="198" y="268"/>
                </a:moveTo>
                <a:lnTo>
                  <a:pt x="199" y="263"/>
                </a:lnTo>
                <a:lnTo>
                  <a:pt x="191" y="265"/>
                </a:lnTo>
                <a:lnTo>
                  <a:pt x="184" y="263"/>
                </a:lnTo>
                <a:lnTo>
                  <a:pt x="174" y="256"/>
                </a:lnTo>
                <a:lnTo>
                  <a:pt x="158" y="230"/>
                </a:lnTo>
                <a:lnTo>
                  <a:pt x="134" y="191"/>
                </a:lnTo>
                <a:lnTo>
                  <a:pt x="121" y="169"/>
                </a:lnTo>
                <a:lnTo>
                  <a:pt x="113" y="152"/>
                </a:lnTo>
                <a:lnTo>
                  <a:pt x="111" y="142"/>
                </a:lnTo>
                <a:lnTo>
                  <a:pt x="111" y="130"/>
                </a:lnTo>
                <a:lnTo>
                  <a:pt x="114" y="123"/>
                </a:lnTo>
                <a:lnTo>
                  <a:pt x="119" y="119"/>
                </a:lnTo>
                <a:lnTo>
                  <a:pt x="123" y="119"/>
                </a:lnTo>
                <a:lnTo>
                  <a:pt x="128" y="122"/>
                </a:lnTo>
                <a:lnTo>
                  <a:pt x="136" y="129"/>
                </a:lnTo>
                <a:lnTo>
                  <a:pt x="148" y="137"/>
                </a:lnTo>
                <a:lnTo>
                  <a:pt x="155" y="140"/>
                </a:lnTo>
                <a:lnTo>
                  <a:pt x="160" y="142"/>
                </a:lnTo>
                <a:lnTo>
                  <a:pt x="164" y="140"/>
                </a:lnTo>
                <a:lnTo>
                  <a:pt x="166" y="137"/>
                </a:lnTo>
                <a:lnTo>
                  <a:pt x="165" y="134"/>
                </a:lnTo>
                <a:lnTo>
                  <a:pt x="164" y="130"/>
                </a:lnTo>
                <a:lnTo>
                  <a:pt x="156" y="123"/>
                </a:lnTo>
                <a:lnTo>
                  <a:pt x="143" y="114"/>
                </a:lnTo>
                <a:lnTo>
                  <a:pt x="135" y="108"/>
                </a:lnTo>
                <a:lnTo>
                  <a:pt x="130" y="99"/>
                </a:lnTo>
                <a:lnTo>
                  <a:pt x="126" y="87"/>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7"/>
                </a:lnTo>
                <a:lnTo>
                  <a:pt x="46" y="99"/>
                </a:lnTo>
                <a:lnTo>
                  <a:pt x="43" y="109"/>
                </a:lnTo>
                <a:lnTo>
                  <a:pt x="41" y="122"/>
                </a:lnTo>
                <a:lnTo>
                  <a:pt x="40" y="137"/>
                </a:lnTo>
                <a:lnTo>
                  <a:pt x="40" y="146"/>
                </a:lnTo>
                <a:lnTo>
                  <a:pt x="40" y="153"/>
                </a:lnTo>
                <a:lnTo>
                  <a:pt x="41" y="158"/>
                </a:lnTo>
                <a:lnTo>
                  <a:pt x="44" y="161"/>
                </a:lnTo>
                <a:lnTo>
                  <a:pt x="49" y="162"/>
                </a:lnTo>
                <a:lnTo>
                  <a:pt x="51" y="161"/>
                </a:lnTo>
                <a:lnTo>
                  <a:pt x="53" y="158"/>
                </a:lnTo>
                <a:lnTo>
                  <a:pt x="53" y="148"/>
                </a:lnTo>
                <a:lnTo>
                  <a:pt x="53" y="133"/>
                </a:lnTo>
                <a:lnTo>
                  <a:pt x="54" y="123"/>
                </a:lnTo>
                <a:lnTo>
                  <a:pt x="55" y="117"/>
                </a:lnTo>
                <a:lnTo>
                  <a:pt x="59" y="110"/>
                </a:lnTo>
                <a:lnTo>
                  <a:pt x="64" y="109"/>
                </a:lnTo>
                <a:lnTo>
                  <a:pt x="69" y="110"/>
                </a:lnTo>
                <a:lnTo>
                  <a:pt x="70" y="114"/>
                </a:lnTo>
                <a:lnTo>
                  <a:pt x="69" y="125"/>
                </a:lnTo>
                <a:lnTo>
                  <a:pt x="68" y="140"/>
                </a:lnTo>
                <a:lnTo>
                  <a:pt x="65" y="154"/>
                </a:lnTo>
                <a:lnTo>
                  <a:pt x="61" y="167"/>
                </a:lnTo>
                <a:lnTo>
                  <a:pt x="58" y="183"/>
                </a:lnTo>
                <a:lnTo>
                  <a:pt x="53" y="197"/>
                </a:lnTo>
                <a:lnTo>
                  <a:pt x="41" y="214"/>
                </a:lnTo>
                <a:lnTo>
                  <a:pt x="33" y="226"/>
                </a:lnTo>
                <a:lnTo>
                  <a:pt x="18" y="243"/>
                </a:lnTo>
                <a:lnTo>
                  <a:pt x="8" y="256"/>
                </a:lnTo>
                <a:lnTo>
                  <a:pt x="0" y="267"/>
                </a:lnTo>
                <a:lnTo>
                  <a:pt x="0" y="272"/>
                </a:lnTo>
                <a:lnTo>
                  <a:pt x="8" y="281"/>
                </a:lnTo>
                <a:lnTo>
                  <a:pt x="19" y="291"/>
                </a:lnTo>
                <a:lnTo>
                  <a:pt x="30" y="291"/>
                </a:lnTo>
                <a:lnTo>
                  <a:pt x="33" y="288"/>
                </a:lnTo>
                <a:lnTo>
                  <a:pt x="28" y="282"/>
                </a:lnTo>
                <a:lnTo>
                  <a:pt x="23" y="276"/>
                </a:lnTo>
                <a:lnTo>
                  <a:pt x="23" y="271"/>
                </a:lnTo>
                <a:lnTo>
                  <a:pt x="30" y="260"/>
                </a:lnTo>
                <a:lnTo>
                  <a:pt x="43" y="247"/>
                </a:lnTo>
                <a:lnTo>
                  <a:pt x="61" y="223"/>
                </a:lnTo>
                <a:lnTo>
                  <a:pt x="78" y="203"/>
                </a:lnTo>
                <a:lnTo>
                  <a:pt x="84" y="197"/>
                </a:lnTo>
                <a:lnTo>
                  <a:pt x="88" y="192"/>
                </a:lnTo>
                <a:lnTo>
                  <a:pt x="95" y="191"/>
                </a:lnTo>
                <a:lnTo>
                  <a:pt x="101" y="194"/>
                </a:lnTo>
                <a:lnTo>
                  <a:pt x="109" y="199"/>
                </a:lnTo>
                <a:lnTo>
                  <a:pt x="124" y="220"/>
                </a:lnTo>
                <a:lnTo>
                  <a:pt x="141" y="243"/>
                </a:lnTo>
                <a:lnTo>
                  <a:pt x="158" y="267"/>
                </a:lnTo>
                <a:lnTo>
                  <a:pt x="168" y="281"/>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5" name="Group 31"/>
          <p:cNvGrpSpPr>
            <a:grpSpLocks/>
          </p:cNvGrpSpPr>
          <p:nvPr/>
        </p:nvGrpSpPr>
        <p:grpSpPr bwMode="auto">
          <a:xfrm>
            <a:off x="2654300" y="2771775"/>
            <a:ext cx="366713" cy="493713"/>
            <a:chOff x="1881" y="1903"/>
            <a:chExt cx="260" cy="311"/>
          </a:xfrm>
        </p:grpSpPr>
        <p:grpSp>
          <p:nvGrpSpPr>
            <p:cNvPr id="6" name="Group 32"/>
            <p:cNvGrpSpPr>
              <a:grpSpLocks/>
            </p:cNvGrpSpPr>
            <p:nvPr/>
          </p:nvGrpSpPr>
          <p:grpSpPr bwMode="auto">
            <a:xfrm>
              <a:off x="1881" y="1903"/>
              <a:ext cx="260" cy="311"/>
              <a:chOff x="1881" y="1903"/>
              <a:chExt cx="260" cy="311"/>
            </a:xfrm>
          </p:grpSpPr>
          <p:sp>
            <p:nvSpPr>
              <p:cNvPr id="2800673" name="AutoShape 33"/>
              <p:cNvSpPr>
                <a:spLocks noChangeArrowheads="1"/>
              </p:cNvSpPr>
              <p:nvPr/>
            </p:nvSpPr>
            <p:spPr bwMode="auto">
              <a:xfrm>
                <a:off x="1881" y="1955"/>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0674" name="AutoShape 34"/>
              <p:cNvSpPr>
                <a:spLocks noChangeArrowheads="1"/>
              </p:cNvSpPr>
              <p:nvPr/>
            </p:nvSpPr>
            <p:spPr bwMode="auto">
              <a:xfrm>
                <a:off x="1944" y="1903"/>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0675" name="Oval 35"/>
            <p:cNvSpPr>
              <a:spLocks noChangeArrowheads="1"/>
            </p:cNvSpPr>
            <p:nvPr/>
          </p:nvSpPr>
          <p:spPr bwMode="auto">
            <a:xfrm>
              <a:off x="1964" y="1930"/>
              <a:ext cx="25"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676" name="AutoShape 36"/>
            <p:cNvSpPr>
              <a:spLocks noChangeArrowheads="1"/>
            </p:cNvSpPr>
            <p:nvPr/>
          </p:nvSpPr>
          <p:spPr bwMode="auto">
            <a:xfrm>
              <a:off x="1912" y="2077"/>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0677" name="AutoShape 37"/>
          <p:cNvSpPr>
            <a:spLocks noChangeArrowheads="1"/>
          </p:cNvSpPr>
          <p:nvPr/>
        </p:nvSpPr>
        <p:spPr bwMode="auto">
          <a:xfrm>
            <a:off x="2754313" y="3382963"/>
            <a:ext cx="290512" cy="411162"/>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0678" name="AutoShape 38"/>
          <p:cNvSpPr>
            <a:spLocks noChangeArrowheads="1"/>
          </p:cNvSpPr>
          <p:nvPr/>
        </p:nvSpPr>
        <p:spPr bwMode="auto">
          <a:xfrm>
            <a:off x="2825750" y="3302000"/>
            <a:ext cx="219075" cy="71438"/>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0679" name="AutoShape 39"/>
          <p:cNvSpPr>
            <a:spLocks noChangeArrowheads="1"/>
          </p:cNvSpPr>
          <p:nvPr/>
        </p:nvSpPr>
        <p:spPr bwMode="auto">
          <a:xfrm>
            <a:off x="2813050" y="3414713"/>
            <a:ext cx="149225" cy="23812"/>
          </a:xfrm>
          <a:prstGeom prst="parallelogram">
            <a:avLst>
              <a:gd name="adj" fmla="val 156641"/>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7" name="Group 40"/>
          <p:cNvGrpSpPr>
            <a:grpSpLocks/>
          </p:cNvGrpSpPr>
          <p:nvPr/>
        </p:nvGrpSpPr>
        <p:grpSpPr bwMode="auto">
          <a:xfrm>
            <a:off x="4816475" y="3365500"/>
            <a:ext cx="284163" cy="407988"/>
            <a:chOff x="3413" y="2277"/>
            <a:chExt cx="202" cy="257"/>
          </a:xfrm>
        </p:grpSpPr>
        <p:sp>
          <p:nvSpPr>
            <p:cNvPr id="2800681" name="Freeform 41"/>
            <p:cNvSpPr>
              <a:spLocks/>
            </p:cNvSpPr>
            <p:nvPr/>
          </p:nvSpPr>
          <p:spPr bwMode="auto">
            <a:xfrm>
              <a:off x="3543" y="2396"/>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800682" name="Rectangle 42"/>
            <p:cNvSpPr>
              <a:spLocks noChangeArrowheads="1"/>
            </p:cNvSpPr>
            <p:nvPr/>
          </p:nvSpPr>
          <p:spPr bwMode="auto">
            <a:xfrm>
              <a:off x="3538" y="2396"/>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0683" name="Rectangle 43"/>
            <p:cNvSpPr>
              <a:spLocks noChangeArrowheads="1"/>
            </p:cNvSpPr>
            <p:nvPr/>
          </p:nvSpPr>
          <p:spPr bwMode="auto">
            <a:xfrm>
              <a:off x="3546" y="2453"/>
              <a:ext cx="5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0684" name="Rectangle 44"/>
            <p:cNvSpPr>
              <a:spLocks noChangeArrowheads="1"/>
            </p:cNvSpPr>
            <p:nvPr/>
          </p:nvSpPr>
          <p:spPr bwMode="auto">
            <a:xfrm>
              <a:off x="3415" y="2453"/>
              <a:ext cx="73" cy="8"/>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0685" name="Oval 45"/>
            <p:cNvSpPr>
              <a:spLocks noChangeArrowheads="1"/>
            </p:cNvSpPr>
            <p:nvPr/>
          </p:nvSpPr>
          <p:spPr bwMode="auto">
            <a:xfrm>
              <a:off x="3473" y="2277"/>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800686" name="Freeform 46"/>
            <p:cNvSpPr>
              <a:spLocks/>
            </p:cNvSpPr>
            <p:nvPr/>
          </p:nvSpPr>
          <p:spPr bwMode="auto">
            <a:xfrm>
              <a:off x="3413" y="2322"/>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800687" name="Freeform 47"/>
          <p:cNvSpPr>
            <a:spLocks/>
          </p:cNvSpPr>
          <p:nvPr/>
        </p:nvSpPr>
        <p:spPr bwMode="auto">
          <a:xfrm>
            <a:off x="5170488" y="3317875"/>
            <a:ext cx="284162" cy="461963"/>
          </a:xfrm>
          <a:custGeom>
            <a:avLst/>
            <a:gdLst/>
            <a:ahLst/>
            <a:cxnLst>
              <a:cxn ang="0">
                <a:pos x="200" y="263"/>
              </a:cxn>
              <a:cxn ang="0">
                <a:pos x="185" y="263"/>
              </a:cxn>
              <a:cxn ang="0">
                <a:pos x="158" y="229"/>
              </a:cxn>
              <a:cxn ang="0">
                <a:pos x="122" y="169"/>
              </a:cxn>
              <a:cxn ang="0">
                <a:pos x="112" y="141"/>
              </a:cxn>
              <a:cxn ang="0">
                <a:pos x="114" y="123"/>
              </a:cxn>
              <a:cxn ang="0">
                <a:pos x="123" y="119"/>
              </a:cxn>
              <a:cxn ang="0">
                <a:pos x="137" y="129"/>
              </a:cxn>
              <a:cxn ang="0">
                <a:pos x="156" y="140"/>
              </a:cxn>
              <a:cxn ang="0">
                <a:pos x="165" y="140"/>
              </a:cxn>
              <a:cxn ang="0">
                <a:pos x="166" y="134"/>
              </a:cxn>
              <a:cxn ang="0">
                <a:pos x="157" y="123"/>
              </a:cxn>
              <a:cxn ang="0">
                <a:pos x="136" y="108"/>
              </a:cxn>
              <a:cxn ang="0">
                <a:pos x="127" y="86"/>
              </a:cxn>
              <a:cxn ang="0">
                <a:pos x="123" y="69"/>
              </a:cxn>
              <a:cxn ang="0">
                <a:pos x="113" y="56"/>
              </a:cxn>
              <a:cxn ang="0">
                <a:pos x="109" y="48"/>
              </a:cxn>
              <a:cxn ang="0">
                <a:pos x="114" y="36"/>
              </a:cxn>
              <a:cxn ang="0">
                <a:pos x="119" y="24"/>
              </a:cxn>
              <a:cxn ang="0">
                <a:pos x="116" y="9"/>
              </a:cxn>
              <a:cxn ang="0">
                <a:pos x="106" y="1"/>
              </a:cxn>
              <a:cxn ang="0">
                <a:pos x="91" y="3"/>
              </a:cxn>
              <a:cxn ang="0">
                <a:pos x="84" y="13"/>
              </a:cxn>
              <a:cxn ang="0">
                <a:pos x="84" y="23"/>
              </a:cxn>
              <a:cxn ang="0">
                <a:pos x="88" y="35"/>
              </a:cxn>
              <a:cxn ang="0">
                <a:pos x="88" y="46"/>
              </a:cxn>
              <a:cxn ang="0">
                <a:pos x="78" y="56"/>
              </a:cxn>
              <a:cxn ang="0">
                <a:pos x="65" y="64"/>
              </a:cxn>
              <a:cxn ang="0">
                <a:pos x="55" y="75"/>
              </a:cxn>
              <a:cxn ang="0">
                <a:pos x="47" y="99"/>
              </a:cxn>
              <a:cxn ang="0">
                <a:pos x="42" y="121"/>
              </a:cxn>
              <a:cxn ang="0">
                <a:pos x="40" y="145"/>
              </a:cxn>
              <a:cxn ang="0">
                <a:pos x="42" y="158"/>
              </a:cxn>
              <a:cxn ang="0">
                <a:pos x="49" y="161"/>
              </a:cxn>
              <a:cxn ang="0">
                <a:pos x="53" y="158"/>
              </a:cxn>
              <a:cxn ang="0">
                <a:pos x="53" y="133"/>
              </a:cxn>
              <a:cxn ang="0">
                <a:pos x="55" y="116"/>
              </a:cxn>
              <a:cxn ang="0">
                <a:pos x="64" y="109"/>
              </a:cxn>
              <a:cxn ang="0">
                <a:pos x="70" y="114"/>
              </a:cxn>
              <a:cxn ang="0">
                <a:pos x="68" y="140"/>
              </a:cxn>
              <a:cxn ang="0">
                <a:pos x="62" y="166"/>
              </a:cxn>
              <a:cxn ang="0">
                <a:pos x="53" y="196"/>
              </a:cxn>
              <a:cxn ang="0">
                <a:pos x="33" y="225"/>
              </a:cxn>
              <a:cxn ang="0">
                <a:pos x="8" y="255"/>
              </a:cxn>
              <a:cxn ang="0">
                <a:pos x="0" y="271"/>
              </a:cxn>
              <a:cxn ang="0">
                <a:pos x="19" y="290"/>
              </a:cxn>
              <a:cxn ang="0">
                <a:pos x="33" y="288"/>
              </a:cxn>
              <a:cxn ang="0">
                <a:pos x="23" y="275"/>
              </a:cxn>
              <a:cxn ang="0">
                <a:pos x="30" y="259"/>
              </a:cxn>
              <a:cxn ang="0">
                <a:pos x="62" y="223"/>
              </a:cxn>
              <a:cxn ang="0">
                <a:pos x="84" y="196"/>
              </a:cxn>
              <a:cxn ang="0">
                <a:pos x="96" y="190"/>
              </a:cxn>
              <a:cxn ang="0">
                <a:pos x="109" y="199"/>
              </a:cxn>
              <a:cxn ang="0">
                <a:pos x="142" y="243"/>
              </a:cxn>
              <a:cxn ang="0">
                <a:pos x="169" y="280"/>
              </a:cxn>
              <a:cxn ang="0">
                <a:pos x="179" y="283"/>
              </a:cxn>
              <a:cxn ang="0">
                <a:pos x="192" y="273"/>
              </a:cxn>
            </a:cxnLst>
            <a:rect l="0" t="0" r="r" b="b"/>
            <a:pathLst>
              <a:path w="201" h="291">
                <a:moveTo>
                  <a:pt x="199" y="268"/>
                </a:moveTo>
                <a:lnTo>
                  <a:pt x="200" y="263"/>
                </a:lnTo>
                <a:lnTo>
                  <a:pt x="192" y="264"/>
                </a:lnTo>
                <a:lnTo>
                  <a:pt x="185" y="263"/>
                </a:lnTo>
                <a:lnTo>
                  <a:pt x="175" y="255"/>
                </a:lnTo>
                <a:lnTo>
                  <a:pt x="158" y="229"/>
                </a:lnTo>
                <a:lnTo>
                  <a:pt x="135" y="190"/>
                </a:lnTo>
                <a:lnTo>
                  <a:pt x="122" y="169"/>
                </a:lnTo>
                <a:lnTo>
                  <a:pt x="113" y="151"/>
                </a:lnTo>
                <a:lnTo>
                  <a:pt x="112" y="141"/>
                </a:lnTo>
                <a:lnTo>
                  <a:pt x="112" y="130"/>
                </a:lnTo>
                <a:lnTo>
                  <a:pt x="114" y="123"/>
                </a:lnTo>
                <a:lnTo>
                  <a:pt x="119" y="119"/>
                </a:lnTo>
                <a:lnTo>
                  <a:pt x="123" y="119"/>
                </a:lnTo>
                <a:lnTo>
                  <a:pt x="128" y="121"/>
                </a:lnTo>
                <a:lnTo>
                  <a:pt x="137" y="129"/>
                </a:lnTo>
                <a:lnTo>
                  <a:pt x="148" y="136"/>
                </a:lnTo>
                <a:lnTo>
                  <a:pt x="156" y="140"/>
                </a:lnTo>
                <a:lnTo>
                  <a:pt x="161" y="141"/>
                </a:lnTo>
                <a:lnTo>
                  <a:pt x="165" y="140"/>
                </a:lnTo>
                <a:lnTo>
                  <a:pt x="167" y="136"/>
                </a:lnTo>
                <a:lnTo>
                  <a:pt x="166" y="134"/>
                </a:lnTo>
                <a:lnTo>
                  <a:pt x="165" y="130"/>
                </a:lnTo>
                <a:lnTo>
                  <a:pt x="157" y="123"/>
                </a:lnTo>
                <a:lnTo>
                  <a:pt x="143" y="114"/>
                </a:lnTo>
                <a:lnTo>
                  <a:pt x="136" y="108"/>
                </a:lnTo>
                <a:lnTo>
                  <a:pt x="131" y="99"/>
                </a:lnTo>
                <a:lnTo>
                  <a:pt x="127" y="86"/>
                </a:lnTo>
                <a:lnTo>
                  <a:pt x="126" y="74"/>
                </a:lnTo>
                <a:lnTo>
                  <a:pt x="123" y="69"/>
                </a:lnTo>
                <a:lnTo>
                  <a:pt x="119" y="63"/>
                </a:lnTo>
                <a:lnTo>
                  <a:pt x="113" y="56"/>
                </a:lnTo>
                <a:lnTo>
                  <a:pt x="109" y="53"/>
                </a:lnTo>
                <a:lnTo>
                  <a:pt x="109" y="48"/>
                </a:lnTo>
                <a:lnTo>
                  <a:pt x="112" y="40"/>
                </a:lnTo>
                <a:lnTo>
                  <a:pt x="114" y="36"/>
                </a:lnTo>
                <a:lnTo>
                  <a:pt x="117" y="31"/>
                </a:lnTo>
                <a:lnTo>
                  <a:pt x="119" y="24"/>
                </a:lnTo>
                <a:lnTo>
                  <a:pt x="117" y="15"/>
                </a:lnTo>
                <a:lnTo>
                  <a:pt x="116" y="9"/>
                </a:lnTo>
                <a:lnTo>
                  <a:pt x="112" y="4"/>
                </a:lnTo>
                <a:lnTo>
                  <a:pt x="106" y="1"/>
                </a:lnTo>
                <a:lnTo>
                  <a:pt x="97" y="0"/>
                </a:lnTo>
                <a:lnTo>
                  <a:pt x="91" y="3"/>
                </a:lnTo>
                <a:lnTo>
                  <a:pt x="87" y="6"/>
                </a:lnTo>
                <a:lnTo>
                  <a:pt x="84" y="13"/>
                </a:lnTo>
                <a:lnTo>
                  <a:pt x="83" y="18"/>
                </a:lnTo>
                <a:lnTo>
                  <a:pt x="84" y="23"/>
                </a:lnTo>
                <a:lnTo>
                  <a:pt x="87" y="30"/>
                </a:lnTo>
                <a:lnTo>
                  <a:pt x="88" y="35"/>
                </a:lnTo>
                <a:lnTo>
                  <a:pt x="89" y="40"/>
                </a:lnTo>
                <a:lnTo>
                  <a:pt x="88" y="46"/>
                </a:lnTo>
                <a:lnTo>
                  <a:pt x="84" y="51"/>
                </a:lnTo>
                <a:lnTo>
                  <a:pt x="78" y="56"/>
                </a:lnTo>
                <a:lnTo>
                  <a:pt x="70" y="60"/>
                </a:lnTo>
                <a:lnTo>
                  <a:pt x="65" y="64"/>
                </a:lnTo>
                <a:lnTo>
                  <a:pt x="60" y="69"/>
                </a:lnTo>
                <a:lnTo>
                  <a:pt x="55" y="75"/>
                </a:lnTo>
                <a:lnTo>
                  <a:pt x="50" y="86"/>
                </a:lnTo>
                <a:lnTo>
                  <a:pt x="47" y="99"/>
                </a:lnTo>
                <a:lnTo>
                  <a:pt x="43" y="109"/>
                </a:lnTo>
                <a:lnTo>
                  <a:pt x="42" y="121"/>
                </a:lnTo>
                <a:lnTo>
                  <a:pt x="40" y="136"/>
                </a:lnTo>
                <a:lnTo>
                  <a:pt x="40" y="145"/>
                </a:lnTo>
                <a:lnTo>
                  <a:pt x="40" y="153"/>
                </a:lnTo>
                <a:lnTo>
                  <a:pt x="42" y="158"/>
                </a:lnTo>
                <a:lnTo>
                  <a:pt x="44" y="160"/>
                </a:lnTo>
                <a:lnTo>
                  <a:pt x="49" y="161"/>
                </a:lnTo>
                <a:lnTo>
                  <a:pt x="52"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2" y="166"/>
                </a:lnTo>
                <a:lnTo>
                  <a:pt x="58" y="183"/>
                </a:lnTo>
                <a:lnTo>
                  <a:pt x="53" y="196"/>
                </a:lnTo>
                <a:lnTo>
                  <a:pt x="42"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2" y="223"/>
                </a:lnTo>
                <a:lnTo>
                  <a:pt x="78" y="203"/>
                </a:lnTo>
                <a:lnTo>
                  <a:pt x="84" y="196"/>
                </a:lnTo>
                <a:lnTo>
                  <a:pt x="88" y="191"/>
                </a:lnTo>
                <a:lnTo>
                  <a:pt x="96" y="190"/>
                </a:lnTo>
                <a:lnTo>
                  <a:pt x="102" y="194"/>
                </a:lnTo>
                <a:lnTo>
                  <a:pt x="109" y="199"/>
                </a:lnTo>
                <a:lnTo>
                  <a:pt x="125" y="219"/>
                </a:lnTo>
                <a:lnTo>
                  <a:pt x="142" y="243"/>
                </a:lnTo>
                <a:lnTo>
                  <a:pt x="158" y="266"/>
                </a:lnTo>
                <a:lnTo>
                  <a:pt x="169" y="280"/>
                </a:lnTo>
                <a:lnTo>
                  <a:pt x="172" y="283"/>
                </a:lnTo>
                <a:lnTo>
                  <a:pt x="179" y="283"/>
                </a:lnTo>
                <a:lnTo>
                  <a:pt x="185" y="278"/>
                </a:lnTo>
                <a:lnTo>
                  <a:pt x="192" y="273"/>
                </a:lnTo>
                <a:lnTo>
                  <a:pt x="199"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8" name="Group 48"/>
          <p:cNvGrpSpPr>
            <a:grpSpLocks/>
          </p:cNvGrpSpPr>
          <p:nvPr/>
        </p:nvGrpSpPr>
        <p:grpSpPr bwMode="auto">
          <a:xfrm>
            <a:off x="3054350" y="3302000"/>
            <a:ext cx="368300" cy="492125"/>
            <a:chOff x="2165" y="2237"/>
            <a:chExt cx="260" cy="310"/>
          </a:xfrm>
        </p:grpSpPr>
        <p:grpSp>
          <p:nvGrpSpPr>
            <p:cNvPr id="9" name="Group 49"/>
            <p:cNvGrpSpPr>
              <a:grpSpLocks/>
            </p:cNvGrpSpPr>
            <p:nvPr/>
          </p:nvGrpSpPr>
          <p:grpSpPr bwMode="auto">
            <a:xfrm>
              <a:off x="2165" y="2237"/>
              <a:ext cx="260" cy="310"/>
              <a:chOff x="2165" y="2237"/>
              <a:chExt cx="260" cy="310"/>
            </a:xfrm>
          </p:grpSpPr>
          <p:sp>
            <p:nvSpPr>
              <p:cNvPr id="2800690" name="AutoShape 50"/>
              <p:cNvSpPr>
                <a:spLocks noChangeArrowheads="1"/>
              </p:cNvSpPr>
              <p:nvPr/>
            </p:nvSpPr>
            <p:spPr bwMode="auto">
              <a:xfrm>
                <a:off x="2165" y="2288"/>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0691" name="AutoShape 51"/>
              <p:cNvSpPr>
                <a:spLocks noChangeArrowheads="1"/>
              </p:cNvSpPr>
              <p:nvPr/>
            </p:nvSpPr>
            <p:spPr bwMode="auto">
              <a:xfrm>
                <a:off x="2227" y="2237"/>
                <a:ext cx="198" cy="45"/>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0692" name="Oval 52"/>
            <p:cNvSpPr>
              <a:spLocks noChangeArrowheads="1"/>
            </p:cNvSpPr>
            <p:nvPr/>
          </p:nvSpPr>
          <p:spPr bwMode="auto">
            <a:xfrm>
              <a:off x="2246" y="2263"/>
              <a:ext cx="27"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693" name="AutoShape 53"/>
            <p:cNvSpPr>
              <a:spLocks noChangeArrowheads="1"/>
            </p:cNvSpPr>
            <p:nvPr/>
          </p:nvSpPr>
          <p:spPr bwMode="auto">
            <a:xfrm>
              <a:off x="2196" y="2410"/>
              <a:ext cx="138"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0694" name="AutoShape 54"/>
          <p:cNvSpPr>
            <a:spLocks noChangeArrowheads="1"/>
          </p:cNvSpPr>
          <p:nvPr/>
        </p:nvSpPr>
        <p:spPr bwMode="auto">
          <a:xfrm>
            <a:off x="3232150" y="3838575"/>
            <a:ext cx="223838" cy="73025"/>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0695" name="AutoShape 55"/>
          <p:cNvSpPr>
            <a:spLocks noChangeArrowheads="1"/>
          </p:cNvSpPr>
          <p:nvPr/>
        </p:nvSpPr>
        <p:spPr bwMode="auto">
          <a:xfrm>
            <a:off x="3221038" y="3952875"/>
            <a:ext cx="150812" cy="23813"/>
          </a:xfrm>
          <a:prstGeom prst="parallelogram">
            <a:avLst>
              <a:gd name="adj" fmla="val 158300"/>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0696" name="AutoShape 56"/>
          <p:cNvSpPr>
            <a:spLocks noChangeArrowheads="1"/>
          </p:cNvSpPr>
          <p:nvPr/>
        </p:nvSpPr>
        <p:spPr bwMode="auto">
          <a:xfrm>
            <a:off x="3163888" y="3919538"/>
            <a:ext cx="292100" cy="41275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0" name="Group 57"/>
          <p:cNvGrpSpPr>
            <a:grpSpLocks/>
          </p:cNvGrpSpPr>
          <p:nvPr/>
        </p:nvGrpSpPr>
        <p:grpSpPr bwMode="auto">
          <a:xfrm>
            <a:off x="5254625" y="3903663"/>
            <a:ext cx="285750" cy="407987"/>
            <a:chOff x="3724" y="2616"/>
            <a:chExt cx="202" cy="257"/>
          </a:xfrm>
        </p:grpSpPr>
        <p:sp>
          <p:nvSpPr>
            <p:cNvPr id="2800698" name="Freeform 58"/>
            <p:cNvSpPr>
              <a:spLocks/>
            </p:cNvSpPr>
            <p:nvPr/>
          </p:nvSpPr>
          <p:spPr bwMode="auto">
            <a:xfrm>
              <a:off x="3854" y="2735"/>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800699" name="Rectangle 59"/>
            <p:cNvSpPr>
              <a:spLocks noChangeArrowheads="1"/>
            </p:cNvSpPr>
            <p:nvPr/>
          </p:nvSpPr>
          <p:spPr bwMode="auto">
            <a:xfrm>
              <a:off x="3849" y="2735"/>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0700" name="Rectangle 60"/>
            <p:cNvSpPr>
              <a:spLocks noChangeArrowheads="1"/>
            </p:cNvSpPr>
            <p:nvPr/>
          </p:nvSpPr>
          <p:spPr bwMode="auto">
            <a:xfrm>
              <a:off x="3857" y="2791"/>
              <a:ext cx="57"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0701" name="Rectangle 61"/>
            <p:cNvSpPr>
              <a:spLocks noChangeArrowheads="1"/>
            </p:cNvSpPr>
            <p:nvPr/>
          </p:nvSpPr>
          <p:spPr bwMode="auto">
            <a:xfrm>
              <a:off x="3726" y="2791"/>
              <a:ext cx="73"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0702" name="Oval 62"/>
            <p:cNvSpPr>
              <a:spLocks noChangeArrowheads="1"/>
            </p:cNvSpPr>
            <p:nvPr/>
          </p:nvSpPr>
          <p:spPr bwMode="auto">
            <a:xfrm>
              <a:off x="3784" y="2616"/>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800703" name="Freeform 63"/>
            <p:cNvSpPr>
              <a:spLocks/>
            </p:cNvSpPr>
            <p:nvPr/>
          </p:nvSpPr>
          <p:spPr bwMode="auto">
            <a:xfrm>
              <a:off x="3724" y="2660"/>
              <a:ext cx="140"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1" y="212"/>
                </a:cxn>
                <a:cxn ang="0">
                  <a:pos x="115" y="102"/>
                </a:cxn>
                <a:cxn ang="0">
                  <a:pos x="114" y="99"/>
                </a:cxn>
                <a:cxn ang="0">
                  <a:pos x="113" y="98"/>
                </a:cxn>
                <a:cxn ang="0">
                  <a:pos x="111" y="96"/>
                </a:cxn>
                <a:cxn ang="0">
                  <a:pos x="109" y="94"/>
                </a:cxn>
                <a:cxn ang="0">
                  <a:pos x="107" y="93"/>
                </a:cxn>
                <a:cxn ang="0">
                  <a:pos x="104" y="93"/>
                </a:cxn>
                <a:cxn ang="0">
                  <a:pos x="101" y="93"/>
                </a:cxn>
                <a:cxn ang="0">
                  <a:pos x="99" y="93"/>
                </a:cxn>
                <a:cxn ang="0">
                  <a:pos x="67" y="54"/>
                </a:cxn>
                <a:cxn ang="0">
                  <a:pos x="129" y="67"/>
                </a:cxn>
                <a:cxn ang="0">
                  <a:pos x="132" y="66"/>
                </a:cxn>
                <a:cxn ang="0">
                  <a:pos x="133" y="66"/>
                </a:cxn>
                <a:cxn ang="0">
                  <a:pos x="136" y="64"/>
                </a:cxn>
                <a:cxn ang="0">
                  <a:pos x="138" y="62"/>
                </a:cxn>
                <a:cxn ang="0">
                  <a:pos x="138" y="59"/>
                </a:cxn>
                <a:cxn ang="0">
                  <a:pos x="139" y="56"/>
                </a:cxn>
                <a:cxn ang="0">
                  <a:pos x="138" y="53"/>
                </a:cxn>
                <a:cxn ang="0">
                  <a:pos x="137" y="51"/>
                </a:cxn>
                <a:cxn ang="0">
                  <a:pos x="135" y="49"/>
                </a:cxn>
                <a:cxn ang="0">
                  <a:pos x="133" y="47"/>
                </a:cxn>
                <a:cxn ang="0">
                  <a:pos x="130" y="46"/>
                </a:cxn>
                <a:cxn ang="0">
                  <a:pos x="88" y="46"/>
                </a:cxn>
                <a:cxn ang="0">
                  <a:pos x="81" y="30"/>
                </a:cxn>
                <a:cxn ang="0">
                  <a:pos x="81" y="26"/>
                </a:cxn>
                <a:cxn ang="0">
                  <a:pos x="82" y="22"/>
                </a:cxn>
                <a:cxn ang="0">
                  <a:pos x="82" y="18"/>
                </a:cxn>
                <a:cxn ang="0">
                  <a:pos x="81" y="14"/>
                </a:cxn>
                <a:cxn ang="0">
                  <a:pos x="79" y="11"/>
                </a:cxn>
                <a:cxn ang="0">
                  <a:pos x="77" y="8"/>
                </a:cxn>
                <a:cxn ang="0">
                  <a:pos x="74" y="5"/>
                </a:cxn>
                <a:cxn ang="0">
                  <a:pos x="71" y="3"/>
                </a:cxn>
                <a:cxn ang="0">
                  <a:pos x="67" y="1"/>
                </a:cxn>
                <a:cxn ang="0">
                  <a:pos x="63" y="0"/>
                </a:cxn>
                <a:cxn ang="0">
                  <a:pos x="58" y="0"/>
                </a:cxn>
                <a:cxn ang="0">
                  <a:pos x="54" y="1"/>
                </a:cxn>
                <a:cxn ang="0">
                  <a:pos x="50" y="2"/>
                </a:cxn>
                <a:cxn ang="0">
                  <a:pos x="45" y="4"/>
                </a:cxn>
                <a:cxn ang="0">
                  <a:pos x="42" y="8"/>
                </a:cxn>
                <a:cxn ang="0">
                  <a:pos x="40" y="12"/>
                </a:cxn>
                <a:cxn ang="0">
                  <a:pos x="38" y="16"/>
                </a:cxn>
              </a:cxnLst>
              <a:rect l="0" t="0" r="r" b="b"/>
              <a:pathLst>
                <a:path w="140"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1" y="119"/>
                  </a:lnTo>
                  <a:lnTo>
                    <a:pt x="91" y="212"/>
                  </a:lnTo>
                  <a:lnTo>
                    <a:pt x="115" y="212"/>
                  </a:lnTo>
                  <a:lnTo>
                    <a:pt x="115" y="102"/>
                  </a:lnTo>
                  <a:lnTo>
                    <a:pt x="115" y="101"/>
                  </a:lnTo>
                  <a:lnTo>
                    <a:pt x="114" y="99"/>
                  </a:lnTo>
                  <a:lnTo>
                    <a:pt x="114" y="98"/>
                  </a:lnTo>
                  <a:lnTo>
                    <a:pt x="113" y="98"/>
                  </a:lnTo>
                  <a:lnTo>
                    <a:pt x="112" y="97"/>
                  </a:lnTo>
                  <a:lnTo>
                    <a:pt x="111" y="96"/>
                  </a:lnTo>
                  <a:lnTo>
                    <a:pt x="110" y="95"/>
                  </a:lnTo>
                  <a:lnTo>
                    <a:pt x="109" y="94"/>
                  </a:lnTo>
                  <a:lnTo>
                    <a:pt x="108" y="94"/>
                  </a:lnTo>
                  <a:lnTo>
                    <a:pt x="107" y="93"/>
                  </a:lnTo>
                  <a:lnTo>
                    <a:pt x="105" y="93"/>
                  </a:lnTo>
                  <a:lnTo>
                    <a:pt x="104" y="93"/>
                  </a:lnTo>
                  <a:lnTo>
                    <a:pt x="102" y="93"/>
                  </a:lnTo>
                  <a:lnTo>
                    <a:pt x="101" y="93"/>
                  </a:lnTo>
                  <a:lnTo>
                    <a:pt x="100" y="93"/>
                  </a:lnTo>
                  <a:lnTo>
                    <a:pt x="99" y="93"/>
                  </a:lnTo>
                  <a:lnTo>
                    <a:pt x="55" y="90"/>
                  </a:lnTo>
                  <a:lnTo>
                    <a:pt x="67" y="54"/>
                  </a:lnTo>
                  <a:lnTo>
                    <a:pt x="76" y="67"/>
                  </a:lnTo>
                  <a:lnTo>
                    <a:pt x="129" y="67"/>
                  </a:lnTo>
                  <a:lnTo>
                    <a:pt x="130" y="66"/>
                  </a:lnTo>
                  <a:lnTo>
                    <a:pt x="132" y="66"/>
                  </a:lnTo>
                  <a:lnTo>
                    <a:pt x="133" y="66"/>
                  </a:lnTo>
                  <a:lnTo>
                    <a:pt x="133" y="66"/>
                  </a:lnTo>
                  <a:lnTo>
                    <a:pt x="135" y="64"/>
                  </a:lnTo>
                  <a:lnTo>
                    <a:pt x="136" y="64"/>
                  </a:lnTo>
                  <a:lnTo>
                    <a:pt x="137" y="63"/>
                  </a:lnTo>
                  <a:lnTo>
                    <a:pt x="138" y="62"/>
                  </a:lnTo>
                  <a:lnTo>
                    <a:pt x="138" y="61"/>
                  </a:lnTo>
                  <a:lnTo>
                    <a:pt x="138" y="59"/>
                  </a:lnTo>
                  <a:lnTo>
                    <a:pt x="139" y="58"/>
                  </a:lnTo>
                  <a:lnTo>
                    <a:pt x="139" y="56"/>
                  </a:lnTo>
                  <a:lnTo>
                    <a:pt x="139" y="54"/>
                  </a:lnTo>
                  <a:lnTo>
                    <a:pt x="138" y="53"/>
                  </a:lnTo>
                  <a:lnTo>
                    <a:pt x="138" y="52"/>
                  </a:lnTo>
                  <a:lnTo>
                    <a:pt x="137" y="51"/>
                  </a:lnTo>
                  <a:lnTo>
                    <a:pt x="136" y="49"/>
                  </a:lnTo>
                  <a:lnTo>
                    <a:pt x="135" y="49"/>
                  </a:lnTo>
                  <a:lnTo>
                    <a:pt x="134" y="48"/>
                  </a:lnTo>
                  <a:lnTo>
                    <a:pt x="133" y="47"/>
                  </a:lnTo>
                  <a:lnTo>
                    <a:pt x="132" y="46"/>
                  </a:lnTo>
                  <a:lnTo>
                    <a:pt x="130" y="46"/>
                  </a:lnTo>
                  <a:lnTo>
                    <a:pt x="129" y="46"/>
                  </a:lnTo>
                  <a:lnTo>
                    <a:pt x="88" y="46"/>
                  </a:lnTo>
                  <a:lnTo>
                    <a:pt x="79" y="31"/>
                  </a:lnTo>
                  <a:lnTo>
                    <a:pt x="81" y="30"/>
                  </a:lnTo>
                  <a:lnTo>
                    <a:pt x="81" y="28"/>
                  </a:lnTo>
                  <a:lnTo>
                    <a:pt x="81" y="26"/>
                  </a:lnTo>
                  <a:lnTo>
                    <a:pt x="82" y="24"/>
                  </a:lnTo>
                  <a:lnTo>
                    <a:pt x="82" y="22"/>
                  </a:lnTo>
                  <a:lnTo>
                    <a:pt x="82" y="20"/>
                  </a:lnTo>
                  <a:lnTo>
                    <a:pt x="82" y="18"/>
                  </a:lnTo>
                  <a:lnTo>
                    <a:pt x="81" y="16"/>
                  </a:lnTo>
                  <a:lnTo>
                    <a:pt x="81" y="14"/>
                  </a:lnTo>
                  <a:lnTo>
                    <a:pt x="80" y="13"/>
                  </a:lnTo>
                  <a:lnTo>
                    <a:pt x="79" y="11"/>
                  </a:lnTo>
                  <a:lnTo>
                    <a:pt x="78" y="9"/>
                  </a:lnTo>
                  <a:lnTo>
                    <a:pt x="77" y="8"/>
                  </a:lnTo>
                  <a:lnTo>
                    <a:pt x="76" y="6"/>
                  </a:lnTo>
                  <a:lnTo>
                    <a:pt x="74" y="5"/>
                  </a:lnTo>
                  <a:lnTo>
                    <a:pt x="73" y="4"/>
                  </a:lnTo>
                  <a:lnTo>
                    <a:pt x="71" y="3"/>
                  </a:lnTo>
                  <a:lnTo>
                    <a:pt x="69" y="2"/>
                  </a:lnTo>
                  <a:lnTo>
                    <a:pt x="67" y="1"/>
                  </a:lnTo>
                  <a:lnTo>
                    <a:pt x="65" y="1"/>
                  </a:lnTo>
                  <a:lnTo>
                    <a:pt x="63" y="0"/>
                  </a:lnTo>
                  <a:lnTo>
                    <a:pt x="61" y="0"/>
                  </a:lnTo>
                  <a:lnTo>
                    <a:pt x="58" y="0"/>
                  </a:lnTo>
                  <a:lnTo>
                    <a:pt x="56" y="0"/>
                  </a:lnTo>
                  <a:lnTo>
                    <a:pt x="54" y="1"/>
                  </a:lnTo>
                  <a:lnTo>
                    <a:pt x="52" y="1"/>
                  </a:lnTo>
                  <a:lnTo>
                    <a:pt x="50" y="2"/>
                  </a:lnTo>
                  <a:lnTo>
                    <a:pt x="48" y="3"/>
                  </a:lnTo>
                  <a:lnTo>
                    <a:pt x="45" y="4"/>
                  </a:lnTo>
                  <a:lnTo>
                    <a:pt x="44" y="6"/>
                  </a:lnTo>
                  <a:lnTo>
                    <a:pt x="42" y="8"/>
                  </a:lnTo>
                  <a:lnTo>
                    <a:pt x="41" y="9"/>
                  </a:lnTo>
                  <a:lnTo>
                    <a:pt x="40"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800704" name="Freeform 64"/>
          <p:cNvSpPr>
            <a:spLocks/>
          </p:cNvSpPr>
          <p:nvPr/>
        </p:nvSpPr>
        <p:spPr bwMode="auto">
          <a:xfrm>
            <a:off x="5594350" y="3836988"/>
            <a:ext cx="284163" cy="465137"/>
          </a:xfrm>
          <a:custGeom>
            <a:avLst/>
            <a:gdLst/>
            <a:ahLst/>
            <a:cxnLst>
              <a:cxn ang="0">
                <a:pos x="201" y="264"/>
              </a:cxn>
              <a:cxn ang="0">
                <a:pos x="186" y="264"/>
              </a:cxn>
              <a:cxn ang="0">
                <a:pos x="159" y="230"/>
              </a:cxn>
              <a:cxn ang="0">
                <a:pos x="123" y="170"/>
              </a:cxn>
              <a:cxn ang="0">
                <a:pos x="113" y="142"/>
              </a:cxn>
              <a:cxn ang="0">
                <a:pos x="115" y="123"/>
              </a:cxn>
              <a:cxn ang="0">
                <a:pos x="124" y="120"/>
              </a:cxn>
              <a:cxn ang="0">
                <a:pos x="138" y="130"/>
              </a:cxn>
              <a:cxn ang="0">
                <a:pos x="157" y="141"/>
              </a:cxn>
              <a:cxn ang="0">
                <a:pos x="166" y="141"/>
              </a:cxn>
              <a:cxn ang="0">
                <a:pos x="167" y="135"/>
              </a:cxn>
              <a:cxn ang="0">
                <a:pos x="158" y="123"/>
              </a:cxn>
              <a:cxn ang="0">
                <a:pos x="137" y="108"/>
              </a:cxn>
              <a:cxn ang="0">
                <a:pos x="128" y="87"/>
              </a:cxn>
              <a:cxn ang="0">
                <a:pos x="124" y="69"/>
              </a:cxn>
              <a:cxn ang="0">
                <a:pos x="114" y="57"/>
              </a:cxn>
              <a:cxn ang="0">
                <a:pos x="110" y="48"/>
              </a:cxn>
              <a:cxn ang="0">
                <a:pos x="115" y="37"/>
              </a:cxn>
              <a:cxn ang="0">
                <a:pos x="120" y="24"/>
              </a:cxn>
              <a:cxn ang="0">
                <a:pos x="116" y="9"/>
              </a:cxn>
              <a:cxn ang="0">
                <a:pos x="106" y="1"/>
              </a:cxn>
              <a:cxn ang="0">
                <a:pos x="91" y="3"/>
              </a:cxn>
              <a:cxn ang="0">
                <a:pos x="85" y="13"/>
              </a:cxn>
              <a:cxn ang="0">
                <a:pos x="85" y="23"/>
              </a:cxn>
              <a:cxn ang="0">
                <a:pos x="88" y="35"/>
              </a:cxn>
              <a:cxn ang="0">
                <a:pos x="88" y="47"/>
              </a:cxn>
              <a:cxn ang="0">
                <a:pos x="78" y="57"/>
              </a:cxn>
              <a:cxn ang="0">
                <a:pos x="66" y="64"/>
              </a:cxn>
              <a:cxn ang="0">
                <a:pos x="56" y="76"/>
              </a:cxn>
              <a:cxn ang="0">
                <a:pos x="47" y="99"/>
              </a:cxn>
              <a:cxn ang="0">
                <a:pos x="42" y="122"/>
              </a:cxn>
              <a:cxn ang="0">
                <a:pos x="40" y="146"/>
              </a:cxn>
              <a:cxn ang="0">
                <a:pos x="42" y="159"/>
              </a:cxn>
              <a:cxn ang="0">
                <a:pos x="49" y="162"/>
              </a:cxn>
              <a:cxn ang="0">
                <a:pos x="53" y="159"/>
              </a:cxn>
              <a:cxn ang="0">
                <a:pos x="53" y="133"/>
              </a:cxn>
              <a:cxn ang="0">
                <a:pos x="56" y="117"/>
              </a:cxn>
              <a:cxn ang="0">
                <a:pos x="64" y="110"/>
              </a:cxn>
              <a:cxn ang="0">
                <a:pos x="71" y="115"/>
              </a:cxn>
              <a:cxn ang="0">
                <a:pos x="68" y="141"/>
              </a:cxn>
              <a:cxn ang="0">
                <a:pos x="62" y="167"/>
              </a:cxn>
              <a:cxn ang="0">
                <a:pos x="53" y="198"/>
              </a:cxn>
              <a:cxn ang="0">
                <a:pos x="33" y="227"/>
              </a:cxn>
              <a:cxn ang="0">
                <a:pos x="8" y="257"/>
              </a:cxn>
              <a:cxn ang="0">
                <a:pos x="0" y="273"/>
              </a:cxn>
              <a:cxn ang="0">
                <a:pos x="19" y="292"/>
              </a:cxn>
              <a:cxn ang="0">
                <a:pos x="33" y="289"/>
              </a:cxn>
              <a:cxn ang="0">
                <a:pos x="23" y="277"/>
              </a:cxn>
              <a:cxn ang="0">
                <a:pos x="30" y="261"/>
              </a:cxn>
              <a:cxn ang="0">
                <a:pos x="62" y="224"/>
              </a:cxn>
              <a:cxn ang="0">
                <a:pos x="85" y="198"/>
              </a:cxn>
              <a:cxn ang="0">
                <a:pos x="96" y="191"/>
              </a:cxn>
              <a:cxn ang="0">
                <a:pos x="110" y="200"/>
              </a:cxn>
              <a:cxn ang="0">
                <a:pos x="143" y="244"/>
              </a:cxn>
              <a:cxn ang="0">
                <a:pos x="169" y="282"/>
              </a:cxn>
              <a:cxn ang="0">
                <a:pos x="180" y="284"/>
              </a:cxn>
              <a:cxn ang="0">
                <a:pos x="193" y="274"/>
              </a:cxn>
            </a:cxnLst>
            <a:rect l="0" t="0" r="r" b="b"/>
            <a:pathLst>
              <a:path w="202" h="293">
                <a:moveTo>
                  <a:pt x="200" y="269"/>
                </a:moveTo>
                <a:lnTo>
                  <a:pt x="201" y="264"/>
                </a:lnTo>
                <a:lnTo>
                  <a:pt x="193" y="266"/>
                </a:lnTo>
                <a:lnTo>
                  <a:pt x="186" y="264"/>
                </a:lnTo>
                <a:lnTo>
                  <a:pt x="176" y="257"/>
                </a:lnTo>
                <a:lnTo>
                  <a:pt x="159" y="230"/>
                </a:lnTo>
                <a:lnTo>
                  <a:pt x="135" y="191"/>
                </a:lnTo>
                <a:lnTo>
                  <a:pt x="123" y="170"/>
                </a:lnTo>
                <a:lnTo>
                  <a:pt x="114" y="152"/>
                </a:lnTo>
                <a:lnTo>
                  <a:pt x="113" y="142"/>
                </a:lnTo>
                <a:lnTo>
                  <a:pt x="113" y="131"/>
                </a:lnTo>
                <a:lnTo>
                  <a:pt x="115" y="123"/>
                </a:lnTo>
                <a:lnTo>
                  <a:pt x="120" y="120"/>
                </a:lnTo>
                <a:lnTo>
                  <a:pt x="124" y="120"/>
                </a:lnTo>
                <a:lnTo>
                  <a:pt x="129" y="122"/>
                </a:lnTo>
                <a:lnTo>
                  <a:pt x="138" y="130"/>
                </a:lnTo>
                <a:lnTo>
                  <a:pt x="149" y="137"/>
                </a:lnTo>
                <a:lnTo>
                  <a:pt x="157" y="141"/>
                </a:lnTo>
                <a:lnTo>
                  <a:pt x="162" y="142"/>
                </a:lnTo>
                <a:lnTo>
                  <a:pt x="166" y="141"/>
                </a:lnTo>
                <a:lnTo>
                  <a:pt x="168" y="137"/>
                </a:lnTo>
                <a:lnTo>
                  <a:pt x="167" y="135"/>
                </a:lnTo>
                <a:lnTo>
                  <a:pt x="166" y="131"/>
                </a:lnTo>
                <a:lnTo>
                  <a:pt x="158" y="123"/>
                </a:lnTo>
                <a:lnTo>
                  <a:pt x="144" y="115"/>
                </a:lnTo>
                <a:lnTo>
                  <a:pt x="137" y="108"/>
                </a:lnTo>
                <a:lnTo>
                  <a:pt x="131" y="99"/>
                </a:lnTo>
                <a:lnTo>
                  <a:pt x="128" y="87"/>
                </a:lnTo>
                <a:lnTo>
                  <a:pt x="126" y="74"/>
                </a:lnTo>
                <a:lnTo>
                  <a:pt x="124" y="69"/>
                </a:lnTo>
                <a:lnTo>
                  <a:pt x="120" y="63"/>
                </a:lnTo>
                <a:lnTo>
                  <a:pt x="114" y="57"/>
                </a:lnTo>
                <a:lnTo>
                  <a:pt x="110" y="53"/>
                </a:lnTo>
                <a:lnTo>
                  <a:pt x="110" y="48"/>
                </a:lnTo>
                <a:lnTo>
                  <a:pt x="113" y="40"/>
                </a:lnTo>
                <a:lnTo>
                  <a:pt x="115" y="37"/>
                </a:lnTo>
                <a:lnTo>
                  <a:pt x="118" y="31"/>
                </a:lnTo>
                <a:lnTo>
                  <a:pt x="120" y="24"/>
                </a:lnTo>
                <a:lnTo>
                  <a:pt x="118" y="15"/>
                </a:lnTo>
                <a:lnTo>
                  <a:pt x="116" y="9"/>
                </a:lnTo>
                <a:lnTo>
                  <a:pt x="113" y="4"/>
                </a:lnTo>
                <a:lnTo>
                  <a:pt x="106" y="1"/>
                </a:lnTo>
                <a:lnTo>
                  <a:pt x="97" y="0"/>
                </a:lnTo>
                <a:lnTo>
                  <a:pt x="91" y="3"/>
                </a:lnTo>
                <a:lnTo>
                  <a:pt x="87" y="6"/>
                </a:lnTo>
                <a:lnTo>
                  <a:pt x="85" y="13"/>
                </a:lnTo>
                <a:lnTo>
                  <a:pt x="83" y="18"/>
                </a:lnTo>
                <a:lnTo>
                  <a:pt x="85" y="23"/>
                </a:lnTo>
                <a:lnTo>
                  <a:pt x="87" y="30"/>
                </a:lnTo>
                <a:lnTo>
                  <a:pt x="88" y="35"/>
                </a:lnTo>
                <a:lnTo>
                  <a:pt x="90" y="40"/>
                </a:lnTo>
                <a:lnTo>
                  <a:pt x="88" y="47"/>
                </a:lnTo>
                <a:lnTo>
                  <a:pt x="85" y="52"/>
                </a:lnTo>
                <a:lnTo>
                  <a:pt x="78" y="57"/>
                </a:lnTo>
                <a:lnTo>
                  <a:pt x="71" y="60"/>
                </a:lnTo>
                <a:lnTo>
                  <a:pt x="66" y="64"/>
                </a:lnTo>
                <a:lnTo>
                  <a:pt x="61" y="69"/>
                </a:lnTo>
                <a:lnTo>
                  <a:pt x="56" y="76"/>
                </a:lnTo>
                <a:lnTo>
                  <a:pt x="51" y="87"/>
                </a:lnTo>
                <a:lnTo>
                  <a:pt x="47" y="99"/>
                </a:lnTo>
                <a:lnTo>
                  <a:pt x="43" y="110"/>
                </a:lnTo>
                <a:lnTo>
                  <a:pt x="42" y="122"/>
                </a:lnTo>
                <a:lnTo>
                  <a:pt x="40" y="137"/>
                </a:lnTo>
                <a:lnTo>
                  <a:pt x="40" y="146"/>
                </a:lnTo>
                <a:lnTo>
                  <a:pt x="40" y="154"/>
                </a:lnTo>
                <a:lnTo>
                  <a:pt x="42" y="159"/>
                </a:lnTo>
                <a:lnTo>
                  <a:pt x="44" y="161"/>
                </a:lnTo>
                <a:lnTo>
                  <a:pt x="49" y="162"/>
                </a:lnTo>
                <a:lnTo>
                  <a:pt x="52" y="161"/>
                </a:lnTo>
                <a:lnTo>
                  <a:pt x="53" y="159"/>
                </a:lnTo>
                <a:lnTo>
                  <a:pt x="53" y="149"/>
                </a:lnTo>
                <a:lnTo>
                  <a:pt x="53" y="133"/>
                </a:lnTo>
                <a:lnTo>
                  <a:pt x="54" y="123"/>
                </a:lnTo>
                <a:lnTo>
                  <a:pt x="56" y="117"/>
                </a:lnTo>
                <a:lnTo>
                  <a:pt x="59" y="111"/>
                </a:lnTo>
                <a:lnTo>
                  <a:pt x="64" y="110"/>
                </a:lnTo>
                <a:lnTo>
                  <a:pt x="70" y="111"/>
                </a:lnTo>
                <a:lnTo>
                  <a:pt x="71" y="115"/>
                </a:lnTo>
                <a:lnTo>
                  <a:pt x="70" y="126"/>
                </a:lnTo>
                <a:lnTo>
                  <a:pt x="68" y="141"/>
                </a:lnTo>
                <a:lnTo>
                  <a:pt x="66" y="155"/>
                </a:lnTo>
                <a:lnTo>
                  <a:pt x="62" y="167"/>
                </a:lnTo>
                <a:lnTo>
                  <a:pt x="58" y="184"/>
                </a:lnTo>
                <a:lnTo>
                  <a:pt x="53" y="198"/>
                </a:lnTo>
                <a:lnTo>
                  <a:pt x="42" y="215"/>
                </a:lnTo>
                <a:lnTo>
                  <a:pt x="33" y="227"/>
                </a:lnTo>
                <a:lnTo>
                  <a:pt x="18" y="244"/>
                </a:lnTo>
                <a:lnTo>
                  <a:pt x="8" y="257"/>
                </a:lnTo>
                <a:lnTo>
                  <a:pt x="0" y="268"/>
                </a:lnTo>
                <a:lnTo>
                  <a:pt x="0" y="273"/>
                </a:lnTo>
                <a:lnTo>
                  <a:pt x="8" y="282"/>
                </a:lnTo>
                <a:lnTo>
                  <a:pt x="19" y="292"/>
                </a:lnTo>
                <a:lnTo>
                  <a:pt x="30" y="292"/>
                </a:lnTo>
                <a:lnTo>
                  <a:pt x="33" y="289"/>
                </a:lnTo>
                <a:lnTo>
                  <a:pt x="28" y="283"/>
                </a:lnTo>
                <a:lnTo>
                  <a:pt x="23" y="277"/>
                </a:lnTo>
                <a:lnTo>
                  <a:pt x="23" y="272"/>
                </a:lnTo>
                <a:lnTo>
                  <a:pt x="30" y="261"/>
                </a:lnTo>
                <a:lnTo>
                  <a:pt x="43" y="248"/>
                </a:lnTo>
                <a:lnTo>
                  <a:pt x="62" y="224"/>
                </a:lnTo>
                <a:lnTo>
                  <a:pt x="78" y="204"/>
                </a:lnTo>
                <a:lnTo>
                  <a:pt x="85" y="198"/>
                </a:lnTo>
                <a:lnTo>
                  <a:pt x="88" y="193"/>
                </a:lnTo>
                <a:lnTo>
                  <a:pt x="96" y="191"/>
                </a:lnTo>
                <a:lnTo>
                  <a:pt x="102" y="195"/>
                </a:lnTo>
                <a:lnTo>
                  <a:pt x="110" y="200"/>
                </a:lnTo>
                <a:lnTo>
                  <a:pt x="125" y="220"/>
                </a:lnTo>
                <a:lnTo>
                  <a:pt x="143" y="244"/>
                </a:lnTo>
                <a:lnTo>
                  <a:pt x="159" y="268"/>
                </a:lnTo>
                <a:lnTo>
                  <a:pt x="169" y="282"/>
                </a:lnTo>
                <a:lnTo>
                  <a:pt x="173" y="284"/>
                </a:lnTo>
                <a:lnTo>
                  <a:pt x="180" y="284"/>
                </a:lnTo>
                <a:lnTo>
                  <a:pt x="186" y="279"/>
                </a:lnTo>
                <a:lnTo>
                  <a:pt x="193" y="274"/>
                </a:lnTo>
                <a:lnTo>
                  <a:pt x="200" y="269"/>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1" name="Group 65"/>
          <p:cNvGrpSpPr>
            <a:grpSpLocks/>
          </p:cNvGrpSpPr>
          <p:nvPr/>
        </p:nvGrpSpPr>
        <p:grpSpPr bwMode="auto">
          <a:xfrm>
            <a:off x="3462338" y="3838575"/>
            <a:ext cx="368300" cy="493713"/>
            <a:chOff x="2454" y="2575"/>
            <a:chExt cx="261" cy="311"/>
          </a:xfrm>
        </p:grpSpPr>
        <p:grpSp>
          <p:nvGrpSpPr>
            <p:cNvPr id="12" name="Group 66"/>
            <p:cNvGrpSpPr>
              <a:grpSpLocks/>
            </p:cNvGrpSpPr>
            <p:nvPr/>
          </p:nvGrpSpPr>
          <p:grpSpPr bwMode="auto">
            <a:xfrm>
              <a:off x="2454" y="2575"/>
              <a:ext cx="261" cy="311"/>
              <a:chOff x="2454" y="2575"/>
              <a:chExt cx="261" cy="311"/>
            </a:xfrm>
          </p:grpSpPr>
          <p:sp>
            <p:nvSpPr>
              <p:cNvPr id="2800707" name="AutoShape 67"/>
              <p:cNvSpPr>
                <a:spLocks noChangeArrowheads="1"/>
              </p:cNvSpPr>
              <p:nvPr/>
            </p:nvSpPr>
            <p:spPr bwMode="auto">
              <a:xfrm>
                <a:off x="2454" y="2626"/>
                <a:ext cx="261"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0708" name="AutoShape 68"/>
              <p:cNvSpPr>
                <a:spLocks noChangeArrowheads="1"/>
              </p:cNvSpPr>
              <p:nvPr/>
            </p:nvSpPr>
            <p:spPr bwMode="auto">
              <a:xfrm>
                <a:off x="2518" y="2575"/>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0709" name="Oval 69"/>
            <p:cNvSpPr>
              <a:spLocks noChangeArrowheads="1"/>
            </p:cNvSpPr>
            <p:nvPr/>
          </p:nvSpPr>
          <p:spPr bwMode="auto">
            <a:xfrm>
              <a:off x="2537" y="2601"/>
              <a:ext cx="26"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710" name="AutoShape 70"/>
            <p:cNvSpPr>
              <a:spLocks noChangeArrowheads="1"/>
            </p:cNvSpPr>
            <p:nvPr/>
          </p:nvSpPr>
          <p:spPr bwMode="auto">
            <a:xfrm>
              <a:off x="2487" y="2749"/>
              <a:ext cx="137" cy="54"/>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3" name="Group 71"/>
          <p:cNvGrpSpPr>
            <a:grpSpLocks/>
          </p:cNvGrpSpPr>
          <p:nvPr/>
        </p:nvGrpSpPr>
        <p:grpSpPr bwMode="auto">
          <a:xfrm>
            <a:off x="1954213" y="2252663"/>
            <a:ext cx="290512" cy="492125"/>
            <a:chOff x="1385" y="1576"/>
            <a:chExt cx="206" cy="310"/>
          </a:xfrm>
        </p:grpSpPr>
        <p:sp>
          <p:nvSpPr>
            <p:cNvPr id="2800712" name="AutoShape 72"/>
            <p:cNvSpPr>
              <a:spLocks noChangeArrowheads="1"/>
            </p:cNvSpPr>
            <p:nvPr/>
          </p:nvSpPr>
          <p:spPr bwMode="auto">
            <a:xfrm>
              <a:off x="1385" y="1626"/>
              <a:ext cx="206"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0713" name="AutoShape 73"/>
            <p:cNvSpPr>
              <a:spLocks noChangeArrowheads="1"/>
            </p:cNvSpPr>
            <p:nvPr/>
          </p:nvSpPr>
          <p:spPr bwMode="auto">
            <a:xfrm>
              <a:off x="1433" y="1576"/>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0714" name="AutoShape 74"/>
            <p:cNvSpPr>
              <a:spLocks noChangeArrowheads="1"/>
            </p:cNvSpPr>
            <p:nvPr/>
          </p:nvSpPr>
          <p:spPr bwMode="auto">
            <a:xfrm>
              <a:off x="1424" y="1647"/>
              <a:ext cx="108" cy="15"/>
            </a:xfrm>
            <a:prstGeom prst="parallelogram">
              <a:avLst>
                <a:gd name="adj" fmla="val 179967"/>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4" name="Group 75"/>
          <p:cNvGrpSpPr>
            <a:grpSpLocks/>
          </p:cNvGrpSpPr>
          <p:nvPr/>
        </p:nvGrpSpPr>
        <p:grpSpPr bwMode="auto">
          <a:xfrm>
            <a:off x="3956050" y="2317750"/>
            <a:ext cx="285750" cy="407988"/>
            <a:chOff x="2803" y="1617"/>
            <a:chExt cx="203" cy="257"/>
          </a:xfrm>
        </p:grpSpPr>
        <p:sp>
          <p:nvSpPr>
            <p:cNvPr id="2800716" name="Freeform 76"/>
            <p:cNvSpPr>
              <a:spLocks/>
            </p:cNvSpPr>
            <p:nvPr/>
          </p:nvSpPr>
          <p:spPr bwMode="auto">
            <a:xfrm>
              <a:off x="2932" y="1734"/>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800717" name="Rectangle 77"/>
            <p:cNvSpPr>
              <a:spLocks noChangeArrowheads="1"/>
            </p:cNvSpPr>
            <p:nvPr/>
          </p:nvSpPr>
          <p:spPr bwMode="auto">
            <a:xfrm>
              <a:off x="2929" y="1734"/>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0718" name="Rectangle 78"/>
            <p:cNvSpPr>
              <a:spLocks noChangeArrowheads="1"/>
            </p:cNvSpPr>
            <p:nvPr/>
          </p:nvSpPr>
          <p:spPr bwMode="auto">
            <a:xfrm>
              <a:off x="2935" y="1792"/>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0719" name="Rectangle 79"/>
            <p:cNvSpPr>
              <a:spLocks noChangeArrowheads="1"/>
            </p:cNvSpPr>
            <p:nvPr/>
          </p:nvSpPr>
          <p:spPr bwMode="auto">
            <a:xfrm>
              <a:off x="2804" y="1792"/>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0720" name="Oval 80"/>
            <p:cNvSpPr>
              <a:spLocks noChangeArrowheads="1"/>
            </p:cNvSpPr>
            <p:nvPr/>
          </p:nvSpPr>
          <p:spPr bwMode="auto">
            <a:xfrm>
              <a:off x="2864" y="1617"/>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800721" name="Freeform 81"/>
            <p:cNvSpPr>
              <a:spLocks/>
            </p:cNvSpPr>
            <p:nvPr/>
          </p:nvSpPr>
          <p:spPr bwMode="auto">
            <a:xfrm>
              <a:off x="2803" y="1661"/>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800722" name="Freeform 82"/>
          <p:cNvSpPr>
            <a:spLocks/>
          </p:cNvSpPr>
          <p:nvPr/>
        </p:nvSpPr>
        <p:spPr bwMode="auto">
          <a:xfrm>
            <a:off x="4318000" y="2268538"/>
            <a:ext cx="282575" cy="461962"/>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5" name="Group 83"/>
          <p:cNvGrpSpPr>
            <a:grpSpLocks/>
          </p:cNvGrpSpPr>
          <p:nvPr/>
        </p:nvGrpSpPr>
        <p:grpSpPr bwMode="auto">
          <a:xfrm>
            <a:off x="2254250" y="2252663"/>
            <a:ext cx="365125" cy="492125"/>
            <a:chOff x="1597" y="1576"/>
            <a:chExt cx="259" cy="310"/>
          </a:xfrm>
        </p:grpSpPr>
        <p:grpSp>
          <p:nvGrpSpPr>
            <p:cNvPr id="16" name="Group 84"/>
            <p:cNvGrpSpPr>
              <a:grpSpLocks/>
            </p:cNvGrpSpPr>
            <p:nvPr/>
          </p:nvGrpSpPr>
          <p:grpSpPr bwMode="auto">
            <a:xfrm>
              <a:off x="1597" y="1576"/>
              <a:ext cx="259" cy="310"/>
              <a:chOff x="1597" y="1576"/>
              <a:chExt cx="259" cy="310"/>
            </a:xfrm>
          </p:grpSpPr>
          <p:sp>
            <p:nvSpPr>
              <p:cNvPr id="2800725" name="AutoShape 85"/>
              <p:cNvSpPr>
                <a:spLocks noChangeArrowheads="1"/>
              </p:cNvSpPr>
              <p:nvPr/>
            </p:nvSpPr>
            <p:spPr bwMode="auto">
              <a:xfrm>
                <a:off x="1597" y="1626"/>
                <a:ext cx="259"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0726" name="AutoShape 86"/>
              <p:cNvSpPr>
                <a:spLocks noChangeArrowheads="1"/>
              </p:cNvSpPr>
              <p:nvPr/>
            </p:nvSpPr>
            <p:spPr bwMode="auto">
              <a:xfrm>
                <a:off x="1660" y="1576"/>
                <a:ext cx="196"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0727" name="Oval 87"/>
            <p:cNvSpPr>
              <a:spLocks noChangeArrowheads="1"/>
            </p:cNvSpPr>
            <p:nvPr/>
          </p:nvSpPr>
          <p:spPr bwMode="auto">
            <a:xfrm>
              <a:off x="1679" y="1602"/>
              <a:ext cx="27" cy="8"/>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728" name="AutoShape 88"/>
            <p:cNvSpPr>
              <a:spLocks noChangeArrowheads="1"/>
            </p:cNvSpPr>
            <p:nvPr/>
          </p:nvSpPr>
          <p:spPr bwMode="auto">
            <a:xfrm>
              <a:off x="1628" y="1750"/>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7" name="Group 89"/>
          <p:cNvGrpSpPr>
            <a:grpSpLocks/>
          </p:cNvGrpSpPr>
          <p:nvPr/>
        </p:nvGrpSpPr>
        <p:grpSpPr bwMode="auto">
          <a:xfrm>
            <a:off x="4840288" y="4313238"/>
            <a:ext cx="1393825" cy="495300"/>
            <a:chOff x="3430" y="2874"/>
            <a:chExt cx="988" cy="312"/>
          </a:xfrm>
        </p:grpSpPr>
        <p:sp>
          <p:nvSpPr>
            <p:cNvPr id="2800730" name="AutoShape 90"/>
            <p:cNvSpPr>
              <a:spLocks noChangeArrowheads="1"/>
            </p:cNvSpPr>
            <p:nvPr/>
          </p:nvSpPr>
          <p:spPr bwMode="auto">
            <a:xfrm>
              <a:off x="3430" y="2926"/>
              <a:ext cx="207"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8" name="Group 91"/>
            <p:cNvGrpSpPr>
              <a:grpSpLocks/>
            </p:cNvGrpSpPr>
            <p:nvPr/>
          </p:nvGrpSpPr>
          <p:grpSpPr bwMode="auto">
            <a:xfrm>
              <a:off x="3976" y="2916"/>
              <a:ext cx="202" cy="257"/>
              <a:chOff x="3976" y="2916"/>
              <a:chExt cx="202" cy="257"/>
            </a:xfrm>
          </p:grpSpPr>
          <p:sp>
            <p:nvSpPr>
              <p:cNvPr id="2800732" name="Freeform 92"/>
              <p:cNvSpPr>
                <a:spLocks/>
              </p:cNvSpPr>
              <p:nvPr/>
            </p:nvSpPr>
            <p:spPr bwMode="auto">
              <a:xfrm>
                <a:off x="4106" y="3035"/>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800733" name="Rectangle 93"/>
              <p:cNvSpPr>
                <a:spLocks noChangeArrowheads="1"/>
              </p:cNvSpPr>
              <p:nvPr/>
            </p:nvSpPr>
            <p:spPr bwMode="auto">
              <a:xfrm>
                <a:off x="4101" y="3035"/>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0734" name="Rectangle 94"/>
              <p:cNvSpPr>
                <a:spLocks noChangeArrowheads="1"/>
              </p:cNvSpPr>
              <p:nvPr/>
            </p:nvSpPr>
            <p:spPr bwMode="auto">
              <a:xfrm>
                <a:off x="4109" y="3091"/>
                <a:ext cx="57"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0735" name="Rectangle 95"/>
              <p:cNvSpPr>
                <a:spLocks noChangeArrowheads="1"/>
              </p:cNvSpPr>
              <p:nvPr/>
            </p:nvSpPr>
            <p:spPr bwMode="auto">
              <a:xfrm>
                <a:off x="3978" y="3091"/>
                <a:ext cx="73"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0736" name="Oval 96"/>
              <p:cNvSpPr>
                <a:spLocks noChangeArrowheads="1"/>
              </p:cNvSpPr>
              <p:nvPr/>
            </p:nvSpPr>
            <p:spPr bwMode="auto">
              <a:xfrm>
                <a:off x="4036" y="2916"/>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800737" name="Freeform 97"/>
              <p:cNvSpPr>
                <a:spLocks/>
              </p:cNvSpPr>
              <p:nvPr/>
            </p:nvSpPr>
            <p:spPr bwMode="auto">
              <a:xfrm>
                <a:off x="3976" y="2960"/>
                <a:ext cx="140"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1" y="212"/>
                  </a:cxn>
                  <a:cxn ang="0">
                    <a:pos x="115" y="102"/>
                  </a:cxn>
                  <a:cxn ang="0">
                    <a:pos x="114" y="99"/>
                  </a:cxn>
                  <a:cxn ang="0">
                    <a:pos x="113" y="98"/>
                  </a:cxn>
                  <a:cxn ang="0">
                    <a:pos x="111" y="96"/>
                  </a:cxn>
                  <a:cxn ang="0">
                    <a:pos x="109" y="94"/>
                  </a:cxn>
                  <a:cxn ang="0">
                    <a:pos x="107" y="93"/>
                  </a:cxn>
                  <a:cxn ang="0">
                    <a:pos x="104" y="93"/>
                  </a:cxn>
                  <a:cxn ang="0">
                    <a:pos x="101" y="93"/>
                  </a:cxn>
                  <a:cxn ang="0">
                    <a:pos x="99" y="93"/>
                  </a:cxn>
                  <a:cxn ang="0">
                    <a:pos x="67" y="54"/>
                  </a:cxn>
                  <a:cxn ang="0">
                    <a:pos x="129" y="67"/>
                  </a:cxn>
                  <a:cxn ang="0">
                    <a:pos x="132" y="66"/>
                  </a:cxn>
                  <a:cxn ang="0">
                    <a:pos x="133" y="66"/>
                  </a:cxn>
                  <a:cxn ang="0">
                    <a:pos x="136" y="64"/>
                  </a:cxn>
                  <a:cxn ang="0">
                    <a:pos x="138" y="62"/>
                  </a:cxn>
                  <a:cxn ang="0">
                    <a:pos x="138" y="59"/>
                  </a:cxn>
                  <a:cxn ang="0">
                    <a:pos x="139" y="56"/>
                  </a:cxn>
                  <a:cxn ang="0">
                    <a:pos x="138" y="53"/>
                  </a:cxn>
                  <a:cxn ang="0">
                    <a:pos x="137" y="51"/>
                  </a:cxn>
                  <a:cxn ang="0">
                    <a:pos x="135" y="49"/>
                  </a:cxn>
                  <a:cxn ang="0">
                    <a:pos x="133" y="47"/>
                  </a:cxn>
                  <a:cxn ang="0">
                    <a:pos x="130" y="46"/>
                  </a:cxn>
                  <a:cxn ang="0">
                    <a:pos x="88" y="46"/>
                  </a:cxn>
                  <a:cxn ang="0">
                    <a:pos x="81" y="30"/>
                  </a:cxn>
                  <a:cxn ang="0">
                    <a:pos x="81" y="26"/>
                  </a:cxn>
                  <a:cxn ang="0">
                    <a:pos x="82" y="22"/>
                  </a:cxn>
                  <a:cxn ang="0">
                    <a:pos x="82" y="18"/>
                  </a:cxn>
                  <a:cxn ang="0">
                    <a:pos x="81" y="14"/>
                  </a:cxn>
                  <a:cxn ang="0">
                    <a:pos x="79" y="11"/>
                  </a:cxn>
                  <a:cxn ang="0">
                    <a:pos x="77" y="8"/>
                  </a:cxn>
                  <a:cxn ang="0">
                    <a:pos x="74" y="5"/>
                  </a:cxn>
                  <a:cxn ang="0">
                    <a:pos x="71" y="3"/>
                  </a:cxn>
                  <a:cxn ang="0">
                    <a:pos x="67" y="1"/>
                  </a:cxn>
                  <a:cxn ang="0">
                    <a:pos x="63" y="0"/>
                  </a:cxn>
                  <a:cxn ang="0">
                    <a:pos x="58" y="0"/>
                  </a:cxn>
                  <a:cxn ang="0">
                    <a:pos x="54" y="1"/>
                  </a:cxn>
                  <a:cxn ang="0">
                    <a:pos x="50" y="2"/>
                  </a:cxn>
                  <a:cxn ang="0">
                    <a:pos x="45" y="4"/>
                  </a:cxn>
                  <a:cxn ang="0">
                    <a:pos x="42" y="8"/>
                  </a:cxn>
                  <a:cxn ang="0">
                    <a:pos x="40" y="12"/>
                  </a:cxn>
                  <a:cxn ang="0">
                    <a:pos x="38" y="16"/>
                  </a:cxn>
                </a:cxnLst>
                <a:rect l="0" t="0" r="r" b="b"/>
                <a:pathLst>
                  <a:path w="140"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1" y="119"/>
                    </a:lnTo>
                    <a:lnTo>
                      <a:pt x="91" y="212"/>
                    </a:lnTo>
                    <a:lnTo>
                      <a:pt x="115" y="212"/>
                    </a:lnTo>
                    <a:lnTo>
                      <a:pt x="115" y="102"/>
                    </a:lnTo>
                    <a:lnTo>
                      <a:pt x="115" y="101"/>
                    </a:lnTo>
                    <a:lnTo>
                      <a:pt x="114" y="99"/>
                    </a:lnTo>
                    <a:lnTo>
                      <a:pt x="114" y="98"/>
                    </a:lnTo>
                    <a:lnTo>
                      <a:pt x="113" y="98"/>
                    </a:lnTo>
                    <a:lnTo>
                      <a:pt x="112" y="97"/>
                    </a:lnTo>
                    <a:lnTo>
                      <a:pt x="111" y="96"/>
                    </a:lnTo>
                    <a:lnTo>
                      <a:pt x="110" y="95"/>
                    </a:lnTo>
                    <a:lnTo>
                      <a:pt x="109" y="94"/>
                    </a:lnTo>
                    <a:lnTo>
                      <a:pt x="108" y="94"/>
                    </a:lnTo>
                    <a:lnTo>
                      <a:pt x="107" y="93"/>
                    </a:lnTo>
                    <a:lnTo>
                      <a:pt x="105" y="93"/>
                    </a:lnTo>
                    <a:lnTo>
                      <a:pt x="104" y="93"/>
                    </a:lnTo>
                    <a:lnTo>
                      <a:pt x="102" y="93"/>
                    </a:lnTo>
                    <a:lnTo>
                      <a:pt x="101" y="93"/>
                    </a:lnTo>
                    <a:lnTo>
                      <a:pt x="100" y="93"/>
                    </a:lnTo>
                    <a:lnTo>
                      <a:pt x="99" y="93"/>
                    </a:lnTo>
                    <a:lnTo>
                      <a:pt x="55" y="90"/>
                    </a:lnTo>
                    <a:lnTo>
                      <a:pt x="67" y="54"/>
                    </a:lnTo>
                    <a:lnTo>
                      <a:pt x="76" y="67"/>
                    </a:lnTo>
                    <a:lnTo>
                      <a:pt x="129" y="67"/>
                    </a:lnTo>
                    <a:lnTo>
                      <a:pt x="130" y="66"/>
                    </a:lnTo>
                    <a:lnTo>
                      <a:pt x="132" y="66"/>
                    </a:lnTo>
                    <a:lnTo>
                      <a:pt x="133" y="66"/>
                    </a:lnTo>
                    <a:lnTo>
                      <a:pt x="133" y="66"/>
                    </a:lnTo>
                    <a:lnTo>
                      <a:pt x="135" y="64"/>
                    </a:lnTo>
                    <a:lnTo>
                      <a:pt x="136" y="64"/>
                    </a:lnTo>
                    <a:lnTo>
                      <a:pt x="137" y="63"/>
                    </a:lnTo>
                    <a:lnTo>
                      <a:pt x="138" y="62"/>
                    </a:lnTo>
                    <a:lnTo>
                      <a:pt x="138" y="61"/>
                    </a:lnTo>
                    <a:lnTo>
                      <a:pt x="138" y="59"/>
                    </a:lnTo>
                    <a:lnTo>
                      <a:pt x="139" y="58"/>
                    </a:lnTo>
                    <a:lnTo>
                      <a:pt x="139" y="56"/>
                    </a:lnTo>
                    <a:lnTo>
                      <a:pt x="139" y="54"/>
                    </a:lnTo>
                    <a:lnTo>
                      <a:pt x="138" y="53"/>
                    </a:lnTo>
                    <a:lnTo>
                      <a:pt x="138" y="52"/>
                    </a:lnTo>
                    <a:lnTo>
                      <a:pt x="137" y="51"/>
                    </a:lnTo>
                    <a:lnTo>
                      <a:pt x="136" y="49"/>
                    </a:lnTo>
                    <a:lnTo>
                      <a:pt x="135" y="49"/>
                    </a:lnTo>
                    <a:lnTo>
                      <a:pt x="134" y="48"/>
                    </a:lnTo>
                    <a:lnTo>
                      <a:pt x="133" y="47"/>
                    </a:lnTo>
                    <a:lnTo>
                      <a:pt x="132" y="46"/>
                    </a:lnTo>
                    <a:lnTo>
                      <a:pt x="130" y="46"/>
                    </a:lnTo>
                    <a:lnTo>
                      <a:pt x="129" y="46"/>
                    </a:lnTo>
                    <a:lnTo>
                      <a:pt x="88" y="46"/>
                    </a:lnTo>
                    <a:lnTo>
                      <a:pt x="79" y="31"/>
                    </a:lnTo>
                    <a:lnTo>
                      <a:pt x="81" y="30"/>
                    </a:lnTo>
                    <a:lnTo>
                      <a:pt x="81" y="28"/>
                    </a:lnTo>
                    <a:lnTo>
                      <a:pt x="81" y="26"/>
                    </a:lnTo>
                    <a:lnTo>
                      <a:pt x="82" y="24"/>
                    </a:lnTo>
                    <a:lnTo>
                      <a:pt x="82" y="22"/>
                    </a:lnTo>
                    <a:lnTo>
                      <a:pt x="82" y="20"/>
                    </a:lnTo>
                    <a:lnTo>
                      <a:pt x="82" y="18"/>
                    </a:lnTo>
                    <a:lnTo>
                      <a:pt x="81" y="16"/>
                    </a:lnTo>
                    <a:lnTo>
                      <a:pt x="81" y="14"/>
                    </a:lnTo>
                    <a:lnTo>
                      <a:pt x="80" y="13"/>
                    </a:lnTo>
                    <a:lnTo>
                      <a:pt x="79" y="11"/>
                    </a:lnTo>
                    <a:lnTo>
                      <a:pt x="78" y="9"/>
                    </a:lnTo>
                    <a:lnTo>
                      <a:pt x="77" y="8"/>
                    </a:lnTo>
                    <a:lnTo>
                      <a:pt x="76" y="6"/>
                    </a:lnTo>
                    <a:lnTo>
                      <a:pt x="74" y="5"/>
                    </a:lnTo>
                    <a:lnTo>
                      <a:pt x="73" y="4"/>
                    </a:lnTo>
                    <a:lnTo>
                      <a:pt x="71" y="3"/>
                    </a:lnTo>
                    <a:lnTo>
                      <a:pt x="69" y="2"/>
                    </a:lnTo>
                    <a:lnTo>
                      <a:pt x="67" y="1"/>
                    </a:lnTo>
                    <a:lnTo>
                      <a:pt x="65" y="1"/>
                    </a:lnTo>
                    <a:lnTo>
                      <a:pt x="63" y="0"/>
                    </a:lnTo>
                    <a:lnTo>
                      <a:pt x="61" y="0"/>
                    </a:lnTo>
                    <a:lnTo>
                      <a:pt x="58" y="0"/>
                    </a:lnTo>
                    <a:lnTo>
                      <a:pt x="56" y="0"/>
                    </a:lnTo>
                    <a:lnTo>
                      <a:pt x="54" y="1"/>
                    </a:lnTo>
                    <a:lnTo>
                      <a:pt x="52" y="1"/>
                    </a:lnTo>
                    <a:lnTo>
                      <a:pt x="50" y="2"/>
                    </a:lnTo>
                    <a:lnTo>
                      <a:pt x="48" y="3"/>
                    </a:lnTo>
                    <a:lnTo>
                      <a:pt x="45" y="4"/>
                    </a:lnTo>
                    <a:lnTo>
                      <a:pt x="44" y="6"/>
                    </a:lnTo>
                    <a:lnTo>
                      <a:pt x="42" y="8"/>
                    </a:lnTo>
                    <a:lnTo>
                      <a:pt x="41" y="9"/>
                    </a:lnTo>
                    <a:lnTo>
                      <a:pt x="40"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800738" name="Freeform 98"/>
            <p:cNvSpPr>
              <a:spLocks/>
            </p:cNvSpPr>
            <p:nvPr/>
          </p:nvSpPr>
          <p:spPr bwMode="auto">
            <a:xfrm>
              <a:off x="4216" y="2874"/>
              <a:ext cx="202" cy="293"/>
            </a:xfrm>
            <a:custGeom>
              <a:avLst/>
              <a:gdLst/>
              <a:ahLst/>
              <a:cxnLst>
                <a:cxn ang="0">
                  <a:pos x="201" y="264"/>
                </a:cxn>
                <a:cxn ang="0">
                  <a:pos x="186" y="264"/>
                </a:cxn>
                <a:cxn ang="0">
                  <a:pos x="159" y="230"/>
                </a:cxn>
                <a:cxn ang="0">
                  <a:pos x="123" y="170"/>
                </a:cxn>
                <a:cxn ang="0">
                  <a:pos x="113" y="142"/>
                </a:cxn>
                <a:cxn ang="0">
                  <a:pos x="115" y="123"/>
                </a:cxn>
                <a:cxn ang="0">
                  <a:pos x="124" y="120"/>
                </a:cxn>
                <a:cxn ang="0">
                  <a:pos x="138" y="130"/>
                </a:cxn>
                <a:cxn ang="0">
                  <a:pos x="157" y="141"/>
                </a:cxn>
                <a:cxn ang="0">
                  <a:pos x="166" y="141"/>
                </a:cxn>
                <a:cxn ang="0">
                  <a:pos x="167" y="135"/>
                </a:cxn>
                <a:cxn ang="0">
                  <a:pos x="158" y="123"/>
                </a:cxn>
                <a:cxn ang="0">
                  <a:pos x="137" y="108"/>
                </a:cxn>
                <a:cxn ang="0">
                  <a:pos x="128" y="87"/>
                </a:cxn>
                <a:cxn ang="0">
                  <a:pos x="124" y="69"/>
                </a:cxn>
                <a:cxn ang="0">
                  <a:pos x="114" y="57"/>
                </a:cxn>
                <a:cxn ang="0">
                  <a:pos x="110" y="48"/>
                </a:cxn>
                <a:cxn ang="0">
                  <a:pos x="115" y="37"/>
                </a:cxn>
                <a:cxn ang="0">
                  <a:pos x="120" y="24"/>
                </a:cxn>
                <a:cxn ang="0">
                  <a:pos x="116" y="9"/>
                </a:cxn>
                <a:cxn ang="0">
                  <a:pos x="106" y="1"/>
                </a:cxn>
                <a:cxn ang="0">
                  <a:pos x="91" y="3"/>
                </a:cxn>
                <a:cxn ang="0">
                  <a:pos x="85" y="13"/>
                </a:cxn>
                <a:cxn ang="0">
                  <a:pos x="85" y="23"/>
                </a:cxn>
                <a:cxn ang="0">
                  <a:pos x="88" y="35"/>
                </a:cxn>
                <a:cxn ang="0">
                  <a:pos x="88" y="47"/>
                </a:cxn>
                <a:cxn ang="0">
                  <a:pos x="78" y="57"/>
                </a:cxn>
                <a:cxn ang="0">
                  <a:pos x="66" y="64"/>
                </a:cxn>
                <a:cxn ang="0">
                  <a:pos x="56" y="76"/>
                </a:cxn>
                <a:cxn ang="0">
                  <a:pos x="47" y="99"/>
                </a:cxn>
                <a:cxn ang="0">
                  <a:pos x="42" y="122"/>
                </a:cxn>
                <a:cxn ang="0">
                  <a:pos x="40" y="146"/>
                </a:cxn>
                <a:cxn ang="0">
                  <a:pos x="42" y="159"/>
                </a:cxn>
                <a:cxn ang="0">
                  <a:pos x="49" y="162"/>
                </a:cxn>
                <a:cxn ang="0">
                  <a:pos x="53" y="159"/>
                </a:cxn>
                <a:cxn ang="0">
                  <a:pos x="53" y="133"/>
                </a:cxn>
                <a:cxn ang="0">
                  <a:pos x="56" y="117"/>
                </a:cxn>
                <a:cxn ang="0">
                  <a:pos x="64" y="110"/>
                </a:cxn>
                <a:cxn ang="0">
                  <a:pos x="71" y="115"/>
                </a:cxn>
                <a:cxn ang="0">
                  <a:pos x="68" y="141"/>
                </a:cxn>
                <a:cxn ang="0">
                  <a:pos x="62" y="167"/>
                </a:cxn>
                <a:cxn ang="0">
                  <a:pos x="53" y="198"/>
                </a:cxn>
                <a:cxn ang="0">
                  <a:pos x="33" y="227"/>
                </a:cxn>
                <a:cxn ang="0">
                  <a:pos x="8" y="257"/>
                </a:cxn>
                <a:cxn ang="0">
                  <a:pos x="0" y="273"/>
                </a:cxn>
                <a:cxn ang="0">
                  <a:pos x="19" y="292"/>
                </a:cxn>
                <a:cxn ang="0">
                  <a:pos x="33" y="289"/>
                </a:cxn>
                <a:cxn ang="0">
                  <a:pos x="23" y="277"/>
                </a:cxn>
                <a:cxn ang="0">
                  <a:pos x="30" y="261"/>
                </a:cxn>
                <a:cxn ang="0">
                  <a:pos x="62" y="224"/>
                </a:cxn>
                <a:cxn ang="0">
                  <a:pos x="85" y="198"/>
                </a:cxn>
                <a:cxn ang="0">
                  <a:pos x="96" y="191"/>
                </a:cxn>
                <a:cxn ang="0">
                  <a:pos x="110" y="200"/>
                </a:cxn>
                <a:cxn ang="0">
                  <a:pos x="143" y="244"/>
                </a:cxn>
                <a:cxn ang="0">
                  <a:pos x="169" y="282"/>
                </a:cxn>
                <a:cxn ang="0">
                  <a:pos x="180" y="284"/>
                </a:cxn>
                <a:cxn ang="0">
                  <a:pos x="193" y="274"/>
                </a:cxn>
              </a:cxnLst>
              <a:rect l="0" t="0" r="r" b="b"/>
              <a:pathLst>
                <a:path w="202" h="293">
                  <a:moveTo>
                    <a:pt x="200" y="269"/>
                  </a:moveTo>
                  <a:lnTo>
                    <a:pt x="201" y="264"/>
                  </a:lnTo>
                  <a:lnTo>
                    <a:pt x="193" y="266"/>
                  </a:lnTo>
                  <a:lnTo>
                    <a:pt x="186" y="264"/>
                  </a:lnTo>
                  <a:lnTo>
                    <a:pt x="176" y="257"/>
                  </a:lnTo>
                  <a:lnTo>
                    <a:pt x="159" y="230"/>
                  </a:lnTo>
                  <a:lnTo>
                    <a:pt x="135" y="191"/>
                  </a:lnTo>
                  <a:lnTo>
                    <a:pt x="123" y="170"/>
                  </a:lnTo>
                  <a:lnTo>
                    <a:pt x="114" y="152"/>
                  </a:lnTo>
                  <a:lnTo>
                    <a:pt x="113" y="142"/>
                  </a:lnTo>
                  <a:lnTo>
                    <a:pt x="113" y="131"/>
                  </a:lnTo>
                  <a:lnTo>
                    <a:pt x="115" y="123"/>
                  </a:lnTo>
                  <a:lnTo>
                    <a:pt x="120" y="120"/>
                  </a:lnTo>
                  <a:lnTo>
                    <a:pt x="124" y="120"/>
                  </a:lnTo>
                  <a:lnTo>
                    <a:pt x="129" y="122"/>
                  </a:lnTo>
                  <a:lnTo>
                    <a:pt x="138" y="130"/>
                  </a:lnTo>
                  <a:lnTo>
                    <a:pt x="149" y="137"/>
                  </a:lnTo>
                  <a:lnTo>
                    <a:pt x="157" y="141"/>
                  </a:lnTo>
                  <a:lnTo>
                    <a:pt x="162" y="142"/>
                  </a:lnTo>
                  <a:lnTo>
                    <a:pt x="166" y="141"/>
                  </a:lnTo>
                  <a:lnTo>
                    <a:pt x="168" y="137"/>
                  </a:lnTo>
                  <a:lnTo>
                    <a:pt x="167" y="135"/>
                  </a:lnTo>
                  <a:lnTo>
                    <a:pt x="166" y="131"/>
                  </a:lnTo>
                  <a:lnTo>
                    <a:pt x="158" y="123"/>
                  </a:lnTo>
                  <a:lnTo>
                    <a:pt x="144" y="115"/>
                  </a:lnTo>
                  <a:lnTo>
                    <a:pt x="137" y="108"/>
                  </a:lnTo>
                  <a:lnTo>
                    <a:pt x="131" y="99"/>
                  </a:lnTo>
                  <a:lnTo>
                    <a:pt x="128" y="87"/>
                  </a:lnTo>
                  <a:lnTo>
                    <a:pt x="126" y="74"/>
                  </a:lnTo>
                  <a:lnTo>
                    <a:pt x="124" y="69"/>
                  </a:lnTo>
                  <a:lnTo>
                    <a:pt x="120" y="63"/>
                  </a:lnTo>
                  <a:lnTo>
                    <a:pt x="114" y="57"/>
                  </a:lnTo>
                  <a:lnTo>
                    <a:pt x="110" y="53"/>
                  </a:lnTo>
                  <a:lnTo>
                    <a:pt x="110" y="48"/>
                  </a:lnTo>
                  <a:lnTo>
                    <a:pt x="113" y="40"/>
                  </a:lnTo>
                  <a:lnTo>
                    <a:pt x="115" y="37"/>
                  </a:lnTo>
                  <a:lnTo>
                    <a:pt x="118" y="31"/>
                  </a:lnTo>
                  <a:lnTo>
                    <a:pt x="120" y="24"/>
                  </a:lnTo>
                  <a:lnTo>
                    <a:pt x="118" y="15"/>
                  </a:lnTo>
                  <a:lnTo>
                    <a:pt x="116" y="9"/>
                  </a:lnTo>
                  <a:lnTo>
                    <a:pt x="113" y="4"/>
                  </a:lnTo>
                  <a:lnTo>
                    <a:pt x="106" y="1"/>
                  </a:lnTo>
                  <a:lnTo>
                    <a:pt x="97" y="0"/>
                  </a:lnTo>
                  <a:lnTo>
                    <a:pt x="91" y="3"/>
                  </a:lnTo>
                  <a:lnTo>
                    <a:pt x="87" y="6"/>
                  </a:lnTo>
                  <a:lnTo>
                    <a:pt x="85" y="13"/>
                  </a:lnTo>
                  <a:lnTo>
                    <a:pt x="83" y="18"/>
                  </a:lnTo>
                  <a:lnTo>
                    <a:pt x="85" y="23"/>
                  </a:lnTo>
                  <a:lnTo>
                    <a:pt x="87" y="30"/>
                  </a:lnTo>
                  <a:lnTo>
                    <a:pt x="88" y="35"/>
                  </a:lnTo>
                  <a:lnTo>
                    <a:pt x="90" y="40"/>
                  </a:lnTo>
                  <a:lnTo>
                    <a:pt x="88" y="47"/>
                  </a:lnTo>
                  <a:lnTo>
                    <a:pt x="85" y="52"/>
                  </a:lnTo>
                  <a:lnTo>
                    <a:pt x="78" y="57"/>
                  </a:lnTo>
                  <a:lnTo>
                    <a:pt x="71" y="60"/>
                  </a:lnTo>
                  <a:lnTo>
                    <a:pt x="66" y="64"/>
                  </a:lnTo>
                  <a:lnTo>
                    <a:pt x="61" y="69"/>
                  </a:lnTo>
                  <a:lnTo>
                    <a:pt x="56" y="76"/>
                  </a:lnTo>
                  <a:lnTo>
                    <a:pt x="51" y="87"/>
                  </a:lnTo>
                  <a:lnTo>
                    <a:pt x="47" y="99"/>
                  </a:lnTo>
                  <a:lnTo>
                    <a:pt x="43" y="110"/>
                  </a:lnTo>
                  <a:lnTo>
                    <a:pt x="42" y="122"/>
                  </a:lnTo>
                  <a:lnTo>
                    <a:pt x="40" y="137"/>
                  </a:lnTo>
                  <a:lnTo>
                    <a:pt x="40" y="146"/>
                  </a:lnTo>
                  <a:lnTo>
                    <a:pt x="40" y="154"/>
                  </a:lnTo>
                  <a:lnTo>
                    <a:pt x="42" y="159"/>
                  </a:lnTo>
                  <a:lnTo>
                    <a:pt x="44" y="161"/>
                  </a:lnTo>
                  <a:lnTo>
                    <a:pt x="49" y="162"/>
                  </a:lnTo>
                  <a:lnTo>
                    <a:pt x="52" y="161"/>
                  </a:lnTo>
                  <a:lnTo>
                    <a:pt x="53" y="159"/>
                  </a:lnTo>
                  <a:lnTo>
                    <a:pt x="53" y="149"/>
                  </a:lnTo>
                  <a:lnTo>
                    <a:pt x="53" y="133"/>
                  </a:lnTo>
                  <a:lnTo>
                    <a:pt x="54" y="123"/>
                  </a:lnTo>
                  <a:lnTo>
                    <a:pt x="56" y="117"/>
                  </a:lnTo>
                  <a:lnTo>
                    <a:pt x="59" y="111"/>
                  </a:lnTo>
                  <a:lnTo>
                    <a:pt x="64" y="110"/>
                  </a:lnTo>
                  <a:lnTo>
                    <a:pt x="70" y="111"/>
                  </a:lnTo>
                  <a:lnTo>
                    <a:pt x="71" y="115"/>
                  </a:lnTo>
                  <a:lnTo>
                    <a:pt x="70" y="126"/>
                  </a:lnTo>
                  <a:lnTo>
                    <a:pt x="68" y="141"/>
                  </a:lnTo>
                  <a:lnTo>
                    <a:pt x="66" y="155"/>
                  </a:lnTo>
                  <a:lnTo>
                    <a:pt x="62" y="167"/>
                  </a:lnTo>
                  <a:lnTo>
                    <a:pt x="58" y="184"/>
                  </a:lnTo>
                  <a:lnTo>
                    <a:pt x="53" y="198"/>
                  </a:lnTo>
                  <a:lnTo>
                    <a:pt x="42" y="215"/>
                  </a:lnTo>
                  <a:lnTo>
                    <a:pt x="33" y="227"/>
                  </a:lnTo>
                  <a:lnTo>
                    <a:pt x="18" y="244"/>
                  </a:lnTo>
                  <a:lnTo>
                    <a:pt x="8" y="257"/>
                  </a:lnTo>
                  <a:lnTo>
                    <a:pt x="0" y="268"/>
                  </a:lnTo>
                  <a:lnTo>
                    <a:pt x="0" y="273"/>
                  </a:lnTo>
                  <a:lnTo>
                    <a:pt x="8" y="282"/>
                  </a:lnTo>
                  <a:lnTo>
                    <a:pt x="19" y="292"/>
                  </a:lnTo>
                  <a:lnTo>
                    <a:pt x="30" y="292"/>
                  </a:lnTo>
                  <a:lnTo>
                    <a:pt x="33" y="289"/>
                  </a:lnTo>
                  <a:lnTo>
                    <a:pt x="28" y="283"/>
                  </a:lnTo>
                  <a:lnTo>
                    <a:pt x="23" y="277"/>
                  </a:lnTo>
                  <a:lnTo>
                    <a:pt x="23" y="272"/>
                  </a:lnTo>
                  <a:lnTo>
                    <a:pt x="30" y="261"/>
                  </a:lnTo>
                  <a:lnTo>
                    <a:pt x="43" y="248"/>
                  </a:lnTo>
                  <a:lnTo>
                    <a:pt x="62" y="224"/>
                  </a:lnTo>
                  <a:lnTo>
                    <a:pt x="78" y="204"/>
                  </a:lnTo>
                  <a:lnTo>
                    <a:pt x="85" y="198"/>
                  </a:lnTo>
                  <a:lnTo>
                    <a:pt x="88" y="193"/>
                  </a:lnTo>
                  <a:lnTo>
                    <a:pt x="96" y="191"/>
                  </a:lnTo>
                  <a:lnTo>
                    <a:pt x="102" y="195"/>
                  </a:lnTo>
                  <a:lnTo>
                    <a:pt x="110" y="200"/>
                  </a:lnTo>
                  <a:lnTo>
                    <a:pt x="125" y="220"/>
                  </a:lnTo>
                  <a:lnTo>
                    <a:pt x="143" y="244"/>
                  </a:lnTo>
                  <a:lnTo>
                    <a:pt x="159" y="268"/>
                  </a:lnTo>
                  <a:lnTo>
                    <a:pt x="169" y="282"/>
                  </a:lnTo>
                  <a:lnTo>
                    <a:pt x="173" y="284"/>
                  </a:lnTo>
                  <a:lnTo>
                    <a:pt x="180" y="284"/>
                  </a:lnTo>
                  <a:lnTo>
                    <a:pt x="186" y="279"/>
                  </a:lnTo>
                  <a:lnTo>
                    <a:pt x="193" y="274"/>
                  </a:lnTo>
                  <a:lnTo>
                    <a:pt x="200" y="269"/>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9" name="Group 99"/>
            <p:cNvGrpSpPr>
              <a:grpSpLocks/>
            </p:cNvGrpSpPr>
            <p:nvPr/>
          </p:nvGrpSpPr>
          <p:grpSpPr bwMode="auto">
            <a:xfrm>
              <a:off x="3642" y="2875"/>
              <a:ext cx="261" cy="311"/>
              <a:chOff x="3642" y="2875"/>
              <a:chExt cx="261" cy="311"/>
            </a:xfrm>
          </p:grpSpPr>
          <p:grpSp>
            <p:nvGrpSpPr>
              <p:cNvPr id="20" name="Group 100"/>
              <p:cNvGrpSpPr>
                <a:grpSpLocks/>
              </p:cNvGrpSpPr>
              <p:nvPr/>
            </p:nvGrpSpPr>
            <p:grpSpPr bwMode="auto">
              <a:xfrm>
                <a:off x="3642" y="2875"/>
                <a:ext cx="261" cy="311"/>
                <a:chOff x="3642" y="2875"/>
                <a:chExt cx="261" cy="311"/>
              </a:xfrm>
            </p:grpSpPr>
            <p:sp>
              <p:nvSpPr>
                <p:cNvPr id="2800741" name="AutoShape 101"/>
                <p:cNvSpPr>
                  <a:spLocks noChangeArrowheads="1"/>
                </p:cNvSpPr>
                <p:nvPr/>
              </p:nvSpPr>
              <p:spPr bwMode="auto">
                <a:xfrm>
                  <a:off x="3642" y="2926"/>
                  <a:ext cx="261"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0742" name="AutoShape 102"/>
                <p:cNvSpPr>
                  <a:spLocks noChangeArrowheads="1"/>
                </p:cNvSpPr>
                <p:nvPr/>
              </p:nvSpPr>
              <p:spPr bwMode="auto">
                <a:xfrm>
                  <a:off x="3706" y="2875"/>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0743" name="Oval 103"/>
              <p:cNvSpPr>
                <a:spLocks noChangeArrowheads="1"/>
              </p:cNvSpPr>
              <p:nvPr/>
            </p:nvSpPr>
            <p:spPr bwMode="auto">
              <a:xfrm>
                <a:off x="3725" y="2901"/>
                <a:ext cx="26"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744" name="AutoShape 104"/>
              <p:cNvSpPr>
                <a:spLocks noChangeArrowheads="1"/>
              </p:cNvSpPr>
              <p:nvPr/>
            </p:nvSpPr>
            <p:spPr bwMode="auto">
              <a:xfrm>
                <a:off x="3675" y="3049"/>
                <a:ext cx="137" cy="54"/>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21" name="Group 105"/>
          <p:cNvGrpSpPr>
            <a:grpSpLocks/>
          </p:cNvGrpSpPr>
          <p:nvPr/>
        </p:nvGrpSpPr>
        <p:grpSpPr bwMode="auto">
          <a:xfrm>
            <a:off x="5145088" y="4789488"/>
            <a:ext cx="1393825" cy="495300"/>
            <a:chOff x="3646" y="3174"/>
            <a:chExt cx="988" cy="312"/>
          </a:xfrm>
        </p:grpSpPr>
        <p:sp>
          <p:nvSpPr>
            <p:cNvPr id="2800746" name="AutoShape 106"/>
            <p:cNvSpPr>
              <a:spLocks noChangeArrowheads="1"/>
            </p:cNvSpPr>
            <p:nvPr/>
          </p:nvSpPr>
          <p:spPr bwMode="auto">
            <a:xfrm>
              <a:off x="3646" y="3226"/>
              <a:ext cx="207"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22" name="Group 107"/>
            <p:cNvGrpSpPr>
              <a:grpSpLocks/>
            </p:cNvGrpSpPr>
            <p:nvPr/>
          </p:nvGrpSpPr>
          <p:grpSpPr bwMode="auto">
            <a:xfrm>
              <a:off x="4192" y="3216"/>
              <a:ext cx="202" cy="257"/>
              <a:chOff x="4192" y="3216"/>
              <a:chExt cx="202" cy="257"/>
            </a:xfrm>
          </p:grpSpPr>
          <p:sp>
            <p:nvSpPr>
              <p:cNvPr id="2800748" name="Freeform 108"/>
              <p:cNvSpPr>
                <a:spLocks/>
              </p:cNvSpPr>
              <p:nvPr/>
            </p:nvSpPr>
            <p:spPr bwMode="auto">
              <a:xfrm>
                <a:off x="4322" y="3335"/>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800749" name="Rectangle 109"/>
              <p:cNvSpPr>
                <a:spLocks noChangeArrowheads="1"/>
              </p:cNvSpPr>
              <p:nvPr/>
            </p:nvSpPr>
            <p:spPr bwMode="auto">
              <a:xfrm>
                <a:off x="4317" y="3335"/>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0750" name="Rectangle 110"/>
              <p:cNvSpPr>
                <a:spLocks noChangeArrowheads="1"/>
              </p:cNvSpPr>
              <p:nvPr/>
            </p:nvSpPr>
            <p:spPr bwMode="auto">
              <a:xfrm>
                <a:off x="4325" y="3391"/>
                <a:ext cx="57"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0751" name="Rectangle 111"/>
              <p:cNvSpPr>
                <a:spLocks noChangeArrowheads="1"/>
              </p:cNvSpPr>
              <p:nvPr/>
            </p:nvSpPr>
            <p:spPr bwMode="auto">
              <a:xfrm>
                <a:off x="4194" y="3391"/>
                <a:ext cx="73"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0752" name="Oval 112"/>
              <p:cNvSpPr>
                <a:spLocks noChangeArrowheads="1"/>
              </p:cNvSpPr>
              <p:nvPr/>
            </p:nvSpPr>
            <p:spPr bwMode="auto">
              <a:xfrm>
                <a:off x="4252" y="3216"/>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800753" name="Freeform 113"/>
              <p:cNvSpPr>
                <a:spLocks/>
              </p:cNvSpPr>
              <p:nvPr/>
            </p:nvSpPr>
            <p:spPr bwMode="auto">
              <a:xfrm>
                <a:off x="4192" y="3260"/>
                <a:ext cx="140"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1" y="212"/>
                  </a:cxn>
                  <a:cxn ang="0">
                    <a:pos x="115" y="102"/>
                  </a:cxn>
                  <a:cxn ang="0">
                    <a:pos x="114" y="99"/>
                  </a:cxn>
                  <a:cxn ang="0">
                    <a:pos x="113" y="98"/>
                  </a:cxn>
                  <a:cxn ang="0">
                    <a:pos x="111" y="96"/>
                  </a:cxn>
                  <a:cxn ang="0">
                    <a:pos x="109" y="94"/>
                  </a:cxn>
                  <a:cxn ang="0">
                    <a:pos x="107" y="93"/>
                  </a:cxn>
                  <a:cxn ang="0">
                    <a:pos x="104" y="93"/>
                  </a:cxn>
                  <a:cxn ang="0">
                    <a:pos x="101" y="93"/>
                  </a:cxn>
                  <a:cxn ang="0">
                    <a:pos x="99" y="93"/>
                  </a:cxn>
                  <a:cxn ang="0">
                    <a:pos x="67" y="54"/>
                  </a:cxn>
                  <a:cxn ang="0">
                    <a:pos x="129" y="67"/>
                  </a:cxn>
                  <a:cxn ang="0">
                    <a:pos x="132" y="66"/>
                  </a:cxn>
                  <a:cxn ang="0">
                    <a:pos x="133" y="66"/>
                  </a:cxn>
                  <a:cxn ang="0">
                    <a:pos x="136" y="64"/>
                  </a:cxn>
                  <a:cxn ang="0">
                    <a:pos x="138" y="62"/>
                  </a:cxn>
                  <a:cxn ang="0">
                    <a:pos x="138" y="59"/>
                  </a:cxn>
                  <a:cxn ang="0">
                    <a:pos x="139" y="56"/>
                  </a:cxn>
                  <a:cxn ang="0">
                    <a:pos x="138" y="53"/>
                  </a:cxn>
                  <a:cxn ang="0">
                    <a:pos x="137" y="51"/>
                  </a:cxn>
                  <a:cxn ang="0">
                    <a:pos x="135" y="49"/>
                  </a:cxn>
                  <a:cxn ang="0">
                    <a:pos x="133" y="47"/>
                  </a:cxn>
                  <a:cxn ang="0">
                    <a:pos x="130" y="46"/>
                  </a:cxn>
                  <a:cxn ang="0">
                    <a:pos x="88" y="46"/>
                  </a:cxn>
                  <a:cxn ang="0">
                    <a:pos x="81" y="30"/>
                  </a:cxn>
                  <a:cxn ang="0">
                    <a:pos x="81" y="26"/>
                  </a:cxn>
                  <a:cxn ang="0">
                    <a:pos x="82" y="22"/>
                  </a:cxn>
                  <a:cxn ang="0">
                    <a:pos x="82" y="18"/>
                  </a:cxn>
                  <a:cxn ang="0">
                    <a:pos x="81" y="14"/>
                  </a:cxn>
                  <a:cxn ang="0">
                    <a:pos x="79" y="11"/>
                  </a:cxn>
                  <a:cxn ang="0">
                    <a:pos x="77" y="8"/>
                  </a:cxn>
                  <a:cxn ang="0">
                    <a:pos x="74" y="5"/>
                  </a:cxn>
                  <a:cxn ang="0">
                    <a:pos x="71" y="3"/>
                  </a:cxn>
                  <a:cxn ang="0">
                    <a:pos x="67" y="1"/>
                  </a:cxn>
                  <a:cxn ang="0">
                    <a:pos x="63" y="0"/>
                  </a:cxn>
                  <a:cxn ang="0">
                    <a:pos x="58" y="0"/>
                  </a:cxn>
                  <a:cxn ang="0">
                    <a:pos x="54" y="1"/>
                  </a:cxn>
                  <a:cxn ang="0">
                    <a:pos x="50" y="2"/>
                  </a:cxn>
                  <a:cxn ang="0">
                    <a:pos x="45" y="4"/>
                  </a:cxn>
                  <a:cxn ang="0">
                    <a:pos x="42" y="8"/>
                  </a:cxn>
                  <a:cxn ang="0">
                    <a:pos x="40" y="12"/>
                  </a:cxn>
                  <a:cxn ang="0">
                    <a:pos x="38" y="16"/>
                  </a:cxn>
                </a:cxnLst>
                <a:rect l="0" t="0" r="r" b="b"/>
                <a:pathLst>
                  <a:path w="140"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1" y="119"/>
                    </a:lnTo>
                    <a:lnTo>
                      <a:pt x="91" y="212"/>
                    </a:lnTo>
                    <a:lnTo>
                      <a:pt x="115" y="212"/>
                    </a:lnTo>
                    <a:lnTo>
                      <a:pt x="115" y="102"/>
                    </a:lnTo>
                    <a:lnTo>
                      <a:pt x="115" y="101"/>
                    </a:lnTo>
                    <a:lnTo>
                      <a:pt x="114" y="99"/>
                    </a:lnTo>
                    <a:lnTo>
                      <a:pt x="114" y="98"/>
                    </a:lnTo>
                    <a:lnTo>
                      <a:pt x="113" y="98"/>
                    </a:lnTo>
                    <a:lnTo>
                      <a:pt x="112" y="97"/>
                    </a:lnTo>
                    <a:lnTo>
                      <a:pt x="111" y="96"/>
                    </a:lnTo>
                    <a:lnTo>
                      <a:pt x="110" y="95"/>
                    </a:lnTo>
                    <a:lnTo>
                      <a:pt x="109" y="94"/>
                    </a:lnTo>
                    <a:lnTo>
                      <a:pt x="108" y="94"/>
                    </a:lnTo>
                    <a:lnTo>
                      <a:pt x="107" y="93"/>
                    </a:lnTo>
                    <a:lnTo>
                      <a:pt x="105" y="93"/>
                    </a:lnTo>
                    <a:lnTo>
                      <a:pt x="104" y="93"/>
                    </a:lnTo>
                    <a:lnTo>
                      <a:pt x="102" y="93"/>
                    </a:lnTo>
                    <a:lnTo>
                      <a:pt x="101" y="93"/>
                    </a:lnTo>
                    <a:lnTo>
                      <a:pt x="100" y="93"/>
                    </a:lnTo>
                    <a:lnTo>
                      <a:pt x="99" y="93"/>
                    </a:lnTo>
                    <a:lnTo>
                      <a:pt x="55" y="90"/>
                    </a:lnTo>
                    <a:lnTo>
                      <a:pt x="67" y="54"/>
                    </a:lnTo>
                    <a:lnTo>
                      <a:pt x="76" y="67"/>
                    </a:lnTo>
                    <a:lnTo>
                      <a:pt x="129" y="67"/>
                    </a:lnTo>
                    <a:lnTo>
                      <a:pt x="130" y="66"/>
                    </a:lnTo>
                    <a:lnTo>
                      <a:pt x="132" y="66"/>
                    </a:lnTo>
                    <a:lnTo>
                      <a:pt x="133" y="66"/>
                    </a:lnTo>
                    <a:lnTo>
                      <a:pt x="133" y="66"/>
                    </a:lnTo>
                    <a:lnTo>
                      <a:pt x="135" y="64"/>
                    </a:lnTo>
                    <a:lnTo>
                      <a:pt x="136" y="64"/>
                    </a:lnTo>
                    <a:lnTo>
                      <a:pt x="137" y="63"/>
                    </a:lnTo>
                    <a:lnTo>
                      <a:pt x="138" y="62"/>
                    </a:lnTo>
                    <a:lnTo>
                      <a:pt x="138" y="61"/>
                    </a:lnTo>
                    <a:lnTo>
                      <a:pt x="138" y="59"/>
                    </a:lnTo>
                    <a:lnTo>
                      <a:pt x="139" y="58"/>
                    </a:lnTo>
                    <a:lnTo>
                      <a:pt x="139" y="56"/>
                    </a:lnTo>
                    <a:lnTo>
                      <a:pt x="139" y="54"/>
                    </a:lnTo>
                    <a:lnTo>
                      <a:pt x="138" y="53"/>
                    </a:lnTo>
                    <a:lnTo>
                      <a:pt x="138" y="52"/>
                    </a:lnTo>
                    <a:lnTo>
                      <a:pt x="137" y="51"/>
                    </a:lnTo>
                    <a:lnTo>
                      <a:pt x="136" y="49"/>
                    </a:lnTo>
                    <a:lnTo>
                      <a:pt x="135" y="49"/>
                    </a:lnTo>
                    <a:lnTo>
                      <a:pt x="134" y="48"/>
                    </a:lnTo>
                    <a:lnTo>
                      <a:pt x="133" y="47"/>
                    </a:lnTo>
                    <a:lnTo>
                      <a:pt x="132" y="46"/>
                    </a:lnTo>
                    <a:lnTo>
                      <a:pt x="130" y="46"/>
                    </a:lnTo>
                    <a:lnTo>
                      <a:pt x="129" y="46"/>
                    </a:lnTo>
                    <a:lnTo>
                      <a:pt x="88" y="46"/>
                    </a:lnTo>
                    <a:lnTo>
                      <a:pt x="79" y="31"/>
                    </a:lnTo>
                    <a:lnTo>
                      <a:pt x="81" y="30"/>
                    </a:lnTo>
                    <a:lnTo>
                      <a:pt x="81" y="28"/>
                    </a:lnTo>
                    <a:lnTo>
                      <a:pt x="81" y="26"/>
                    </a:lnTo>
                    <a:lnTo>
                      <a:pt x="82" y="24"/>
                    </a:lnTo>
                    <a:lnTo>
                      <a:pt x="82" y="22"/>
                    </a:lnTo>
                    <a:lnTo>
                      <a:pt x="82" y="20"/>
                    </a:lnTo>
                    <a:lnTo>
                      <a:pt x="82" y="18"/>
                    </a:lnTo>
                    <a:lnTo>
                      <a:pt x="81" y="16"/>
                    </a:lnTo>
                    <a:lnTo>
                      <a:pt x="81" y="14"/>
                    </a:lnTo>
                    <a:lnTo>
                      <a:pt x="80" y="13"/>
                    </a:lnTo>
                    <a:lnTo>
                      <a:pt x="79" y="11"/>
                    </a:lnTo>
                    <a:lnTo>
                      <a:pt x="78" y="9"/>
                    </a:lnTo>
                    <a:lnTo>
                      <a:pt x="77" y="8"/>
                    </a:lnTo>
                    <a:lnTo>
                      <a:pt x="76" y="6"/>
                    </a:lnTo>
                    <a:lnTo>
                      <a:pt x="74" y="5"/>
                    </a:lnTo>
                    <a:lnTo>
                      <a:pt x="73" y="4"/>
                    </a:lnTo>
                    <a:lnTo>
                      <a:pt x="71" y="3"/>
                    </a:lnTo>
                    <a:lnTo>
                      <a:pt x="69" y="2"/>
                    </a:lnTo>
                    <a:lnTo>
                      <a:pt x="67" y="1"/>
                    </a:lnTo>
                    <a:lnTo>
                      <a:pt x="65" y="1"/>
                    </a:lnTo>
                    <a:lnTo>
                      <a:pt x="63" y="0"/>
                    </a:lnTo>
                    <a:lnTo>
                      <a:pt x="61" y="0"/>
                    </a:lnTo>
                    <a:lnTo>
                      <a:pt x="58" y="0"/>
                    </a:lnTo>
                    <a:lnTo>
                      <a:pt x="56" y="0"/>
                    </a:lnTo>
                    <a:lnTo>
                      <a:pt x="54" y="1"/>
                    </a:lnTo>
                    <a:lnTo>
                      <a:pt x="52" y="1"/>
                    </a:lnTo>
                    <a:lnTo>
                      <a:pt x="50" y="2"/>
                    </a:lnTo>
                    <a:lnTo>
                      <a:pt x="48" y="3"/>
                    </a:lnTo>
                    <a:lnTo>
                      <a:pt x="45" y="4"/>
                    </a:lnTo>
                    <a:lnTo>
                      <a:pt x="44" y="6"/>
                    </a:lnTo>
                    <a:lnTo>
                      <a:pt x="42" y="8"/>
                    </a:lnTo>
                    <a:lnTo>
                      <a:pt x="41" y="9"/>
                    </a:lnTo>
                    <a:lnTo>
                      <a:pt x="40"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800754" name="Freeform 114"/>
            <p:cNvSpPr>
              <a:spLocks/>
            </p:cNvSpPr>
            <p:nvPr/>
          </p:nvSpPr>
          <p:spPr bwMode="auto">
            <a:xfrm>
              <a:off x="4432" y="3174"/>
              <a:ext cx="202" cy="293"/>
            </a:xfrm>
            <a:custGeom>
              <a:avLst/>
              <a:gdLst/>
              <a:ahLst/>
              <a:cxnLst>
                <a:cxn ang="0">
                  <a:pos x="201" y="264"/>
                </a:cxn>
                <a:cxn ang="0">
                  <a:pos x="186" y="264"/>
                </a:cxn>
                <a:cxn ang="0">
                  <a:pos x="159" y="230"/>
                </a:cxn>
                <a:cxn ang="0">
                  <a:pos x="123" y="170"/>
                </a:cxn>
                <a:cxn ang="0">
                  <a:pos x="113" y="142"/>
                </a:cxn>
                <a:cxn ang="0">
                  <a:pos x="115" y="123"/>
                </a:cxn>
                <a:cxn ang="0">
                  <a:pos x="124" y="120"/>
                </a:cxn>
                <a:cxn ang="0">
                  <a:pos x="138" y="130"/>
                </a:cxn>
                <a:cxn ang="0">
                  <a:pos x="157" y="141"/>
                </a:cxn>
                <a:cxn ang="0">
                  <a:pos x="166" y="141"/>
                </a:cxn>
                <a:cxn ang="0">
                  <a:pos x="167" y="135"/>
                </a:cxn>
                <a:cxn ang="0">
                  <a:pos x="158" y="123"/>
                </a:cxn>
                <a:cxn ang="0">
                  <a:pos x="137" y="108"/>
                </a:cxn>
                <a:cxn ang="0">
                  <a:pos x="128" y="87"/>
                </a:cxn>
                <a:cxn ang="0">
                  <a:pos x="124" y="69"/>
                </a:cxn>
                <a:cxn ang="0">
                  <a:pos x="114" y="57"/>
                </a:cxn>
                <a:cxn ang="0">
                  <a:pos x="110" y="48"/>
                </a:cxn>
                <a:cxn ang="0">
                  <a:pos x="115" y="37"/>
                </a:cxn>
                <a:cxn ang="0">
                  <a:pos x="120" y="24"/>
                </a:cxn>
                <a:cxn ang="0">
                  <a:pos x="116" y="9"/>
                </a:cxn>
                <a:cxn ang="0">
                  <a:pos x="106" y="1"/>
                </a:cxn>
                <a:cxn ang="0">
                  <a:pos x="91" y="3"/>
                </a:cxn>
                <a:cxn ang="0">
                  <a:pos x="85" y="13"/>
                </a:cxn>
                <a:cxn ang="0">
                  <a:pos x="85" y="23"/>
                </a:cxn>
                <a:cxn ang="0">
                  <a:pos x="88" y="35"/>
                </a:cxn>
                <a:cxn ang="0">
                  <a:pos x="88" y="47"/>
                </a:cxn>
                <a:cxn ang="0">
                  <a:pos x="78" y="57"/>
                </a:cxn>
                <a:cxn ang="0">
                  <a:pos x="66" y="64"/>
                </a:cxn>
                <a:cxn ang="0">
                  <a:pos x="56" y="76"/>
                </a:cxn>
                <a:cxn ang="0">
                  <a:pos x="47" y="99"/>
                </a:cxn>
                <a:cxn ang="0">
                  <a:pos x="42" y="122"/>
                </a:cxn>
                <a:cxn ang="0">
                  <a:pos x="40" y="146"/>
                </a:cxn>
                <a:cxn ang="0">
                  <a:pos x="42" y="159"/>
                </a:cxn>
                <a:cxn ang="0">
                  <a:pos x="49" y="162"/>
                </a:cxn>
                <a:cxn ang="0">
                  <a:pos x="53" y="159"/>
                </a:cxn>
                <a:cxn ang="0">
                  <a:pos x="53" y="133"/>
                </a:cxn>
                <a:cxn ang="0">
                  <a:pos x="56" y="117"/>
                </a:cxn>
                <a:cxn ang="0">
                  <a:pos x="64" y="110"/>
                </a:cxn>
                <a:cxn ang="0">
                  <a:pos x="71" y="115"/>
                </a:cxn>
                <a:cxn ang="0">
                  <a:pos x="68" y="141"/>
                </a:cxn>
                <a:cxn ang="0">
                  <a:pos x="62" y="167"/>
                </a:cxn>
                <a:cxn ang="0">
                  <a:pos x="53" y="198"/>
                </a:cxn>
                <a:cxn ang="0">
                  <a:pos x="33" y="227"/>
                </a:cxn>
                <a:cxn ang="0">
                  <a:pos x="8" y="257"/>
                </a:cxn>
                <a:cxn ang="0">
                  <a:pos x="0" y="273"/>
                </a:cxn>
                <a:cxn ang="0">
                  <a:pos x="19" y="292"/>
                </a:cxn>
                <a:cxn ang="0">
                  <a:pos x="33" y="289"/>
                </a:cxn>
                <a:cxn ang="0">
                  <a:pos x="23" y="277"/>
                </a:cxn>
                <a:cxn ang="0">
                  <a:pos x="30" y="261"/>
                </a:cxn>
                <a:cxn ang="0">
                  <a:pos x="62" y="224"/>
                </a:cxn>
                <a:cxn ang="0">
                  <a:pos x="85" y="198"/>
                </a:cxn>
                <a:cxn ang="0">
                  <a:pos x="96" y="191"/>
                </a:cxn>
                <a:cxn ang="0">
                  <a:pos x="110" y="200"/>
                </a:cxn>
                <a:cxn ang="0">
                  <a:pos x="143" y="244"/>
                </a:cxn>
                <a:cxn ang="0">
                  <a:pos x="169" y="282"/>
                </a:cxn>
                <a:cxn ang="0">
                  <a:pos x="180" y="284"/>
                </a:cxn>
                <a:cxn ang="0">
                  <a:pos x="193" y="274"/>
                </a:cxn>
              </a:cxnLst>
              <a:rect l="0" t="0" r="r" b="b"/>
              <a:pathLst>
                <a:path w="202" h="293">
                  <a:moveTo>
                    <a:pt x="200" y="269"/>
                  </a:moveTo>
                  <a:lnTo>
                    <a:pt x="201" y="264"/>
                  </a:lnTo>
                  <a:lnTo>
                    <a:pt x="193" y="266"/>
                  </a:lnTo>
                  <a:lnTo>
                    <a:pt x="186" y="264"/>
                  </a:lnTo>
                  <a:lnTo>
                    <a:pt x="176" y="257"/>
                  </a:lnTo>
                  <a:lnTo>
                    <a:pt x="159" y="230"/>
                  </a:lnTo>
                  <a:lnTo>
                    <a:pt x="135" y="191"/>
                  </a:lnTo>
                  <a:lnTo>
                    <a:pt x="123" y="170"/>
                  </a:lnTo>
                  <a:lnTo>
                    <a:pt x="114" y="152"/>
                  </a:lnTo>
                  <a:lnTo>
                    <a:pt x="113" y="142"/>
                  </a:lnTo>
                  <a:lnTo>
                    <a:pt x="113" y="131"/>
                  </a:lnTo>
                  <a:lnTo>
                    <a:pt x="115" y="123"/>
                  </a:lnTo>
                  <a:lnTo>
                    <a:pt x="120" y="120"/>
                  </a:lnTo>
                  <a:lnTo>
                    <a:pt x="124" y="120"/>
                  </a:lnTo>
                  <a:lnTo>
                    <a:pt x="129" y="122"/>
                  </a:lnTo>
                  <a:lnTo>
                    <a:pt x="138" y="130"/>
                  </a:lnTo>
                  <a:lnTo>
                    <a:pt x="149" y="137"/>
                  </a:lnTo>
                  <a:lnTo>
                    <a:pt x="157" y="141"/>
                  </a:lnTo>
                  <a:lnTo>
                    <a:pt x="162" y="142"/>
                  </a:lnTo>
                  <a:lnTo>
                    <a:pt x="166" y="141"/>
                  </a:lnTo>
                  <a:lnTo>
                    <a:pt x="168" y="137"/>
                  </a:lnTo>
                  <a:lnTo>
                    <a:pt x="167" y="135"/>
                  </a:lnTo>
                  <a:lnTo>
                    <a:pt x="166" y="131"/>
                  </a:lnTo>
                  <a:lnTo>
                    <a:pt x="158" y="123"/>
                  </a:lnTo>
                  <a:lnTo>
                    <a:pt x="144" y="115"/>
                  </a:lnTo>
                  <a:lnTo>
                    <a:pt x="137" y="108"/>
                  </a:lnTo>
                  <a:lnTo>
                    <a:pt x="131" y="99"/>
                  </a:lnTo>
                  <a:lnTo>
                    <a:pt x="128" y="87"/>
                  </a:lnTo>
                  <a:lnTo>
                    <a:pt x="126" y="74"/>
                  </a:lnTo>
                  <a:lnTo>
                    <a:pt x="124" y="69"/>
                  </a:lnTo>
                  <a:lnTo>
                    <a:pt x="120" y="63"/>
                  </a:lnTo>
                  <a:lnTo>
                    <a:pt x="114" y="57"/>
                  </a:lnTo>
                  <a:lnTo>
                    <a:pt x="110" y="53"/>
                  </a:lnTo>
                  <a:lnTo>
                    <a:pt x="110" y="48"/>
                  </a:lnTo>
                  <a:lnTo>
                    <a:pt x="113" y="40"/>
                  </a:lnTo>
                  <a:lnTo>
                    <a:pt x="115" y="37"/>
                  </a:lnTo>
                  <a:lnTo>
                    <a:pt x="118" y="31"/>
                  </a:lnTo>
                  <a:lnTo>
                    <a:pt x="120" y="24"/>
                  </a:lnTo>
                  <a:lnTo>
                    <a:pt x="118" y="15"/>
                  </a:lnTo>
                  <a:lnTo>
                    <a:pt x="116" y="9"/>
                  </a:lnTo>
                  <a:lnTo>
                    <a:pt x="113" y="4"/>
                  </a:lnTo>
                  <a:lnTo>
                    <a:pt x="106" y="1"/>
                  </a:lnTo>
                  <a:lnTo>
                    <a:pt x="97" y="0"/>
                  </a:lnTo>
                  <a:lnTo>
                    <a:pt x="91" y="3"/>
                  </a:lnTo>
                  <a:lnTo>
                    <a:pt x="87" y="6"/>
                  </a:lnTo>
                  <a:lnTo>
                    <a:pt x="85" y="13"/>
                  </a:lnTo>
                  <a:lnTo>
                    <a:pt x="83" y="18"/>
                  </a:lnTo>
                  <a:lnTo>
                    <a:pt x="85" y="23"/>
                  </a:lnTo>
                  <a:lnTo>
                    <a:pt x="87" y="30"/>
                  </a:lnTo>
                  <a:lnTo>
                    <a:pt x="88" y="35"/>
                  </a:lnTo>
                  <a:lnTo>
                    <a:pt x="90" y="40"/>
                  </a:lnTo>
                  <a:lnTo>
                    <a:pt x="88" y="47"/>
                  </a:lnTo>
                  <a:lnTo>
                    <a:pt x="85" y="52"/>
                  </a:lnTo>
                  <a:lnTo>
                    <a:pt x="78" y="57"/>
                  </a:lnTo>
                  <a:lnTo>
                    <a:pt x="71" y="60"/>
                  </a:lnTo>
                  <a:lnTo>
                    <a:pt x="66" y="64"/>
                  </a:lnTo>
                  <a:lnTo>
                    <a:pt x="61" y="69"/>
                  </a:lnTo>
                  <a:lnTo>
                    <a:pt x="56" y="76"/>
                  </a:lnTo>
                  <a:lnTo>
                    <a:pt x="51" y="87"/>
                  </a:lnTo>
                  <a:lnTo>
                    <a:pt x="47" y="99"/>
                  </a:lnTo>
                  <a:lnTo>
                    <a:pt x="43" y="110"/>
                  </a:lnTo>
                  <a:lnTo>
                    <a:pt x="42" y="122"/>
                  </a:lnTo>
                  <a:lnTo>
                    <a:pt x="40" y="137"/>
                  </a:lnTo>
                  <a:lnTo>
                    <a:pt x="40" y="146"/>
                  </a:lnTo>
                  <a:lnTo>
                    <a:pt x="40" y="154"/>
                  </a:lnTo>
                  <a:lnTo>
                    <a:pt x="42" y="159"/>
                  </a:lnTo>
                  <a:lnTo>
                    <a:pt x="44" y="161"/>
                  </a:lnTo>
                  <a:lnTo>
                    <a:pt x="49" y="162"/>
                  </a:lnTo>
                  <a:lnTo>
                    <a:pt x="52" y="161"/>
                  </a:lnTo>
                  <a:lnTo>
                    <a:pt x="53" y="159"/>
                  </a:lnTo>
                  <a:lnTo>
                    <a:pt x="53" y="149"/>
                  </a:lnTo>
                  <a:lnTo>
                    <a:pt x="53" y="133"/>
                  </a:lnTo>
                  <a:lnTo>
                    <a:pt x="54" y="123"/>
                  </a:lnTo>
                  <a:lnTo>
                    <a:pt x="56" y="117"/>
                  </a:lnTo>
                  <a:lnTo>
                    <a:pt x="59" y="111"/>
                  </a:lnTo>
                  <a:lnTo>
                    <a:pt x="64" y="110"/>
                  </a:lnTo>
                  <a:lnTo>
                    <a:pt x="70" y="111"/>
                  </a:lnTo>
                  <a:lnTo>
                    <a:pt x="71" y="115"/>
                  </a:lnTo>
                  <a:lnTo>
                    <a:pt x="70" y="126"/>
                  </a:lnTo>
                  <a:lnTo>
                    <a:pt x="68" y="141"/>
                  </a:lnTo>
                  <a:lnTo>
                    <a:pt x="66" y="155"/>
                  </a:lnTo>
                  <a:lnTo>
                    <a:pt x="62" y="167"/>
                  </a:lnTo>
                  <a:lnTo>
                    <a:pt x="58" y="184"/>
                  </a:lnTo>
                  <a:lnTo>
                    <a:pt x="53" y="198"/>
                  </a:lnTo>
                  <a:lnTo>
                    <a:pt x="42" y="215"/>
                  </a:lnTo>
                  <a:lnTo>
                    <a:pt x="33" y="227"/>
                  </a:lnTo>
                  <a:lnTo>
                    <a:pt x="18" y="244"/>
                  </a:lnTo>
                  <a:lnTo>
                    <a:pt x="8" y="257"/>
                  </a:lnTo>
                  <a:lnTo>
                    <a:pt x="0" y="268"/>
                  </a:lnTo>
                  <a:lnTo>
                    <a:pt x="0" y="273"/>
                  </a:lnTo>
                  <a:lnTo>
                    <a:pt x="8" y="282"/>
                  </a:lnTo>
                  <a:lnTo>
                    <a:pt x="19" y="292"/>
                  </a:lnTo>
                  <a:lnTo>
                    <a:pt x="30" y="292"/>
                  </a:lnTo>
                  <a:lnTo>
                    <a:pt x="33" y="289"/>
                  </a:lnTo>
                  <a:lnTo>
                    <a:pt x="28" y="283"/>
                  </a:lnTo>
                  <a:lnTo>
                    <a:pt x="23" y="277"/>
                  </a:lnTo>
                  <a:lnTo>
                    <a:pt x="23" y="272"/>
                  </a:lnTo>
                  <a:lnTo>
                    <a:pt x="30" y="261"/>
                  </a:lnTo>
                  <a:lnTo>
                    <a:pt x="43" y="248"/>
                  </a:lnTo>
                  <a:lnTo>
                    <a:pt x="62" y="224"/>
                  </a:lnTo>
                  <a:lnTo>
                    <a:pt x="78" y="204"/>
                  </a:lnTo>
                  <a:lnTo>
                    <a:pt x="85" y="198"/>
                  </a:lnTo>
                  <a:lnTo>
                    <a:pt x="88" y="193"/>
                  </a:lnTo>
                  <a:lnTo>
                    <a:pt x="96" y="191"/>
                  </a:lnTo>
                  <a:lnTo>
                    <a:pt x="102" y="195"/>
                  </a:lnTo>
                  <a:lnTo>
                    <a:pt x="110" y="200"/>
                  </a:lnTo>
                  <a:lnTo>
                    <a:pt x="125" y="220"/>
                  </a:lnTo>
                  <a:lnTo>
                    <a:pt x="143" y="244"/>
                  </a:lnTo>
                  <a:lnTo>
                    <a:pt x="159" y="268"/>
                  </a:lnTo>
                  <a:lnTo>
                    <a:pt x="169" y="282"/>
                  </a:lnTo>
                  <a:lnTo>
                    <a:pt x="173" y="284"/>
                  </a:lnTo>
                  <a:lnTo>
                    <a:pt x="180" y="284"/>
                  </a:lnTo>
                  <a:lnTo>
                    <a:pt x="186" y="279"/>
                  </a:lnTo>
                  <a:lnTo>
                    <a:pt x="193" y="274"/>
                  </a:lnTo>
                  <a:lnTo>
                    <a:pt x="200" y="269"/>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23" name="Group 115"/>
            <p:cNvGrpSpPr>
              <a:grpSpLocks/>
            </p:cNvGrpSpPr>
            <p:nvPr/>
          </p:nvGrpSpPr>
          <p:grpSpPr bwMode="auto">
            <a:xfrm>
              <a:off x="3858" y="3175"/>
              <a:ext cx="261" cy="311"/>
              <a:chOff x="3858" y="3175"/>
              <a:chExt cx="261" cy="311"/>
            </a:xfrm>
          </p:grpSpPr>
          <p:grpSp>
            <p:nvGrpSpPr>
              <p:cNvPr id="24" name="Group 116"/>
              <p:cNvGrpSpPr>
                <a:grpSpLocks/>
              </p:cNvGrpSpPr>
              <p:nvPr/>
            </p:nvGrpSpPr>
            <p:grpSpPr bwMode="auto">
              <a:xfrm>
                <a:off x="3858" y="3175"/>
                <a:ext cx="261" cy="311"/>
                <a:chOff x="3858" y="3175"/>
                <a:chExt cx="261" cy="311"/>
              </a:xfrm>
            </p:grpSpPr>
            <p:sp>
              <p:nvSpPr>
                <p:cNvPr id="2800757" name="AutoShape 117"/>
                <p:cNvSpPr>
                  <a:spLocks noChangeArrowheads="1"/>
                </p:cNvSpPr>
                <p:nvPr/>
              </p:nvSpPr>
              <p:spPr bwMode="auto">
                <a:xfrm>
                  <a:off x="3858" y="3226"/>
                  <a:ext cx="261"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0758" name="AutoShape 118"/>
                <p:cNvSpPr>
                  <a:spLocks noChangeArrowheads="1"/>
                </p:cNvSpPr>
                <p:nvPr/>
              </p:nvSpPr>
              <p:spPr bwMode="auto">
                <a:xfrm>
                  <a:off x="3922" y="3175"/>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0759" name="Oval 119"/>
              <p:cNvSpPr>
                <a:spLocks noChangeArrowheads="1"/>
              </p:cNvSpPr>
              <p:nvPr/>
            </p:nvSpPr>
            <p:spPr bwMode="auto">
              <a:xfrm>
                <a:off x="3941" y="3201"/>
                <a:ext cx="26"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760" name="AutoShape 120"/>
              <p:cNvSpPr>
                <a:spLocks noChangeArrowheads="1"/>
              </p:cNvSpPr>
              <p:nvPr/>
            </p:nvSpPr>
            <p:spPr bwMode="auto">
              <a:xfrm>
                <a:off x="3891" y="3349"/>
                <a:ext cx="137" cy="54"/>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sp>
        <p:nvSpPr>
          <p:cNvPr id="2800761" name="Arc 121"/>
          <p:cNvSpPr>
            <a:spLocks/>
          </p:cNvSpPr>
          <p:nvPr/>
        </p:nvSpPr>
        <p:spPr bwMode="auto">
          <a:xfrm>
            <a:off x="3944938" y="2741613"/>
            <a:ext cx="90487" cy="124460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38100" cap="rnd">
            <a:solidFill>
              <a:srgbClr val="00DFCA"/>
            </a:solidFill>
            <a:round/>
            <a:headEnd type="triangle" w="med" len="med"/>
            <a:tailEnd/>
          </a:ln>
          <a:effectLst/>
        </p:spPr>
        <p:txBody>
          <a:bodyPr wrap="none" anchor="ctr">
            <a:prstTxWarp prst="textNoShape">
              <a:avLst/>
            </a:prstTxWarp>
          </a:bodyPr>
          <a:lstStyle/>
          <a:p>
            <a:endParaRPr lang="en-US"/>
          </a:p>
        </p:txBody>
      </p:sp>
      <p:sp>
        <p:nvSpPr>
          <p:cNvPr id="2800762" name="Line 122"/>
          <p:cNvSpPr>
            <a:spLocks noChangeShapeType="1"/>
          </p:cNvSpPr>
          <p:nvPr/>
        </p:nvSpPr>
        <p:spPr bwMode="auto">
          <a:xfrm>
            <a:off x="3956050" y="4132263"/>
            <a:ext cx="1231900" cy="0"/>
          </a:xfrm>
          <a:prstGeom prst="line">
            <a:avLst/>
          </a:prstGeom>
          <a:noFill/>
          <a:ln w="38100">
            <a:solidFill>
              <a:srgbClr val="00DFCA"/>
            </a:solidFill>
            <a:round/>
            <a:headEnd/>
            <a:tailEnd type="triangle" w="med" len="med"/>
          </a:ln>
          <a:effectLst/>
        </p:spPr>
        <p:txBody>
          <a:bodyPr wrap="none" anchor="ctr">
            <a:prstTxWarp prst="textNoShape">
              <a:avLst/>
            </a:prstTxWarp>
          </a:bodyPr>
          <a:lstStyle/>
          <a:p>
            <a:endParaRPr lang="en-US"/>
          </a:p>
        </p:txBody>
      </p:sp>
      <p:grpSp>
        <p:nvGrpSpPr>
          <p:cNvPr id="25" name="Group 123"/>
          <p:cNvGrpSpPr>
            <a:grpSpLocks/>
          </p:cNvGrpSpPr>
          <p:nvPr/>
        </p:nvGrpSpPr>
        <p:grpSpPr bwMode="auto">
          <a:xfrm>
            <a:off x="2709863" y="2189163"/>
            <a:ext cx="1331912" cy="457200"/>
            <a:chOff x="1920" y="1536"/>
            <a:chExt cx="864" cy="288"/>
          </a:xfrm>
        </p:grpSpPr>
        <p:sp>
          <p:nvSpPr>
            <p:cNvPr id="2800764" name="AutoShape 124"/>
            <p:cNvSpPr>
              <a:spLocks noChangeArrowheads="1"/>
            </p:cNvSpPr>
            <p:nvPr/>
          </p:nvSpPr>
          <p:spPr bwMode="auto">
            <a:xfrm>
              <a:off x="1920" y="1536"/>
              <a:ext cx="864" cy="288"/>
            </a:xfrm>
            <a:prstGeom prst="cloudCallout">
              <a:avLst>
                <a:gd name="adj1" fmla="val -28472"/>
                <a:gd name="adj2" fmla="val 83333"/>
              </a:avLst>
            </a:prstGeom>
            <a:noFill/>
            <a:ln w="12700">
              <a:solidFill>
                <a:schemeClr val="tx1"/>
              </a:solidFill>
              <a:round/>
              <a:headEnd/>
              <a:tailEnd/>
            </a:ln>
            <a:effectLst/>
          </p:spPr>
          <p:txBody>
            <a:bodyPr wrap="none" anchor="ctr">
              <a:prstTxWarp prst="textNoShape">
                <a:avLst/>
              </a:prstTxWarp>
            </a:bodyPr>
            <a:lstStyle/>
            <a:p>
              <a:pPr algn="ctr"/>
              <a:endParaRPr lang="en-US" sz="3200">
                <a:solidFill>
                  <a:schemeClr val="tx1"/>
                </a:solidFill>
                <a:latin typeface="Arial" pitchFamily="-65" charset="0"/>
              </a:endParaRPr>
            </a:p>
          </p:txBody>
        </p:sp>
        <p:sp>
          <p:nvSpPr>
            <p:cNvPr id="2800765" name="Text Box 125"/>
            <p:cNvSpPr txBox="1">
              <a:spLocks noChangeArrowheads="1"/>
            </p:cNvSpPr>
            <p:nvPr/>
          </p:nvSpPr>
          <p:spPr bwMode="auto">
            <a:xfrm>
              <a:off x="2064" y="1584"/>
              <a:ext cx="624" cy="231"/>
            </a:xfrm>
            <a:prstGeom prst="rect">
              <a:avLst/>
            </a:prstGeom>
            <a:noFill/>
            <a:ln w="12700">
              <a:noFill/>
              <a:miter lim="800000"/>
              <a:headEnd/>
              <a:tailEnd/>
            </a:ln>
            <a:effectLst/>
          </p:spPr>
          <p:txBody>
            <a:bodyPr>
              <a:prstTxWarp prst="textNoShape">
                <a:avLst/>
              </a:prstTxWarp>
              <a:spAutoFit/>
            </a:bodyPr>
            <a:lstStyle/>
            <a:p>
              <a:r>
                <a:rPr lang="en-US" sz="1800" b="1">
                  <a:solidFill>
                    <a:schemeClr val="tx1"/>
                  </a:solidFill>
                  <a:latin typeface="Arial" pitchFamily="-65" charset="0"/>
                </a:rPr>
                <a:t>bubble</a:t>
              </a:r>
            </a:p>
          </p:txBody>
        </p:sp>
      </p:grpSp>
      <p:grpSp>
        <p:nvGrpSpPr>
          <p:cNvPr id="26" name="Group 126"/>
          <p:cNvGrpSpPr>
            <a:grpSpLocks/>
          </p:cNvGrpSpPr>
          <p:nvPr/>
        </p:nvGrpSpPr>
        <p:grpSpPr bwMode="auto">
          <a:xfrm>
            <a:off x="1581150" y="990600"/>
            <a:ext cx="7113588" cy="1268413"/>
            <a:chOff x="996" y="624"/>
            <a:chExt cx="4481" cy="799"/>
          </a:xfrm>
        </p:grpSpPr>
        <p:sp>
          <p:nvSpPr>
            <p:cNvPr id="2800767" name="Rectangle 127"/>
            <p:cNvSpPr>
              <a:spLocks noChangeArrowheads="1"/>
            </p:cNvSpPr>
            <p:nvPr/>
          </p:nvSpPr>
          <p:spPr bwMode="auto">
            <a:xfrm>
              <a:off x="4026" y="630"/>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12</a:t>
              </a:r>
            </a:p>
          </p:txBody>
        </p:sp>
        <p:sp>
          <p:nvSpPr>
            <p:cNvPr id="2800768" name="Rectangle 128"/>
            <p:cNvSpPr>
              <a:spLocks noChangeArrowheads="1"/>
            </p:cNvSpPr>
            <p:nvPr/>
          </p:nvSpPr>
          <p:spPr bwMode="auto">
            <a:xfrm>
              <a:off x="4904" y="624"/>
              <a:ext cx="57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2 AM</a:t>
              </a:r>
            </a:p>
          </p:txBody>
        </p:sp>
        <p:sp>
          <p:nvSpPr>
            <p:cNvPr id="2800769" name="Rectangle 129"/>
            <p:cNvSpPr>
              <a:spLocks noChangeArrowheads="1"/>
            </p:cNvSpPr>
            <p:nvPr/>
          </p:nvSpPr>
          <p:spPr bwMode="auto">
            <a:xfrm>
              <a:off x="996" y="634"/>
              <a:ext cx="562"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6 PM</a:t>
              </a:r>
            </a:p>
          </p:txBody>
        </p:sp>
        <p:sp>
          <p:nvSpPr>
            <p:cNvPr id="2800770" name="Line 130"/>
            <p:cNvSpPr>
              <a:spLocks noChangeShapeType="1"/>
            </p:cNvSpPr>
            <p:nvPr/>
          </p:nvSpPr>
          <p:spPr bwMode="auto">
            <a:xfrm>
              <a:off x="1181" y="858"/>
              <a:ext cx="0" cy="159"/>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771" name="Rectangle 131"/>
            <p:cNvSpPr>
              <a:spLocks noChangeArrowheads="1"/>
            </p:cNvSpPr>
            <p:nvPr/>
          </p:nvSpPr>
          <p:spPr bwMode="auto">
            <a:xfrm>
              <a:off x="1604" y="647"/>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7</a:t>
              </a:r>
            </a:p>
          </p:txBody>
        </p:sp>
        <p:sp>
          <p:nvSpPr>
            <p:cNvPr id="2800772" name="Rectangle 132"/>
            <p:cNvSpPr>
              <a:spLocks noChangeArrowheads="1"/>
            </p:cNvSpPr>
            <p:nvPr/>
          </p:nvSpPr>
          <p:spPr bwMode="auto">
            <a:xfrm>
              <a:off x="2092" y="641"/>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8</a:t>
              </a:r>
            </a:p>
          </p:txBody>
        </p:sp>
        <p:sp>
          <p:nvSpPr>
            <p:cNvPr id="2800773" name="Rectangle 133"/>
            <p:cNvSpPr>
              <a:spLocks noChangeArrowheads="1"/>
            </p:cNvSpPr>
            <p:nvPr/>
          </p:nvSpPr>
          <p:spPr bwMode="auto">
            <a:xfrm>
              <a:off x="2604" y="658"/>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9</a:t>
              </a:r>
            </a:p>
          </p:txBody>
        </p:sp>
        <p:sp>
          <p:nvSpPr>
            <p:cNvPr id="2800774" name="Rectangle 134"/>
            <p:cNvSpPr>
              <a:spLocks noChangeArrowheads="1"/>
            </p:cNvSpPr>
            <p:nvPr/>
          </p:nvSpPr>
          <p:spPr bwMode="auto">
            <a:xfrm>
              <a:off x="3065" y="649"/>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10</a:t>
              </a:r>
            </a:p>
          </p:txBody>
        </p:sp>
        <p:sp>
          <p:nvSpPr>
            <p:cNvPr id="2800775" name="Rectangle 135"/>
            <p:cNvSpPr>
              <a:spLocks noChangeArrowheads="1"/>
            </p:cNvSpPr>
            <p:nvPr/>
          </p:nvSpPr>
          <p:spPr bwMode="auto">
            <a:xfrm>
              <a:off x="3570" y="647"/>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11</a:t>
              </a:r>
            </a:p>
          </p:txBody>
        </p:sp>
        <p:sp>
          <p:nvSpPr>
            <p:cNvPr id="2800776" name="Rectangle 136"/>
            <p:cNvSpPr>
              <a:spLocks noChangeArrowheads="1"/>
            </p:cNvSpPr>
            <p:nvPr/>
          </p:nvSpPr>
          <p:spPr bwMode="auto">
            <a:xfrm>
              <a:off x="4592" y="640"/>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a:t>
              </a:r>
            </a:p>
          </p:txBody>
        </p:sp>
        <p:sp>
          <p:nvSpPr>
            <p:cNvPr id="2800777" name="Line 137"/>
            <p:cNvSpPr>
              <a:spLocks noChangeShapeType="1"/>
            </p:cNvSpPr>
            <p:nvPr/>
          </p:nvSpPr>
          <p:spPr bwMode="auto">
            <a:xfrm>
              <a:off x="1188" y="951"/>
              <a:ext cx="4013"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800778" name="Rectangle 138"/>
            <p:cNvSpPr>
              <a:spLocks noChangeArrowheads="1"/>
            </p:cNvSpPr>
            <p:nvPr/>
          </p:nvSpPr>
          <p:spPr bwMode="auto">
            <a:xfrm>
              <a:off x="3512" y="1045"/>
              <a:ext cx="54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i="1">
                  <a:solidFill>
                    <a:schemeClr val="tx1"/>
                  </a:solidFill>
                  <a:latin typeface="FranklinGothic" charset="0"/>
                </a:rPr>
                <a:t>Time</a:t>
              </a:r>
            </a:p>
          </p:txBody>
        </p:sp>
        <p:grpSp>
          <p:nvGrpSpPr>
            <p:cNvPr id="27" name="Group 139"/>
            <p:cNvGrpSpPr>
              <a:grpSpLocks/>
            </p:cNvGrpSpPr>
            <p:nvPr/>
          </p:nvGrpSpPr>
          <p:grpSpPr bwMode="auto">
            <a:xfrm>
              <a:off x="1160" y="1024"/>
              <a:ext cx="1823" cy="399"/>
              <a:chOff x="1305" y="1181"/>
              <a:chExt cx="2050" cy="399"/>
            </a:xfrm>
          </p:grpSpPr>
          <p:sp>
            <p:nvSpPr>
              <p:cNvPr id="2800780" name="Line 140"/>
              <p:cNvSpPr>
                <a:spLocks noChangeShapeType="1"/>
              </p:cNvSpPr>
              <p:nvPr/>
            </p:nvSpPr>
            <p:spPr bwMode="auto">
              <a:xfrm flipH="1">
                <a:off x="1884"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781" name="Line 141"/>
              <p:cNvSpPr>
                <a:spLocks noChangeShapeType="1"/>
              </p:cNvSpPr>
              <p:nvPr/>
            </p:nvSpPr>
            <p:spPr bwMode="auto">
              <a:xfrm flipH="1">
                <a:off x="2169"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782" name="Line 142"/>
              <p:cNvSpPr>
                <a:spLocks noChangeShapeType="1"/>
              </p:cNvSpPr>
              <p:nvPr/>
            </p:nvSpPr>
            <p:spPr bwMode="auto">
              <a:xfrm flipH="1">
                <a:off x="2453"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783" name="Line 143"/>
              <p:cNvSpPr>
                <a:spLocks noChangeShapeType="1"/>
              </p:cNvSpPr>
              <p:nvPr/>
            </p:nvSpPr>
            <p:spPr bwMode="auto">
              <a:xfrm>
                <a:off x="1902" y="1253"/>
                <a:ext cx="2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784" name="Line 144"/>
              <p:cNvSpPr>
                <a:spLocks noChangeShapeType="1"/>
              </p:cNvSpPr>
              <p:nvPr/>
            </p:nvSpPr>
            <p:spPr bwMode="auto">
              <a:xfrm flipH="1">
                <a:off x="2169"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785" name="Line 145"/>
              <p:cNvSpPr>
                <a:spLocks noChangeShapeType="1"/>
              </p:cNvSpPr>
              <p:nvPr/>
            </p:nvSpPr>
            <p:spPr bwMode="auto">
              <a:xfrm flipH="1">
                <a:off x="2453"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786" name="Rectangle 146"/>
              <p:cNvSpPr>
                <a:spLocks noChangeArrowheads="1"/>
              </p:cNvSpPr>
              <p:nvPr/>
            </p:nvSpPr>
            <p:spPr bwMode="auto">
              <a:xfrm>
                <a:off x="2428" y="1288"/>
                <a:ext cx="369"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800787" name="Line 147"/>
              <p:cNvSpPr>
                <a:spLocks noChangeShapeType="1"/>
              </p:cNvSpPr>
              <p:nvPr/>
            </p:nvSpPr>
            <p:spPr bwMode="auto">
              <a:xfrm flipH="1">
                <a:off x="2736"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788" name="Line 148"/>
              <p:cNvSpPr>
                <a:spLocks noChangeShapeType="1"/>
              </p:cNvSpPr>
              <p:nvPr/>
            </p:nvSpPr>
            <p:spPr bwMode="auto">
              <a:xfrm>
                <a:off x="2185" y="1253"/>
                <a:ext cx="26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789" name="Line 149"/>
              <p:cNvSpPr>
                <a:spLocks noChangeShapeType="1"/>
              </p:cNvSpPr>
              <p:nvPr/>
            </p:nvSpPr>
            <p:spPr bwMode="auto">
              <a:xfrm flipH="1">
                <a:off x="2453"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790" name="Line 150"/>
              <p:cNvSpPr>
                <a:spLocks noChangeShapeType="1"/>
              </p:cNvSpPr>
              <p:nvPr/>
            </p:nvSpPr>
            <p:spPr bwMode="auto">
              <a:xfrm flipH="1">
                <a:off x="2736"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791" name="Line 151"/>
              <p:cNvSpPr>
                <a:spLocks noChangeShapeType="1"/>
              </p:cNvSpPr>
              <p:nvPr/>
            </p:nvSpPr>
            <p:spPr bwMode="auto">
              <a:xfrm>
                <a:off x="2469" y="1253"/>
                <a:ext cx="2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792" name="Line 152"/>
              <p:cNvSpPr>
                <a:spLocks noChangeShapeType="1"/>
              </p:cNvSpPr>
              <p:nvPr/>
            </p:nvSpPr>
            <p:spPr bwMode="auto">
              <a:xfrm>
                <a:off x="1906" y="1208"/>
                <a:ext cx="252"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800793" name="Line 153"/>
              <p:cNvSpPr>
                <a:spLocks noChangeShapeType="1"/>
              </p:cNvSpPr>
              <p:nvPr/>
            </p:nvSpPr>
            <p:spPr bwMode="auto">
              <a:xfrm>
                <a:off x="2191" y="1208"/>
                <a:ext cx="252"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800794" name="Line 154"/>
              <p:cNvSpPr>
                <a:spLocks noChangeShapeType="1"/>
              </p:cNvSpPr>
              <p:nvPr/>
            </p:nvSpPr>
            <p:spPr bwMode="auto">
              <a:xfrm>
                <a:off x="1337" y="1208"/>
                <a:ext cx="254"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800795" name="Rectangle 155"/>
              <p:cNvSpPr>
                <a:spLocks noChangeArrowheads="1"/>
              </p:cNvSpPr>
              <p:nvPr/>
            </p:nvSpPr>
            <p:spPr bwMode="auto">
              <a:xfrm>
                <a:off x="1305" y="1288"/>
                <a:ext cx="369"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800796" name="Rectangle 156"/>
              <p:cNvSpPr>
                <a:spLocks noChangeArrowheads="1"/>
              </p:cNvSpPr>
              <p:nvPr/>
            </p:nvSpPr>
            <p:spPr bwMode="auto">
              <a:xfrm>
                <a:off x="1561" y="1288"/>
                <a:ext cx="369"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800797" name="Line 157"/>
              <p:cNvSpPr>
                <a:spLocks noChangeShapeType="1"/>
              </p:cNvSpPr>
              <p:nvPr/>
            </p:nvSpPr>
            <p:spPr bwMode="auto">
              <a:xfrm>
                <a:off x="1617" y="1253"/>
                <a:ext cx="2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798" name="Rectangle 158"/>
              <p:cNvSpPr>
                <a:spLocks noChangeArrowheads="1"/>
              </p:cNvSpPr>
              <p:nvPr/>
            </p:nvSpPr>
            <p:spPr bwMode="auto">
              <a:xfrm>
                <a:off x="2146" y="1288"/>
                <a:ext cx="369"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800799" name="Rectangle 159"/>
              <p:cNvSpPr>
                <a:spLocks noChangeArrowheads="1"/>
              </p:cNvSpPr>
              <p:nvPr/>
            </p:nvSpPr>
            <p:spPr bwMode="auto">
              <a:xfrm>
                <a:off x="1856" y="1288"/>
                <a:ext cx="369"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800800" name="Line 160"/>
              <p:cNvSpPr>
                <a:spLocks noChangeShapeType="1"/>
              </p:cNvSpPr>
              <p:nvPr/>
            </p:nvSpPr>
            <p:spPr bwMode="auto">
              <a:xfrm>
                <a:off x="1909" y="1303"/>
                <a:ext cx="248"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800801" name="Line 161"/>
              <p:cNvSpPr>
                <a:spLocks noChangeShapeType="1"/>
              </p:cNvSpPr>
              <p:nvPr/>
            </p:nvSpPr>
            <p:spPr bwMode="auto">
              <a:xfrm>
                <a:off x="2191" y="1347"/>
                <a:ext cx="250"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800802" name="Line 162"/>
              <p:cNvSpPr>
                <a:spLocks noChangeShapeType="1"/>
              </p:cNvSpPr>
              <p:nvPr/>
            </p:nvSpPr>
            <p:spPr bwMode="auto">
              <a:xfrm>
                <a:off x="2191" y="1304"/>
                <a:ext cx="25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800803" name="Line 163"/>
              <p:cNvSpPr>
                <a:spLocks noChangeShapeType="1"/>
              </p:cNvSpPr>
              <p:nvPr/>
            </p:nvSpPr>
            <p:spPr bwMode="auto">
              <a:xfrm>
                <a:off x="2476" y="1303"/>
                <a:ext cx="25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800804" name="Line 164"/>
              <p:cNvSpPr>
                <a:spLocks noChangeShapeType="1"/>
              </p:cNvSpPr>
              <p:nvPr/>
            </p:nvSpPr>
            <p:spPr bwMode="auto">
              <a:xfrm>
                <a:off x="2475" y="1347"/>
                <a:ext cx="251"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800805" name="Line 165"/>
              <p:cNvSpPr>
                <a:spLocks noChangeShapeType="1"/>
              </p:cNvSpPr>
              <p:nvPr/>
            </p:nvSpPr>
            <p:spPr bwMode="auto">
              <a:xfrm>
                <a:off x="2761" y="1303"/>
                <a:ext cx="249"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800806" name="Line 166"/>
              <p:cNvSpPr>
                <a:spLocks noChangeShapeType="1"/>
              </p:cNvSpPr>
              <p:nvPr/>
            </p:nvSpPr>
            <p:spPr bwMode="auto">
              <a:xfrm>
                <a:off x="2759" y="1347"/>
                <a:ext cx="251"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800807" name="Line 167"/>
              <p:cNvSpPr>
                <a:spLocks noChangeShapeType="1"/>
              </p:cNvSpPr>
              <p:nvPr/>
            </p:nvSpPr>
            <p:spPr bwMode="auto">
              <a:xfrm>
                <a:off x="3044" y="1347"/>
                <a:ext cx="250"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800808" name="Line 168"/>
              <p:cNvSpPr>
                <a:spLocks noChangeShapeType="1"/>
              </p:cNvSpPr>
              <p:nvPr/>
            </p:nvSpPr>
            <p:spPr bwMode="auto">
              <a:xfrm>
                <a:off x="1622" y="1208"/>
                <a:ext cx="253"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800809" name="Rectangle 169"/>
              <p:cNvSpPr>
                <a:spLocks noChangeArrowheads="1"/>
              </p:cNvSpPr>
              <p:nvPr/>
            </p:nvSpPr>
            <p:spPr bwMode="auto">
              <a:xfrm>
                <a:off x="2703" y="1294"/>
                <a:ext cx="369"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800810" name="Rectangle 170"/>
              <p:cNvSpPr>
                <a:spLocks noChangeArrowheads="1"/>
              </p:cNvSpPr>
              <p:nvPr/>
            </p:nvSpPr>
            <p:spPr bwMode="auto">
              <a:xfrm>
                <a:off x="2986" y="1294"/>
                <a:ext cx="369"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800811" name="Line 171"/>
              <p:cNvSpPr>
                <a:spLocks noChangeShapeType="1"/>
              </p:cNvSpPr>
              <p:nvPr/>
            </p:nvSpPr>
            <p:spPr bwMode="auto">
              <a:xfrm flipH="1">
                <a:off x="2736"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812" name="Line 172"/>
              <p:cNvSpPr>
                <a:spLocks noChangeShapeType="1"/>
              </p:cNvSpPr>
              <p:nvPr/>
            </p:nvSpPr>
            <p:spPr bwMode="auto">
              <a:xfrm>
                <a:off x="1609"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813" name="Line 173"/>
              <p:cNvSpPr>
                <a:spLocks noChangeShapeType="1"/>
              </p:cNvSpPr>
              <p:nvPr/>
            </p:nvSpPr>
            <p:spPr bwMode="auto">
              <a:xfrm>
                <a:off x="1894"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814" name="Line 174"/>
              <p:cNvSpPr>
                <a:spLocks noChangeShapeType="1"/>
              </p:cNvSpPr>
              <p:nvPr/>
            </p:nvSpPr>
            <p:spPr bwMode="auto">
              <a:xfrm>
                <a:off x="2178"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815" name="Line 175"/>
              <p:cNvSpPr>
                <a:spLocks noChangeShapeType="1"/>
              </p:cNvSpPr>
              <p:nvPr/>
            </p:nvSpPr>
            <p:spPr bwMode="auto">
              <a:xfrm>
                <a:off x="2462"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816" name="Line 176"/>
              <p:cNvSpPr>
                <a:spLocks noChangeShapeType="1"/>
              </p:cNvSpPr>
              <p:nvPr/>
            </p:nvSpPr>
            <p:spPr bwMode="auto">
              <a:xfrm flipH="1">
                <a:off x="3020"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817" name="Line 177"/>
              <p:cNvSpPr>
                <a:spLocks noChangeShapeType="1"/>
              </p:cNvSpPr>
              <p:nvPr/>
            </p:nvSpPr>
            <p:spPr bwMode="auto">
              <a:xfrm flipH="1">
                <a:off x="3305"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800100" y="228600"/>
            <a:ext cx="7745413" cy="474663"/>
          </a:xfrm>
          <a:noFill/>
        </p:spPr>
        <p:txBody>
          <a:bodyPr/>
          <a:lstStyle/>
          <a:p>
            <a:r>
              <a:rPr lang="en-US">
                <a:ea typeface="ＭＳ Ｐゴシック" pitchFamily="19" charset="-128"/>
                <a:cs typeface="ＭＳ Ｐゴシック" pitchFamily="19" charset="-128"/>
              </a:rPr>
              <a:t>Instruction Fetch Unit at the End of </a:t>
            </a:r>
            <a:r>
              <a:rPr lang="en-US">
                <a:latin typeface="Courier" pitchFamily="19" charset="0"/>
                <a:ea typeface="ＭＳ Ｐゴシック" pitchFamily="19" charset="-128"/>
                <a:cs typeface="ＭＳ Ｐゴシック" pitchFamily="19" charset="-128"/>
              </a:rPr>
              <a:t>Add</a:t>
            </a:r>
            <a:endParaRPr lang="en-US">
              <a:ea typeface="ＭＳ Ｐゴシック" pitchFamily="19" charset="-128"/>
              <a:cs typeface="ＭＳ Ｐゴシック" pitchFamily="19" charset="-128"/>
            </a:endParaRPr>
          </a:p>
        </p:txBody>
      </p:sp>
      <p:sp>
        <p:nvSpPr>
          <p:cNvPr id="29699" name="Rectangle 3"/>
          <p:cNvSpPr>
            <a:spLocks noGrp="1" noChangeArrowheads="1"/>
          </p:cNvSpPr>
          <p:nvPr>
            <p:ph type="body" idx="1"/>
          </p:nvPr>
        </p:nvSpPr>
        <p:spPr>
          <a:xfrm>
            <a:off x="0" y="685800"/>
            <a:ext cx="8686800" cy="1185863"/>
          </a:xfrm>
          <a:noFill/>
        </p:spPr>
        <p:txBody>
          <a:bodyPr/>
          <a:lstStyle/>
          <a:p>
            <a:r>
              <a:rPr lang="en-US">
                <a:ea typeface="ＭＳ Ｐゴシック" pitchFamily="19" charset="-128"/>
                <a:cs typeface="ＭＳ Ｐゴシック" pitchFamily="19" charset="-128"/>
              </a:rPr>
              <a:t>PC  =  PC + 4</a:t>
            </a:r>
          </a:p>
          <a:p>
            <a:pPr lvl="1">
              <a:lnSpc>
                <a:spcPct val="75000"/>
              </a:lnSpc>
              <a:spcBef>
                <a:spcPct val="30000"/>
              </a:spcBef>
            </a:pPr>
            <a:r>
              <a:rPr lang="en-US"/>
              <a:t>This is the same for all instructions except: Branch and Jump</a:t>
            </a:r>
          </a:p>
        </p:txBody>
      </p:sp>
      <p:sp>
        <p:nvSpPr>
          <p:cNvPr id="29700" name="Rectangle 4"/>
          <p:cNvSpPr>
            <a:spLocks noChangeArrowheads="1"/>
          </p:cNvSpPr>
          <p:nvPr/>
        </p:nvSpPr>
        <p:spPr bwMode="auto">
          <a:xfrm rot="10800000" flipV="1">
            <a:off x="3048000" y="6007100"/>
            <a:ext cx="9001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imm16</a:t>
            </a:r>
          </a:p>
        </p:txBody>
      </p:sp>
      <p:sp>
        <p:nvSpPr>
          <p:cNvPr id="29701" name="Rectangle 5"/>
          <p:cNvSpPr>
            <a:spLocks noChangeArrowheads="1"/>
          </p:cNvSpPr>
          <p:nvPr/>
        </p:nvSpPr>
        <p:spPr bwMode="auto">
          <a:xfrm>
            <a:off x="4953000" y="5092700"/>
            <a:ext cx="490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clk</a:t>
            </a:r>
          </a:p>
        </p:txBody>
      </p:sp>
      <p:grpSp>
        <p:nvGrpSpPr>
          <p:cNvPr id="2" name="Group 6"/>
          <p:cNvGrpSpPr>
            <a:grpSpLocks/>
          </p:cNvGrpSpPr>
          <p:nvPr/>
        </p:nvGrpSpPr>
        <p:grpSpPr bwMode="auto">
          <a:xfrm>
            <a:off x="5029200" y="3697288"/>
            <a:ext cx="349250" cy="1268412"/>
            <a:chOff x="1326" y="2337"/>
            <a:chExt cx="220" cy="799"/>
          </a:xfrm>
        </p:grpSpPr>
        <p:sp>
          <p:nvSpPr>
            <p:cNvPr id="29732" name="Rectangle 7"/>
            <p:cNvSpPr>
              <a:spLocks noChangeArrowheads="1"/>
            </p:cNvSpPr>
            <p:nvPr/>
          </p:nvSpPr>
          <p:spPr bwMode="auto">
            <a:xfrm>
              <a:off x="1364" y="2384"/>
              <a:ext cx="145" cy="752"/>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29733" name="Rectangle 8"/>
            <p:cNvSpPr>
              <a:spLocks noChangeArrowheads="1"/>
            </p:cNvSpPr>
            <p:nvPr/>
          </p:nvSpPr>
          <p:spPr bwMode="auto">
            <a:xfrm rot="5400000">
              <a:off x="1288" y="2681"/>
              <a:ext cx="28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PC</a:t>
              </a:r>
            </a:p>
          </p:txBody>
        </p:sp>
        <p:sp>
          <p:nvSpPr>
            <p:cNvPr id="29734" name="Rectangle 9"/>
            <p:cNvSpPr>
              <a:spLocks noChangeArrowheads="1"/>
            </p:cNvSpPr>
            <p:nvPr/>
          </p:nvSpPr>
          <p:spPr bwMode="auto">
            <a:xfrm rot="-5400000">
              <a:off x="1320" y="2353"/>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00</a:t>
              </a:r>
            </a:p>
          </p:txBody>
        </p:sp>
        <p:sp>
          <p:nvSpPr>
            <p:cNvPr id="29735" name="Rectangle 10"/>
            <p:cNvSpPr>
              <a:spLocks noChangeArrowheads="1"/>
            </p:cNvSpPr>
            <p:nvPr/>
          </p:nvSpPr>
          <p:spPr bwMode="auto">
            <a:xfrm>
              <a:off x="1367" y="2388"/>
              <a:ext cx="140" cy="14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grpSp>
      <p:sp>
        <p:nvSpPr>
          <p:cNvPr id="29703" name="Rectangle 11"/>
          <p:cNvSpPr>
            <a:spLocks noChangeArrowheads="1"/>
          </p:cNvSpPr>
          <p:nvPr/>
        </p:nvSpPr>
        <p:spPr bwMode="auto">
          <a:xfrm>
            <a:off x="3402013" y="3111500"/>
            <a:ext cx="310984" cy="397545"/>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dirty="0" smtClean="0">
                <a:solidFill>
                  <a:schemeClr val="tx1"/>
                </a:solidFill>
                <a:latin typeface="Times" pitchFamily="19" charset="0"/>
              </a:rPr>
              <a:t>1</a:t>
            </a:r>
            <a:endParaRPr lang="en-US" sz="2000" b="1" dirty="0">
              <a:solidFill>
                <a:schemeClr val="tx1"/>
              </a:solidFill>
              <a:latin typeface="Times" pitchFamily="19" charset="0"/>
            </a:endParaRPr>
          </a:p>
        </p:txBody>
      </p:sp>
      <p:sp>
        <p:nvSpPr>
          <p:cNvPr id="29704" name="Rectangle 12"/>
          <p:cNvSpPr>
            <a:spLocks noChangeArrowheads="1"/>
          </p:cNvSpPr>
          <p:nvPr/>
        </p:nvSpPr>
        <p:spPr bwMode="auto">
          <a:xfrm>
            <a:off x="4038600" y="2959100"/>
            <a:ext cx="14414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nPC_sel=+4</a:t>
            </a:r>
          </a:p>
        </p:txBody>
      </p:sp>
      <p:sp>
        <p:nvSpPr>
          <p:cNvPr id="29705" name="Line 13"/>
          <p:cNvSpPr>
            <a:spLocks noChangeShapeType="1"/>
          </p:cNvSpPr>
          <p:nvPr/>
        </p:nvSpPr>
        <p:spPr bwMode="auto">
          <a:xfrm flipH="1">
            <a:off x="4784725" y="3368675"/>
            <a:ext cx="0" cy="371475"/>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29706" name="Rectangle 14"/>
          <p:cNvSpPr>
            <a:spLocks noChangeArrowheads="1"/>
          </p:cNvSpPr>
          <p:nvPr/>
        </p:nvSpPr>
        <p:spPr bwMode="auto">
          <a:xfrm>
            <a:off x="3449638" y="4787900"/>
            <a:ext cx="295275" cy="1066800"/>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29707" name="Rectangle 15"/>
          <p:cNvSpPr>
            <a:spLocks noChangeArrowheads="1"/>
          </p:cNvSpPr>
          <p:nvPr/>
        </p:nvSpPr>
        <p:spPr bwMode="auto">
          <a:xfrm rot="5400000">
            <a:off x="3148806" y="5123657"/>
            <a:ext cx="88582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PC Ext</a:t>
            </a:r>
          </a:p>
        </p:txBody>
      </p:sp>
      <p:sp>
        <p:nvSpPr>
          <p:cNvPr id="29708" name="Rectangle 16"/>
          <p:cNvSpPr>
            <a:spLocks noChangeArrowheads="1"/>
          </p:cNvSpPr>
          <p:nvPr/>
        </p:nvSpPr>
        <p:spPr bwMode="auto">
          <a:xfrm rot="5400000">
            <a:off x="3742531" y="3518694"/>
            <a:ext cx="803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Adder</a:t>
            </a:r>
          </a:p>
        </p:txBody>
      </p:sp>
      <p:sp>
        <p:nvSpPr>
          <p:cNvPr id="29709" name="Freeform 17"/>
          <p:cNvSpPr>
            <a:spLocks/>
          </p:cNvSpPr>
          <p:nvPr/>
        </p:nvSpPr>
        <p:spPr bwMode="auto">
          <a:xfrm>
            <a:off x="3962400" y="3187700"/>
            <a:ext cx="381000" cy="1066800"/>
          </a:xfrm>
          <a:custGeom>
            <a:avLst/>
            <a:gdLst>
              <a:gd name="T0" fmla="*/ 0 w 240"/>
              <a:gd name="T1" fmla="*/ 0 h 672"/>
              <a:gd name="T2" fmla="*/ 0 w 240"/>
              <a:gd name="T3" fmla="*/ 457200 h 672"/>
              <a:gd name="T4" fmla="*/ 76200 w 240"/>
              <a:gd name="T5" fmla="*/ 533400 h 672"/>
              <a:gd name="T6" fmla="*/ 0 w 240"/>
              <a:gd name="T7" fmla="*/ 609600 h 672"/>
              <a:gd name="T8" fmla="*/ 0 w 240"/>
              <a:gd name="T9" fmla="*/ 1066800 h 672"/>
              <a:gd name="T10" fmla="*/ 381000 w 240"/>
              <a:gd name="T11" fmla="*/ 762000 h 672"/>
              <a:gd name="T12" fmla="*/ 381000 w 240"/>
              <a:gd name="T13" fmla="*/ 304800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29710" name="Rectangle 18"/>
          <p:cNvSpPr>
            <a:spLocks noChangeArrowheads="1"/>
          </p:cNvSpPr>
          <p:nvPr/>
        </p:nvSpPr>
        <p:spPr bwMode="auto">
          <a:xfrm rot="5400000">
            <a:off x="3742531" y="4737894"/>
            <a:ext cx="803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Adder</a:t>
            </a:r>
          </a:p>
        </p:txBody>
      </p:sp>
      <p:sp>
        <p:nvSpPr>
          <p:cNvPr id="29711" name="Freeform 19"/>
          <p:cNvSpPr>
            <a:spLocks/>
          </p:cNvSpPr>
          <p:nvPr/>
        </p:nvSpPr>
        <p:spPr bwMode="auto">
          <a:xfrm>
            <a:off x="3962400" y="4406900"/>
            <a:ext cx="381000" cy="1066800"/>
          </a:xfrm>
          <a:custGeom>
            <a:avLst/>
            <a:gdLst>
              <a:gd name="T0" fmla="*/ 0 w 240"/>
              <a:gd name="T1" fmla="*/ 0 h 672"/>
              <a:gd name="T2" fmla="*/ 0 w 240"/>
              <a:gd name="T3" fmla="*/ 457200 h 672"/>
              <a:gd name="T4" fmla="*/ 76200 w 240"/>
              <a:gd name="T5" fmla="*/ 533400 h 672"/>
              <a:gd name="T6" fmla="*/ 0 w 240"/>
              <a:gd name="T7" fmla="*/ 609600 h 672"/>
              <a:gd name="T8" fmla="*/ 0 w 240"/>
              <a:gd name="T9" fmla="*/ 1066800 h 672"/>
              <a:gd name="T10" fmla="*/ 381000 w 240"/>
              <a:gd name="T11" fmla="*/ 762000 h 672"/>
              <a:gd name="T12" fmla="*/ 381000 w 240"/>
              <a:gd name="T13" fmla="*/ 304800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29712" name="Rectangle 20"/>
          <p:cNvSpPr>
            <a:spLocks noChangeArrowheads="1"/>
          </p:cNvSpPr>
          <p:nvPr/>
        </p:nvSpPr>
        <p:spPr bwMode="auto">
          <a:xfrm rot="5400000">
            <a:off x="4434681" y="4210844"/>
            <a:ext cx="6381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Mux</a:t>
            </a:r>
          </a:p>
        </p:txBody>
      </p:sp>
      <p:sp>
        <p:nvSpPr>
          <p:cNvPr id="29713" name="Freeform 21"/>
          <p:cNvSpPr>
            <a:spLocks/>
          </p:cNvSpPr>
          <p:nvPr/>
        </p:nvSpPr>
        <p:spPr bwMode="auto">
          <a:xfrm>
            <a:off x="4648200" y="3644900"/>
            <a:ext cx="228600" cy="1447800"/>
          </a:xfrm>
          <a:custGeom>
            <a:avLst/>
            <a:gdLst>
              <a:gd name="T0" fmla="*/ 0 w 144"/>
              <a:gd name="T1" fmla="*/ 0 h 912"/>
              <a:gd name="T2" fmla="*/ 0 w 144"/>
              <a:gd name="T3" fmla="*/ 1447800 h 912"/>
              <a:gd name="T4" fmla="*/ 228600 w 144"/>
              <a:gd name="T5" fmla="*/ 1219200 h 912"/>
              <a:gd name="T6" fmla="*/ 228600 w 144"/>
              <a:gd name="T7" fmla="*/ 228600 h 912"/>
              <a:gd name="T8" fmla="*/ 0 w 144"/>
              <a:gd name="T9" fmla="*/ 0 h 912"/>
              <a:gd name="T10" fmla="*/ 0 60000 65536"/>
              <a:gd name="T11" fmla="*/ 0 60000 65536"/>
              <a:gd name="T12" fmla="*/ 0 60000 65536"/>
              <a:gd name="T13" fmla="*/ 0 60000 65536"/>
              <a:gd name="T14" fmla="*/ 0 60000 65536"/>
              <a:gd name="T15" fmla="*/ 0 w 144"/>
              <a:gd name="T16" fmla="*/ 0 h 912"/>
              <a:gd name="T17" fmla="*/ 144 w 144"/>
              <a:gd name="T18" fmla="*/ 912 h 912"/>
            </a:gdLst>
            <a:ahLst/>
            <a:cxnLst>
              <a:cxn ang="T10">
                <a:pos x="T0" y="T1"/>
              </a:cxn>
              <a:cxn ang="T11">
                <a:pos x="T2" y="T3"/>
              </a:cxn>
              <a:cxn ang="T12">
                <a:pos x="T4" y="T5"/>
              </a:cxn>
              <a:cxn ang="T13">
                <a:pos x="T6" y="T7"/>
              </a:cxn>
              <a:cxn ang="T14">
                <a:pos x="T8" y="T9"/>
              </a:cxn>
            </a:cxnLst>
            <a:rect l="T15" t="T16" r="T17" b="T18"/>
            <a:pathLst>
              <a:path w="144" h="912">
                <a:moveTo>
                  <a:pt x="0" y="0"/>
                </a:moveTo>
                <a:lnTo>
                  <a:pt x="0" y="912"/>
                </a:lnTo>
                <a:lnTo>
                  <a:pt x="144" y="768"/>
                </a:lnTo>
                <a:lnTo>
                  <a:pt x="144" y="144"/>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29714" name="Freeform 22"/>
          <p:cNvSpPr>
            <a:spLocks/>
          </p:cNvSpPr>
          <p:nvPr/>
        </p:nvSpPr>
        <p:spPr bwMode="auto">
          <a:xfrm>
            <a:off x="5334000" y="2590800"/>
            <a:ext cx="152400" cy="1816100"/>
          </a:xfrm>
          <a:custGeom>
            <a:avLst/>
            <a:gdLst>
              <a:gd name="T0" fmla="*/ 0 w 144"/>
              <a:gd name="T1" fmla="*/ 1816100 h 1728"/>
              <a:gd name="T2" fmla="*/ 152400 w 144"/>
              <a:gd name="T3" fmla="*/ 1816100 h 1728"/>
              <a:gd name="T4" fmla="*/ 152400 w 144"/>
              <a:gd name="T5" fmla="*/ 0 h 1728"/>
              <a:gd name="T6" fmla="*/ 0 60000 65536"/>
              <a:gd name="T7" fmla="*/ 0 60000 65536"/>
              <a:gd name="T8" fmla="*/ 0 60000 65536"/>
              <a:gd name="T9" fmla="*/ 0 w 144"/>
              <a:gd name="T10" fmla="*/ 0 h 1728"/>
              <a:gd name="T11" fmla="*/ 144 w 144"/>
              <a:gd name="T12" fmla="*/ 1728 h 1728"/>
            </a:gdLst>
            <a:ahLst/>
            <a:cxnLst>
              <a:cxn ang="T6">
                <a:pos x="T0" y="T1"/>
              </a:cxn>
              <a:cxn ang="T7">
                <a:pos x="T2" y="T3"/>
              </a:cxn>
              <a:cxn ang="T8">
                <a:pos x="T4" y="T5"/>
              </a:cxn>
            </a:cxnLst>
            <a:rect l="T9" t="T10" r="T11" b="T12"/>
            <a:pathLst>
              <a:path w="144" h="1728">
                <a:moveTo>
                  <a:pt x="0" y="1728"/>
                </a:moveTo>
                <a:lnTo>
                  <a:pt x="144" y="1728"/>
                </a:lnTo>
                <a:lnTo>
                  <a:pt x="144"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9715" name="Freeform 23"/>
          <p:cNvSpPr>
            <a:spLocks/>
          </p:cNvSpPr>
          <p:nvPr/>
        </p:nvSpPr>
        <p:spPr bwMode="auto">
          <a:xfrm>
            <a:off x="3276600" y="2882900"/>
            <a:ext cx="2209800" cy="1219200"/>
          </a:xfrm>
          <a:custGeom>
            <a:avLst/>
            <a:gdLst>
              <a:gd name="T0" fmla="*/ 2209800 w 1440"/>
              <a:gd name="T1" fmla="*/ 0 h 768"/>
              <a:gd name="T2" fmla="*/ 0 w 1440"/>
              <a:gd name="T3" fmla="*/ 0 h 768"/>
              <a:gd name="T4" fmla="*/ 0 w 1440"/>
              <a:gd name="T5" fmla="*/ 1219200 h 768"/>
              <a:gd name="T6" fmla="*/ 662940 w 1440"/>
              <a:gd name="T7" fmla="*/ 1219200 h 768"/>
              <a:gd name="T8" fmla="*/ 0 60000 65536"/>
              <a:gd name="T9" fmla="*/ 0 60000 65536"/>
              <a:gd name="T10" fmla="*/ 0 60000 65536"/>
              <a:gd name="T11" fmla="*/ 0 60000 65536"/>
              <a:gd name="T12" fmla="*/ 0 w 1440"/>
              <a:gd name="T13" fmla="*/ 0 h 768"/>
              <a:gd name="T14" fmla="*/ 1440 w 1440"/>
              <a:gd name="T15" fmla="*/ 768 h 768"/>
            </a:gdLst>
            <a:ahLst/>
            <a:cxnLst>
              <a:cxn ang="T8">
                <a:pos x="T0" y="T1"/>
              </a:cxn>
              <a:cxn ang="T9">
                <a:pos x="T2" y="T3"/>
              </a:cxn>
              <a:cxn ang="T10">
                <a:pos x="T4" y="T5"/>
              </a:cxn>
              <a:cxn ang="T11">
                <a:pos x="T6" y="T7"/>
              </a:cxn>
            </a:cxnLst>
            <a:rect l="T12" t="T13" r="T14" b="T15"/>
            <a:pathLst>
              <a:path w="1440" h="768">
                <a:moveTo>
                  <a:pt x="1440" y="0"/>
                </a:moveTo>
                <a:lnTo>
                  <a:pt x="0" y="0"/>
                </a:lnTo>
                <a:lnTo>
                  <a:pt x="0" y="768"/>
                </a:lnTo>
                <a:lnTo>
                  <a:pt x="432" y="768"/>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9716" name="Line 24"/>
          <p:cNvSpPr>
            <a:spLocks noChangeShapeType="1"/>
          </p:cNvSpPr>
          <p:nvPr/>
        </p:nvSpPr>
        <p:spPr bwMode="auto">
          <a:xfrm>
            <a:off x="3657600" y="3340100"/>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9717" name="Line 25"/>
          <p:cNvSpPr>
            <a:spLocks noChangeShapeType="1"/>
          </p:cNvSpPr>
          <p:nvPr/>
        </p:nvSpPr>
        <p:spPr bwMode="auto">
          <a:xfrm>
            <a:off x="4343400" y="3797300"/>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9718" name="Freeform 26"/>
          <p:cNvSpPr>
            <a:spLocks/>
          </p:cNvSpPr>
          <p:nvPr/>
        </p:nvSpPr>
        <p:spPr bwMode="auto">
          <a:xfrm>
            <a:off x="3581400" y="3797300"/>
            <a:ext cx="838200" cy="762000"/>
          </a:xfrm>
          <a:custGeom>
            <a:avLst/>
            <a:gdLst>
              <a:gd name="T0" fmla="*/ 838200 w 528"/>
              <a:gd name="T1" fmla="*/ 0 h 480"/>
              <a:gd name="T2" fmla="*/ 838200 w 528"/>
              <a:gd name="T3" fmla="*/ 533400 h 480"/>
              <a:gd name="T4" fmla="*/ 0 w 528"/>
              <a:gd name="T5" fmla="*/ 533400 h 480"/>
              <a:gd name="T6" fmla="*/ 0 w 528"/>
              <a:gd name="T7" fmla="*/ 762000 h 480"/>
              <a:gd name="T8" fmla="*/ 381000 w 528"/>
              <a:gd name="T9" fmla="*/ 762000 h 480"/>
              <a:gd name="T10" fmla="*/ 0 60000 65536"/>
              <a:gd name="T11" fmla="*/ 0 60000 65536"/>
              <a:gd name="T12" fmla="*/ 0 60000 65536"/>
              <a:gd name="T13" fmla="*/ 0 60000 65536"/>
              <a:gd name="T14" fmla="*/ 0 60000 65536"/>
              <a:gd name="T15" fmla="*/ 0 w 528"/>
              <a:gd name="T16" fmla="*/ 0 h 480"/>
              <a:gd name="T17" fmla="*/ 528 w 528"/>
              <a:gd name="T18" fmla="*/ 480 h 480"/>
            </a:gdLst>
            <a:ahLst/>
            <a:cxnLst>
              <a:cxn ang="T10">
                <a:pos x="T0" y="T1"/>
              </a:cxn>
              <a:cxn ang="T11">
                <a:pos x="T2" y="T3"/>
              </a:cxn>
              <a:cxn ang="T12">
                <a:pos x="T4" y="T5"/>
              </a:cxn>
              <a:cxn ang="T13">
                <a:pos x="T6" y="T7"/>
              </a:cxn>
              <a:cxn ang="T14">
                <a:pos x="T8" y="T9"/>
              </a:cxn>
            </a:cxnLst>
            <a:rect l="T15" t="T16" r="T17" b="T18"/>
            <a:pathLst>
              <a:path w="528" h="480">
                <a:moveTo>
                  <a:pt x="528" y="0"/>
                </a:moveTo>
                <a:lnTo>
                  <a:pt x="528" y="336"/>
                </a:lnTo>
                <a:lnTo>
                  <a:pt x="0" y="336"/>
                </a:lnTo>
                <a:lnTo>
                  <a:pt x="0" y="480"/>
                </a:lnTo>
                <a:lnTo>
                  <a:pt x="240" y="48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9719" name="Line 27"/>
          <p:cNvSpPr>
            <a:spLocks noChangeShapeType="1"/>
          </p:cNvSpPr>
          <p:nvPr/>
        </p:nvSpPr>
        <p:spPr bwMode="auto">
          <a:xfrm>
            <a:off x="3733800" y="5321300"/>
            <a:ext cx="2286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9720" name="Freeform 28"/>
          <p:cNvSpPr>
            <a:spLocks/>
          </p:cNvSpPr>
          <p:nvPr/>
        </p:nvSpPr>
        <p:spPr bwMode="auto">
          <a:xfrm>
            <a:off x="3200400" y="5321300"/>
            <a:ext cx="228600" cy="685800"/>
          </a:xfrm>
          <a:custGeom>
            <a:avLst/>
            <a:gdLst>
              <a:gd name="T0" fmla="*/ 0 w 144"/>
              <a:gd name="T1" fmla="*/ 685800 h 432"/>
              <a:gd name="T2" fmla="*/ 0 w 144"/>
              <a:gd name="T3" fmla="*/ 0 h 432"/>
              <a:gd name="T4" fmla="*/ 228600 w 144"/>
              <a:gd name="T5" fmla="*/ 0 h 432"/>
              <a:gd name="T6" fmla="*/ 0 60000 65536"/>
              <a:gd name="T7" fmla="*/ 0 60000 65536"/>
              <a:gd name="T8" fmla="*/ 0 60000 65536"/>
              <a:gd name="T9" fmla="*/ 0 w 144"/>
              <a:gd name="T10" fmla="*/ 0 h 432"/>
              <a:gd name="T11" fmla="*/ 144 w 144"/>
              <a:gd name="T12" fmla="*/ 432 h 432"/>
            </a:gdLst>
            <a:ahLst/>
            <a:cxnLst>
              <a:cxn ang="T6">
                <a:pos x="T0" y="T1"/>
              </a:cxn>
              <a:cxn ang="T7">
                <a:pos x="T2" y="T3"/>
              </a:cxn>
              <a:cxn ang="T8">
                <a:pos x="T4" y="T5"/>
              </a:cxn>
            </a:cxnLst>
            <a:rect l="T9" t="T10" r="T11" b="T12"/>
            <a:pathLst>
              <a:path w="144" h="432">
                <a:moveTo>
                  <a:pt x="0" y="432"/>
                </a:moveTo>
                <a:lnTo>
                  <a:pt x="0" y="0"/>
                </a:lnTo>
                <a:lnTo>
                  <a:pt x="144"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9721" name="Line 29"/>
          <p:cNvSpPr>
            <a:spLocks noChangeShapeType="1"/>
          </p:cNvSpPr>
          <p:nvPr/>
        </p:nvSpPr>
        <p:spPr bwMode="auto">
          <a:xfrm>
            <a:off x="4343400" y="4940300"/>
            <a:ext cx="304800" cy="1588"/>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9722" name="Line 30"/>
          <p:cNvSpPr>
            <a:spLocks noChangeShapeType="1"/>
          </p:cNvSpPr>
          <p:nvPr/>
        </p:nvSpPr>
        <p:spPr bwMode="auto">
          <a:xfrm>
            <a:off x="4876800" y="4406900"/>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9723" name="Text Box 31"/>
          <p:cNvSpPr txBox="1">
            <a:spLocks noChangeArrowheads="1"/>
          </p:cNvSpPr>
          <p:nvPr/>
        </p:nvSpPr>
        <p:spPr bwMode="auto">
          <a:xfrm>
            <a:off x="5486400" y="2971800"/>
            <a:ext cx="1560513" cy="396875"/>
          </a:xfrm>
          <a:prstGeom prst="rect">
            <a:avLst/>
          </a:prstGeom>
          <a:noFill/>
          <a:ln w="12700">
            <a:noFill/>
            <a:miter lim="800000"/>
            <a:headEnd/>
            <a:tailEnd/>
          </a:ln>
        </p:spPr>
        <p:txBody>
          <a:bodyPr wrap="none">
            <a:prstTxWarp prst="textNoShape">
              <a:avLst/>
            </a:prstTxWarp>
            <a:spAutoFit/>
          </a:bodyPr>
          <a:lstStyle/>
          <a:p>
            <a:r>
              <a:rPr lang="en-US" sz="2000" b="1">
                <a:solidFill>
                  <a:schemeClr val="tx1"/>
                </a:solidFill>
                <a:latin typeface="Times" pitchFamily="19" charset="0"/>
              </a:rPr>
              <a:t>Inst Address</a:t>
            </a:r>
            <a:endParaRPr lang="en-US" sz="2000"/>
          </a:p>
        </p:txBody>
      </p:sp>
      <p:sp>
        <p:nvSpPr>
          <p:cNvPr id="29724" name="Freeform 32"/>
          <p:cNvSpPr>
            <a:spLocks/>
          </p:cNvSpPr>
          <p:nvPr/>
        </p:nvSpPr>
        <p:spPr bwMode="auto">
          <a:xfrm>
            <a:off x="5334000" y="2667000"/>
            <a:ext cx="152400" cy="1752600"/>
          </a:xfrm>
          <a:custGeom>
            <a:avLst/>
            <a:gdLst>
              <a:gd name="T0" fmla="*/ 0 w 96"/>
              <a:gd name="T1" fmla="*/ 1752600 h 1104"/>
              <a:gd name="T2" fmla="*/ 152400 w 96"/>
              <a:gd name="T3" fmla="*/ 1752600 h 1104"/>
              <a:gd name="T4" fmla="*/ 152400 w 96"/>
              <a:gd name="T5" fmla="*/ 0 h 1104"/>
              <a:gd name="T6" fmla="*/ 0 60000 65536"/>
              <a:gd name="T7" fmla="*/ 0 60000 65536"/>
              <a:gd name="T8" fmla="*/ 0 60000 65536"/>
              <a:gd name="T9" fmla="*/ 0 w 96"/>
              <a:gd name="T10" fmla="*/ 0 h 1104"/>
              <a:gd name="T11" fmla="*/ 96 w 96"/>
              <a:gd name="T12" fmla="*/ 1104 h 1104"/>
            </a:gdLst>
            <a:ahLst/>
            <a:cxnLst>
              <a:cxn ang="T6">
                <a:pos x="T0" y="T1"/>
              </a:cxn>
              <a:cxn ang="T7">
                <a:pos x="T2" y="T3"/>
              </a:cxn>
              <a:cxn ang="T8">
                <a:pos x="T4" y="T5"/>
              </a:cxn>
            </a:cxnLst>
            <a:rect l="T9" t="T10" r="T11" b="T12"/>
            <a:pathLst>
              <a:path w="96" h="1104">
                <a:moveTo>
                  <a:pt x="0" y="1104"/>
                </a:moveTo>
                <a:lnTo>
                  <a:pt x="96" y="1104"/>
                </a:lnTo>
                <a:lnTo>
                  <a:pt x="96" y="0"/>
                </a:lnTo>
              </a:path>
            </a:pathLst>
          </a:custGeom>
          <a:noFill/>
          <a:ln w="57150">
            <a:solidFill>
              <a:schemeClr val="accent2"/>
            </a:solidFill>
            <a:round/>
            <a:headEnd/>
            <a:tailEnd/>
          </a:ln>
        </p:spPr>
        <p:txBody>
          <a:bodyPr wrap="none" anchor="ctr">
            <a:prstTxWarp prst="textNoShape">
              <a:avLst/>
            </a:prstTxWarp>
          </a:bodyPr>
          <a:lstStyle/>
          <a:p>
            <a:endParaRPr lang="en-US"/>
          </a:p>
        </p:txBody>
      </p:sp>
      <p:sp>
        <p:nvSpPr>
          <p:cNvPr id="29725" name="Freeform 33"/>
          <p:cNvSpPr>
            <a:spLocks/>
          </p:cNvSpPr>
          <p:nvPr/>
        </p:nvSpPr>
        <p:spPr bwMode="auto">
          <a:xfrm>
            <a:off x="3276600" y="2895600"/>
            <a:ext cx="2209800" cy="1219200"/>
          </a:xfrm>
          <a:custGeom>
            <a:avLst/>
            <a:gdLst>
              <a:gd name="T0" fmla="*/ 2209800 w 1392"/>
              <a:gd name="T1" fmla="*/ 0 h 768"/>
              <a:gd name="T2" fmla="*/ 0 w 1392"/>
              <a:gd name="T3" fmla="*/ 0 h 768"/>
              <a:gd name="T4" fmla="*/ 0 w 1392"/>
              <a:gd name="T5" fmla="*/ 1219200 h 768"/>
              <a:gd name="T6" fmla="*/ 685800 w 1392"/>
              <a:gd name="T7" fmla="*/ 1219200 h 768"/>
              <a:gd name="T8" fmla="*/ 0 60000 65536"/>
              <a:gd name="T9" fmla="*/ 0 60000 65536"/>
              <a:gd name="T10" fmla="*/ 0 60000 65536"/>
              <a:gd name="T11" fmla="*/ 0 60000 65536"/>
              <a:gd name="T12" fmla="*/ 0 w 1392"/>
              <a:gd name="T13" fmla="*/ 0 h 768"/>
              <a:gd name="T14" fmla="*/ 1392 w 1392"/>
              <a:gd name="T15" fmla="*/ 768 h 768"/>
            </a:gdLst>
            <a:ahLst/>
            <a:cxnLst>
              <a:cxn ang="T8">
                <a:pos x="T0" y="T1"/>
              </a:cxn>
              <a:cxn ang="T9">
                <a:pos x="T2" y="T3"/>
              </a:cxn>
              <a:cxn ang="T10">
                <a:pos x="T4" y="T5"/>
              </a:cxn>
              <a:cxn ang="T11">
                <a:pos x="T6" y="T7"/>
              </a:cxn>
            </a:cxnLst>
            <a:rect l="T12" t="T13" r="T14" b="T15"/>
            <a:pathLst>
              <a:path w="1392" h="768">
                <a:moveTo>
                  <a:pt x="1392" y="0"/>
                </a:moveTo>
                <a:lnTo>
                  <a:pt x="0" y="0"/>
                </a:lnTo>
                <a:lnTo>
                  <a:pt x="0" y="768"/>
                </a:lnTo>
                <a:lnTo>
                  <a:pt x="432" y="768"/>
                </a:lnTo>
              </a:path>
            </a:pathLst>
          </a:custGeom>
          <a:noFill/>
          <a:ln w="57150">
            <a:solidFill>
              <a:schemeClr val="accent2"/>
            </a:solidFill>
            <a:round/>
            <a:headEnd/>
            <a:tailEnd/>
          </a:ln>
        </p:spPr>
        <p:txBody>
          <a:bodyPr wrap="none" anchor="ctr">
            <a:prstTxWarp prst="textNoShape">
              <a:avLst/>
            </a:prstTxWarp>
          </a:bodyPr>
          <a:lstStyle/>
          <a:p>
            <a:endParaRPr lang="en-US"/>
          </a:p>
        </p:txBody>
      </p:sp>
      <p:sp>
        <p:nvSpPr>
          <p:cNvPr id="29726" name="Rectangle 34"/>
          <p:cNvSpPr>
            <a:spLocks noChangeArrowheads="1"/>
          </p:cNvSpPr>
          <p:nvPr/>
        </p:nvSpPr>
        <p:spPr bwMode="auto">
          <a:xfrm>
            <a:off x="4900613" y="1641475"/>
            <a:ext cx="1101725" cy="977900"/>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29727" name="Rectangle 35"/>
          <p:cNvSpPr>
            <a:spLocks noChangeArrowheads="1"/>
          </p:cNvSpPr>
          <p:nvPr/>
        </p:nvSpPr>
        <p:spPr bwMode="auto">
          <a:xfrm>
            <a:off x="4878388" y="1792288"/>
            <a:ext cx="1111250" cy="698500"/>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2000" b="1">
                <a:solidFill>
                  <a:schemeClr val="tx1"/>
                </a:solidFill>
                <a:latin typeface="Times" pitchFamily="19" charset="0"/>
              </a:rPr>
              <a:t>Inst</a:t>
            </a:r>
          </a:p>
          <a:p>
            <a:pPr algn="ctr"/>
            <a:r>
              <a:rPr lang="en-US" sz="2000" b="1">
                <a:solidFill>
                  <a:schemeClr val="tx1"/>
                </a:solidFill>
                <a:latin typeface="Times" pitchFamily="19" charset="0"/>
              </a:rPr>
              <a:t>Memory</a:t>
            </a:r>
          </a:p>
        </p:txBody>
      </p:sp>
      <p:sp>
        <p:nvSpPr>
          <p:cNvPr id="29728" name="Line 36"/>
          <p:cNvSpPr>
            <a:spLocks noChangeShapeType="1"/>
          </p:cNvSpPr>
          <p:nvPr/>
        </p:nvSpPr>
        <p:spPr bwMode="auto">
          <a:xfrm>
            <a:off x="6015038" y="2157413"/>
            <a:ext cx="104140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29729" name="Line 37"/>
          <p:cNvSpPr>
            <a:spLocks noChangeShapeType="1"/>
          </p:cNvSpPr>
          <p:nvPr/>
        </p:nvSpPr>
        <p:spPr bwMode="auto">
          <a:xfrm>
            <a:off x="6019800" y="2162175"/>
            <a:ext cx="1066800" cy="0"/>
          </a:xfrm>
          <a:prstGeom prst="line">
            <a:avLst/>
          </a:prstGeom>
          <a:noFill/>
          <a:ln w="57150">
            <a:solidFill>
              <a:schemeClr val="accent2"/>
            </a:solidFill>
            <a:round/>
            <a:headEnd/>
            <a:tailEnd/>
          </a:ln>
        </p:spPr>
        <p:txBody>
          <a:bodyPr wrap="none" anchor="ctr">
            <a:prstTxWarp prst="textNoShape">
              <a:avLst/>
            </a:prstTxWarp>
          </a:bodyPr>
          <a:lstStyle/>
          <a:p>
            <a:endParaRPr lang="en-US"/>
          </a:p>
        </p:txBody>
      </p:sp>
      <p:sp>
        <p:nvSpPr>
          <p:cNvPr id="29730" name="Line 38"/>
          <p:cNvSpPr>
            <a:spLocks noChangeShapeType="1"/>
          </p:cNvSpPr>
          <p:nvPr/>
        </p:nvSpPr>
        <p:spPr bwMode="auto">
          <a:xfrm>
            <a:off x="4343400" y="3810000"/>
            <a:ext cx="304800" cy="0"/>
          </a:xfrm>
          <a:prstGeom prst="line">
            <a:avLst/>
          </a:prstGeom>
          <a:noFill/>
          <a:ln w="57150">
            <a:solidFill>
              <a:schemeClr val="accent2"/>
            </a:solidFill>
            <a:round/>
            <a:headEnd/>
            <a:tailEnd/>
          </a:ln>
        </p:spPr>
        <p:txBody>
          <a:bodyPr wrap="none" anchor="ctr">
            <a:prstTxWarp prst="textNoShape">
              <a:avLst/>
            </a:prstTxWarp>
          </a:bodyPr>
          <a:lstStyle/>
          <a:p>
            <a:endParaRPr lang="en-US"/>
          </a:p>
        </p:txBody>
      </p:sp>
      <p:sp>
        <p:nvSpPr>
          <p:cNvPr id="29731" name="Line 39"/>
          <p:cNvSpPr>
            <a:spLocks noChangeShapeType="1"/>
          </p:cNvSpPr>
          <p:nvPr/>
        </p:nvSpPr>
        <p:spPr bwMode="auto">
          <a:xfrm>
            <a:off x="4876800" y="4419600"/>
            <a:ext cx="228600" cy="0"/>
          </a:xfrm>
          <a:prstGeom prst="line">
            <a:avLst/>
          </a:prstGeom>
          <a:noFill/>
          <a:ln w="57150">
            <a:solidFill>
              <a:schemeClr val="accent2"/>
            </a:solidFill>
            <a:round/>
            <a:headEnd/>
            <a:tailEn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02690" name="Arc 2"/>
          <p:cNvSpPr>
            <a:spLocks/>
          </p:cNvSpPr>
          <p:nvPr/>
        </p:nvSpPr>
        <p:spPr bwMode="auto">
          <a:xfrm>
            <a:off x="3944938" y="2990850"/>
            <a:ext cx="90487" cy="124460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38100" cap="rnd">
            <a:solidFill>
              <a:srgbClr val="00DFCA"/>
            </a:solidFill>
            <a:round/>
            <a:headEnd type="triangle" w="med" len="med"/>
            <a:tailEnd/>
          </a:ln>
          <a:effectLst/>
        </p:spPr>
        <p:txBody>
          <a:bodyPr wrap="none" anchor="ctr">
            <a:prstTxWarp prst="textNoShape">
              <a:avLst/>
            </a:prstTxWarp>
          </a:bodyPr>
          <a:lstStyle/>
          <a:p>
            <a:endParaRPr lang="en-US"/>
          </a:p>
        </p:txBody>
      </p:sp>
      <p:sp>
        <p:nvSpPr>
          <p:cNvPr id="2802691" name="Rectangle 3"/>
          <p:cNvSpPr>
            <a:spLocks noGrp="1" noChangeArrowheads="1"/>
          </p:cNvSpPr>
          <p:nvPr>
            <p:ph type="title"/>
          </p:nvPr>
        </p:nvSpPr>
        <p:spPr/>
        <p:txBody>
          <a:bodyPr/>
          <a:lstStyle/>
          <a:p>
            <a:r>
              <a:rPr lang="en-US" smtClean="0"/>
              <a:t>Out-of-Order Laundry: Don’t Wait</a:t>
            </a:r>
            <a:endParaRPr lang="en-US"/>
          </a:p>
        </p:txBody>
      </p:sp>
      <p:sp>
        <p:nvSpPr>
          <p:cNvPr id="2802692" name="Rectangle 4"/>
          <p:cNvSpPr>
            <a:spLocks noGrp="1" noChangeArrowheads="1"/>
          </p:cNvSpPr>
          <p:nvPr>
            <p:ph type="body" idx="1"/>
          </p:nvPr>
        </p:nvSpPr>
        <p:spPr/>
        <p:txBody>
          <a:bodyPr/>
          <a:lstStyle/>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r>
              <a:rPr lang="en-US" sz="2800" dirty="0" smtClean="0"/>
              <a:t>A depends on D; rest continue; need more resources to allow out-of-order</a:t>
            </a:r>
            <a:endParaRPr lang="en-US" sz="2800" dirty="0"/>
          </a:p>
        </p:txBody>
      </p:sp>
      <p:sp>
        <p:nvSpPr>
          <p:cNvPr id="2802693" name="Rectangle 5"/>
          <p:cNvSpPr>
            <a:spLocks noChangeArrowheads="1"/>
          </p:cNvSpPr>
          <p:nvPr/>
        </p:nvSpPr>
        <p:spPr bwMode="auto">
          <a:xfrm>
            <a:off x="931863" y="2114550"/>
            <a:ext cx="417512" cy="3740150"/>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i="1">
                <a:solidFill>
                  <a:schemeClr val="tx1"/>
                </a:solidFill>
                <a:latin typeface="FranklinGothic" charset="0"/>
              </a:rPr>
              <a:t>T</a:t>
            </a:r>
          </a:p>
          <a:p>
            <a:pPr algn="ctr"/>
            <a:r>
              <a:rPr lang="en-US" sz="2400" i="1">
                <a:solidFill>
                  <a:schemeClr val="tx1"/>
                </a:solidFill>
                <a:latin typeface="FranklinGothic" charset="0"/>
              </a:rPr>
              <a:t>a</a:t>
            </a:r>
          </a:p>
          <a:p>
            <a:pPr algn="ctr"/>
            <a:r>
              <a:rPr lang="en-US" sz="2400" i="1">
                <a:solidFill>
                  <a:schemeClr val="tx1"/>
                </a:solidFill>
                <a:latin typeface="FranklinGothic" charset="0"/>
              </a:rPr>
              <a:t>s</a:t>
            </a:r>
          </a:p>
          <a:p>
            <a:pPr algn="ctr"/>
            <a:r>
              <a:rPr lang="en-US" sz="2400" i="1">
                <a:solidFill>
                  <a:schemeClr val="tx1"/>
                </a:solidFill>
                <a:latin typeface="FranklinGothic" charset="0"/>
              </a:rPr>
              <a:t>k</a:t>
            </a:r>
          </a:p>
          <a:p>
            <a:pPr algn="ctr"/>
            <a:endParaRPr lang="en-US" sz="2400" i="1">
              <a:solidFill>
                <a:schemeClr val="tx1"/>
              </a:solidFill>
              <a:latin typeface="FranklinGothic" charset="0"/>
            </a:endParaRPr>
          </a:p>
          <a:p>
            <a:pPr algn="ctr"/>
            <a:r>
              <a:rPr lang="en-US" sz="2400" i="1">
                <a:solidFill>
                  <a:schemeClr val="tx1"/>
                </a:solidFill>
                <a:latin typeface="FranklinGothic" charset="0"/>
              </a:rPr>
              <a:t>O</a:t>
            </a:r>
          </a:p>
          <a:p>
            <a:pPr algn="ctr"/>
            <a:r>
              <a:rPr lang="en-US" sz="2400" i="1">
                <a:solidFill>
                  <a:schemeClr val="tx1"/>
                </a:solidFill>
                <a:latin typeface="FranklinGothic" charset="0"/>
              </a:rPr>
              <a:t>r</a:t>
            </a:r>
          </a:p>
          <a:p>
            <a:pPr algn="ctr"/>
            <a:r>
              <a:rPr lang="en-US" sz="2400" i="1">
                <a:solidFill>
                  <a:schemeClr val="tx1"/>
                </a:solidFill>
                <a:latin typeface="FranklinGothic" charset="0"/>
              </a:rPr>
              <a:t>d</a:t>
            </a:r>
          </a:p>
          <a:p>
            <a:pPr algn="ctr"/>
            <a:r>
              <a:rPr lang="en-US" sz="2400" i="1">
                <a:solidFill>
                  <a:schemeClr val="tx1"/>
                </a:solidFill>
                <a:latin typeface="FranklinGothic" charset="0"/>
              </a:rPr>
              <a:t>e</a:t>
            </a:r>
          </a:p>
          <a:p>
            <a:pPr algn="ctr"/>
            <a:r>
              <a:rPr lang="en-US" sz="2400" i="1">
                <a:solidFill>
                  <a:schemeClr val="tx1"/>
                </a:solidFill>
                <a:latin typeface="FranklinGothic" charset="0"/>
              </a:rPr>
              <a:t>r</a:t>
            </a:r>
          </a:p>
        </p:txBody>
      </p:sp>
      <p:sp>
        <p:nvSpPr>
          <p:cNvPr id="2802694" name="Rectangle 6"/>
          <p:cNvSpPr>
            <a:spLocks noChangeArrowheads="1"/>
          </p:cNvSpPr>
          <p:nvPr/>
        </p:nvSpPr>
        <p:spPr bwMode="auto">
          <a:xfrm>
            <a:off x="6391275" y="1249363"/>
            <a:ext cx="520700"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12</a:t>
            </a:r>
          </a:p>
        </p:txBody>
      </p:sp>
      <p:sp>
        <p:nvSpPr>
          <p:cNvPr id="2802695" name="Rectangle 7"/>
          <p:cNvSpPr>
            <a:spLocks noChangeArrowheads="1"/>
          </p:cNvSpPr>
          <p:nvPr/>
        </p:nvSpPr>
        <p:spPr bwMode="auto">
          <a:xfrm>
            <a:off x="7786688" y="1239838"/>
            <a:ext cx="909637"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2 AM</a:t>
            </a:r>
          </a:p>
        </p:txBody>
      </p:sp>
      <p:sp>
        <p:nvSpPr>
          <p:cNvPr id="2802696" name="Rectangle 8"/>
          <p:cNvSpPr>
            <a:spLocks noChangeArrowheads="1"/>
          </p:cNvSpPr>
          <p:nvPr/>
        </p:nvSpPr>
        <p:spPr bwMode="auto">
          <a:xfrm>
            <a:off x="1581150" y="1255713"/>
            <a:ext cx="892175"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6 PM</a:t>
            </a:r>
          </a:p>
        </p:txBody>
      </p:sp>
      <p:sp>
        <p:nvSpPr>
          <p:cNvPr id="2802697" name="Line 9"/>
          <p:cNvSpPr>
            <a:spLocks noChangeShapeType="1"/>
          </p:cNvSpPr>
          <p:nvPr/>
        </p:nvSpPr>
        <p:spPr bwMode="auto">
          <a:xfrm>
            <a:off x="1874838" y="1611313"/>
            <a:ext cx="0" cy="252412"/>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698" name="Rectangle 10"/>
          <p:cNvSpPr>
            <a:spLocks noChangeArrowheads="1"/>
          </p:cNvSpPr>
          <p:nvPr/>
        </p:nvSpPr>
        <p:spPr bwMode="auto">
          <a:xfrm>
            <a:off x="2546350" y="1276350"/>
            <a:ext cx="350838"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7</a:t>
            </a:r>
          </a:p>
        </p:txBody>
      </p:sp>
      <p:sp>
        <p:nvSpPr>
          <p:cNvPr id="2802699" name="Rectangle 11"/>
          <p:cNvSpPr>
            <a:spLocks noChangeArrowheads="1"/>
          </p:cNvSpPr>
          <p:nvPr/>
        </p:nvSpPr>
        <p:spPr bwMode="auto">
          <a:xfrm>
            <a:off x="3321050" y="1266825"/>
            <a:ext cx="350838"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8</a:t>
            </a:r>
          </a:p>
        </p:txBody>
      </p:sp>
      <p:sp>
        <p:nvSpPr>
          <p:cNvPr id="2802700" name="Rectangle 12"/>
          <p:cNvSpPr>
            <a:spLocks noChangeArrowheads="1"/>
          </p:cNvSpPr>
          <p:nvPr/>
        </p:nvSpPr>
        <p:spPr bwMode="auto">
          <a:xfrm>
            <a:off x="4133850" y="1293813"/>
            <a:ext cx="350838"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9</a:t>
            </a:r>
          </a:p>
        </p:txBody>
      </p:sp>
      <p:sp>
        <p:nvSpPr>
          <p:cNvPr id="2802701" name="Rectangle 13"/>
          <p:cNvSpPr>
            <a:spLocks noChangeArrowheads="1"/>
          </p:cNvSpPr>
          <p:nvPr/>
        </p:nvSpPr>
        <p:spPr bwMode="auto">
          <a:xfrm>
            <a:off x="4865688" y="1279525"/>
            <a:ext cx="520700"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10</a:t>
            </a:r>
          </a:p>
        </p:txBody>
      </p:sp>
      <p:sp>
        <p:nvSpPr>
          <p:cNvPr id="2802702" name="Rectangle 14"/>
          <p:cNvSpPr>
            <a:spLocks noChangeArrowheads="1"/>
          </p:cNvSpPr>
          <p:nvPr/>
        </p:nvSpPr>
        <p:spPr bwMode="auto">
          <a:xfrm>
            <a:off x="5667375" y="1276350"/>
            <a:ext cx="520700"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11</a:t>
            </a:r>
          </a:p>
        </p:txBody>
      </p:sp>
      <p:sp>
        <p:nvSpPr>
          <p:cNvPr id="2802703" name="Rectangle 15"/>
          <p:cNvSpPr>
            <a:spLocks noChangeArrowheads="1"/>
          </p:cNvSpPr>
          <p:nvPr/>
        </p:nvSpPr>
        <p:spPr bwMode="auto">
          <a:xfrm>
            <a:off x="7288213" y="1265238"/>
            <a:ext cx="350837"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a:t>
            </a:r>
          </a:p>
        </p:txBody>
      </p:sp>
      <p:sp>
        <p:nvSpPr>
          <p:cNvPr id="2802704" name="Line 16"/>
          <p:cNvSpPr>
            <a:spLocks noChangeShapeType="1"/>
          </p:cNvSpPr>
          <p:nvPr/>
        </p:nvSpPr>
        <p:spPr bwMode="auto">
          <a:xfrm>
            <a:off x="1885950" y="1758950"/>
            <a:ext cx="6370638"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802705" name="Line 17"/>
          <p:cNvSpPr>
            <a:spLocks noChangeShapeType="1"/>
          </p:cNvSpPr>
          <p:nvPr/>
        </p:nvSpPr>
        <p:spPr bwMode="auto">
          <a:xfrm flipH="1">
            <a:off x="1312863" y="2417763"/>
            <a:ext cx="38100" cy="3284537"/>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802706" name="Rectangle 18"/>
          <p:cNvSpPr>
            <a:spLocks noChangeArrowheads="1"/>
          </p:cNvSpPr>
          <p:nvPr/>
        </p:nvSpPr>
        <p:spPr bwMode="auto">
          <a:xfrm>
            <a:off x="5575300" y="1908175"/>
            <a:ext cx="858838"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i="1">
                <a:solidFill>
                  <a:schemeClr val="tx1"/>
                </a:solidFill>
                <a:latin typeface="FranklinGothic" charset="0"/>
              </a:rPr>
              <a:t>Time</a:t>
            </a:r>
          </a:p>
        </p:txBody>
      </p:sp>
      <p:sp>
        <p:nvSpPr>
          <p:cNvPr id="2802707" name="Freeform 19"/>
          <p:cNvSpPr>
            <a:spLocks/>
          </p:cNvSpPr>
          <p:nvPr/>
        </p:nvSpPr>
        <p:spPr bwMode="auto">
          <a:xfrm>
            <a:off x="1470025" y="3192463"/>
            <a:ext cx="334963" cy="336550"/>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802708" name="Rectangle 20"/>
          <p:cNvSpPr>
            <a:spLocks noChangeArrowheads="1"/>
          </p:cNvSpPr>
          <p:nvPr/>
        </p:nvSpPr>
        <p:spPr bwMode="auto">
          <a:xfrm>
            <a:off x="1450975" y="3124200"/>
            <a:ext cx="401638"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B</a:t>
            </a:r>
          </a:p>
        </p:txBody>
      </p:sp>
      <p:sp>
        <p:nvSpPr>
          <p:cNvPr id="2802709" name="Freeform 21"/>
          <p:cNvSpPr>
            <a:spLocks/>
          </p:cNvSpPr>
          <p:nvPr/>
        </p:nvSpPr>
        <p:spPr bwMode="auto">
          <a:xfrm>
            <a:off x="1479550" y="3686175"/>
            <a:ext cx="333375" cy="334963"/>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802710" name="Rectangle 22"/>
          <p:cNvSpPr>
            <a:spLocks noChangeArrowheads="1"/>
          </p:cNvSpPr>
          <p:nvPr/>
        </p:nvSpPr>
        <p:spPr bwMode="auto">
          <a:xfrm>
            <a:off x="1458913" y="3616325"/>
            <a:ext cx="401637"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C</a:t>
            </a:r>
          </a:p>
        </p:txBody>
      </p:sp>
      <p:sp>
        <p:nvSpPr>
          <p:cNvPr id="2802711" name="Freeform 23"/>
          <p:cNvSpPr>
            <a:spLocks/>
          </p:cNvSpPr>
          <p:nvPr/>
        </p:nvSpPr>
        <p:spPr bwMode="auto">
          <a:xfrm>
            <a:off x="1479550" y="4200525"/>
            <a:ext cx="333375" cy="336550"/>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802712" name="Rectangle 24"/>
          <p:cNvSpPr>
            <a:spLocks noChangeArrowheads="1"/>
          </p:cNvSpPr>
          <p:nvPr/>
        </p:nvSpPr>
        <p:spPr bwMode="auto">
          <a:xfrm>
            <a:off x="1458913" y="4130675"/>
            <a:ext cx="401637"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D</a:t>
            </a:r>
          </a:p>
        </p:txBody>
      </p:sp>
      <p:sp>
        <p:nvSpPr>
          <p:cNvPr id="2802713" name="Freeform 25"/>
          <p:cNvSpPr>
            <a:spLocks/>
          </p:cNvSpPr>
          <p:nvPr/>
        </p:nvSpPr>
        <p:spPr bwMode="auto">
          <a:xfrm>
            <a:off x="1470025" y="2566988"/>
            <a:ext cx="334963" cy="334962"/>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802714" name="Rectangle 26"/>
          <p:cNvSpPr>
            <a:spLocks noChangeArrowheads="1"/>
          </p:cNvSpPr>
          <p:nvPr/>
        </p:nvSpPr>
        <p:spPr bwMode="auto">
          <a:xfrm>
            <a:off x="1450975" y="2497138"/>
            <a:ext cx="401638"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A</a:t>
            </a:r>
          </a:p>
        </p:txBody>
      </p:sp>
      <p:sp>
        <p:nvSpPr>
          <p:cNvPr id="2802715" name="Line 27"/>
          <p:cNvSpPr>
            <a:spLocks noChangeShapeType="1"/>
          </p:cNvSpPr>
          <p:nvPr/>
        </p:nvSpPr>
        <p:spPr bwMode="auto">
          <a:xfrm flipH="1">
            <a:off x="2659063" y="1874838"/>
            <a:ext cx="26987" cy="269875"/>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716" name="Line 28"/>
          <p:cNvSpPr>
            <a:spLocks noChangeShapeType="1"/>
          </p:cNvSpPr>
          <p:nvPr/>
        </p:nvSpPr>
        <p:spPr bwMode="auto">
          <a:xfrm flipH="1">
            <a:off x="3060700" y="1874838"/>
            <a:ext cx="26988" cy="269875"/>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717" name="Line 29"/>
          <p:cNvSpPr>
            <a:spLocks noChangeShapeType="1"/>
          </p:cNvSpPr>
          <p:nvPr/>
        </p:nvSpPr>
        <p:spPr bwMode="auto">
          <a:xfrm flipH="1">
            <a:off x="3460750" y="1874838"/>
            <a:ext cx="26988" cy="269875"/>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718" name="AutoShape 30"/>
          <p:cNvSpPr>
            <a:spLocks noChangeArrowheads="1"/>
          </p:cNvSpPr>
          <p:nvPr/>
        </p:nvSpPr>
        <p:spPr bwMode="auto">
          <a:xfrm>
            <a:off x="2352675" y="3103563"/>
            <a:ext cx="293688" cy="411162"/>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2719" name="AutoShape 31"/>
          <p:cNvSpPr>
            <a:spLocks noChangeArrowheads="1"/>
          </p:cNvSpPr>
          <p:nvPr/>
        </p:nvSpPr>
        <p:spPr bwMode="auto">
          <a:xfrm>
            <a:off x="2424113" y="3021013"/>
            <a:ext cx="222250" cy="73025"/>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2720" name="AutoShape 32"/>
          <p:cNvSpPr>
            <a:spLocks noChangeArrowheads="1"/>
          </p:cNvSpPr>
          <p:nvPr/>
        </p:nvSpPr>
        <p:spPr bwMode="auto">
          <a:xfrm>
            <a:off x="2411413" y="3135313"/>
            <a:ext cx="150812" cy="23812"/>
          </a:xfrm>
          <a:prstGeom prst="parallelogram">
            <a:avLst>
              <a:gd name="adj" fmla="val 158307"/>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2" name="Group 33"/>
          <p:cNvGrpSpPr>
            <a:grpSpLocks/>
          </p:cNvGrpSpPr>
          <p:nvPr/>
        </p:nvGrpSpPr>
        <p:grpSpPr bwMode="auto">
          <a:xfrm>
            <a:off x="3097213" y="3076575"/>
            <a:ext cx="284162" cy="407988"/>
            <a:chOff x="2195" y="1938"/>
            <a:chExt cx="201" cy="257"/>
          </a:xfrm>
        </p:grpSpPr>
        <p:sp>
          <p:nvSpPr>
            <p:cNvPr id="2802722" name="Freeform 34"/>
            <p:cNvSpPr>
              <a:spLocks/>
            </p:cNvSpPr>
            <p:nvPr/>
          </p:nvSpPr>
          <p:spPr bwMode="auto">
            <a:xfrm>
              <a:off x="2324" y="2057"/>
              <a:ext cx="60" cy="138"/>
            </a:xfrm>
            <a:custGeom>
              <a:avLst/>
              <a:gdLst/>
              <a:ahLst/>
              <a:cxnLst>
                <a:cxn ang="0">
                  <a:pos x="43" y="0"/>
                </a:cxn>
                <a:cxn ang="0">
                  <a:pos x="59" y="0"/>
                </a:cxn>
                <a:cxn ang="0">
                  <a:pos x="16" y="137"/>
                </a:cxn>
                <a:cxn ang="0">
                  <a:pos x="0" y="137"/>
                </a:cxn>
                <a:cxn ang="0">
                  <a:pos x="43" y="0"/>
                </a:cxn>
              </a:cxnLst>
              <a:rect l="0" t="0" r="r" b="b"/>
              <a:pathLst>
                <a:path w="60" h="138">
                  <a:moveTo>
                    <a:pt x="43" y="0"/>
                  </a:moveTo>
                  <a:lnTo>
                    <a:pt x="59" y="0"/>
                  </a:lnTo>
                  <a:lnTo>
                    <a:pt x="16" y="137"/>
                  </a:lnTo>
                  <a:lnTo>
                    <a:pt x="0" y="137"/>
                  </a:lnTo>
                  <a:lnTo>
                    <a:pt x="43"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802723" name="Rectangle 35"/>
            <p:cNvSpPr>
              <a:spLocks noChangeArrowheads="1"/>
            </p:cNvSpPr>
            <p:nvPr/>
          </p:nvSpPr>
          <p:spPr bwMode="auto">
            <a:xfrm>
              <a:off x="2320" y="2057"/>
              <a:ext cx="76"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2724" name="Rectangle 36"/>
            <p:cNvSpPr>
              <a:spLocks noChangeArrowheads="1"/>
            </p:cNvSpPr>
            <p:nvPr/>
          </p:nvSpPr>
          <p:spPr bwMode="auto">
            <a:xfrm>
              <a:off x="2326" y="2115"/>
              <a:ext cx="57" cy="11"/>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2725" name="Rectangle 37"/>
            <p:cNvSpPr>
              <a:spLocks noChangeArrowheads="1"/>
            </p:cNvSpPr>
            <p:nvPr/>
          </p:nvSpPr>
          <p:spPr bwMode="auto">
            <a:xfrm>
              <a:off x="2195" y="2115"/>
              <a:ext cx="75"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2726" name="Oval 38"/>
            <p:cNvSpPr>
              <a:spLocks noChangeArrowheads="1"/>
            </p:cNvSpPr>
            <p:nvPr/>
          </p:nvSpPr>
          <p:spPr bwMode="auto">
            <a:xfrm>
              <a:off x="2254" y="1938"/>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802727" name="Freeform 39"/>
            <p:cNvSpPr>
              <a:spLocks/>
            </p:cNvSpPr>
            <p:nvPr/>
          </p:nvSpPr>
          <p:spPr bwMode="auto">
            <a:xfrm>
              <a:off x="2195" y="1983"/>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802728" name="Freeform 40"/>
          <p:cNvSpPr>
            <a:spLocks/>
          </p:cNvSpPr>
          <p:nvPr/>
        </p:nvSpPr>
        <p:spPr bwMode="auto">
          <a:xfrm>
            <a:off x="3467100" y="3036888"/>
            <a:ext cx="282575" cy="463550"/>
          </a:xfrm>
          <a:custGeom>
            <a:avLst/>
            <a:gdLst/>
            <a:ahLst/>
            <a:cxnLst>
              <a:cxn ang="0">
                <a:pos x="199" y="263"/>
              </a:cxn>
              <a:cxn ang="0">
                <a:pos x="184" y="263"/>
              </a:cxn>
              <a:cxn ang="0">
                <a:pos x="158" y="230"/>
              </a:cxn>
              <a:cxn ang="0">
                <a:pos x="121" y="169"/>
              </a:cxn>
              <a:cxn ang="0">
                <a:pos x="111" y="142"/>
              </a:cxn>
              <a:cxn ang="0">
                <a:pos x="114" y="123"/>
              </a:cxn>
              <a:cxn ang="0">
                <a:pos x="123" y="119"/>
              </a:cxn>
              <a:cxn ang="0">
                <a:pos x="136" y="129"/>
              </a:cxn>
              <a:cxn ang="0">
                <a:pos x="155" y="140"/>
              </a:cxn>
              <a:cxn ang="0">
                <a:pos x="164" y="140"/>
              </a:cxn>
              <a:cxn ang="0">
                <a:pos x="165" y="134"/>
              </a:cxn>
              <a:cxn ang="0">
                <a:pos x="156" y="123"/>
              </a:cxn>
              <a:cxn ang="0">
                <a:pos x="135" y="108"/>
              </a:cxn>
              <a:cxn ang="0">
                <a:pos x="126" y="87"/>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2"/>
              </a:cxn>
              <a:cxn ang="0">
                <a:pos x="40" y="146"/>
              </a:cxn>
              <a:cxn ang="0">
                <a:pos x="41" y="158"/>
              </a:cxn>
              <a:cxn ang="0">
                <a:pos x="49" y="162"/>
              </a:cxn>
              <a:cxn ang="0">
                <a:pos x="53" y="158"/>
              </a:cxn>
              <a:cxn ang="0">
                <a:pos x="53" y="133"/>
              </a:cxn>
              <a:cxn ang="0">
                <a:pos x="55" y="117"/>
              </a:cxn>
              <a:cxn ang="0">
                <a:pos x="64" y="109"/>
              </a:cxn>
              <a:cxn ang="0">
                <a:pos x="70" y="114"/>
              </a:cxn>
              <a:cxn ang="0">
                <a:pos x="68" y="140"/>
              </a:cxn>
              <a:cxn ang="0">
                <a:pos x="61" y="167"/>
              </a:cxn>
              <a:cxn ang="0">
                <a:pos x="53" y="197"/>
              </a:cxn>
              <a:cxn ang="0">
                <a:pos x="33" y="226"/>
              </a:cxn>
              <a:cxn ang="0">
                <a:pos x="8" y="256"/>
              </a:cxn>
              <a:cxn ang="0">
                <a:pos x="0" y="272"/>
              </a:cxn>
              <a:cxn ang="0">
                <a:pos x="19" y="291"/>
              </a:cxn>
              <a:cxn ang="0">
                <a:pos x="33" y="288"/>
              </a:cxn>
              <a:cxn ang="0">
                <a:pos x="23" y="276"/>
              </a:cxn>
              <a:cxn ang="0">
                <a:pos x="30" y="260"/>
              </a:cxn>
              <a:cxn ang="0">
                <a:pos x="61" y="223"/>
              </a:cxn>
              <a:cxn ang="0">
                <a:pos x="84" y="197"/>
              </a:cxn>
              <a:cxn ang="0">
                <a:pos x="95" y="191"/>
              </a:cxn>
              <a:cxn ang="0">
                <a:pos x="109" y="199"/>
              </a:cxn>
              <a:cxn ang="0">
                <a:pos x="141" y="243"/>
              </a:cxn>
              <a:cxn ang="0">
                <a:pos x="168" y="281"/>
              </a:cxn>
              <a:cxn ang="0">
                <a:pos x="178" y="283"/>
              </a:cxn>
              <a:cxn ang="0">
                <a:pos x="191" y="273"/>
              </a:cxn>
            </a:cxnLst>
            <a:rect l="0" t="0" r="r" b="b"/>
            <a:pathLst>
              <a:path w="200" h="292">
                <a:moveTo>
                  <a:pt x="198" y="268"/>
                </a:moveTo>
                <a:lnTo>
                  <a:pt x="199" y="263"/>
                </a:lnTo>
                <a:lnTo>
                  <a:pt x="191" y="265"/>
                </a:lnTo>
                <a:lnTo>
                  <a:pt x="184" y="263"/>
                </a:lnTo>
                <a:lnTo>
                  <a:pt x="174" y="256"/>
                </a:lnTo>
                <a:lnTo>
                  <a:pt x="158" y="230"/>
                </a:lnTo>
                <a:lnTo>
                  <a:pt x="134" y="191"/>
                </a:lnTo>
                <a:lnTo>
                  <a:pt x="121" y="169"/>
                </a:lnTo>
                <a:lnTo>
                  <a:pt x="113" y="152"/>
                </a:lnTo>
                <a:lnTo>
                  <a:pt x="111" y="142"/>
                </a:lnTo>
                <a:lnTo>
                  <a:pt x="111" y="130"/>
                </a:lnTo>
                <a:lnTo>
                  <a:pt x="114" y="123"/>
                </a:lnTo>
                <a:lnTo>
                  <a:pt x="119" y="119"/>
                </a:lnTo>
                <a:lnTo>
                  <a:pt x="123" y="119"/>
                </a:lnTo>
                <a:lnTo>
                  <a:pt x="128" y="122"/>
                </a:lnTo>
                <a:lnTo>
                  <a:pt x="136" y="129"/>
                </a:lnTo>
                <a:lnTo>
                  <a:pt x="148" y="137"/>
                </a:lnTo>
                <a:lnTo>
                  <a:pt x="155" y="140"/>
                </a:lnTo>
                <a:lnTo>
                  <a:pt x="160" y="142"/>
                </a:lnTo>
                <a:lnTo>
                  <a:pt x="164" y="140"/>
                </a:lnTo>
                <a:lnTo>
                  <a:pt x="166" y="137"/>
                </a:lnTo>
                <a:lnTo>
                  <a:pt x="165" y="134"/>
                </a:lnTo>
                <a:lnTo>
                  <a:pt x="164" y="130"/>
                </a:lnTo>
                <a:lnTo>
                  <a:pt x="156" y="123"/>
                </a:lnTo>
                <a:lnTo>
                  <a:pt x="143" y="114"/>
                </a:lnTo>
                <a:lnTo>
                  <a:pt x="135" y="108"/>
                </a:lnTo>
                <a:lnTo>
                  <a:pt x="130" y="99"/>
                </a:lnTo>
                <a:lnTo>
                  <a:pt x="126" y="87"/>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7"/>
                </a:lnTo>
                <a:lnTo>
                  <a:pt x="46" y="99"/>
                </a:lnTo>
                <a:lnTo>
                  <a:pt x="43" y="109"/>
                </a:lnTo>
                <a:lnTo>
                  <a:pt x="41" y="122"/>
                </a:lnTo>
                <a:lnTo>
                  <a:pt x="40" y="137"/>
                </a:lnTo>
                <a:lnTo>
                  <a:pt x="40" y="146"/>
                </a:lnTo>
                <a:lnTo>
                  <a:pt x="40" y="153"/>
                </a:lnTo>
                <a:lnTo>
                  <a:pt x="41" y="158"/>
                </a:lnTo>
                <a:lnTo>
                  <a:pt x="44" y="161"/>
                </a:lnTo>
                <a:lnTo>
                  <a:pt x="49" y="162"/>
                </a:lnTo>
                <a:lnTo>
                  <a:pt x="51" y="161"/>
                </a:lnTo>
                <a:lnTo>
                  <a:pt x="53" y="158"/>
                </a:lnTo>
                <a:lnTo>
                  <a:pt x="53" y="148"/>
                </a:lnTo>
                <a:lnTo>
                  <a:pt x="53" y="133"/>
                </a:lnTo>
                <a:lnTo>
                  <a:pt x="54" y="123"/>
                </a:lnTo>
                <a:lnTo>
                  <a:pt x="55" y="117"/>
                </a:lnTo>
                <a:lnTo>
                  <a:pt x="59" y="110"/>
                </a:lnTo>
                <a:lnTo>
                  <a:pt x="64" y="109"/>
                </a:lnTo>
                <a:lnTo>
                  <a:pt x="69" y="110"/>
                </a:lnTo>
                <a:lnTo>
                  <a:pt x="70" y="114"/>
                </a:lnTo>
                <a:lnTo>
                  <a:pt x="69" y="125"/>
                </a:lnTo>
                <a:lnTo>
                  <a:pt x="68" y="140"/>
                </a:lnTo>
                <a:lnTo>
                  <a:pt x="65" y="154"/>
                </a:lnTo>
                <a:lnTo>
                  <a:pt x="61" y="167"/>
                </a:lnTo>
                <a:lnTo>
                  <a:pt x="58" y="183"/>
                </a:lnTo>
                <a:lnTo>
                  <a:pt x="53" y="197"/>
                </a:lnTo>
                <a:lnTo>
                  <a:pt x="41" y="214"/>
                </a:lnTo>
                <a:lnTo>
                  <a:pt x="33" y="226"/>
                </a:lnTo>
                <a:lnTo>
                  <a:pt x="18" y="243"/>
                </a:lnTo>
                <a:lnTo>
                  <a:pt x="8" y="256"/>
                </a:lnTo>
                <a:lnTo>
                  <a:pt x="0" y="267"/>
                </a:lnTo>
                <a:lnTo>
                  <a:pt x="0" y="272"/>
                </a:lnTo>
                <a:lnTo>
                  <a:pt x="8" y="281"/>
                </a:lnTo>
                <a:lnTo>
                  <a:pt x="19" y="291"/>
                </a:lnTo>
                <a:lnTo>
                  <a:pt x="30" y="291"/>
                </a:lnTo>
                <a:lnTo>
                  <a:pt x="33" y="288"/>
                </a:lnTo>
                <a:lnTo>
                  <a:pt x="28" y="282"/>
                </a:lnTo>
                <a:lnTo>
                  <a:pt x="23" y="276"/>
                </a:lnTo>
                <a:lnTo>
                  <a:pt x="23" y="271"/>
                </a:lnTo>
                <a:lnTo>
                  <a:pt x="30" y="260"/>
                </a:lnTo>
                <a:lnTo>
                  <a:pt x="43" y="247"/>
                </a:lnTo>
                <a:lnTo>
                  <a:pt x="61" y="223"/>
                </a:lnTo>
                <a:lnTo>
                  <a:pt x="78" y="203"/>
                </a:lnTo>
                <a:lnTo>
                  <a:pt x="84" y="197"/>
                </a:lnTo>
                <a:lnTo>
                  <a:pt x="88" y="192"/>
                </a:lnTo>
                <a:lnTo>
                  <a:pt x="95" y="191"/>
                </a:lnTo>
                <a:lnTo>
                  <a:pt x="101" y="194"/>
                </a:lnTo>
                <a:lnTo>
                  <a:pt x="109" y="199"/>
                </a:lnTo>
                <a:lnTo>
                  <a:pt x="124" y="220"/>
                </a:lnTo>
                <a:lnTo>
                  <a:pt x="141" y="243"/>
                </a:lnTo>
                <a:lnTo>
                  <a:pt x="158" y="267"/>
                </a:lnTo>
                <a:lnTo>
                  <a:pt x="168" y="281"/>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3" name="Group 41"/>
          <p:cNvGrpSpPr>
            <a:grpSpLocks/>
          </p:cNvGrpSpPr>
          <p:nvPr/>
        </p:nvGrpSpPr>
        <p:grpSpPr bwMode="auto">
          <a:xfrm>
            <a:off x="2654300" y="3021013"/>
            <a:ext cx="366713" cy="493712"/>
            <a:chOff x="1881" y="1903"/>
            <a:chExt cx="260" cy="311"/>
          </a:xfrm>
        </p:grpSpPr>
        <p:grpSp>
          <p:nvGrpSpPr>
            <p:cNvPr id="4" name="Group 42"/>
            <p:cNvGrpSpPr>
              <a:grpSpLocks/>
            </p:cNvGrpSpPr>
            <p:nvPr/>
          </p:nvGrpSpPr>
          <p:grpSpPr bwMode="auto">
            <a:xfrm>
              <a:off x="1881" y="1903"/>
              <a:ext cx="260" cy="311"/>
              <a:chOff x="1881" y="1903"/>
              <a:chExt cx="260" cy="311"/>
            </a:xfrm>
          </p:grpSpPr>
          <p:sp>
            <p:nvSpPr>
              <p:cNvPr id="2802731" name="AutoShape 43"/>
              <p:cNvSpPr>
                <a:spLocks noChangeArrowheads="1"/>
              </p:cNvSpPr>
              <p:nvPr/>
            </p:nvSpPr>
            <p:spPr bwMode="auto">
              <a:xfrm>
                <a:off x="1881" y="1955"/>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2732" name="AutoShape 44"/>
              <p:cNvSpPr>
                <a:spLocks noChangeArrowheads="1"/>
              </p:cNvSpPr>
              <p:nvPr/>
            </p:nvSpPr>
            <p:spPr bwMode="auto">
              <a:xfrm>
                <a:off x="1944" y="1903"/>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2733" name="Oval 45"/>
            <p:cNvSpPr>
              <a:spLocks noChangeArrowheads="1"/>
            </p:cNvSpPr>
            <p:nvPr/>
          </p:nvSpPr>
          <p:spPr bwMode="auto">
            <a:xfrm>
              <a:off x="1964" y="1930"/>
              <a:ext cx="25"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734" name="AutoShape 46"/>
            <p:cNvSpPr>
              <a:spLocks noChangeArrowheads="1"/>
            </p:cNvSpPr>
            <p:nvPr/>
          </p:nvSpPr>
          <p:spPr bwMode="auto">
            <a:xfrm>
              <a:off x="1912" y="2077"/>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2735" name="Line 47"/>
          <p:cNvSpPr>
            <a:spLocks noChangeShapeType="1"/>
          </p:cNvSpPr>
          <p:nvPr/>
        </p:nvSpPr>
        <p:spPr bwMode="auto">
          <a:xfrm>
            <a:off x="2684463" y="1989138"/>
            <a:ext cx="36988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736" name="Line 48"/>
          <p:cNvSpPr>
            <a:spLocks noChangeShapeType="1"/>
          </p:cNvSpPr>
          <p:nvPr/>
        </p:nvSpPr>
        <p:spPr bwMode="auto">
          <a:xfrm flipH="1">
            <a:off x="3060700" y="1874838"/>
            <a:ext cx="26988" cy="269875"/>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737" name="Line 49"/>
          <p:cNvSpPr>
            <a:spLocks noChangeShapeType="1"/>
          </p:cNvSpPr>
          <p:nvPr/>
        </p:nvSpPr>
        <p:spPr bwMode="auto">
          <a:xfrm flipH="1">
            <a:off x="3460750" y="1874838"/>
            <a:ext cx="26988" cy="269875"/>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738" name="Rectangle 50"/>
          <p:cNvSpPr>
            <a:spLocks noChangeArrowheads="1"/>
          </p:cNvSpPr>
          <p:nvPr/>
        </p:nvSpPr>
        <p:spPr bwMode="auto">
          <a:xfrm>
            <a:off x="3427413" y="2044700"/>
            <a:ext cx="520700"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802739" name="Line 51"/>
          <p:cNvSpPr>
            <a:spLocks noChangeShapeType="1"/>
          </p:cNvSpPr>
          <p:nvPr/>
        </p:nvSpPr>
        <p:spPr bwMode="auto">
          <a:xfrm flipH="1">
            <a:off x="3860800" y="1874838"/>
            <a:ext cx="26988" cy="269875"/>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740" name="AutoShape 52"/>
          <p:cNvSpPr>
            <a:spLocks noChangeArrowheads="1"/>
          </p:cNvSpPr>
          <p:nvPr/>
        </p:nvSpPr>
        <p:spPr bwMode="auto">
          <a:xfrm>
            <a:off x="2754313" y="3632200"/>
            <a:ext cx="290512" cy="411163"/>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2741" name="AutoShape 53"/>
          <p:cNvSpPr>
            <a:spLocks noChangeArrowheads="1"/>
          </p:cNvSpPr>
          <p:nvPr/>
        </p:nvSpPr>
        <p:spPr bwMode="auto">
          <a:xfrm>
            <a:off x="2825750" y="3551238"/>
            <a:ext cx="219075" cy="71437"/>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2742" name="AutoShape 54"/>
          <p:cNvSpPr>
            <a:spLocks noChangeArrowheads="1"/>
          </p:cNvSpPr>
          <p:nvPr/>
        </p:nvSpPr>
        <p:spPr bwMode="auto">
          <a:xfrm>
            <a:off x="2813050" y="3663950"/>
            <a:ext cx="149225" cy="23813"/>
          </a:xfrm>
          <a:prstGeom prst="parallelogram">
            <a:avLst>
              <a:gd name="adj" fmla="val 15663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5" name="Group 55"/>
          <p:cNvGrpSpPr>
            <a:grpSpLocks/>
          </p:cNvGrpSpPr>
          <p:nvPr/>
        </p:nvGrpSpPr>
        <p:grpSpPr bwMode="auto">
          <a:xfrm>
            <a:off x="3495675" y="3614738"/>
            <a:ext cx="284163" cy="407987"/>
            <a:chOff x="2477" y="2277"/>
            <a:chExt cx="202" cy="257"/>
          </a:xfrm>
        </p:grpSpPr>
        <p:sp>
          <p:nvSpPr>
            <p:cNvPr id="2802744" name="Freeform 56"/>
            <p:cNvSpPr>
              <a:spLocks/>
            </p:cNvSpPr>
            <p:nvPr/>
          </p:nvSpPr>
          <p:spPr bwMode="auto">
            <a:xfrm>
              <a:off x="2607" y="2396"/>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802745" name="Rectangle 57"/>
            <p:cNvSpPr>
              <a:spLocks noChangeArrowheads="1"/>
            </p:cNvSpPr>
            <p:nvPr/>
          </p:nvSpPr>
          <p:spPr bwMode="auto">
            <a:xfrm>
              <a:off x="2602" y="2396"/>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2746" name="Rectangle 58"/>
            <p:cNvSpPr>
              <a:spLocks noChangeArrowheads="1"/>
            </p:cNvSpPr>
            <p:nvPr/>
          </p:nvSpPr>
          <p:spPr bwMode="auto">
            <a:xfrm>
              <a:off x="2610" y="2453"/>
              <a:ext cx="5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2747" name="Rectangle 59"/>
            <p:cNvSpPr>
              <a:spLocks noChangeArrowheads="1"/>
            </p:cNvSpPr>
            <p:nvPr/>
          </p:nvSpPr>
          <p:spPr bwMode="auto">
            <a:xfrm>
              <a:off x="2479" y="2453"/>
              <a:ext cx="73" cy="8"/>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2748" name="Oval 60"/>
            <p:cNvSpPr>
              <a:spLocks noChangeArrowheads="1"/>
            </p:cNvSpPr>
            <p:nvPr/>
          </p:nvSpPr>
          <p:spPr bwMode="auto">
            <a:xfrm>
              <a:off x="2537" y="2277"/>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802749" name="Freeform 61"/>
            <p:cNvSpPr>
              <a:spLocks/>
            </p:cNvSpPr>
            <p:nvPr/>
          </p:nvSpPr>
          <p:spPr bwMode="auto">
            <a:xfrm>
              <a:off x="2477" y="2322"/>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802750" name="Freeform 62"/>
          <p:cNvSpPr>
            <a:spLocks/>
          </p:cNvSpPr>
          <p:nvPr/>
        </p:nvSpPr>
        <p:spPr bwMode="auto">
          <a:xfrm>
            <a:off x="3849688" y="3567113"/>
            <a:ext cx="284162" cy="461962"/>
          </a:xfrm>
          <a:custGeom>
            <a:avLst/>
            <a:gdLst/>
            <a:ahLst/>
            <a:cxnLst>
              <a:cxn ang="0">
                <a:pos x="200" y="263"/>
              </a:cxn>
              <a:cxn ang="0">
                <a:pos x="185" y="263"/>
              </a:cxn>
              <a:cxn ang="0">
                <a:pos x="158" y="229"/>
              </a:cxn>
              <a:cxn ang="0">
                <a:pos x="122" y="169"/>
              </a:cxn>
              <a:cxn ang="0">
                <a:pos x="112" y="141"/>
              </a:cxn>
              <a:cxn ang="0">
                <a:pos x="114" y="123"/>
              </a:cxn>
              <a:cxn ang="0">
                <a:pos x="123" y="119"/>
              </a:cxn>
              <a:cxn ang="0">
                <a:pos x="137" y="129"/>
              </a:cxn>
              <a:cxn ang="0">
                <a:pos x="156" y="140"/>
              </a:cxn>
              <a:cxn ang="0">
                <a:pos x="165" y="140"/>
              </a:cxn>
              <a:cxn ang="0">
                <a:pos x="166" y="134"/>
              </a:cxn>
              <a:cxn ang="0">
                <a:pos x="157" y="123"/>
              </a:cxn>
              <a:cxn ang="0">
                <a:pos x="136" y="108"/>
              </a:cxn>
              <a:cxn ang="0">
                <a:pos x="127" y="86"/>
              </a:cxn>
              <a:cxn ang="0">
                <a:pos x="123" y="69"/>
              </a:cxn>
              <a:cxn ang="0">
                <a:pos x="113" y="56"/>
              </a:cxn>
              <a:cxn ang="0">
                <a:pos x="109" y="48"/>
              </a:cxn>
              <a:cxn ang="0">
                <a:pos x="114" y="36"/>
              </a:cxn>
              <a:cxn ang="0">
                <a:pos x="119" y="24"/>
              </a:cxn>
              <a:cxn ang="0">
                <a:pos x="116" y="9"/>
              </a:cxn>
              <a:cxn ang="0">
                <a:pos x="106" y="1"/>
              </a:cxn>
              <a:cxn ang="0">
                <a:pos x="91" y="3"/>
              </a:cxn>
              <a:cxn ang="0">
                <a:pos x="84" y="13"/>
              </a:cxn>
              <a:cxn ang="0">
                <a:pos x="84" y="23"/>
              </a:cxn>
              <a:cxn ang="0">
                <a:pos x="88" y="35"/>
              </a:cxn>
              <a:cxn ang="0">
                <a:pos x="88" y="46"/>
              </a:cxn>
              <a:cxn ang="0">
                <a:pos x="78" y="56"/>
              </a:cxn>
              <a:cxn ang="0">
                <a:pos x="65" y="64"/>
              </a:cxn>
              <a:cxn ang="0">
                <a:pos x="55" y="75"/>
              </a:cxn>
              <a:cxn ang="0">
                <a:pos x="47" y="99"/>
              </a:cxn>
              <a:cxn ang="0">
                <a:pos x="42" y="121"/>
              </a:cxn>
              <a:cxn ang="0">
                <a:pos x="40" y="145"/>
              </a:cxn>
              <a:cxn ang="0">
                <a:pos x="42" y="158"/>
              </a:cxn>
              <a:cxn ang="0">
                <a:pos x="49" y="161"/>
              </a:cxn>
              <a:cxn ang="0">
                <a:pos x="53" y="158"/>
              </a:cxn>
              <a:cxn ang="0">
                <a:pos x="53" y="133"/>
              </a:cxn>
              <a:cxn ang="0">
                <a:pos x="55" y="116"/>
              </a:cxn>
              <a:cxn ang="0">
                <a:pos x="64" y="109"/>
              </a:cxn>
              <a:cxn ang="0">
                <a:pos x="70" y="114"/>
              </a:cxn>
              <a:cxn ang="0">
                <a:pos x="68" y="140"/>
              </a:cxn>
              <a:cxn ang="0">
                <a:pos x="62" y="166"/>
              </a:cxn>
              <a:cxn ang="0">
                <a:pos x="53" y="196"/>
              </a:cxn>
              <a:cxn ang="0">
                <a:pos x="33" y="225"/>
              </a:cxn>
              <a:cxn ang="0">
                <a:pos x="8" y="255"/>
              </a:cxn>
              <a:cxn ang="0">
                <a:pos x="0" y="271"/>
              </a:cxn>
              <a:cxn ang="0">
                <a:pos x="19" y="290"/>
              </a:cxn>
              <a:cxn ang="0">
                <a:pos x="33" y="288"/>
              </a:cxn>
              <a:cxn ang="0">
                <a:pos x="23" y="275"/>
              </a:cxn>
              <a:cxn ang="0">
                <a:pos x="30" y="259"/>
              </a:cxn>
              <a:cxn ang="0">
                <a:pos x="62" y="223"/>
              </a:cxn>
              <a:cxn ang="0">
                <a:pos x="84" y="196"/>
              </a:cxn>
              <a:cxn ang="0">
                <a:pos x="96" y="190"/>
              </a:cxn>
              <a:cxn ang="0">
                <a:pos x="109" y="199"/>
              </a:cxn>
              <a:cxn ang="0">
                <a:pos x="142" y="243"/>
              </a:cxn>
              <a:cxn ang="0">
                <a:pos x="169" y="280"/>
              </a:cxn>
              <a:cxn ang="0">
                <a:pos x="179" y="283"/>
              </a:cxn>
              <a:cxn ang="0">
                <a:pos x="192" y="273"/>
              </a:cxn>
            </a:cxnLst>
            <a:rect l="0" t="0" r="r" b="b"/>
            <a:pathLst>
              <a:path w="201" h="291">
                <a:moveTo>
                  <a:pt x="199" y="268"/>
                </a:moveTo>
                <a:lnTo>
                  <a:pt x="200" y="263"/>
                </a:lnTo>
                <a:lnTo>
                  <a:pt x="192" y="264"/>
                </a:lnTo>
                <a:lnTo>
                  <a:pt x="185" y="263"/>
                </a:lnTo>
                <a:lnTo>
                  <a:pt x="175" y="255"/>
                </a:lnTo>
                <a:lnTo>
                  <a:pt x="158" y="229"/>
                </a:lnTo>
                <a:lnTo>
                  <a:pt x="135" y="190"/>
                </a:lnTo>
                <a:lnTo>
                  <a:pt x="122" y="169"/>
                </a:lnTo>
                <a:lnTo>
                  <a:pt x="113" y="151"/>
                </a:lnTo>
                <a:lnTo>
                  <a:pt x="112" y="141"/>
                </a:lnTo>
                <a:lnTo>
                  <a:pt x="112" y="130"/>
                </a:lnTo>
                <a:lnTo>
                  <a:pt x="114" y="123"/>
                </a:lnTo>
                <a:lnTo>
                  <a:pt x="119" y="119"/>
                </a:lnTo>
                <a:lnTo>
                  <a:pt x="123" y="119"/>
                </a:lnTo>
                <a:lnTo>
                  <a:pt x="128" y="121"/>
                </a:lnTo>
                <a:lnTo>
                  <a:pt x="137" y="129"/>
                </a:lnTo>
                <a:lnTo>
                  <a:pt x="148" y="136"/>
                </a:lnTo>
                <a:lnTo>
                  <a:pt x="156" y="140"/>
                </a:lnTo>
                <a:lnTo>
                  <a:pt x="161" y="141"/>
                </a:lnTo>
                <a:lnTo>
                  <a:pt x="165" y="140"/>
                </a:lnTo>
                <a:lnTo>
                  <a:pt x="167" y="136"/>
                </a:lnTo>
                <a:lnTo>
                  <a:pt x="166" y="134"/>
                </a:lnTo>
                <a:lnTo>
                  <a:pt x="165" y="130"/>
                </a:lnTo>
                <a:lnTo>
                  <a:pt x="157" y="123"/>
                </a:lnTo>
                <a:lnTo>
                  <a:pt x="143" y="114"/>
                </a:lnTo>
                <a:lnTo>
                  <a:pt x="136" y="108"/>
                </a:lnTo>
                <a:lnTo>
                  <a:pt x="131" y="99"/>
                </a:lnTo>
                <a:lnTo>
                  <a:pt x="127" y="86"/>
                </a:lnTo>
                <a:lnTo>
                  <a:pt x="126" y="74"/>
                </a:lnTo>
                <a:lnTo>
                  <a:pt x="123" y="69"/>
                </a:lnTo>
                <a:lnTo>
                  <a:pt x="119" y="63"/>
                </a:lnTo>
                <a:lnTo>
                  <a:pt x="113" y="56"/>
                </a:lnTo>
                <a:lnTo>
                  <a:pt x="109" y="53"/>
                </a:lnTo>
                <a:lnTo>
                  <a:pt x="109" y="48"/>
                </a:lnTo>
                <a:lnTo>
                  <a:pt x="112" y="40"/>
                </a:lnTo>
                <a:lnTo>
                  <a:pt x="114" y="36"/>
                </a:lnTo>
                <a:lnTo>
                  <a:pt x="117" y="31"/>
                </a:lnTo>
                <a:lnTo>
                  <a:pt x="119" y="24"/>
                </a:lnTo>
                <a:lnTo>
                  <a:pt x="117" y="15"/>
                </a:lnTo>
                <a:lnTo>
                  <a:pt x="116" y="9"/>
                </a:lnTo>
                <a:lnTo>
                  <a:pt x="112" y="4"/>
                </a:lnTo>
                <a:lnTo>
                  <a:pt x="106" y="1"/>
                </a:lnTo>
                <a:lnTo>
                  <a:pt x="97" y="0"/>
                </a:lnTo>
                <a:lnTo>
                  <a:pt x="91" y="3"/>
                </a:lnTo>
                <a:lnTo>
                  <a:pt x="87" y="6"/>
                </a:lnTo>
                <a:lnTo>
                  <a:pt x="84" y="13"/>
                </a:lnTo>
                <a:lnTo>
                  <a:pt x="83" y="18"/>
                </a:lnTo>
                <a:lnTo>
                  <a:pt x="84" y="23"/>
                </a:lnTo>
                <a:lnTo>
                  <a:pt x="87" y="30"/>
                </a:lnTo>
                <a:lnTo>
                  <a:pt x="88" y="35"/>
                </a:lnTo>
                <a:lnTo>
                  <a:pt x="89" y="40"/>
                </a:lnTo>
                <a:lnTo>
                  <a:pt x="88" y="46"/>
                </a:lnTo>
                <a:lnTo>
                  <a:pt x="84" y="51"/>
                </a:lnTo>
                <a:lnTo>
                  <a:pt x="78" y="56"/>
                </a:lnTo>
                <a:lnTo>
                  <a:pt x="70" y="60"/>
                </a:lnTo>
                <a:lnTo>
                  <a:pt x="65" y="64"/>
                </a:lnTo>
                <a:lnTo>
                  <a:pt x="60" y="69"/>
                </a:lnTo>
                <a:lnTo>
                  <a:pt x="55" y="75"/>
                </a:lnTo>
                <a:lnTo>
                  <a:pt x="50" y="86"/>
                </a:lnTo>
                <a:lnTo>
                  <a:pt x="47" y="99"/>
                </a:lnTo>
                <a:lnTo>
                  <a:pt x="43" y="109"/>
                </a:lnTo>
                <a:lnTo>
                  <a:pt x="42" y="121"/>
                </a:lnTo>
                <a:lnTo>
                  <a:pt x="40" y="136"/>
                </a:lnTo>
                <a:lnTo>
                  <a:pt x="40" y="145"/>
                </a:lnTo>
                <a:lnTo>
                  <a:pt x="40" y="153"/>
                </a:lnTo>
                <a:lnTo>
                  <a:pt x="42" y="158"/>
                </a:lnTo>
                <a:lnTo>
                  <a:pt x="44" y="160"/>
                </a:lnTo>
                <a:lnTo>
                  <a:pt x="49" y="161"/>
                </a:lnTo>
                <a:lnTo>
                  <a:pt x="52"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2" y="166"/>
                </a:lnTo>
                <a:lnTo>
                  <a:pt x="58" y="183"/>
                </a:lnTo>
                <a:lnTo>
                  <a:pt x="53" y="196"/>
                </a:lnTo>
                <a:lnTo>
                  <a:pt x="42"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2" y="223"/>
                </a:lnTo>
                <a:lnTo>
                  <a:pt x="78" y="203"/>
                </a:lnTo>
                <a:lnTo>
                  <a:pt x="84" y="196"/>
                </a:lnTo>
                <a:lnTo>
                  <a:pt x="88" y="191"/>
                </a:lnTo>
                <a:lnTo>
                  <a:pt x="96" y="190"/>
                </a:lnTo>
                <a:lnTo>
                  <a:pt x="102" y="194"/>
                </a:lnTo>
                <a:lnTo>
                  <a:pt x="109" y="199"/>
                </a:lnTo>
                <a:lnTo>
                  <a:pt x="125" y="219"/>
                </a:lnTo>
                <a:lnTo>
                  <a:pt x="142" y="243"/>
                </a:lnTo>
                <a:lnTo>
                  <a:pt x="158" y="266"/>
                </a:lnTo>
                <a:lnTo>
                  <a:pt x="169" y="280"/>
                </a:lnTo>
                <a:lnTo>
                  <a:pt x="172" y="283"/>
                </a:lnTo>
                <a:lnTo>
                  <a:pt x="179" y="283"/>
                </a:lnTo>
                <a:lnTo>
                  <a:pt x="185" y="278"/>
                </a:lnTo>
                <a:lnTo>
                  <a:pt x="192" y="273"/>
                </a:lnTo>
                <a:lnTo>
                  <a:pt x="199"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6" name="Group 63"/>
          <p:cNvGrpSpPr>
            <a:grpSpLocks/>
          </p:cNvGrpSpPr>
          <p:nvPr/>
        </p:nvGrpSpPr>
        <p:grpSpPr bwMode="auto">
          <a:xfrm>
            <a:off x="3054350" y="3551238"/>
            <a:ext cx="368300" cy="492125"/>
            <a:chOff x="2165" y="2237"/>
            <a:chExt cx="260" cy="310"/>
          </a:xfrm>
        </p:grpSpPr>
        <p:grpSp>
          <p:nvGrpSpPr>
            <p:cNvPr id="7" name="Group 64"/>
            <p:cNvGrpSpPr>
              <a:grpSpLocks/>
            </p:cNvGrpSpPr>
            <p:nvPr/>
          </p:nvGrpSpPr>
          <p:grpSpPr bwMode="auto">
            <a:xfrm>
              <a:off x="2165" y="2237"/>
              <a:ext cx="260" cy="310"/>
              <a:chOff x="2165" y="2237"/>
              <a:chExt cx="260" cy="310"/>
            </a:xfrm>
          </p:grpSpPr>
          <p:sp>
            <p:nvSpPr>
              <p:cNvPr id="2802753" name="AutoShape 65"/>
              <p:cNvSpPr>
                <a:spLocks noChangeArrowheads="1"/>
              </p:cNvSpPr>
              <p:nvPr/>
            </p:nvSpPr>
            <p:spPr bwMode="auto">
              <a:xfrm>
                <a:off x="2165" y="2288"/>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2754" name="AutoShape 66"/>
              <p:cNvSpPr>
                <a:spLocks noChangeArrowheads="1"/>
              </p:cNvSpPr>
              <p:nvPr/>
            </p:nvSpPr>
            <p:spPr bwMode="auto">
              <a:xfrm>
                <a:off x="2227" y="2237"/>
                <a:ext cx="198" cy="45"/>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2755" name="Oval 67"/>
            <p:cNvSpPr>
              <a:spLocks noChangeArrowheads="1"/>
            </p:cNvSpPr>
            <p:nvPr/>
          </p:nvSpPr>
          <p:spPr bwMode="auto">
            <a:xfrm>
              <a:off x="2246" y="2263"/>
              <a:ext cx="27"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756" name="AutoShape 68"/>
            <p:cNvSpPr>
              <a:spLocks noChangeArrowheads="1"/>
            </p:cNvSpPr>
            <p:nvPr/>
          </p:nvSpPr>
          <p:spPr bwMode="auto">
            <a:xfrm>
              <a:off x="2196" y="2410"/>
              <a:ext cx="138"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2757" name="Line 69"/>
          <p:cNvSpPr>
            <a:spLocks noChangeShapeType="1"/>
          </p:cNvSpPr>
          <p:nvPr/>
        </p:nvSpPr>
        <p:spPr bwMode="auto">
          <a:xfrm>
            <a:off x="3082925" y="1989138"/>
            <a:ext cx="3730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758" name="Line 70"/>
          <p:cNvSpPr>
            <a:spLocks noChangeShapeType="1"/>
          </p:cNvSpPr>
          <p:nvPr/>
        </p:nvSpPr>
        <p:spPr bwMode="auto">
          <a:xfrm flipH="1">
            <a:off x="3460750" y="1874838"/>
            <a:ext cx="26988" cy="269875"/>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759" name="Line 71"/>
          <p:cNvSpPr>
            <a:spLocks noChangeShapeType="1"/>
          </p:cNvSpPr>
          <p:nvPr/>
        </p:nvSpPr>
        <p:spPr bwMode="auto">
          <a:xfrm flipH="1">
            <a:off x="3860800" y="1874838"/>
            <a:ext cx="26988" cy="269875"/>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760" name="AutoShape 72"/>
          <p:cNvSpPr>
            <a:spLocks noChangeArrowheads="1"/>
          </p:cNvSpPr>
          <p:nvPr/>
        </p:nvSpPr>
        <p:spPr bwMode="auto">
          <a:xfrm>
            <a:off x="3232150" y="4087813"/>
            <a:ext cx="223838" cy="73025"/>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2761" name="AutoShape 73"/>
          <p:cNvSpPr>
            <a:spLocks noChangeArrowheads="1"/>
          </p:cNvSpPr>
          <p:nvPr/>
        </p:nvSpPr>
        <p:spPr bwMode="auto">
          <a:xfrm>
            <a:off x="3221038" y="4202113"/>
            <a:ext cx="150812" cy="23812"/>
          </a:xfrm>
          <a:prstGeom prst="parallelogram">
            <a:avLst>
              <a:gd name="adj" fmla="val 158307"/>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8" name="Group 74"/>
          <p:cNvGrpSpPr>
            <a:grpSpLocks/>
          </p:cNvGrpSpPr>
          <p:nvPr/>
        </p:nvGrpSpPr>
        <p:grpSpPr bwMode="auto">
          <a:xfrm>
            <a:off x="3163888" y="4086225"/>
            <a:ext cx="1393825" cy="495300"/>
            <a:chOff x="2242" y="2574"/>
            <a:chExt cx="988" cy="312"/>
          </a:xfrm>
        </p:grpSpPr>
        <p:sp>
          <p:nvSpPr>
            <p:cNvPr id="2802763" name="AutoShape 75"/>
            <p:cNvSpPr>
              <a:spLocks noChangeArrowheads="1"/>
            </p:cNvSpPr>
            <p:nvPr/>
          </p:nvSpPr>
          <p:spPr bwMode="auto">
            <a:xfrm>
              <a:off x="2242" y="2626"/>
              <a:ext cx="207"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9" name="Group 76"/>
            <p:cNvGrpSpPr>
              <a:grpSpLocks/>
            </p:cNvGrpSpPr>
            <p:nvPr/>
          </p:nvGrpSpPr>
          <p:grpSpPr bwMode="auto">
            <a:xfrm>
              <a:off x="2788" y="2616"/>
              <a:ext cx="202" cy="257"/>
              <a:chOff x="2788" y="2616"/>
              <a:chExt cx="202" cy="257"/>
            </a:xfrm>
          </p:grpSpPr>
          <p:sp>
            <p:nvSpPr>
              <p:cNvPr id="2802765" name="Freeform 77"/>
              <p:cNvSpPr>
                <a:spLocks/>
              </p:cNvSpPr>
              <p:nvPr/>
            </p:nvSpPr>
            <p:spPr bwMode="auto">
              <a:xfrm>
                <a:off x="2918" y="2735"/>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802766" name="Rectangle 78"/>
              <p:cNvSpPr>
                <a:spLocks noChangeArrowheads="1"/>
              </p:cNvSpPr>
              <p:nvPr/>
            </p:nvSpPr>
            <p:spPr bwMode="auto">
              <a:xfrm>
                <a:off x="2913" y="2735"/>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2767" name="Rectangle 79"/>
              <p:cNvSpPr>
                <a:spLocks noChangeArrowheads="1"/>
              </p:cNvSpPr>
              <p:nvPr/>
            </p:nvSpPr>
            <p:spPr bwMode="auto">
              <a:xfrm>
                <a:off x="2921" y="2791"/>
                <a:ext cx="57"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2768" name="Rectangle 80"/>
              <p:cNvSpPr>
                <a:spLocks noChangeArrowheads="1"/>
              </p:cNvSpPr>
              <p:nvPr/>
            </p:nvSpPr>
            <p:spPr bwMode="auto">
              <a:xfrm>
                <a:off x="2790" y="2791"/>
                <a:ext cx="73"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2769" name="Oval 81"/>
              <p:cNvSpPr>
                <a:spLocks noChangeArrowheads="1"/>
              </p:cNvSpPr>
              <p:nvPr/>
            </p:nvSpPr>
            <p:spPr bwMode="auto">
              <a:xfrm>
                <a:off x="2848" y="2616"/>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802770" name="Freeform 82"/>
              <p:cNvSpPr>
                <a:spLocks/>
              </p:cNvSpPr>
              <p:nvPr/>
            </p:nvSpPr>
            <p:spPr bwMode="auto">
              <a:xfrm>
                <a:off x="2788" y="2660"/>
                <a:ext cx="140"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1" y="212"/>
                  </a:cxn>
                  <a:cxn ang="0">
                    <a:pos x="115" y="102"/>
                  </a:cxn>
                  <a:cxn ang="0">
                    <a:pos x="114" y="99"/>
                  </a:cxn>
                  <a:cxn ang="0">
                    <a:pos x="113" y="98"/>
                  </a:cxn>
                  <a:cxn ang="0">
                    <a:pos x="111" y="96"/>
                  </a:cxn>
                  <a:cxn ang="0">
                    <a:pos x="109" y="94"/>
                  </a:cxn>
                  <a:cxn ang="0">
                    <a:pos x="107" y="93"/>
                  </a:cxn>
                  <a:cxn ang="0">
                    <a:pos x="104" y="93"/>
                  </a:cxn>
                  <a:cxn ang="0">
                    <a:pos x="101" y="93"/>
                  </a:cxn>
                  <a:cxn ang="0">
                    <a:pos x="99" y="93"/>
                  </a:cxn>
                  <a:cxn ang="0">
                    <a:pos x="67" y="54"/>
                  </a:cxn>
                  <a:cxn ang="0">
                    <a:pos x="129" y="67"/>
                  </a:cxn>
                  <a:cxn ang="0">
                    <a:pos x="132" y="66"/>
                  </a:cxn>
                  <a:cxn ang="0">
                    <a:pos x="133" y="66"/>
                  </a:cxn>
                  <a:cxn ang="0">
                    <a:pos x="136" y="64"/>
                  </a:cxn>
                  <a:cxn ang="0">
                    <a:pos x="138" y="62"/>
                  </a:cxn>
                  <a:cxn ang="0">
                    <a:pos x="138" y="59"/>
                  </a:cxn>
                  <a:cxn ang="0">
                    <a:pos x="139" y="56"/>
                  </a:cxn>
                  <a:cxn ang="0">
                    <a:pos x="138" y="53"/>
                  </a:cxn>
                  <a:cxn ang="0">
                    <a:pos x="137" y="51"/>
                  </a:cxn>
                  <a:cxn ang="0">
                    <a:pos x="135" y="49"/>
                  </a:cxn>
                  <a:cxn ang="0">
                    <a:pos x="133" y="47"/>
                  </a:cxn>
                  <a:cxn ang="0">
                    <a:pos x="130" y="46"/>
                  </a:cxn>
                  <a:cxn ang="0">
                    <a:pos x="88" y="46"/>
                  </a:cxn>
                  <a:cxn ang="0">
                    <a:pos x="81" y="30"/>
                  </a:cxn>
                  <a:cxn ang="0">
                    <a:pos x="81" y="26"/>
                  </a:cxn>
                  <a:cxn ang="0">
                    <a:pos x="82" y="22"/>
                  </a:cxn>
                  <a:cxn ang="0">
                    <a:pos x="82" y="18"/>
                  </a:cxn>
                  <a:cxn ang="0">
                    <a:pos x="81" y="14"/>
                  </a:cxn>
                  <a:cxn ang="0">
                    <a:pos x="79" y="11"/>
                  </a:cxn>
                  <a:cxn ang="0">
                    <a:pos x="77" y="8"/>
                  </a:cxn>
                  <a:cxn ang="0">
                    <a:pos x="74" y="5"/>
                  </a:cxn>
                  <a:cxn ang="0">
                    <a:pos x="71" y="3"/>
                  </a:cxn>
                  <a:cxn ang="0">
                    <a:pos x="67" y="1"/>
                  </a:cxn>
                  <a:cxn ang="0">
                    <a:pos x="63" y="0"/>
                  </a:cxn>
                  <a:cxn ang="0">
                    <a:pos x="58" y="0"/>
                  </a:cxn>
                  <a:cxn ang="0">
                    <a:pos x="54" y="1"/>
                  </a:cxn>
                  <a:cxn ang="0">
                    <a:pos x="50" y="2"/>
                  </a:cxn>
                  <a:cxn ang="0">
                    <a:pos x="45" y="4"/>
                  </a:cxn>
                  <a:cxn ang="0">
                    <a:pos x="42" y="8"/>
                  </a:cxn>
                  <a:cxn ang="0">
                    <a:pos x="40" y="12"/>
                  </a:cxn>
                  <a:cxn ang="0">
                    <a:pos x="38" y="16"/>
                  </a:cxn>
                </a:cxnLst>
                <a:rect l="0" t="0" r="r" b="b"/>
                <a:pathLst>
                  <a:path w="140"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1" y="119"/>
                    </a:lnTo>
                    <a:lnTo>
                      <a:pt x="91" y="212"/>
                    </a:lnTo>
                    <a:lnTo>
                      <a:pt x="115" y="212"/>
                    </a:lnTo>
                    <a:lnTo>
                      <a:pt x="115" y="102"/>
                    </a:lnTo>
                    <a:lnTo>
                      <a:pt x="115" y="101"/>
                    </a:lnTo>
                    <a:lnTo>
                      <a:pt x="114" y="99"/>
                    </a:lnTo>
                    <a:lnTo>
                      <a:pt x="114" y="98"/>
                    </a:lnTo>
                    <a:lnTo>
                      <a:pt x="113" y="98"/>
                    </a:lnTo>
                    <a:lnTo>
                      <a:pt x="112" y="97"/>
                    </a:lnTo>
                    <a:lnTo>
                      <a:pt x="111" y="96"/>
                    </a:lnTo>
                    <a:lnTo>
                      <a:pt x="110" y="95"/>
                    </a:lnTo>
                    <a:lnTo>
                      <a:pt x="109" y="94"/>
                    </a:lnTo>
                    <a:lnTo>
                      <a:pt x="108" y="94"/>
                    </a:lnTo>
                    <a:lnTo>
                      <a:pt x="107" y="93"/>
                    </a:lnTo>
                    <a:lnTo>
                      <a:pt x="105" y="93"/>
                    </a:lnTo>
                    <a:lnTo>
                      <a:pt x="104" y="93"/>
                    </a:lnTo>
                    <a:lnTo>
                      <a:pt x="102" y="93"/>
                    </a:lnTo>
                    <a:lnTo>
                      <a:pt x="101" y="93"/>
                    </a:lnTo>
                    <a:lnTo>
                      <a:pt x="100" y="93"/>
                    </a:lnTo>
                    <a:lnTo>
                      <a:pt x="99" y="93"/>
                    </a:lnTo>
                    <a:lnTo>
                      <a:pt x="55" y="90"/>
                    </a:lnTo>
                    <a:lnTo>
                      <a:pt x="67" y="54"/>
                    </a:lnTo>
                    <a:lnTo>
                      <a:pt x="76" y="67"/>
                    </a:lnTo>
                    <a:lnTo>
                      <a:pt x="129" y="67"/>
                    </a:lnTo>
                    <a:lnTo>
                      <a:pt x="130" y="66"/>
                    </a:lnTo>
                    <a:lnTo>
                      <a:pt x="132" y="66"/>
                    </a:lnTo>
                    <a:lnTo>
                      <a:pt x="133" y="66"/>
                    </a:lnTo>
                    <a:lnTo>
                      <a:pt x="133" y="66"/>
                    </a:lnTo>
                    <a:lnTo>
                      <a:pt x="135" y="64"/>
                    </a:lnTo>
                    <a:lnTo>
                      <a:pt x="136" y="64"/>
                    </a:lnTo>
                    <a:lnTo>
                      <a:pt x="137" y="63"/>
                    </a:lnTo>
                    <a:lnTo>
                      <a:pt x="138" y="62"/>
                    </a:lnTo>
                    <a:lnTo>
                      <a:pt x="138" y="61"/>
                    </a:lnTo>
                    <a:lnTo>
                      <a:pt x="138" y="59"/>
                    </a:lnTo>
                    <a:lnTo>
                      <a:pt x="139" y="58"/>
                    </a:lnTo>
                    <a:lnTo>
                      <a:pt x="139" y="56"/>
                    </a:lnTo>
                    <a:lnTo>
                      <a:pt x="139" y="54"/>
                    </a:lnTo>
                    <a:lnTo>
                      <a:pt x="138" y="53"/>
                    </a:lnTo>
                    <a:lnTo>
                      <a:pt x="138" y="52"/>
                    </a:lnTo>
                    <a:lnTo>
                      <a:pt x="137" y="51"/>
                    </a:lnTo>
                    <a:lnTo>
                      <a:pt x="136" y="49"/>
                    </a:lnTo>
                    <a:lnTo>
                      <a:pt x="135" y="49"/>
                    </a:lnTo>
                    <a:lnTo>
                      <a:pt x="134" y="48"/>
                    </a:lnTo>
                    <a:lnTo>
                      <a:pt x="133" y="47"/>
                    </a:lnTo>
                    <a:lnTo>
                      <a:pt x="132" y="46"/>
                    </a:lnTo>
                    <a:lnTo>
                      <a:pt x="130" y="46"/>
                    </a:lnTo>
                    <a:lnTo>
                      <a:pt x="129" y="46"/>
                    </a:lnTo>
                    <a:lnTo>
                      <a:pt x="88" y="46"/>
                    </a:lnTo>
                    <a:lnTo>
                      <a:pt x="79" y="31"/>
                    </a:lnTo>
                    <a:lnTo>
                      <a:pt x="81" y="30"/>
                    </a:lnTo>
                    <a:lnTo>
                      <a:pt x="81" y="28"/>
                    </a:lnTo>
                    <a:lnTo>
                      <a:pt x="81" y="26"/>
                    </a:lnTo>
                    <a:lnTo>
                      <a:pt x="82" y="24"/>
                    </a:lnTo>
                    <a:lnTo>
                      <a:pt x="82" y="22"/>
                    </a:lnTo>
                    <a:lnTo>
                      <a:pt x="82" y="20"/>
                    </a:lnTo>
                    <a:lnTo>
                      <a:pt x="82" y="18"/>
                    </a:lnTo>
                    <a:lnTo>
                      <a:pt x="81" y="16"/>
                    </a:lnTo>
                    <a:lnTo>
                      <a:pt x="81" y="14"/>
                    </a:lnTo>
                    <a:lnTo>
                      <a:pt x="80" y="13"/>
                    </a:lnTo>
                    <a:lnTo>
                      <a:pt x="79" y="11"/>
                    </a:lnTo>
                    <a:lnTo>
                      <a:pt x="78" y="9"/>
                    </a:lnTo>
                    <a:lnTo>
                      <a:pt x="77" y="8"/>
                    </a:lnTo>
                    <a:lnTo>
                      <a:pt x="76" y="6"/>
                    </a:lnTo>
                    <a:lnTo>
                      <a:pt x="74" y="5"/>
                    </a:lnTo>
                    <a:lnTo>
                      <a:pt x="73" y="4"/>
                    </a:lnTo>
                    <a:lnTo>
                      <a:pt x="71" y="3"/>
                    </a:lnTo>
                    <a:lnTo>
                      <a:pt x="69" y="2"/>
                    </a:lnTo>
                    <a:lnTo>
                      <a:pt x="67" y="1"/>
                    </a:lnTo>
                    <a:lnTo>
                      <a:pt x="65" y="1"/>
                    </a:lnTo>
                    <a:lnTo>
                      <a:pt x="63" y="0"/>
                    </a:lnTo>
                    <a:lnTo>
                      <a:pt x="61" y="0"/>
                    </a:lnTo>
                    <a:lnTo>
                      <a:pt x="58" y="0"/>
                    </a:lnTo>
                    <a:lnTo>
                      <a:pt x="56" y="0"/>
                    </a:lnTo>
                    <a:lnTo>
                      <a:pt x="54" y="1"/>
                    </a:lnTo>
                    <a:lnTo>
                      <a:pt x="52" y="1"/>
                    </a:lnTo>
                    <a:lnTo>
                      <a:pt x="50" y="2"/>
                    </a:lnTo>
                    <a:lnTo>
                      <a:pt x="48" y="3"/>
                    </a:lnTo>
                    <a:lnTo>
                      <a:pt x="45" y="4"/>
                    </a:lnTo>
                    <a:lnTo>
                      <a:pt x="44" y="6"/>
                    </a:lnTo>
                    <a:lnTo>
                      <a:pt x="42" y="8"/>
                    </a:lnTo>
                    <a:lnTo>
                      <a:pt x="41" y="9"/>
                    </a:lnTo>
                    <a:lnTo>
                      <a:pt x="40"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802771" name="Freeform 83"/>
            <p:cNvSpPr>
              <a:spLocks/>
            </p:cNvSpPr>
            <p:nvPr/>
          </p:nvSpPr>
          <p:spPr bwMode="auto">
            <a:xfrm>
              <a:off x="3028" y="2574"/>
              <a:ext cx="202" cy="293"/>
            </a:xfrm>
            <a:custGeom>
              <a:avLst/>
              <a:gdLst/>
              <a:ahLst/>
              <a:cxnLst>
                <a:cxn ang="0">
                  <a:pos x="201" y="264"/>
                </a:cxn>
                <a:cxn ang="0">
                  <a:pos x="186" y="264"/>
                </a:cxn>
                <a:cxn ang="0">
                  <a:pos x="159" y="230"/>
                </a:cxn>
                <a:cxn ang="0">
                  <a:pos x="123" y="170"/>
                </a:cxn>
                <a:cxn ang="0">
                  <a:pos x="113" y="142"/>
                </a:cxn>
                <a:cxn ang="0">
                  <a:pos x="115" y="123"/>
                </a:cxn>
                <a:cxn ang="0">
                  <a:pos x="124" y="120"/>
                </a:cxn>
                <a:cxn ang="0">
                  <a:pos x="138" y="130"/>
                </a:cxn>
                <a:cxn ang="0">
                  <a:pos x="157" y="141"/>
                </a:cxn>
                <a:cxn ang="0">
                  <a:pos x="166" y="141"/>
                </a:cxn>
                <a:cxn ang="0">
                  <a:pos x="167" y="135"/>
                </a:cxn>
                <a:cxn ang="0">
                  <a:pos x="158" y="123"/>
                </a:cxn>
                <a:cxn ang="0">
                  <a:pos x="137" y="108"/>
                </a:cxn>
                <a:cxn ang="0">
                  <a:pos x="128" y="87"/>
                </a:cxn>
                <a:cxn ang="0">
                  <a:pos x="124" y="69"/>
                </a:cxn>
                <a:cxn ang="0">
                  <a:pos x="114" y="57"/>
                </a:cxn>
                <a:cxn ang="0">
                  <a:pos x="110" y="48"/>
                </a:cxn>
                <a:cxn ang="0">
                  <a:pos x="115" y="37"/>
                </a:cxn>
                <a:cxn ang="0">
                  <a:pos x="120" y="24"/>
                </a:cxn>
                <a:cxn ang="0">
                  <a:pos x="116" y="9"/>
                </a:cxn>
                <a:cxn ang="0">
                  <a:pos x="106" y="1"/>
                </a:cxn>
                <a:cxn ang="0">
                  <a:pos x="91" y="3"/>
                </a:cxn>
                <a:cxn ang="0">
                  <a:pos x="85" y="13"/>
                </a:cxn>
                <a:cxn ang="0">
                  <a:pos x="85" y="23"/>
                </a:cxn>
                <a:cxn ang="0">
                  <a:pos x="88" y="35"/>
                </a:cxn>
                <a:cxn ang="0">
                  <a:pos x="88" y="47"/>
                </a:cxn>
                <a:cxn ang="0">
                  <a:pos x="78" y="57"/>
                </a:cxn>
                <a:cxn ang="0">
                  <a:pos x="66" y="64"/>
                </a:cxn>
                <a:cxn ang="0">
                  <a:pos x="56" y="76"/>
                </a:cxn>
                <a:cxn ang="0">
                  <a:pos x="47" y="99"/>
                </a:cxn>
                <a:cxn ang="0">
                  <a:pos x="42" y="122"/>
                </a:cxn>
                <a:cxn ang="0">
                  <a:pos x="40" y="146"/>
                </a:cxn>
                <a:cxn ang="0">
                  <a:pos x="42" y="159"/>
                </a:cxn>
                <a:cxn ang="0">
                  <a:pos x="49" y="162"/>
                </a:cxn>
                <a:cxn ang="0">
                  <a:pos x="53" y="159"/>
                </a:cxn>
                <a:cxn ang="0">
                  <a:pos x="53" y="133"/>
                </a:cxn>
                <a:cxn ang="0">
                  <a:pos x="56" y="117"/>
                </a:cxn>
                <a:cxn ang="0">
                  <a:pos x="64" y="110"/>
                </a:cxn>
                <a:cxn ang="0">
                  <a:pos x="71" y="115"/>
                </a:cxn>
                <a:cxn ang="0">
                  <a:pos x="68" y="141"/>
                </a:cxn>
                <a:cxn ang="0">
                  <a:pos x="62" y="167"/>
                </a:cxn>
                <a:cxn ang="0">
                  <a:pos x="53" y="198"/>
                </a:cxn>
                <a:cxn ang="0">
                  <a:pos x="33" y="227"/>
                </a:cxn>
                <a:cxn ang="0">
                  <a:pos x="8" y="257"/>
                </a:cxn>
                <a:cxn ang="0">
                  <a:pos x="0" y="273"/>
                </a:cxn>
                <a:cxn ang="0">
                  <a:pos x="19" y="292"/>
                </a:cxn>
                <a:cxn ang="0">
                  <a:pos x="33" y="289"/>
                </a:cxn>
                <a:cxn ang="0">
                  <a:pos x="23" y="277"/>
                </a:cxn>
                <a:cxn ang="0">
                  <a:pos x="30" y="261"/>
                </a:cxn>
                <a:cxn ang="0">
                  <a:pos x="62" y="224"/>
                </a:cxn>
                <a:cxn ang="0">
                  <a:pos x="85" y="198"/>
                </a:cxn>
                <a:cxn ang="0">
                  <a:pos x="96" y="191"/>
                </a:cxn>
                <a:cxn ang="0">
                  <a:pos x="110" y="200"/>
                </a:cxn>
                <a:cxn ang="0">
                  <a:pos x="143" y="244"/>
                </a:cxn>
                <a:cxn ang="0">
                  <a:pos x="169" y="282"/>
                </a:cxn>
                <a:cxn ang="0">
                  <a:pos x="180" y="284"/>
                </a:cxn>
                <a:cxn ang="0">
                  <a:pos x="193" y="274"/>
                </a:cxn>
              </a:cxnLst>
              <a:rect l="0" t="0" r="r" b="b"/>
              <a:pathLst>
                <a:path w="202" h="293">
                  <a:moveTo>
                    <a:pt x="200" y="269"/>
                  </a:moveTo>
                  <a:lnTo>
                    <a:pt x="201" y="264"/>
                  </a:lnTo>
                  <a:lnTo>
                    <a:pt x="193" y="266"/>
                  </a:lnTo>
                  <a:lnTo>
                    <a:pt x="186" y="264"/>
                  </a:lnTo>
                  <a:lnTo>
                    <a:pt x="176" y="257"/>
                  </a:lnTo>
                  <a:lnTo>
                    <a:pt x="159" y="230"/>
                  </a:lnTo>
                  <a:lnTo>
                    <a:pt x="135" y="191"/>
                  </a:lnTo>
                  <a:lnTo>
                    <a:pt x="123" y="170"/>
                  </a:lnTo>
                  <a:lnTo>
                    <a:pt x="114" y="152"/>
                  </a:lnTo>
                  <a:lnTo>
                    <a:pt x="113" y="142"/>
                  </a:lnTo>
                  <a:lnTo>
                    <a:pt x="113" y="131"/>
                  </a:lnTo>
                  <a:lnTo>
                    <a:pt x="115" y="123"/>
                  </a:lnTo>
                  <a:lnTo>
                    <a:pt x="120" y="120"/>
                  </a:lnTo>
                  <a:lnTo>
                    <a:pt x="124" y="120"/>
                  </a:lnTo>
                  <a:lnTo>
                    <a:pt x="129" y="122"/>
                  </a:lnTo>
                  <a:lnTo>
                    <a:pt x="138" y="130"/>
                  </a:lnTo>
                  <a:lnTo>
                    <a:pt x="149" y="137"/>
                  </a:lnTo>
                  <a:lnTo>
                    <a:pt x="157" y="141"/>
                  </a:lnTo>
                  <a:lnTo>
                    <a:pt x="162" y="142"/>
                  </a:lnTo>
                  <a:lnTo>
                    <a:pt x="166" y="141"/>
                  </a:lnTo>
                  <a:lnTo>
                    <a:pt x="168" y="137"/>
                  </a:lnTo>
                  <a:lnTo>
                    <a:pt x="167" y="135"/>
                  </a:lnTo>
                  <a:lnTo>
                    <a:pt x="166" y="131"/>
                  </a:lnTo>
                  <a:lnTo>
                    <a:pt x="158" y="123"/>
                  </a:lnTo>
                  <a:lnTo>
                    <a:pt x="144" y="115"/>
                  </a:lnTo>
                  <a:lnTo>
                    <a:pt x="137" y="108"/>
                  </a:lnTo>
                  <a:lnTo>
                    <a:pt x="131" y="99"/>
                  </a:lnTo>
                  <a:lnTo>
                    <a:pt x="128" y="87"/>
                  </a:lnTo>
                  <a:lnTo>
                    <a:pt x="126" y="74"/>
                  </a:lnTo>
                  <a:lnTo>
                    <a:pt x="124" y="69"/>
                  </a:lnTo>
                  <a:lnTo>
                    <a:pt x="120" y="63"/>
                  </a:lnTo>
                  <a:lnTo>
                    <a:pt x="114" y="57"/>
                  </a:lnTo>
                  <a:lnTo>
                    <a:pt x="110" y="53"/>
                  </a:lnTo>
                  <a:lnTo>
                    <a:pt x="110" y="48"/>
                  </a:lnTo>
                  <a:lnTo>
                    <a:pt x="113" y="40"/>
                  </a:lnTo>
                  <a:lnTo>
                    <a:pt x="115" y="37"/>
                  </a:lnTo>
                  <a:lnTo>
                    <a:pt x="118" y="31"/>
                  </a:lnTo>
                  <a:lnTo>
                    <a:pt x="120" y="24"/>
                  </a:lnTo>
                  <a:lnTo>
                    <a:pt x="118" y="15"/>
                  </a:lnTo>
                  <a:lnTo>
                    <a:pt x="116" y="9"/>
                  </a:lnTo>
                  <a:lnTo>
                    <a:pt x="113" y="4"/>
                  </a:lnTo>
                  <a:lnTo>
                    <a:pt x="106" y="1"/>
                  </a:lnTo>
                  <a:lnTo>
                    <a:pt x="97" y="0"/>
                  </a:lnTo>
                  <a:lnTo>
                    <a:pt x="91" y="3"/>
                  </a:lnTo>
                  <a:lnTo>
                    <a:pt x="87" y="6"/>
                  </a:lnTo>
                  <a:lnTo>
                    <a:pt x="85" y="13"/>
                  </a:lnTo>
                  <a:lnTo>
                    <a:pt x="83" y="18"/>
                  </a:lnTo>
                  <a:lnTo>
                    <a:pt x="85" y="23"/>
                  </a:lnTo>
                  <a:lnTo>
                    <a:pt x="87" y="30"/>
                  </a:lnTo>
                  <a:lnTo>
                    <a:pt x="88" y="35"/>
                  </a:lnTo>
                  <a:lnTo>
                    <a:pt x="90" y="40"/>
                  </a:lnTo>
                  <a:lnTo>
                    <a:pt x="88" y="47"/>
                  </a:lnTo>
                  <a:lnTo>
                    <a:pt x="85" y="52"/>
                  </a:lnTo>
                  <a:lnTo>
                    <a:pt x="78" y="57"/>
                  </a:lnTo>
                  <a:lnTo>
                    <a:pt x="71" y="60"/>
                  </a:lnTo>
                  <a:lnTo>
                    <a:pt x="66" y="64"/>
                  </a:lnTo>
                  <a:lnTo>
                    <a:pt x="61" y="69"/>
                  </a:lnTo>
                  <a:lnTo>
                    <a:pt x="56" y="76"/>
                  </a:lnTo>
                  <a:lnTo>
                    <a:pt x="51" y="87"/>
                  </a:lnTo>
                  <a:lnTo>
                    <a:pt x="47" y="99"/>
                  </a:lnTo>
                  <a:lnTo>
                    <a:pt x="43" y="110"/>
                  </a:lnTo>
                  <a:lnTo>
                    <a:pt x="42" y="122"/>
                  </a:lnTo>
                  <a:lnTo>
                    <a:pt x="40" y="137"/>
                  </a:lnTo>
                  <a:lnTo>
                    <a:pt x="40" y="146"/>
                  </a:lnTo>
                  <a:lnTo>
                    <a:pt x="40" y="154"/>
                  </a:lnTo>
                  <a:lnTo>
                    <a:pt x="42" y="159"/>
                  </a:lnTo>
                  <a:lnTo>
                    <a:pt x="44" y="161"/>
                  </a:lnTo>
                  <a:lnTo>
                    <a:pt x="49" y="162"/>
                  </a:lnTo>
                  <a:lnTo>
                    <a:pt x="52" y="161"/>
                  </a:lnTo>
                  <a:lnTo>
                    <a:pt x="53" y="159"/>
                  </a:lnTo>
                  <a:lnTo>
                    <a:pt x="53" y="149"/>
                  </a:lnTo>
                  <a:lnTo>
                    <a:pt x="53" y="133"/>
                  </a:lnTo>
                  <a:lnTo>
                    <a:pt x="54" y="123"/>
                  </a:lnTo>
                  <a:lnTo>
                    <a:pt x="56" y="117"/>
                  </a:lnTo>
                  <a:lnTo>
                    <a:pt x="59" y="111"/>
                  </a:lnTo>
                  <a:lnTo>
                    <a:pt x="64" y="110"/>
                  </a:lnTo>
                  <a:lnTo>
                    <a:pt x="70" y="111"/>
                  </a:lnTo>
                  <a:lnTo>
                    <a:pt x="71" y="115"/>
                  </a:lnTo>
                  <a:lnTo>
                    <a:pt x="70" y="126"/>
                  </a:lnTo>
                  <a:lnTo>
                    <a:pt x="68" y="141"/>
                  </a:lnTo>
                  <a:lnTo>
                    <a:pt x="66" y="155"/>
                  </a:lnTo>
                  <a:lnTo>
                    <a:pt x="62" y="167"/>
                  </a:lnTo>
                  <a:lnTo>
                    <a:pt x="58" y="184"/>
                  </a:lnTo>
                  <a:lnTo>
                    <a:pt x="53" y="198"/>
                  </a:lnTo>
                  <a:lnTo>
                    <a:pt x="42" y="215"/>
                  </a:lnTo>
                  <a:lnTo>
                    <a:pt x="33" y="227"/>
                  </a:lnTo>
                  <a:lnTo>
                    <a:pt x="18" y="244"/>
                  </a:lnTo>
                  <a:lnTo>
                    <a:pt x="8" y="257"/>
                  </a:lnTo>
                  <a:lnTo>
                    <a:pt x="0" y="268"/>
                  </a:lnTo>
                  <a:lnTo>
                    <a:pt x="0" y="273"/>
                  </a:lnTo>
                  <a:lnTo>
                    <a:pt x="8" y="282"/>
                  </a:lnTo>
                  <a:lnTo>
                    <a:pt x="19" y="292"/>
                  </a:lnTo>
                  <a:lnTo>
                    <a:pt x="30" y="292"/>
                  </a:lnTo>
                  <a:lnTo>
                    <a:pt x="33" y="289"/>
                  </a:lnTo>
                  <a:lnTo>
                    <a:pt x="28" y="283"/>
                  </a:lnTo>
                  <a:lnTo>
                    <a:pt x="23" y="277"/>
                  </a:lnTo>
                  <a:lnTo>
                    <a:pt x="23" y="272"/>
                  </a:lnTo>
                  <a:lnTo>
                    <a:pt x="30" y="261"/>
                  </a:lnTo>
                  <a:lnTo>
                    <a:pt x="43" y="248"/>
                  </a:lnTo>
                  <a:lnTo>
                    <a:pt x="62" y="224"/>
                  </a:lnTo>
                  <a:lnTo>
                    <a:pt x="78" y="204"/>
                  </a:lnTo>
                  <a:lnTo>
                    <a:pt x="85" y="198"/>
                  </a:lnTo>
                  <a:lnTo>
                    <a:pt x="88" y="193"/>
                  </a:lnTo>
                  <a:lnTo>
                    <a:pt x="96" y="191"/>
                  </a:lnTo>
                  <a:lnTo>
                    <a:pt x="102" y="195"/>
                  </a:lnTo>
                  <a:lnTo>
                    <a:pt x="110" y="200"/>
                  </a:lnTo>
                  <a:lnTo>
                    <a:pt x="125" y="220"/>
                  </a:lnTo>
                  <a:lnTo>
                    <a:pt x="143" y="244"/>
                  </a:lnTo>
                  <a:lnTo>
                    <a:pt x="159" y="268"/>
                  </a:lnTo>
                  <a:lnTo>
                    <a:pt x="169" y="282"/>
                  </a:lnTo>
                  <a:lnTo>
                    <a:pt x="173" y="284"/>
                  </a:lnTo>
                  <a:lnTo>
                    <a:pt x="180" y="284"/>
                  </a:lnTo>
                  <a:lnTo>
                    <a:pt x="186" y="279"/>
                  </a:lnTo>
                  <a:lnTo>
                    <a:pt x="193" y="274"/>
                  </a:lnTo>
                  <a:lnTo>
                    <a:pt x="200" y="269"/>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0" name="Group 84"/>
            <p:cNvGrpSpPr>
              <a:grpSpLocks/>
            </p:cNvGrpSpPr>
            <p:nvPr/>
          </p:nvGrpSpPr>
          <p:grpSpPr bwMode="auto">
            <a:xfrm>
              <a:off x="2454" y="2575"/>
              <a:ext cx="261" cy="311"/>
              <a:chOff x="2454" y="2575"/>
              <a:chExt cx="261" cy="311"/>
            </a:xfrm>
          </p:grpSpPr>
          <p:grpSp>
            <p:nvGrpSpPr>
              <p:cNvPr id="11" name="Group 85"/>
              <p:cNvGrpSpPr>
                <a:grpSpLocks/>
              </p:cNvGrpSpPr>
              <p:nvPr/>
            </p:nvGrpSpPr>
            <p:grpSpPr bwMode="auto">
              <a:xfrm>
                <a:off x="2454" y="2575"/>
                <a:ext cx="261" cy="311"/>
                <a:chOff x="2454" y="2575"/>
                <a:chExt cx="261" cy="311"/>
              </a:xfrm>
            </p:grpSpPr>
            <p:sp>
              <p:nvSpPr>
                <p:cNvPr id="2802774" name="AutoShape 86"/>
                <p:cNvSpPr>
                  <a:spLocks noChangeArrowheads="1"/>
                </p:cNvSpPr>
                <p:nvPr/>
              </p:nvSpPr>
              <p:spPr bwMode="auto">
                <a:xfrm>
                  <a:off x="2454" y="2626"/>
                  <a:ext cx="261"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2775" name="AutoShape 87"/>
                <p:cNvSpPr>
                  <a:spLocks noChangeArrowheads="1"/>
                </p:cNvSpPr>
                <p:nvPr/>
              </p:nvSpPr>
              <p:spPr bwMode="auto">
                <a:xfrm>
                  <a:off x="2518" y="2575"/>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2776" name="Oval 88"/>
              <p:cNvSpPr>
                <a:spLocks noChangeArrowheads="1"/>
              </p:cNvSpPr>
              <p:nvPr/>
            </p:nvSpPr>
            <p:spPr bwMode="auto">
              <a:xfrm>
                <a:off x="2537" y="2601"/>
                <a:ext cx="26"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777" name="AutoShape 89"/>
              <p:cNvSpPr>
                <a:spLocks noChangeArrowheads="1"/>
              </p:cNvSpPr>
              <p:nvPr/>
            </p:nvSpPr>
            <p:spPr bwMode="auto">
              <a:xfrm>
                <a:off x="2487" y="2749"/>
                <a:ext cx="137" cy="54"/>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sp>
        <p:nvSpPr>
          <p:cNvPr id="2802778" name="Line 90"/>
          <p:cNvSpPr>
            <a:spLocks noChangeShapeType="1"/>
          </p:cNvSpPr>
          <p:nvPr/>
        </p:nvSpPr>
        <p:spPr bwMode="auto">
          <a:xfrm>
            <a:off x="3484563" y="1989138"/>
            <a:ext cx="36988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779" name="Line 91"/>
          <p:cNvSpPr>
            <a:spLocks noChangeShapeType="1"/>
          </p:cNvSpPr>
          <p:nvPr/>
        </p:nvSpPr>
        <p:spPr bwMode="auto">
          <a:xfrm>
            <a:off x="2689225" y="1917700"/>
            <a:ext cx="355600"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802780" name="Line 92"/>
          <p:cNvSpPr>
            <a:spLocks noChangeShapeType="1"/>
          </p:cNvSpPr>
          <p:nvPr/>
        </p:nvSpPr>
        <p:spPr bwMode="auto">
          <a:xfrm>
            <a:off x="3092450" y="1917700"/>
            <a:ext cx="355600"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grpSp>
        <p:nvGrpSpPr>
          <p:cNvPr id="12" name="Group 93"/>
          <p:cNvGrpSpPr>
            <a:grpSpLocks/>
          </p:cNvGrpSpPr>
          <p:nvPr/>
        </p:nvGrpSpPr>
        <p:grpSpPr bwMode="auto">
          <a:xfrm>
            <a:off x="1954213" y="2501900"/>
            <a:ext cx="290512" cy="492125"/>
            <a:chOff x="1385" y="1576"/>
            <a:chExt cx="206" cy="310"/>
          </a:xfrm>
        </p:grpSpPr>
        <p:sp>
          <p:nvSpPr>
            <p:cNvPr id="2802782" name="AutoShape 94"/>
            <p:cNvSpPr>
              <a:spLocks noChangeArrowheads="1"/>
            </p:cNvSpPr>
            <p:nvPr/>
          </p:nvSpPr>
          <p:spPr bwMode="auto">
            <a:xfrm>
              <a:off x="1385" y="1626"/>
              <a:ext cx="206"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2783" name="AutoShape 95"/>
            <p:cNvSpPr>
              <a:spLocks noChangeArrowheads="1"/>
            </p:cNvSpPr>
            <p:nvPr/>
          </p:nvSpPr>
          <p:spPr bwMode="auto">
            <a:xfrm>
              <a:off x="1433" y="1576"/>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2784" name="AutoShape 96"/>
            <p:cNvSpPr>
              <a:spLocks noChangeArrowheads="1"/>
            </p:cNvSpPr>
            <p:nvPr/>
          </p:nvSpPr>
          <p:spPr bwMode="auto">
            <a:xfrm>
              <a:off x="1424" y="1647"/>
              <a:ext cx="108" cy="15"/>
            </a:xfrm>
            <a:prstGeom prst="parallelogram">
              <a:avLst>
                <a:gd name="adj" fmla="val 179967"/>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3" name="Group 97"/>
          <p:cNvGrpSpPr>
            <a:grpSpLocks/>
          </p:cNvGrpSpPr>
          <p:nvPr/>
        </p:nvGrpSpPr>
        <p:grpSpPr bwMode="auto">
          <a:xfrm>
            <a:off x="3956050" y="2566988"/>
            <a:ext cx="285750" cy="407987"/>
            <a:chOff x="2803" y="1617"/>
            <a:chExt cx="203" cy="257"/>
          </a:xfrm>
        </p:grpSpPr>
        <p:sp>
          <p:nvSpPr>
            <p:cNvPr id="2802786" name="Freeform 98"/>
            <p:cNvSpPr>
              <a:spLocks/>
            </p:cNvSpPr>
            <p:nvPr/>
          </p:nvSpPr>
          <p:spPr bwMode="auto">
            <a:xfrm>
              <a:off x="2932" y="1734"/>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802787" name="Rectangle 99"/>
            <p:cNvSpPr>
              <a:spLocks noChangeArrowheads="1"/>
            </p:cNvSpPr>
            <p:nvPr/>
          </p:nvSpPr>
          <p:spPr bwMode="auto">
            <a:xfrm>
              <a:off x="2929" y="1734"/>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2788" name="Rectangle 100"/>
            <p:cNvSpPr>
              <a:spLocks noChangeArrowheads="1"/>
            </p:cNvSpPr>
            <p:nvPr/>
          </p:nvSpPr>
          <p:spPr bwMode="auto">
            <a:xfrm>
              <a:off x="2935" y="1792"/>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2789" name="Rectangle 101"/>
            <p:cNvSpPr>
              <a:spLocks noChangeArrowheads="1"/>
            </p:cNvSpPr>
            <p:nvPr/>
          </p:nvSpPr>
          <p:spPr bwMode="auto">
            <a:xfrm>
              <a:off x="2804" y="1792"/>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2790" name="Oval 102"/>
            <p:cNvSpPr>
              <a:spLocks noChangeArrowheads="1"/>
            </p:cNvSpPr>
            <p:nvPr/>
          </p:nvSpPr>
          <p:spPr bwMode="auto">
            <a:xfrm>
              <a:off x="2864" y="1617"/>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802791" name="Freeform 103"/>
            <p:cNvSpPr>
              <a:spLocks/>
            </p:cNvSpPr>
            <p:nvPr/>
          </p:nvSpPr>
          <p:spPr bwMode="auto">
            <a:xfrm>
              <a:off x="2803" y="1661"/>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802792" name="Freeform 104"/>
          <p:cNvSpPr>
            <a:spLocks/>
          </p:cNvSpPr>
          <p:nvPr/>
        </p:nvSpPr>
        <p:spPr bwMode="auto">
          <a:xfrm>
            <a:off x="4318000" y="2517775"/>
            <a:ext cx="282575" cy="461963"/>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4" name="Group 105"/>
          <p:cNvGrpSpPr>
            <a:grpSpLocks/>
          </p:cNvGrpSpPr>
          <p:nvPr/>
        </p:nvGrpSpPr>
        <p:grpSpPr bwMode="auto">
          <a:xfrm>
            <a:off x="2254250" y="2501900"/>
            <a:ext cx="365125" cy="492125"/>
            <a:chOff x="1597" y="1576"/>
            <a:chExt cx="259" cy="310"/>
          </a:xfrm>
        </p:grpSpPr>
        <p:grpSp>
          <p:nvGrpSpPr>
            <p:cNvPr id="15" name="Group 106"/>
            <p:cNvGrpSpPr>
              <a:grpSpLocks/>
            </p:cNvGrpSpPr>
            <p:nvPr/>
          </p:nvGrpSpPr>
          <p:grpSpPr bwMode="auto">
            <a:xfrm>
              <a:off x="1597" y="1576"/>
              <a:ext cx="259" cy="310"/>
              <a:chOff x="1597" y="1576"/>
              <a:chExt cx="259" cy="310"/>
            </a:xfrm>
          </p:grpSpPr>
          <p:sp>
            <p:nvSpPr>
              <p:cNvPr id="2802795" name="AutoShape 107"/>
              <p:cNvSpPr>
                <a:spLocks noChangeArrowheads="1"/>
              </p:cNvSpPr>
              <p:nvPr/>
            </p:nvSpPr>
            <p:spPr bwMode="auto">
              <a:xfrm>
                <a:off x="1597" y="1626"/>
                <a:ext cx="259"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2796" name="AutoShape 108"/>
              <p:cNvSpPr>
                <a:spLocks noChangeArrowheads="1"/>
              </p:cNvSpPr>
              <p:nvPr/>
            </p:nvSpPr>
            <p:spPr bwMode="auto">
              <a:xfrm>
                <a:off x="1660" y="1576"/>
                <a:ext cx="196"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2797" name="Oval 109"/>
            <p:cNvSpPr>
              <a:spLocks noChangeArrowheads="1"/>
            </p:cNvSpPr>
            <p:nvPr/>
          </p:nvSpPr>
          <p:spPr bwMode="auto">
            <a:xfrm>
              <a:off x="1679" y="1602"/>
              <a:ext cx="27" cy="8"/>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798" name="AutoShape 110"/>
            <p:cNvSpPr>
              <a:spLocks noChangeArrowheads="1"/>
            </p:cNvSpPr>
            <p:nvPr/>
          </p:nvSpPr>
          <p:spPr bwMode="auto">
            <a:xfrm>
              <a:off x="1628" y="1750"/>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2799" name="Line 111"/>
          <p:cNvSpPr>
            <a:spLocks noChangeShapeType="1"/>
          </p:cNvSpPr>
          <p:nvPr/>
        </p:nvSpPr>
        <p:spPr bwMode="auto">
          <a:xfrm>
            <a:off x="1885950" y="1917700"/>
            <a:ext cx="358775"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802800" name="Rectangle 112"/>
          <p:cNvSpPr>
            <a:spLocks noChangeArrowheads="1"/>
          </p:cNvSpPr>
          <p:nvPr/>
        </p:nvSpPr>
        <p:spPr bwMode="auto">
          <a:xfrm>
            <a:off x="1841500" y="2044700"/>
            <a:ext cx="520700"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802801" name="Rectangle 113"/>
          <p:cNvSpPr>
            <a:spLocks noChangeArrowheads="1"/>
          </p:cNvSpPr>
          <p:nvPr/>
        </p:nvSpPr>
        <p:spPr bwMode="auto">
          <a:xfrm>
            <a:off x="2201863" y="2044700"/>
            <a:ext cx="520700"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802802" name="Line 114"/>
          <p:cNvSpPr>
            <a:spLocks noChangeShapeType="1"/>
          </p:cNvSpPr>
          <p:nvPr/>
        </p:nvSpPr>
        <p:spPr bwMode="auto">
          <a:xfrm>
            <a:off x="2281238" y="1989138"/>
            <a:ext cx="37147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803" name="Rectangle 115"/>
          <p:cNvSpPr>
            <a:spLocks noChangeArrowheads="1"/>
          </p:cNvSpPr>
          <p:nvPr/>
        </p:nvSpPr>
        <p:spPr bwMode="auto">
          <a:xfrm>
            <a:off x="3027363" y="2044700"/>
            <a:ext cx="520700"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802804" name="Rectangle 116"/>
          <p:cNvSpPr>
            <a:spLocks noChangeArrowheads="1"/>
          </p:cNvSpPr>
          <p:nvPr/>
        </p:nvSpPr>
        <p:spPr bwMode="auto">
          <a:xfrm>
            <a:off x="2617788" y="2044700"/>
            <a:ext cx="520700"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802805" name="Line 117"/>
          <p:cNvSpPr>
            <a:spLocks noChangeShapeType="1"/>
          </p:cNvSpPr>
          <p:nvPr/>
        </p:nvSpPr>
        <p:spPr bwMode="auto">
          <a:xfrm>
            <a:off x="2693988" y="2068513"/>
            <a:ext cx="34925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802806" name="Line 118"/>
          <p:cNvSpPr>
            <a:spLocks noChangeShapeType="1"/>
          </p:cNvSpPr>
          <p:nvPr/>
        </p:nvSpPr>
        <p:spPr bwMode="auto">
          <a:xfrm>
            <a:off x="3092450" y="2138363"/>
            <a:ext cx="352425" cy="1587"/>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802807" name="Line 119"/>
          <p:cNvSpPr>
            <a:spLocks noChangeShapeType="1"/>
          </p:cNvSpPr>
          <p:nvPr/>
        </p:nvSpPr>
        <p:spPr bwMode="auto">
          <a:xfrm>
            <a:off x="3092450" y="2070100"/>
            <a:ext cx="352425"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802808" name="Line 120"/>
          <p:cNvSpPr>
            <a:spLocks noChangeShapeType="1"/>
          </p:cNvSpPr>
          <p:nvPr/>
        </p:nvSpPr>
        <p:spPr bwMode="auto">
          <a:xfrm>
            <a:off x="3494088" y="2068513"/>
            <a:ext cx="352425"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802809" name="Line 121"/>
          <p:cNvSpPr>
            <a:spLocks noChangeShapeType="1"/>
          </p:cNvSpPr>
          <p:nvPr/>
        </p:nvSpPr>
        <p:spPr bwMode="auto">
          <a:xfrm>
            <a:off x="3492500" y="2138363"/>
            <a:ext cx="354013" cy="1587"/>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802810" name="Line 122"/>
          <p:cNvSpPr>
            <a:spLocks noChangeShapeType="1"/>
          </p:cNvSpPr>
          <p:nvPr/>
        </p:nvSpPr>
        <p:spPr bwMode="auto">
          <a:xfrm>
            <a:off x="3895725" y="2068513"/>
            <a:ext cx="352425"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802811" name="Line 123"/>
          <p:cNvSpPr>
            <a:spLocks noChangeShapeType="1"/>
          </p:cNvSpPr>
          <p:nvPr/>
        </p:nvSpPr>
        <p:spPr bwMode="auto">
          <a:xfrm>
            <a:off x="3892550" y="2138363"/>
            <a:ext cx="355600" cy="1587"/>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802812" name="Line 124"/>
          <p:cNvSpPr>
            <a:spLocks noChangeShapeType="1"/>
          </p:cNvSpPr>
          <p:nvPr/>
        </p:nvSpPr>
        <p:spPr bwMode="auto">
          <a:xfrm>
            <a:off x="4295775" y="2138363"/>
            <a:ext cx="352425" cy="1587"/>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802813" name="Line 125"/>
          <p:cNvSpPr>
            <a:spLocks noChangeShapeType="1"/>
          </p:cNvSpPr>
          <p:nvPr/>
        </p:nvSpPr>
        <p:spPr bwMode="auto">
          <a:xfrm>
            <a:off x="2289175" y="1917700"/>
            <a:ext cx="357188"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802814" name="Rectangle 126"/>
          <p:cNvSpPr>
            <a:spLocks noChangeArrowheads="1"/>
          </p:cNvSpPr>
          <p:nvPr/>
        </p:nvSpPr>
        <p:spPr bwMode="auto">
          <a:xfrm>
            <a:off x="3813175" y="2054225"/>
            <a:ext cx="520700"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802815" name="Rectangle 127"/>
          <p:cNvSpPr>
            <a:spLocks noChangeArrowheads="1"/>
          </p:cNvSpPr>
          <p:nvPr/>
        </p:nvSpPr>
        <p:spPr bwMode="auto">
          <a:xfrm>
            <a:off x="4214813" y="2054225"/>
            <a:ext cx="520700"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802816" name="Line 128"/>
          <p:cNvSpPr>
            <a:spLocks noChangeShapeType="1"/>
          </p:cNvSpPr>
          <p:nvPr/>
        </p:nvSpPr>
        <p:spPr bwMode="auto">
          <a:xfrm flipH="1">
            <a:off x="3860800" y="1874838"/>
            <a:ext cx="26988" cy="269875"/>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817" name="Line 129"/>
          <p:cNvSpPr>
            <a:spLocks noChangeShapeType="1"/>
          </p:cNvSpPr>
          <p:nvPr/>
        </p:nvSpPr>
        <p:spPr bwMode="auto">
          <a:xfrm>
            <a:off x="2270125" y="1874838"/>
            <a:ext cx="0" cy="28575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818" name="Line 130"/>
          <p:cNvSpPr>
            <a:spLocks noChangeShapeType="1"/>
          </p:cNvSpPr>
          <p:nvPr/>
        </p:nvSpPr>
        <p:spPr bwMode="auto">
          <a:xfrm>
            <a:off x="2673350" y="1874838"/>
            <a:ext cx="0" cy="28575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819" name="Line 131"/>
          <p:cNvSpPr>
            <a:spLocks noChangeShapeType="1"/>
          </p:cNvSpPr>
          <p:nvPr/>
        </p:nvSpPr>
        <p:spPr bwMode="auto">
          <a:xfrm>
            <a:off x="3073400" y="1874838"/>
            <a:ext cx="0" cy="28575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820" name="Line 132"/>
          <p:cNvSpPr>
            <a:spLocks noChangeShapeType="1"/>
          </p:cNvSpPr>
          <p:nvPr/>
        </p:nvSpPr>
        <p:spPr bwMode="auto">
          <a:xfrm>
            <a:off x="3473450" y="1874838"/>
            <a:ext cx="0" cy="28575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821" name="Line 133"/>
          <p:cNvSpPr>
            <a:spLocks noChangeShapeType="1"/>
          </p:cNvSpPr>
          <p:nvPr/>
        </p:nvSpPr>
        <p:spPr bwMode="auto">
          <a:xfrm flipH="1">
            <a:off x="4260850" y="1874838"/>
            <a:ext cx="26988" cy="269875"/>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822" name="Line 134"/>
          <p:cNvSpPr>
            <a:spLocks noChangeShapeType="1"/>
          </p:cNvSpPr>
          <p:nvPr/>
        </p:nvSpPr>
        <p:spPr bwMode="auto">
          <a:xfrm flipH="1">
            <a:off x="4664075" y="1874838"/>
            <a:ext cx="26988" cy="269875"/>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823" name="Freeform 135"/>
          <p:cNvSpPr>
            <a:spLocks/>
          </p:cNvSpPr>
          <p:nvPr/>
        </p:nvSpPr>
        <p:spPr bwMode="auto">
          <a:xfrm>
            <a:off x="1479550" y="4772025"/>
            <a:ext cx="333375" cy="336550"/>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802824" name="Rectangle 136"/>
          <p:cNvSpPr>
            <a:spLocks noChangeArrowheads="1"/>
          </p:cNvSpPr>
          <p:nvPr/>
        </p:nvSpPr>
        <p:spPr bwMode="auto">
          <a:xfrm>
            <a:off x="1470025" y="4702175"/>
            <a:ext cx="384175"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E</a:t>
            </a:r>
          </a:p>
        </p:txBody>
      </p:sp>
      <p:sp>
        <p:nvSpPr>
          <p:cNvPr id="2802825" name="Freeform 137"/>
          <p:cNvSpPr>
            <a:spLocks/>
          </p:cNvSpPr>
          <p:nvPr/>
        </p:nvSpPr>
        <p:spPr bwMode="auto">
          <a:xfrm>
            <a:off x="1479550" y="5343525"/>
            <a:ext cx="333375" cy="336550"/>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802826" name="Rectangle 138"/>
          <p:cNvSpPr>
            <a:spLocks noChangeArrowheads="1"/>
          </p:cNvSpPr>
          <p:nvPr/>
        </p:nvSpPr>
        <p:spPr bwMode="auto">
          <a:xfrm>
            <a:off x="1476375" y="5273675"/>
            <a:ext cx="366713"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F</a:t>
            </a:r>
          </a:p>
        </p:txBody>
      </p:sp>
      <p:grpSp>
        <p:nvGrpSpPr>
          <p:cNvPr id="16" name="Group 139"/>
          <p:cNvGrpSpPr>
            <a:grpSpLocks/>
          </p:cNvGrpSpPr>
          <p:nvPr/>
        </p:nvGrpSpPr>
        <p:grpSpPr bwMode="auto">
          <a:xfrm>
            <a:off x="3468688" y="4562475"/>
            <a:ext cx="1393825" cy="495300"/>
            <a:chOff x="2458" y="2874"/>
            <a:chExt cx="988" cy="312"/>
          </a:xfrm>
        </p:grpSpPr>
        <p:sp>
          <p:nvSpPr>
            <p:cNvPr id="2802828" name="AutoShape 140"/>
            <p:cNvSpPr>
              <a:spLocks noChangeArrowheads="1"/>
            </p:cNvSpPr>
            <p:nvPr/>
          </p:nvSpPr>
          <p:spPr bwMode="auto">
            <a:xfrm>
              <a:off x="2458" y="2926"/>
              <a:ext cx="207"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7" name="Group 141"/>
            <p:cNvGrpSpPr>
              <a:grpSpLocks/>
            </p:cNvGrpSpPr>
            <p:nvPr/>
          </p:nvGrpSpPr>
          <p:grpSpPr bwMode="auto">
            <a:xfrm>
              <a:off x="3004" y="2916"/>
              <a:ext cx="202" cy="257"/>
              <a:chOff x="3004" y="2916"/>
              <a:chExt cx="202" cy="257"/>
            </a:xfrm>
          </p:grpSpPr>
          <p:sp>
            <p:nvSpPr>
              <p:cNvPr id="2802830" name="Freeform 142"/>
              <p:cNvSpPr>
                <a:spLocks/>
              </p:cNvSpPr>
              <p:nvPr/>
            </p:nvSpPr>
            <p:spPr bwMode="auto">
              <a:xfrm>
                <a:off x="3134" y="3035"/>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802831" name="Rectangle 143"/>
              <p:cNvSpPr>
                <a:spLocks noChangeArrowheads="1"/>
              </p:cNvSpPr>
              <p:nvPr/>
            </p:nvSpPr>
            <p:spPr bwMode="auto">
              <a:xfrm>
                <a:off x="3129" y="3035"/>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2832" name="Rectangle 144"/>
              <p:cNvSpPr>
                <a:spLocks noChangeArrowheads="1"/>
              </p:cNvSpPr>
              <p:nvPr/>
            </p:nvSpPr>
            <p:spPr bwMode="auto">
              <a:xfrm>
                <a:off x="3137" y="3091"/>
                <a:ext cx="57"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2833" name="Rectangle 145"/>
              <p:cNvSpPr>
                <a:spLocks noChangeArrowheads="1"/>
              </p:cNvSpPr>
              <p:nvPr/>
            </p:nvSpPr>
            <p:spPr bwMode="auto">
              <a:xfrm>
                <a:off x="3006" y="3091"/>
                <a:ext cx="73"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2834" name="Oval 146"/>
              <p:cNvSpPr>
                <a:spLocks noChangeArrowheads="1"/>
              </p:cNvSpPr>
              <p:nvPr/>
            </p:nvSpPr>
            <p:spPr bwMode="auto">
              <a:xfrm>
                <a:off x="3064" y="2916"/>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802835" name="Freeform 147"/>
              <p:cNvSpPr>
                <a:spLocks/>
              </p:cNvSpPr>
              <p:nvPr/>
            </p:nvSpPr>
            <p:spPr bwMode="auto">
              <a:xfrm>
                <a:off x="3004" y="2960"/>
                <a:ext cx="140"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1" y="212"/>
                  </a:cxn>
                  <a:cxn ang="0">
                    <a:pos x="115" y="102"/>
                  </a:cxn>
                  <a:cxn ang="0">
                    <a:pos x="114" y="99"/>
                  </a:cxn>
                  <a:cxn ang="0">
                    <a:pos x="113" y="98"/>
                  </a:cxn>
                  <a:cxn ang="0">
                    <a:pos x="111" y="96"/>
                  </a:cxn>
                  <a:cxn ang="0">
                    <a:pos x="109" y="94"/>
                  </a:cxn>
                  <a:cxn ang="0">
                    <a:pos x="107" y="93"/>
                  </a:cxn>
                  <a:cxn ang="0">
                    <a:pos x="104" y="93"/>
                  </a:cxn>
                  <a:cxn ang="0">
                    <a:pos x="101" y="93"/>
                  </a:cxn>
                  <a:cxn ang="0">
                    <a:pos x="99" y="93"/>
                  </a:cxn>
                  <a:cxn ang="0">
                    <a:pos x="67" y="54"/>
                  </a:cxn>
                  <a:cxn ang="0">
                    <a:pos x="129" y="67"/>
                  </a:cxn>
                  <a:cxn ang="0">
                    <a:pos x="132" y="66"/>
                  </a:cxn>
                  <a:cxn ang="0">
                    <a:pos x="133" y="66"/>
                  </a:cxn>
                  <a:cxn ang="0">
                    <a:pos x="136" y="64"/>
                  </a:cxn>
                  <a:cxn ang="0">
                    <a:pos x="138" y="62"/>
                  </a:cxn>
                  <a:cxn ang="0">
                    <a:pos x="138" y="59"/>
                  </a:cxn>
                  <a:cxn ang="0">
                    <a:pos x="139" y="56"/>
                  </a:cxn>
                  <a:cxn ang="0">
                    <a:pos x="138" y="53"/>
                  </a:cxn>
                  <a:cxn ang="0">
                    <a:pos x="137" y="51"/>
                  </a:cxn>
                  <a:cxn ang="0">
                    <a:pos x="135" y="49"/>
                  </a:cxn>
                  <a:cxn ang="0">
                    <a:pos x="133" y="47"/>
                  </a:cxn>
                  <a:cxn ang="0">
                    <a:pos x="130" y="46"/>
                  </a:cxn>
                  <a:cxn ang="0">
                    <a:pos x="88" y="46"/>
                  </a:cxn>
                  <a:cxn ang="0">
                    <a:pos x="81" y="30"/>
                  </a:cxn>
                  <a:cxn ang="0">
                    <a:pos x="81" y="26"/>
                  </a:cxn>
                  <a:cxn ang="0">
                    <a:pos x="82" y="22"/>
                  </a:cxn>
                  <a:cxn ang="0">
                    <a:pos x="82" y="18"/>
                  </a:cxn>
                  <a:cxn ang="0">
                    <a:pos x="81" y="14"/>
                  </a:cxn>
                  <a:cxn ang="0">
                    <a:pos x="79" y="11"/>
                  </a:cxn>
                  <a:cxn ang="0">
                    <a:pos x="77" y="8"/>
                  </a:cxn>
                  <a:cxn ang="0">
                    <a:pos x="74" y="5"/>
                  </a:cxn>
                  <a:cxn ang="0">
                    <a:pos x="71" y="3"/>
                  </a:cxn>
                  <a:cxn ang="0">
                    <a:pos x="67" y="1"/>
                  </a:cxn>
                  <a:cxn ang="0">
                    <a:pos x="63" y="0"/>
                  </a:cxn>
                  <a:cxn ang="0">
                    <a:pos x="58" y="0"/>
                  </a:cxn>
                  <a:cxn ang="0">
                    <a:pos x="54" y="1"/>
                  </a:cxn>
                  <a:cxn ang="0">
                    <a:pos x="50" y="2"/>
                  </a:cxn>
                  <a:cxn ang="0">
                    <a:pos x="45" y="4"/>
                  </a:cxn>
                  <a:cxn ang="0">
                    <a:pos x="42" y="8"/>
                  </a:cxn>
                  <a:cxn ang="0">
                    <a:pos x="40" y="12"/>
                  </a:cxn>
                  <a:cxn ang="0">
                    <a:pos x="38" y="16"/>
                  </a:cxn>
                </a:cxnLst>
                <a:rect l="0" t="0" r="r" b="b"/>
                <a:pathLst>
                  <a:path w="140"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1" y="119"/>
                    </a:lnTo>
                    <a:lnTo>
                      <a:pt x="91" y="212"/>
                    </a:lnTo>
                    <a:lnTo>
                      <a:pt x="115" y="212"/>
                    </a:lnTo>
                    <a:lnTo>
                      <a:pt x="115" y="102"/>
                    </a:lnTo>
                    <a:lnTo>
                      <a:pt x="115" y="101"/>
                    </a:lnTo>
                    <a:lnTo>
                      <a:pt x="114" y="99"/>
                    </a:lnTo>
                    <a:lnTo>
                      <a:pt x="114" y="98"/>
                    </a:lnTo>
                    <a:lnTo>
                      <a:pt x="113" y="98"/>
                    </a:lnTo>
                    <a:lnTo>
                      <a:pt x="112" y="97"/>
                    </a:lnTo>
                    <a:lnTo>
                      <a:pt x="111" y="96"/>
                    </a:lnTo>
                    <a:lnTo>
                      <a:pt x="110" y="95"/>
                    </a:lnTo>
                    <a:lnTo>
                      <a:pt x="109" y="94"/>
                    </a:lnTo>
                    <a:lnTo>
                      <a:pt x="108" y="94"/>
                    </a:lnTo>
                    <a:lnTo>
                      <a:pt x="107" y="93"/>
                    </a:lnTo>
                    <a:lnTo>
                      <a:pt x="105" y="93"/>
                    </a:lnTo>
                    <a:lnTo>
                      <a:pt x="104" y="93"/>
                    </a:lnTo>
                    <a:lnTo>
                      <a:pt x="102" y="93"/>
                    </a:lnTo>
                    <a:lnTo>
                      <a:pt x="101" y="93"/>
                    </a:lnTo>
                    <a:lnTo>
                      <a:pt x="100" y="93"/>
                    </a:lnTo>
                    <a:lnTo>
                      <a:pt x="99" y="93"/>
                    </a:lnTo>
                    <a:lnTo>
                      <a:pt x="55" y="90"/>
                    </a:lnTo>
                    <a:lnTo>
                      <a:pt x="67" y="54"/>
                    </a:lnTo>
                    <a:lnTo>
                      <a:pt x="76" y="67"/>
                    </a:lnTo>
                    <a:lnTo>
                      <a:pt x="129" y="67"/>
                    </a:lnTo>
                    <a:lnTo>
                      <a:pt x="130" y="66"/>
                    </a:lnTo>
                    <a:lnTo>
                      <a:pt x="132" y="66"/>
                    </a:lnTo>
                    <a:lnTo>
                      <a:pt x="133" y="66"/>
                    </a:lnTo>
                    <a:lnTo>
                      <a:pt x="133" y="66"/>
                    </a:lnTo>
                    <a:lnTo>
                      <a:pt x="135" y="64"/>
                    </a:lnTo>
                    <a:lnTo>
                      <a:pt x="136" y="64"/>
                    </a:lnTo>
                    <a:lnTo>
                      <a:pt x="137" y="63"/>
                    </a:lnTo>
                    <a:lnTo>
                      <a:pt x="138" y="62"/>
                    </a:lnTo>
                    <a:lnTo>
                      <a:pt x="138" y="61"/>
                    </a:lnTo>
                    <a:lnTo>
                      <a:pt x="138" y="59"/>
                    </a:lnTo>
                    <a:lnTo>
                      <a:pt x="139" y="58"/>
                    </a:lnTo>
                    <a:lnTo>
                      <a:pt x="139" y="56"/>
                    </a:lnTo>
                    <a:lnTo>
                      <a:pt x="139" y="54"/>
                    </a:lnTo>
                    <a:lnTo>
                      <a:pt x="138" y="53"/>
                    </a:lnTo>
                    <a:lnTo>
                      <a:pt x="138" y="52"/>
                    </a:lnTo>
                    <a:lnTo>
                      <a:pt x="137" y="51"/>
                    </a:lnTo>
                    <a:lnTo>
                      <a:pt x="136" y="49"/>
                    </a:lnTo>
                    <a:lnTo>
                      <a:pt x="135" y="49"/>
                    </a:lnTo>
                    <a:lnTo>
                      <a:pt x="134" y="48"/>
                    </a:lnTo>
                    <a:lnTo>
                      <a:pt x="133" y="47"/>
                    </a:lnTo>
                    <a:lnTo>
                      <a:pt x="132" y="46"/>
                    </a:lnTo>
                    <a:lnTo>
                      <a:pt x="130" y="46"/>
                    </a:lnTo>
                    <a:lnTo>
                      <a:pt x="129" y="46"/>
                    </a:lnTo>
                    <a:lnTo>
                      <a:pt x="88" y="46"/>
                    </a:lnTo>
                    <a:lnTo>
                      <a:pt x="79" y="31"/>
                    </a:lnTo>
                    <a:lnTo>
                      <a:pt x="81" y="30"/>
                    </a:lnTo>
                    <a:lnTo>
                      <a:pt x="81" y="28"/>
                    </a:lnTo>
                    <a:lnTo>
                      <a:pt x="81" y="26"/>
                    </a:lnTo>
                    <a:lnTo>
                      <a:pt x="82" y="24"/>
                    </a:lnTo>
                    <a:lnTo>
                      <a:pt x="82" y="22"/>
                    </a:lnTo>
                    <a:lnTo>
                      <a:pt x="82" y="20"/>
                    </a:lnTo>
                    <a:lnTo>
                      <a:pt x="82" y="18"/>
                    </a:lnTo>
                    <a:lnTo>
                      <a:pt x="81" y="16"/>
                    </a:lnTo>
                    <a:lnTo>
                      <a:pt x="81" y="14"/>
                    </a:lnTo>
                    <a:lnTo>
                      <a:pt x="80" y="13"/>
                    </a:lnTo>
                    <a:lnTo>
                      <a:pt x="79" y="11"/>
                    </a:lnTo>
                    <a:lnTo>
                      <a:pt x="78" y="9"/>
                    </a:lnTo>
                    <a:lnTo>
                      <a:pt x="77" y="8"/>
                    </a:lnTo>
                    <a:lnTo>
                      <a:pt x="76" y="6"/>
                    </a:lnTo>
                    <a:lnTo>
                      <a:pt x="74" y="5"/>
                    </a:lnTo>
                    <a:lnTo>
                      <a:pt x="73" y="4"/>
                    </a:lnTo>
                    <a:lnTo>
                      <a:pt x="71" y="3"/>
                    </a:lnTo>
                    <a:lnTo>
                      <a:pt x="69" y="2"/>
                    </a:lnTo>
                    <a:lnTo>
                      <a:pt x="67" y="1"/>
                    </a:lnTo>
                    <a:lnTo>
                      <a:pt x="65" y="1"/>
                    </a:lnTo>
                    <a:lnTo>
                      <a:pt x="63" y="0"/>
                    </a:lnTo>
                    <a:lnTo>
                      <a:pt x="61" y="0"/>
                    </a:lnTo>
                    <a:lnTo>
                      <a:pt x="58" y="0"/>
                    </a:lnTo>
                    <a:lnTo>
                      <a:pt x="56" y="0"/>
                    </a:lnTo>
                    <a:lnTo>
                      <a:pt x="54" y="1"/>
                    </a:lnTo>
                    <a:lnTo>
                      <a:pt x="52" y="1"/>
                    </a:lnTo>
                    <a:lnTo>
                      <a:pt x="50" y="2"/>
                    </a:lnTo>
                    <a:lnTo>
                      <a:pt x="48" y="3"/>
                    </a:lnTo>
                    <a:lnTo>
                      <a:pt x="45" y="4"/>
                    </a:lnTo>
                    <a:lnTo>
                      <a:pt x="44" y="6"/>
                    </a:lnTo>
                    <a:lnTo>
                      <a:pt x="42" y="8"/>
                    </a:lnTo>
                    <a:lnTo>
                      <a:pt x="41" y="9"/>
                    </a:lnTo>
                    <a:lnTo>
                      <a:pt x="40"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802836" name="Freeform 148"/>
            <p:cNvSpPr>
              <a:spLocks/>
            </p:cNvSpPr>
            <p:nvPr/>
          </p:nvSpPr>
          <p:spPr bwMode="auto">
            <a:xfrm>
              <a:off x="3244" y="2874"/>
              <a:ext cx="202" cy="293"/>
            </a:xfrm>
            <a:custGeom>
              <a:avLst/>
              <a:gdLst/>
              <a:ahLst/>
              <a:cxnLst>
                <a:cxn ang="0">
                  <a:pos x="201" y="264"/>
                </a:cxn>
                <a:cxn ang="0">
                  <a:pos x="186" y="264"/>
                </a:cxn>
                <a:cxn ang="0">
                  <a:pos x="159" y="230"/>
                </a:cxn>
                <a:cxn ang="0">
                  <a:pos x="123" y="170"/>
                </a:cxn>
                <a:cxn ang="0">
                  <a:pos x="113" y="142"/>
                </a:cxn>
                <a:cxn ang="0">
                  <a:pos x="115" y="123"/>
                </a:cxn>
                <a:cxn ang="0">
                  <a:pos x="124" y="120"/>
                </a:cxn>
                <a:cxn ang="0">
                  <a:pos x="138" y="130"/>
                </a:cxn>
                <a:cxn ang="0">
                  <a:pos x="157" y="141"/>
                </a:cxn>
                <a:cxn ang="0">
                  <a:pos x="166" y="141"/>
                </a:cxn>
                <a:cxn ang="0">
                  <a:pos x="167" y="135"/>
                </a:cxn>
                <a:cxn ang="0">
                  <a:pos x="158" y="123"/>
                </a:cxn>
                <a:cxn ang="0">
                  <a:pos x="137" y="108"/>
                </a:cxn>
                <a:cxn ang="0">
                  <a:pos x="128" y="87"/>
                </a:cxn>
                <a:cxn ang="0">
                  <a:pos x="124" y="69"/>
                </a:cxn>
                <a:cxn ang="0">
                  <a:pos x="114" y="57"/>
                </a:cxn>
                <a:cxn ang="0">
                  <a:pos x="110" y="48"/>
                </a:cxn>
                <a:cxn ang="0">
                  <a:pos x="115" y="37"/>
                </a:cxn>
                <a:cxn ang="0">
                  <a:pos x="120" y="24"/>
                </a:cxn>
                <a:cxn ang="0">
                  <a:pos x="116" y="9"/>
                </a:cxn>
                <a:cxn ang="0">
                  <a:pos x="106" y="1"/>
                </a:cxn>
                <a:cxn ang="0">
                  <a:pos x="91" y="3"/>
                </a:cxn>
                <a:cxn ang="0">
                  <a:pos x="85" y="13"/>
                </a:cxn>
                <a:cxn ang="0">
                  <a:pos x="85" y="23"/>
                </a:cxn>
                <a:cxn ang="0">
                  <a:pos x="88" y="35"/>
                </a:cxn>
                <a:cxn ang="0">
                  <a:pos x="88" y="47"/>
                </a:cxn>
                <a:cxn ang="0">
                  <a:pos x="78" y="57"/>
                </a:cxn>
                <a:cxn ang="0">
                  <a:pos x="66" y="64"/>
                </a:cxn>
                <a:cxn ang="0">
                  <a:pos x="56" y="76"/>
                </a:cxn>
                <a:cxn ang="0">
                  <a:pos x="47" y="99"/>
                </a:cxn>
                <a:cxn ang="0">
                  <a:pos x="42" y="122"/>
                </a:cxn>
                <a:cxn ang="0">
                  <a:pos x="40" y="146"/>
                </a:cxn>
                <a:cxn ang="0">
                  <a:pos x="42" y="159"/>
                </a:cxn>
                <a:cxn ang="0">
                  <a:pos x="49" y="162"/>
                </a:cxn>
                <a:cxn ang="0">
                  <a:pos x="53" y="159"/>
                </a:cxn>
                <a:cxn ang="0">
                  <a:pos x="53" y="133"/>
                </a:cxn>
                <a:cxn ang="0">
                  <a:pos x="56" y="117"/>
                </a:cxn>
                <a:cxn ang="0">
                  <a:pos x="64" y="110"/>
                </a:cxn>
                <a:cxn ang="0">
                  <a:pos x="71" y="115"/>
                </a:cxn>
                <a:cxn ang="0">
                  <a:pos x="68" y="141"/>
                </a:cxn>
                <a:cxn ang="0">
                  <a:pos x="62" y="167"/>
                </a:cxn>
                <a:cxn ang="0">
                  <a:pos x="53" y="198"/>
                </a:cxn>
                <a:cxn ang="0">
                  <a:pos x="33" y="227"/>
                </a:cxn>
                <a:cxn ang="0">
                  <a:pos x="8" y="257"/>
                </a:cxn>
                <a:cxn ang="0">
                  <a:pos x="0" y="273"/>
                </a:cxn>
                <a:cxn ang="0">
                  <a:pos x="19" y="292"/>
                </a:cxn>
                <a:cxn ang="0">
                  <a:pos x="33" y="289"/>
                </a:cxn>
                <a:cxn ang="0">
                  <a:pos x="23" y="277"/>
                </a:cxn>
                <a:cxn ang="0">
                  <a:pos x="30" y="261"/>
                </a:cxn>
                <a:cxn ang="0">
                  <a:pos x="62" y="224"/>
                </a:cxn>
                <a:cxn ang="0">
                  <a:pos x="85" y="198"/>
                </a:cxn>
                <a:cxn ang="0">
                  <a:pos x="96" y="191"/>
                </a:cxn>
                <a:cxn ang="0">
                  <a:pos x="110" y="200"/>
                </a:cxn>
                <a:cxn ang="0">
                  <a:pos x="143" y="244"/>
                </a:cxn>
                <a:cxn ang="0">
                  <a:pos x="169" y="282"/>
                </a:cxn>
                <a:cxn ang="0">
                  <a:pos x="180" y="284"/>
                </a:cxn>
                <a:cxn ang="0">
                  <a:pos x="193" y="274"/>
                </a:cxn>
              </a:cxnLst>
              <a:rect l="0" t="0" r="r" b="b"/>
              <a:pathLst>
                <a:path w="202" h="293">
                  <a:moveTo>
                    <a:pt x="200" y="269"/>
                  </a:moveTo>
                  <a:lnTo>
                    <a:pt x="201" y="264"/>
                  </a:lnTo>
                  <a:lnTo>
                    <a:pt x="193" y="266"/>
                  </a:lnTo>
                  <a:lnTo>
                    <a:pt x="186" y="264"/>
                  </a:lnTo>
                  <a:lnTo>
                    <a:pt x="176" y="257"/>
                  </a:lnTo>
                  <a:lnTo>
                    <a:pt x="159" y="230"/>
                  </a:lnTo>
                  <a:lnTo>
                    <a:pt x="135" y="191"/>
                  </a:lnTo>
                  <a:lnTo>
                    <a:pt x="123" y="170"/>
                  </a:lnTo>
                  <a:lnTo>
                    <a:pt x="114" y="152"/>
                  </a:lnTo>
                  <a:lnTo>
                    <a:pt x="113" y="142"/>
                  </a:lnTo>
                  <a:lnTo>
                    <a:pt x="113" y="131"/>
                  </a:lnTo>
                  <a:lnTo>
                    <a:pt x="115" y="123"/>
                  </a:lnTo>
                  <a:lnTo>
                    <a:pt x="120" y="120"/>
                  </a:lnTo>
                  <a:lnTo>
                    <a:pt x="124" y="120"/>
                  </a:lnTo>
                  <a:lnTo>
                    <a:pt x="129" y="122"/>
                  </a:lnTo>
                  <a:lnTo>
                    <a:pt x="138" y="130"/>
                  </a:lnTo>
                  <a:lnTo>
                    <a:pt x="149" y="137"/>
                  </a:lnTo>
                  <a:lnTo>
                    <a:pt x="157" y="141"/>
                  </a:lnTo>
                  <a:lnTo>
                    <a:pt x="162" y="142"/>
                  </a:lnTo>
                  <a:lnTo>
                    <a:pt x="166" y="141"/>
                  </a:lnTo>
                  <a:lnTo>
                    <a:pt x="168" y="137"/>
                  </a:lnTo>
                  <a:lnTo>
                    <a:pt x="167" y="135"/>
                  </a:lnTo>
                  <a:lnTo>
                    <a:pt x="166" y="131"/>
                  </a:lnTo>
                  <a:lnTo>
                    <a:pt x="158" y="123"/>
                  </a:lnTo>
                  <a:lnTo>
                    <a:pt x="144" y="115"/>
                  </a:lnTo>
                  <a:lnTo>
                    <a:pt x="137" y="108"/>
                  </a:lnTo>
                  <a:lnTo>
                    <a:pt x="131" y="99"/>
                  </a:lnTo>
                  <a:lnTo>
                    <a:pt x="128" y="87"/>
                  </a:lnTo>
                  <a:lnTo>
                    <a:pt x="126" y="74"/>
                  </a:lnTo>
                  <a:lnTo>
                    <a:pt x="124" y="69"/>
                  </a:lnTo>
                  <a:lnTo>
                    <a:pt x="120" y="63"/>
                  </a:lnTo>
                  <a:lnTo>
                    <a:pt x="114" y="57"/>
                  </a:lnTo>
                  <a:lnTo>
                    <a:pt x="110" y="53"/>
                  </a:lnTo>
                  <a:lnTo>
                    <a:pt x="110" y="48"/>
                  </a:lnTo>
                  <a:lnTo>
                    <a:pt x="113" y="40"/>
                  </a:lnTo>
                  <a:lnTo>
                    <a:pt x="115" y="37"/>
                  </a:lnTo>
                  <a:lnTo>
                    <a:pt x="118" y="31"/>
                  </a:lnTo>
                  <a:lnTo>
                    <a:pt x="120" y="24"/>
                  </a:lnTo>
                  <a:lnTo>
                    <a:pt x="118" y="15"/>
                  </a:lnTo>
                  <a:lnTo>
                    <a:pt x="116" y="9"/>
                  </a:lnTo>
                  <a:lnTo>
                    <a:pt x="113" y="4"/>
                  </a:lnTo>
                  <a:lnTo>
                    <a:pt x="106" y="1"/>
                  </a:lnTo>
                  <a:lnTo>
                    <a:pt x="97" y="0"/>
                  </a:lnTo>
                  <a:lnTo>
                    <a:pt x="91" y="3"/>
                  </a:lnTo>
                  <a:lnTo>
                    <a:pt x="87" y="6"/>
                  </a:lnTo>
                  <a:lnTo>
                    <a:pt x="85" y="13"/>
                  </a:lnTo>
                  <a:lnTo>
                    <a:pt x="83" y="18"/>
                  </a:lnTo>
                  <a:lnTo>
                    <a:pt x="85" y="23"/>
                  </a:lnTo>
                  <a:lnTo>
                    <a:pt x="87" y="30"/>
                  </a:lnTo>
                  <a:lnTo>
                    <a:pt x="88" y="35"/>
                  </a:lnTo>
                  <a:lnTo>
                    <a:pt x="90" y="40"/>
                  </a:lnTo>
                  <a:lnTo>
                    <a:pt x="88" y="47"/>
                  </a:lnTo>
                  <a:lnTo>
                    <a:pt x="85" y="52"/>
                  </a:lnTo>
                  <a:lnTo>
                    <a:pt x="78" y="57"/>
                  </a:lnTo>
                  <a:lnTo>
                    <a:pt x="71" y="60"/>
                  </a:lnTo>
                  <a:lnTo>
                    <a:pt x="66" y="64"/>
                  </a:lnTo>
                  <a:lnTo>
                    <a:pt x="61" y="69"/>
                  </a:lnTo>
                  <a:lnTo>
                    <a:pt x="56" y="76"/>
                  </a:lnTo>
                  <a:lnTo>
                    <a:pt x="51" y="87"/>
                  </a:lnTo>
                  <a:lnTo>
                    <a:pt x="47" y="99"/>
                  </a:lnTo>
                  <a:lnTo>
                    <a:pt x="43" y="110"/>
                  </a:lnTo>
                  <a:lnTo>
                    <a:pt x="42" y="122"/>
                  </a:lnTo>
                  <a:lnTo>
                    <a:pt x="40" y="137"/>
                  </a:lnTo>
                  <a:lnTo>
                    <a:pt x="40" y="146"/>
                  </a:lnTo>
                  <a:lnTo>
                    <a:pt x="40" y="154"/>
                  </a:lnTo>
                  <a:lnTo>
                    <a:pt x="42" y="159"/>
                  </a:lnTo>
                  <a:lnTo>
                    <a:pt x="44" y="161"/>
                  </a:lnTo>
                  <a:lnTo>
                    <a:pt x="49" y="162"/>
                  </a:lnTo>
                  <a:lnTo>
                    <a:pt x="52" y="161"/>
                  </a:lnTo>
                  <a:lnTo>
                    <a:pt x="53" y="159"/>
                  </a:lnTo>
                  <a:lnTo>
                    <a:pt x="53" y="149"/>
                  </a:lnTo>
                  <a:lnTo>
                    <a:pt x="53" y="133"/>
                  </a:lnTo>
                  <a:lnTo>
                    <a:pt x="54" y="123"/>
                  </a:lnTo>
                  <a:lnTo>
                    <a:pt x="56" y="117"/>
                  </a:lnTo>
                  <a:lnTo>
                    <a:pt x="59" y="111"/>
                  </a:lnTo>
                  <a:lnTo>
                    <a:pt x="64" y="110"/>
                  </a:lnTo>
                  <a:lnTo>
                    <a:pt x="70" y="111"/>
                  </a:lnTo>
                  <a:lnTo>
                    <a:pt x="71" y="115"/>
                  </a:lnTo>
                  <a:lnTo>
                    <a:pt x="70" y="126"/>
                  </a:lnTo>
                  <a:lnTo>
                    <a:pt x="68" y="141"/>
                  </a:lnTo>
                  <a:lnTo>
                    <a:pt x="66" y="155"/>
                  </a:lnTo>
                  <a:lnTo>
                    <a:pt x="62" y="167"/>
                  </a:lnTo>
                  <a:lnTo>
                    <a:pt x="58" y="184"/>
                  </a:lnTo>
                  <a:lnTo>
                    <a:pt x="53" y="198"/>
                  </a:lnTo>
                  <a:lnTo>
                    <a:pt x="42" y="215"/>
                  </a:lnTo>
                  <a:lnTo>
                    <a:pt x="33" y="227"/>
                  </a:lnTo>
                  <a:lnTo>
                    <a:pt x="18" y="244"/>
                  </a:lnTo>
                  <a:lnTo>
                    <a:pt x="8" y="257"/>
                  </a:lnTo>
                  <a:lnTo>
                    <a:pt x="0" y="268"/>
                  </a:lnTo>
                  <a:lnTo>
                    <a:pt x="0" y="273"/>
                  </a:lnTo>
                  <a:lnTo>
                    <a:pt x="8" y="282"/>
                  </a:lnTo>
                  <a:lnTo>
                    <a:pt x="19" y="292"/>
                  </a:lnTo>
                  <a:lnTo>
                    <a:pt x="30" y="292"/>
                  </a:lnTo>
                  <a:lnTo>
                    <a:pt x="33" y="289"/>
                  </a:lnTo>
                  <a:lnTo>
                    <a:pt x="28" y="283"/>
                  </a:lnTo>
                  <a:lnTo>
                    <a:pt x="23" y="277"/>
                  </a:lnTo>
                  <a:lnTo>
                    <a:pt x="23" y="272"/>
                  </a:lnTo>
                  <a:lnTo>
                    <a:pt x="30" y="261"/>
                  </a:lnTo>
                  <a:lnTo>
                    <a:pt x="43" y="248"/>
                  </a:lnTo>
                  <a:lnTo>
                    <a:pt x="62" y="224"/>
                  </a:lnTo>
                  <a:lnTo>
                    <a:pt x="78" y="204"/>
                  </a:lnTo>
                  <a:lnTo>
                    <a:pt x="85" y="198"/>
                  </a:lnTo>
                  <a:lnTo>
                    <a:pt x="88" y="193"/>
                  </a:lnTo>
                  <a:lnTo>
                    <a:pt x="96" y="191"/>
                  </a:lnTo>
                  <a:lnTo>
                    <a:pt x="102" y="195"/>
                  </a:lnTo>
                  <a:lnTo>
                    <a:pt x="110" y="200"/>
                  </a:lnTo>
                  <a:lnTo>
                    <a:pt x="125" y="220"/>
                  </a:lnTo>
                  <a:lnTo>
                    <a:pt x="143" y="244"/>
                  </a:lnTo>
                  <a:lnTo>
                    <a:pt x="159" y="268"/>
                  </a:lnTo>
                  <a:lnTo>
                    <a:pt x="169" y="282"/>
                  </a:lnTo>
                  <a:lnTo>
                    <a:pt x="173" y="284"/>
                  </a:lnTo>
                  <a:lnTo>
                    <a:pt x="180" y="284"/>
                  </a:lnTo>
                  <a:lnTo>
                    <a:pt x="186" y="279"/>
                  </a:lnTo>
                  <a:lnTo>
                    <a:pt x="193" y="274"/>
                  </a:lnTo>
                  <a:lnTo>
                    <a:pt x="200" y="269"/>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8" name="Group 149"/>
            <p:cNvGrpSpPr>
              <a:grpSpLocks/>
            </p:cNvGrpSpPr>
            <p:nvPr/>
          </p:nvGrpSpPr>
          <p:grpSpPr bwMode="auto">
            <a:xfrm>
              <a:off x="2670" y="2875"/>
              <a:ext cx="261" cy="311"/>
              <a:chOff x="2670" y="2875"/>
              <a:chExt cx="261" cy="311"/>
            </a:xfrm>
          </p:grpSpPr>
          <p:grpSp>
            <p:nvGrpSpPr>
              <p:cNvPr id="19" name="Group 150"/>
              <p:cNvGrpSpPr>
                <a:grpSpLocks/>
              </p:cNvGrpSpPr>
              <p:nvPr/>
            </p:nvGrpSpPr>
            <p:grpSpPr bwMode="auto">
              <a:xfrm>
                <a:off x="2670" y="2875"/>
                <a:ext cx="261" cy="311"/>
                <a:chOff x="2670" y="2875"/>
                <a:chExt cx="261" cy="311"/>
              </a:xfrm>
            </p:grpSpPr>
            <p:sp>
              <p:nvSpPr>
                <p:cNvPr id="2802839" name="AutoShape 151"/>
                <p:cNvSpPr>
                  <a:spLocks noChangeArrowheads="1"/>
                </p:cNvSpPr>
                <p:nvPr/>
              </p:nvSpPr>
              <p:spPr bwMode="auto">
                <a:xfrm>
                  <a:off x="2670" y="2926"/>
                  <a:ext cx="261"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2840" name="AutoShape 152"/>
                <p:cNvSpPr>
                  <a:spLocks noChangeArrowheads="1"/>
                </p:cNvSpPr>
                <p:nvPr/>
              </p:nvSpPr>
              <p:spPr bwMode="auto">
                <a:xfrm>
                  <a:off x="2734" y="2875"/>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2841" name="Oval 153"/>
              <p:cNvSpPr>
                <a:spLocks noChangeArrowheads="1"/>
              </p:cNvSpPr>
              <p:nvPr/>
            </p:nvSpPr>
            <p:spPr bwMode="auto">
              <a:xfrm>
                <a:off x="2753" y="2901"/>
                <a:ext cx="26"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842" name="AutoShape 154"/>
              <p:cNvSpPr>
                <a:spLocks noChangeArrowheads="1"/>
              </p:cNvSpPr>
              <p:nvPr/>
            </p:nvSpPr>
            <p:spPr bwMode="auto">
              <a:xfrm>
                <a:off x="2703" y="3049"/>
                <a:ext cx="137" cy="54"/>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20" name="Group 155"/>
          <p:cNvGrpSpPr>
            <a:grpSpLocks/>
          </p:cNvGrpSpPr>
          <p:nvPr/>
        </p:nvGrpSpPr>
        <p:grpSpPr bwMode="auto">
          <a:xfrm>
            <a:off x="3773488" y="5038725"/>
            <a:ext cx="1393825" cy="495300"/>
            <a:chOff x="2674" y="3174"/>
            <a:chExt cx="988" cy="312"/>
          </a:xfrm>
        </p:grpSpPr>
        <p:sp>
          <p:nvSpPr>
            <p:cNvPr id="2802844" name="AutoShape 156"/>
            <p:cNvSpPr>
              <a:spLocks noChangeArrowheads="1"/>
            </p:cNvSpPr>
            <p:nvPr/>
          </p:nvSpPr>
          <p:spPr bwMode="auto">
            <a:xfrm>
              <a:off x="2674" y="3226"/>
              <a:ext cx="207"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21" name="Group 157"/>
            <p:cNvGrpSpPr>
              <a:grpSpLocks/>
            </p:cNvGrpSpPr>
            <p:nvPr/>
          </p:nvGrpSpPr>
          <p:grpSpPr bwMode="auto">
            <a:xfrm>
              <a:off x="3220" y="3216"/>
              <a:ext cx="202" cy="257"/>
              <a:chOff x="3220" y="3216"/>
              <a:chExt cx="202" cy="257"/>
            </a:xfrm>
          </p:grpSpPr>
          <p:sp>
            <p:nvSpPr>
              <p:cNvPr id="2802846" name="Freeform 158"/>
              <p:cNvSpPr>
                <a:spLocks/>
              </p:cNvSpPr>
              <p:nvPr/>
            </p:nvSpPr>
            <p:spPr bwMode="auto">
              <a:xfrm>
                <a:off x="3350" y="3335"/>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802847" name="Rectangle 159"/>
              <p:cNvSpPr>
                <a:spLocks noChangeArrowheads="1"/>
              </p:cNvSpPr>
              <p:nvPr/>
            </p:nvSpPr>
            <p:spPr bwMode="auto">
              <a:xfrm>
                <a:off x="3345" y="3335"/>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2848" name="Rectangle 160"/>
              <p:cNvSpPr>
                <a:spLocks noChangeArrowheads="1"/>
              </p:cNvSpPr>
              <p:nvPr/>
            </p:nvSpPr>
            <p:spPr bwMode="auto">
              <a:xfrm>
                <a:off x="3353" y="3391"/>
                <a:ext cx="57"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2849" name="Rectangle 161"/>
              <p:cNvSpPr>
                <a:spLocks noChangeArrowheads="1"/>
              </p:cNvSpPr>
              <p:nvPr/>
            </p:nvSpPr>
            <p:spPr bwMode="auto">
              <a:xfrm>
                <a:off x="3222" y="3391"/>
                <a:ext cx="73"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2850" name="Oval 162"/>
              <p:cNvSpPr>
                <a:spLocks noChangeArrowheads="1"/>
              </p:cNvSpPr>
              <p:nvPr/>
            </p:nvSpPr>
            <p:spPr bwMode="auto">
              <a:xfrm>
                <a:off x="3280" y="3216"/>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802851" name="Freeform 163"/>
              <p:cNvSpPr>
                <a:spLocks/>
              </p:cNvSpPr>
              <p:nvPr/>
            </p:nvSpPr>
            <p:spPr bwMode="auto">
              <a:xfrm>
                <a:off x="3220" y="3260"/>
                <a:ext cx="140"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1" y="212"/>
                  </a:cxn>
                  <a:cxn ang="0">
                    <a:pos x="115" y="102"/>
                  </a:cxn>
                  <a:cxn ang="0">
                    <a:pos x="114" y="99"/>
                  </a:cxn>
                  <a:cxn ang="0">
                    <a:pos x="113" y="98"/>
                  </a:cxn>
                  <a:cxn ang="0">
                    <a:pos x="111" y="96"/>
                  </a:cxn>
                  <a:cxn ang="0">
                    <a:pos x="109" y="94"/>
                  </a:cxn>
                  <a:cxn ang="0">
                    <a:pos x="107" y="93"/>
                  </a:cxn>
                  <a:cxn ang="0">
                    <a:pos x="104" y="93"/>
                  </a:cxn>
                  <a:cxn ang="0">
                    <a:pos x="101" y="93"/>
                  </a:cxn>
                  <a:cxn ang="0">
                    <a:pos x="99" y="93"/>
                  </a:cxn>
                  <a:cxn ang="0">
                    <a:pos x="67" y="54"/>
                  </a:cxn>
                  <a:cxn ang="0">
                    <a:pos x="129" y="67"/>
                  </a:cxn>
                  <a:cxn ang="0">
                    <a:pos x="132" y="66"/>
                  </a:cxn>
                  <a:cxn ang="0">
                    <a:pos x="133" y="66"/>
                  </a:cxn>
                  <a:cxn ang="0">
                    <a:pos x="136" y="64"/>
                  </a:cxn>
                  <a:cxn ang="0">
                    <a:pos x="138" y="62"/>
                  </a:cxn>
                  <a:cxn ang="0">
                    <a:pos x="138" y="59"/>
                  </a:cxn>
                  <a:cxn ang="0">
                    <a:pos x="139" y="56"/>
                  </a:cxn>
                  <a:cxn ang="0">
                    <a:pos x="138" y="53"/>
                  </a:cxn>
                  <a:cxn ang="0">
                    <a:pos x="137" y="51"/>
                  </a:cxn>
                  <a:cxn ang="0">
                    <a:pos x="135" y="49"/>
                  </a:cxn>
                  <a:cxn ang="0">
                    <a:pos x="133" y="47"/>
                  </a:cxn>
                  <a:cxn ang="0">
                    <a:pos x="130" y="46"/>
                  </a:cxn>
                  <a:cxn ang="0">
                    <a:pos x="88" y="46"/>
                  </a:cxn>
                  <a:cxn ang="0">
                    <a:pos x="81" y="30"/>
                  </a:cxn>
                  <a:cxn ang="0">
                    <a:pos x="81" y="26"/>
                  </a:cxn>
                  <a:cxn ang="0">
                    <a:pos x="82" y="22"/>
                  </a:cxn>
                  <a:cxn ang="0">
                    <a:pos x="82" y="18"/>
                  </a:cxn>
                  <a:cxn ang="0">
                    <a:pos x="81" y="14"/>
                  </a:cxn>
                  <a:cxn ang="0">
                    <a:pos x="79" y="11"/>
                  </a:cxn>
                  <a:cxn ang="0">
                    <a:pos x="77" y="8"/>
                  </a:cxn>
                  <a:cxn ang="0">
                    <a:pos x="74" y="5"/>
                  </a:cxn>
                  <a:cxn ang="0">
                    <a:pos x="71" y="3"/>
                  </a:cxn>
                  <a:cxn ang="0">
                    <a:pos x="67" y="1"/>
                  </a:cxn>
                  <a:cxn ang="0">
                    <a:pos x="63" y="0"/>
                  </a:cxn>
                  <a:cxn ang="0">
                    <a:pos x="58" y="0"/>
                  </a:cxn>
                  <a:cxn ang="0">
                    <a:pos x="54" y="1"/>
                  </a:cxn>
                  <a:cxn ang="0">
                    <a:pos x="50" y="2"/>
                  </a:cxn>
                  <a:cxn ang="0">
                    <a:pos x="45" y="4"/>
                  </a:cxn>
                  <a:cxn ang="0">
                    <a:pos x="42" y="8"/>
                  </a:cxn>
                  <a:cxn ang="0">
                    <a:pos x="40" y="12"/>
                  </a:cxn>
                  <a:cxn ang="0">
                    <a:pos x="38" y="16"/>
                  </a:cxn>
                </a:cxnLst>
                <a:rect l="0" t="0" r="r" b="b"/>
                <a:pathLst>
                  <a:path w="140"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1" y="119"/>
                    </a:lnTo>
                    <a:lnTo>
                      <a:pt x="91" y="212"/>
                    </a:lnTo>
                    <a:lnTo>
                      <a:pt x="115" y="212"/>
                    </a:lnTo>
                    <a:lnTo>
                      <a:pt x="115" y="102"/>
                    </a:lnTo>
                    <a:lnTo>
                      <a:pt x="115" y="101"/>
                    </a:lnTo>
                    <a:lnTo>
                      <a:pt x="114" y="99"/>
                    </a:lnTo>
                    <a:lnTo>
                      <a:pt x="114" y="98"/>
                    </a:lnTo>
                    <a:lnTo>
                      <a:pt x="113" y="98"/>
                    </a:lnTo>
                    <a:lnTo>
                      <a:pt x="112" y="97"/>
                    </a:lnTo>
                    <a:lnTo>
                      <a:pt x="111" y="96"/>
                    </a:lnTo>
                    <a:lnTo>
                      <a:pt x="110" y="95"/>
                    </a:lnTo>
                    <a:lnTo>
                      <a:pt x="109" y="94"/>
                    </a:lnTo>
                    <a:lnTo>
                      <a:pt x="108" y="94"/>
                    </a:lnTo>
                    <a:lnTo>
                      <a:pt x="107" y="93"/>
                    </a:lnTo>
                    <a:lnTo>
                      <a:pt x="105" y="93"/>
                    </a:lnTo>
                    <a:lnTo>
                      <a:pt x="104" y="93"/>
                    </a:lnTo>
                    <a:lnTo>
                      <a:pt x="102" y="93"/>
                    </a:lnTo>
                    <a:lnTo>
                      <a:pt x="101" y="93"/>
                    </a:lnTo>
                    <a:lnTo>
                      <a:pt x="100" y="93"/>
                    </a:lnTo>
                    <a:lnTo>
                      <a:pt x="99" y="93"/>
                    </a:lnTo>
                    <a:lnTo>
                      <a:pt x="55" y="90"/>
                    </a:lnTo>
                    <a:lnTo>
                      <a:pt x="67" y="54"/>
                    </a:lnTo>
                    <a:lnTo>
                      <a:pt x="76" y="67"/>
                    </a:lnTo>
                    <a:lnTo>
                      <a:pt x="129" y="67"/>
                    </a:lnTo>
                    <a:lnTo>
                      <a:pt x="130" y="66"/>
                    </a:lnTo>
                    <a:lnTo>
                      <a:pt x="132" y="66"/>
                    </a:lnTo>
                    <a:lnTo>
                      <a:pt x="133" y="66"/>
                    </a:lnTo>
                    <a:lnTo>
                      <a:pt x="133" y="66"/>
                    </a:lnTo>
                    <a:lnTo>
                      <a:pt x="135" y="64"/>
                    </a:lnTo>
                    <a:lnTo>
                      <a:pt x="136" y="64"/>
                    </a:lnTo>
                    <a:lnTo>
                      <a:pt x="137" y="63"/>
                    </a:lnTo>
                    <a:lnTo>
                      <a:pt x="138" y="62"/>
                    </a:lnTo>
                    <a:lnTo>
                      <a:pt x="138" y="61"/>
                    </a:lnTo>
                    <a:lnTo>
                      <a:pt x="138" y="59"/>
                    </a:lnTo>
                    <a:lnTo>
                      <a:pt x="139" y="58"/>
                    </a:lnTo>
                    <a:lnTo>
                      <a:pt x="139" y="56"/>
                    </a:lnTo>
                    <a:lnTo>
                      <a:pt x="139" y="54"/>
                    </a:lnTo>
                    <a:lnTo>
                      <a:pt x="138" y="53"/>
                    </a:lnTo>
                    <a:lnTo>
                      <a:pt x="138" y="52"/>
                    </a:lnTo>
                    <a:lnTo>
                      <a:pt x="137" y="51"/>
                    </a:lnTo>
                    <a:lnTo>
                      <a:pt x="136" y="49"/>
                    </a:lnTo>
                    <a:lnTo>
                      <a:pt x="135" y="49"/>
                    </a:lnTo>
                    <a:lnTo>
                      <a:pt x="134" y="48"/>
                    </a:lnTo>
                    <a:lnTo>
                      <a:pt x="133" y="47"/>
                    </a:lnTo>
                    <a:lnTo>
                      <a:pt x="132" y="46"/>
                    </a:lnTo>
                    <a:lnTo>
                      <a:pt x="130" y="46"/>
                    </a:lnTo>
                    <a:lnTo>
                      <a:pt x="129" y="46"/>
                    </a:lnTo>
                    <a:lnTo>
                      <a:pt x="88" y="46"/>
                    </a:lnTo>
                    <a:lnTo>
                      <a:pt x="79" y="31"/>
                    </a:lnTo>
                    <a:lnTo>
                      <a:pt x="81" y="30"/>
                    </a:lnTo>
                    <a:lnTo>
                      <a:pt x="81" y="28"/>
                    </a:lnTo>
                    <a:lnTo>
                      <a:pt x="81" y="26"/>
                    </a:lnTo>
                    <a:lnTo>
                      <a:pt x="82" y="24"/>
                    </a:lnTo>
                    <a:lnTo>
                      <a:pt x="82" y="22"/>
                    </a:lnTo>
                    <a:lnTo>
                      <a:pt x="82" y="20"/>
                    </a:lnTo>
                    <a:lnTo>
                      <a:pt x="82" y="18"/>
                    </a:lnTo>
                    <a:lnTo>
                      <a:pt x="81" y="16"/>
                    </a:lnTo>
                    <a:lnTo>
                      <a:pt x="81" y="14"/>
                    </a:lnTo>
                    <a:lnTo>
                      <a:pt x="80" y="13"/>
                    </a:lnTo>
                    <a:lnTo>
                      <a:pt x="79" y="11"/>
                    </a:lnTo>
                    <a:lnTo>
                      <a:pt x="78" y="9"/>
                    </a:lnTo>
                    <a:lnTo>
                      <a:pt x="77" y="8"/>
                    </a:lnTo>
                    <a:lnTo>
                      <a:pt x="76" y="6"/>
                    </a:lnTo>
                    <a:lnTo>
                      <a:pt x="74" y="5"/>
                    </a:lnTo>
                    <a:lnTo>
                      <a:pt x="73" y="4"/>
                    </a:lnTo>
                    <a:lnTo>
                      <a:pt x="71" y="3"/>
                    </a:lnTo>
                    <a:lnTo>
                      <a:pt x="69" y="2"/>
                    </a:lnTo>
                    <a:lnTo>
                      <a:pt x="67" y="1"/>
                    </a:lnTo>
                    <a:lnTo>
                      <a:pt x="65" y="1"/>
                    </a:lnTo>
                    <a:lnTo>
                      <a:pt x="63" y="0"/>
                    </a:lnTo>
                    <a:lnTo>
                      <a:pt x="61" y="0"/>
                    </a:lnTo>
                    <a:lnTo>
                      <a:pt x="58" y="0"/>
                    </a:lnTo>
                    <a:lnTo>
                      <a:pt x="56" y="0"/>
                    </a:lnTo>
                    <a:lnTo>
                      <a:pt x="54" y="1"/>
                    </a:lnTo>
                    <a:lnTo>
                      <a:pt x="52" y="1"/>
                    </a:lnTo>
                    <a:lnTo>
                      <a:pt x="50" y="2"/>
                    </a:lnTo>
                    <a:lnTo>
                      <a:pt x="48" y="3"/>
                    </a:lnTo>
                    <a:lnTo>
                      <a:pt x="45" y="4"/>
                    </a:lnTo>
                    <a:lnTo>
                      <a:pt x="44" y="6"/>
                    </a:lnTo>
                    <a:lnTo>
                      <a:pt x="42" y="8"/>
                    </a:lnTo>
                    <a:lnTo>
                      <a:pt x="41" y="9"/>
                    </a:lnTo>
                    <a:lnTo>
                      <a:pt x="40"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802852" name="Freeform 164"/>
            <p:cNvSpPr>
              <a:spLocks/>
            </p:cNvSpPr>
            <p:nvPr/>
          </p:nvSpPr>
          <p:spPr bwMode="auto">
            <a:xfrm>
              <a:off x="3460" y="3174"/>
              <a:ext cx="202" cy="293"/>
            </a:xfrm>
            <a:custGeom>
              <a:avLst/>
              <a:gdLst/>
              <a:ahLst/>
              <a:cxnLst>
                <a:cxn ang="0">
                  <a:pos x="201" y="264"/>
                </a:cxn>
                <a:cxn ang="0">
                  <a:pos x="186" y="264"/>
                </a:cxn>
                <a:cxn ang="0">
                  <a:pos x="159" y="230"/>
                </a:cxn>
                <a:cxn ang="0">
                  <a:pos x="123" y="170"/>
                </a:cxn>
                <a:cxn ang="0">
                  <a:pos x="113" y="142"/>
                </a:cxn>
                <a:cxn ang="0">
                  <a:pos x="115" y="123"/>
                </a:cxn>
                <a:cxn ang="0">
                  <a:pos x="124" y="120"/>
                </a:cxn>
                <a:cxn ang="0">
                  <a:pos x="138" y="130"/>
                </a:cxn>
                <a:cxn ang="0">
                  <a:pos x="157" y="141"/>
                </a:cxn>
                <a:cxn ang="0">
                  <a:pos x="166" y="141"/>
                </a:cxn>
                <a:cxn ang="0">
                  <a:pos x="167" y="135"/>
                </a:cxn>
                <a:cxn ang="0">
                  <a:pos x="158" y="123"/>
                </a:cxn>
                <a:cxn ang="0">
                  <a:pos x="137" y="108"/>
                </a:cxn>
                <a:cxn ang="0">
                  <a:pos x="128" y="87"/>
                </a:cxn>
                <a:cxn ang="0">
                  <a:pos x="124" y="69"/>
                </a:cxn>
                <a:cxn ang="0">
                  <a:pos x="114" y="57"/>
                </a:cxn>
                <a:cxn ang="0">
                  <a:pos x="110" y="48"/>
                </a:cxn>
                <a:cxn ang="0">
                  <a:pos x="115" y="37"/>
                </a:cxn>
                <a:cxn ang="0">
                  <a:pos x="120" y="24"/>
                </a:cxn>
                <a:cxn ang="0">
                  <a:pos x="116" y="9"/>
                </a:cxn>
                <a:cxn ang="0">
                  <a:pos x="106" y="1"/>
                </a:cxn>
                <a:cxn ang="0">
                  <a:pos x="91" y="3"/>
                </a:cxn>
                <a:cxn ang="0">
                  <a:pos x="85" y="13"/>
                </a:cxn>
                <a:cxn ang="0">
                  <a:pos x="85" y="23"/>
                </a:cxn>
                <a:cxn ang="0">
                  <a:pos x="88" y="35"/>
                </a:cxn>
                <a:cxn ang="0">
                  <a:pos x="88" y="47"/>
                </a:cxn>
                <a:cxn ang="0">
                  <a:pos x="78" y="57"/>
                </a:cxn>
                <a:cxn ang="0">
                  <a:pos x="66" y="64"/>
                </a:cxn>
                <a:cxn ang="0">
                  <a:pos x="56" y="76"/>
                </a:cxn>
                <a:cxn ang="0">
                  <a:pos x="47" y="99"/>
                </a:cxn>
                <a:cxn ang="0">
                  <a:pos x="42" y="122"/>
                </a:cxn>
                <a:cxn ang="0">
                  <a:pos x="40" y="146"/>
                </a:cxn>
                <a:cxn ang="0">
                  <a:pos x="42" y="159"/>
                </a:cxn>
                <a:cxn ang="0">
                  <a:pos x="49" y="162"/>
                </a:cxn>
                <a:cxn ang="0">
                  <a:pos x="53" y="159"/>
                </a:cxn>
                <a:cxn ang="0">
                  <a:pos x="53" y="133"/>
                </a:cxn>
                <a:cxn ang="0">
                  <a:pos x="56" y="117"/>
                </a:cxn>
                <a:cxn ang="0">
                  <a:pos x="64" y="110"/>
                </a:cxn>
                <a:cxn ang="0">
                  <a:pos x="71" y="115"/>
                </a:cxn>
                <a:cxn ang="0">
                  <a:pos x="68" y="141"/>
                </a:cxn>
                <a:cxn ang="0">
                  <a:pos x="62" y="167"/>
                </a:cxn>
                <a:cxn ang="0">
                  <a:pos x="53" y="198"/>
                </a:cxn>
                <a:cxn ang="0">
                  <a:pos x="33" y="227"/>
                </a:cxn>
                <a:cxn ang="0">
                  <a:pos x="8" y="257"/>
                </a:cxn>
                <a:cxn ang="0">
                  <a:pos x="0" y="273"/>
                </a:cxn>
                <a:cxn ang="0">
                  <a:pos x="19" y="292"/>
                </a:cxn>
                <a:cxn ang="0">
                  <a:pos x="33" y="289"/>
                </a:cxn>
                <a:cxn ang="0">
                  <a:pos x="23" y="277"/>
                </a:cxn>
                <a:cxn ang="0">
                  <a:pos x="30" y="261"/>
                </a:cxn>
                <a:cxn ang="0">
                  <a:pos x="62" y="224"/>
                </a:cxn>
                <a:cxn ang="0">
                  <a:pos x="85" y="198"/>
                </a:cxn>
                <a:cxn ang="0">
                  <a:pos x="96" y="191"/>
                </a:cxn>
                <a:cxn ang="0">
                  <a:pos x="110" y="200"/>
                </a:cxn>
                <a:cxn ang="0">
                  <a:pos x="143" y="244"/>
                </a:cxn>
                <a:cxn ang="0">
                  <a:pos x="169" y="282"/>
                </a:cxn>
                <a:cxn ang="0">
                  <a:pos x="180" y="284"/>
                </a:cxn>
                <a:cxn ang="0">
                  <a:pos x="193" y="274"/>
                </a:cxn>
              </a:cxnLst>
              <a:rect l="0" t="0" r="r" b="b"/>
              <a:pathLst>
                <a:path w="202" h="293">
                  <a:moveTo>
                    <a:pt x="200" y="269"/>
                  </a:moveTo>
                  <a:lnTo>
                    <a:pt x="201" y="264"/>
                  </a:lnTo>
                  <a:lnTo>
                    <a:pt x="193" y="266"/>
                  </a:lnTo>
                  <a:lnTo>
                    <a:pt x="186" y="264"/>
                  </a:lnTo>
                  <a:lnTo>
                    <a:pt x="176" y="257"/>
                  </a:lnTo>
                  <a:lnTo>
                    <a:pt x="159" y="230"/>
                  </a:lnTo>
                  <a:lnTo>
                    <a:pt x="135" y="191"/>
                  </a:lnTo>
                  <a:lnTo>
                    <a:pt x="123" y="170"/>
                  </a:lnTo>
                  <a:lnTo>
                    <a:pt x="114" y="152"/>
                  </a:lnTo>
                  <a:lnTo>
                    <a:pt x="113" y="142"/>
                  </a:lnTo>
                  <a:lnTo>
                    <a:pt x="113" y="131"/>
                  </a:lnTo>
                  <a:lnTo>
                    <a:pt x="115" y="123"/>
                  </a:lnTo>
                  <a:lnTo>
                    <a:pt x="120" y="120"/>
                  </a:lnTo>
                  <a:lnTo>
                    <a:pt x="124" y="120"/>
                  </a:lnTo>
                  <a:lnTo>
                    <a:pt x="129" y="122"/>
                  </a:lnTo>
                  <a:lnTo>
                    <a:pt x="138" y="130"/>
                  </a:lnTo>
                  <a:lnTo>
                    <a:pt x="149" y="137"/>
                  </a:lnTo>
                  <a:lnTo>
                    <a:pt x="157" y="141"/>
                  </a:lnTo>
                  <a:lnTo>
                    <a:pt x="162" y="142"/>
                  </a:lnTo>
                  <a:lnTo>
                    <a:pt x="166" y="141"/>
                  </a:lnTo>
                  <a:lnTo>
                    <a:pt x="168" y="137"/>
                  </a:lnTo>
                  <a:lnTo>
                    <a:pt x="167" y="135"/>
                  </a:lnTo>
                  <a:lnTo>
                    <a:pt x="166" y="131"/>
                  </a:lnTo>
                  <a:lnTo>
                    <a:pt x="158" y="123"/>
                  </a:lnTo>
                  <a:lnTo>
                    <a:pt x="144" y="115"/>
                  </a:lnTo>
                  <a:lnTo>
                    <a:pt x="137" y="108"/>
                  </a:lnTo>
                  <a:lnTo>
                    <a:pt x="131" y="99"/>
                  </a:lnTo>
                  <a:lnTo>
                    <a:pt x="128" y="87"/>
                  </a:lnTo>
                  <a:lnTo>
                    <a:pt x="126" y="74"/>
                  </a:lnTo>
                  <a:lnTo>
                    <a:pt x="124" y="69"/>
                  </a:lnTo>
                  <a:lnTo>
                    <a:pt x="120" y="63"/>
                  </a:lnTo>
                  <a:lnTo>
                    <a:pt x="114" y="57"/>
                  </a:lnTo>
                  <a:lnTo>
                    <a:pt x="110" y="53"/>
                  </a:lnTo>
                  <a:lnTo>
                    <a:pt x="110" y="48"/>
                  </a:lnTo>
                  <a:lnTo>
                    <a:pt x="113" y="40"/>
                  </a:lnTo>
                  <a:lnTo>
                    <a:pt x="115" y="37"/>
                  </a:lnTo>
                  <a:lnTo>
                    <a:pt x="118" y="31"/>
                  </a:lnTo>
                  <a:lnTo>
                    <a:pt x="120" y="24"/>
                  </a:lnTo>
                  <a:lnTo>
                    <a:pt x="118" y="15"/>
                  </a:lnTo>
                  <a:lnTo>
                    <a:pt x="116" y="9"/>
                  </a:lnTo>
                  <a:lnTo>
                    <a:pt x="113" y="4"/>
                  </a:lnTo>
                  <a:lnTo>
                    <a:pt x="106" y="1"/>
                  </a:lnTo>
                  <a:lnTo>
                    <a:pt x="97" y="0"/>
                  </a:lnTo>
                  <a:lnTo>
                    <a:pt x="91" y="3"/>
                  </a:lnTo>
                  <a:lnTo>
                    <a:pt x="87" y="6"/>
                  </a:lnTo>
                  <a:lnTo>
                    <a:pt x="85" y="13"/>
                  </a:lnTo>
                  <a:lnTo>
                    <a:pt x="83" y="18"/>
                  </a:lnTo>
                  <a:lnTo>
                    <a:pt x="85" y="23"/>
                  </a:lnTo>
                  <a:lnTo>
                    <a:pt x="87" y="30"/>
                  </a:lnTo>
                  <a:lnTo>
                    <a:pt x="88" y="35"/>
                  </a:lnTo>
                  <a:lnTo>
                    <a:pt x="90" y="40"/>
                  </a:lnTo>
                  <a:lnTo>
                    <a:pt x="88" y="47"/>
                  </a:lnTo>
                  <a:lnTo>
                    <a:pt x="85" y="52"/>
                  </a:lnTo>
                  <a:lnTo>
                    <a:pt x="78" y="57"/>
                  </a:lnTo>
                  <a:lnTo>
                    <a:pt x="71" y="60"/>
                  </a:lnTo>
                  <a:lnTo>
                    <a:pt x="66" y="64"/>
                  </a:lnTo>
                  <a:lnTo>
                    <a:pt x="61" y="69"/>
                  </a:lnTo>
                  <a:lnTo>
                    <a:pt x="56" y="76"/>
                  </a:lnTo>
                  <a:lnTo>
                    <a:pt x="51" y="87"/>
                  </a:lnTo>
                  <a:lnTo>
                    <a:pt x="47" y="99"/>
                  </a:lnTo>
                  <a:lnTo>
                    <a:pt x="43" y="110"/>
                  </a:lnTo>
                  <a:lnTo>
                    <a:pt x="42" y="122"/>
                  </a:lnTo>
                  <a:lnTo>
                    <a:pt x="40" y="137"/>
                  </a:lnTo>
                  <a:lnTo>
                    <a:pt x="40" y="146"/>
                  </a:lnTo>
                  <a:lnTo>
                    <a:pt x="40" y="154"/>
                  </a:lnTo>
                  <a:lnTo>
                    <a:pt x="42" y="159"/>
                  </a:lnTo>
                  <a:lnTo>
                    <a:pt x="44" y="161"/>
                  </a:lnTo>
                  <a:lnTo>
                    <a:pt x="49" y="162"/>
                  </a:lnTo>
                  <a:lnTo>
                    <a:pt x="52" y="161"/>
                  </a:lnTo>
                  <a:lnTo>
                    <a:pt x="53" y="159"/>
                  </a:lnTo>
                  <a:lnTo>
                    <a:pt x="53" y="149"/>
                  </a:lnTo>
                  <a:lnTo>
                    <a:pt x="53" y="133"/>
                  </a:lnTo>
                  <a:lnTo>
                    <a:pt x="54" y="123"/>
                  </a:lnTo>
                  <a:lnTo>
                    <a:pt x="56" y="117"/>
                  </a:lnTo>
                  <a:lnTo>
                    <a:pt x="59" y="111"/>
                  </a:lnTo>
                  <a:lnTo>
                    <a:pt x="64" y="110"/>
                  </a:lnTo>
                  <a:lnTo>
                    <a:pt x="70" y="111"/>
                  </a:lnTo>
                  <a:lnTo>
                    <a:pt x="71" y="115"/>
                  </a:lnTo>
                  <a:lnTo>
                    <a:pt x="70" y="126"/>
                  </a:lnTo>
                  <a:lnTo>
                    <a:pt x="68" y="141"/>
                  </a:lnTo>
                  <a:lnTo>
                    <a:pt x="66" y="155"/>
                  </a:lnTo>
                  <a:lnTo>
                    <a:pt x="62" y="167"/>
                  </a:lnTo>
                  <a:lnTo>
                    <a:pt x="58" y="184"/>
                  </a:lnTo>
                  <a:lnTo>
                    <a:pt x="53" y="198"/>
                  </a:lnTo>
                  <a:lnTo>
                    <a:pt x="42" y="215"/>
                  </a:lnTo>
                  <a:lnTo>
                    <a:pt x="33" y="227"/>
                  </a:lnTo>
                  <a:lnTo>
                    <a:pt x="18" y="244"/>
                  </a:lnTo>
                  <a:lnTo>
                    <a:pt x="8" y="257"/>
                  </a:lnTo>
                  <a:lnTo>
                    <a:pt x="0" y="268"/>
                  </a:lnTo>
                  <a:lnTo>
                    <a:pt x="0" y="273"/>
                  </a:lnTo>
                  <a:lnTo>
                    <a:pt x="8" y="282"/>
                  </a:lnTo>
                  <a:lnTo>
                    <a:pt x="19" y="292"/>
                  </a:lnTo>
                  <a:lnTo>
                    <a:pt x="30" y="292"/>
                  </a:lnTo>
                  <a:lnTo>
                    <a:pt x="33" y="289"/>
                  </a:lnTo>
                  <a:lnTo>
                    <a:pt x="28" y="283"/>
                  </a:lnTo>
                  <a:lnTo>
                    <a:pt x="23" y="277"/>
                  </a:lnTo>
                  <a:lnTo>
                    <a:pt x="23" y="272"/>
                  </a:lnTo>
                  <a:lnTo>
                    <a:pt x="30" y="261"/>
                  </a:lnTo>
                  <a:lnTo>
                    <a:pt x="43" y="248"/>
                  </a:lnTo>
                  <a:lnTo>
                    <a:pt x="62" y="224"/>
                  </a:lnTo>
                  <a:lnTo>
                    <a:pt x="78" y="204"/>
                  </a:lnTo>
                  <a:lnTo>
                    <a:pt x="85" y="198"/>
                  </a:lnTo>
                  <a:lnTo>
                    <a:pt x="88" y="193"/>
                  </a:lnTo>
                  <a:lnTo>
                    <a:pt x="96" y="191"/>
                  </a:lnTo>
                  <a:lnTo>
                    <a:pt x="102" y="195"/>
                  </a:lnTo>
                  <a:lnTo>
                    <a:pt x="110" y="200"/>
                  </a:lnTo>
                  <a:lnTo>
                    <a:pt x="125" y="220"/>
                  </a:lnTo>
                  <a:lnTo>
                    <a:pt x="143" y="244"/>
                  </a:lnTo>
                  <a:lnTo>
                    <a:pt x="159" y="268"/>
                  </a:lnTo>
                  <a:lnTo>
                    <a:pt x="169" y="282"/>
                  </a:lnTo>
                  <a:lnTo>
                    <a:pt x="173" y="284"/>
                  </a:lnTo>
                  <a:lnTo>
                    <a:pt x="180" y="284"/>
                  </a:lnTo>
                  <a:lnTo>
                    <a:pt x="186" y="279"/>
                  </a:lnTo>
                  <a:lnTo>
                    <a:pt x="193" y="274"/>
                  </a:lnTo>
                  <a:lnTo>
                    <a:pt x="200" y="269"/>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22" name="Group 165"/>
            <p:cNvGrpSpPr>
              <a:grpSpLocks/>
            </p:cNvGrpSpPr>
            <p:nvPr/>
          </p:nvGrpSpPr>
          <p:grpSpPr bwMode="auto">
            <a:xfrm>
              <a:off x="2886" y="3175"/>
              <a:ext cx="261" cy="311"/>
              <a:chOff x="2886" y="3175"/>
              <a:chExt cx="261" cy="311"/>
            </a:xfrm>
          </p:grpSpPr>
          <p:grpSp>
            <p:nvGrpSpPr>
              <p:cNvPr id="23" name="Group 166"/>
              <p:cNvGrpSpPr>
                <a:grpSpLocks/>
              </p:cNvGrpSpPr>
              <p:nvPr/>
            </p:nvGrpSpPr>
            <p:grpSpPr bwMode="auto">
              <a:xfrm>
                <a:off x="2886" y="3175"/>
                <a:ext cx="261" cy="311"/>
                <a:chOff x="2886" y="3175"/>
                <a:chExt cx="261" cy="311"/>
              </a:xfrm>
            </p:grpSpPr>
            <p:sp>
              <p:nvSpPr>
                <p:cNvPr id="2802855" name="AutoShape 167"/>
                <p:cNvSpPr>
                  <a:spLocks noChangeArrowheads="1"/>
                </p:cNvSpPr>
                <p:nvPr/>
              </p:nvSpPr>
              <p:spPr bwMode="auto">
                <a:xfrm>
                  <a:off x="2886" y="3226"/>
                  <a:ext cx="261"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2856" name="AutoShape 168"/>
                <p:cNvSpPr>
                  <a:spLocks noChangeArrowheads="1"/>
                </p:cNvSpPr>
                <p:nvPr/>
              </p:nvSpPr>
              <p:spPr bwMode="auto">
                <a:xfrm>
                  <a:off x="2950" y="3175"/>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2857" name="Oval 169"/>
              <p:cNvSpPr>
                <a:spLocks noChangeArrowheads="1"/>
              </p:cNvSpPr>
              <p:nvPr/>
            </p:nvSpPr>
            <p:spPr bwMode="auto">
              <a:xfrm>
                <a:off x="2969" y="3201"/>
                <a:ext cx="26"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858" name="AutoShape 170"/>
              <p:cNvSpPr>
                <a:spLocks noChangeArrowheads="1"/>
              </p:cNvSpPr>
              <p:nvPr/>
            </p:nvSpPr>
            <p:spPr bwMode="auto">
              <a:xfrm>
                <a:off x="2919" y="3349"/>
                <a:ext cx="137" cy="54"/>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24" name="Group 171"/>
          <p:cNvGrpSpPr>
            <a:grpSpLocks/>
          </p:cNvGrpSpPr>
          <p:nvPr/>
        </p:nvGrpSpPr>
        <p:grpSpPr bwMode="auto">
          <a:xfrm>
            <a:off x="2709863" y="2438400"/>
            <a:ext cx="1296987" cy="457200"/>
            <a:chOff x="1920" y="1536"/>
            <a:chExt cx="864" cy="288"/>
          </a:xfrm>
        </p:grpSpPr>
        <p:sp>
          <p:nvSpPr>
            <p:cNvPr id="2802860" name="AutoShape 172"/>
            <p:cNvSpPr>
              <a:spLocks noChangeArrowheads="1"/>
            </p:cNvSpPr>
            <p:nvPr/>
          </p:nvSpPr>
          <p:spPr bwMode="auto">
            <a:xfrm>
              <a:off x="1920" y="1536"/>
              <a:ext cx="864" cy="288"/>
            </a:xfrm>
            <a:prstGeom prst="cloudCallout">
              <a:avLst>
                <a:gd name="adj1" fmla="val -28472"/>
                <a:gd name="adj2" fmla="val 83333"/>
              </a:avLst>
            </a:prstGeom>
            <a:noFill/>
            <a:ln w="12700">
              <a:solidFill>
                <a:schemeClr val="tx1"/>
              </a:solidFill>
              <a:round/>
              <a:headEnd/>
              <a:tailEnd/>
            </a:ln>
            <a:effectLst/>
          </p:spPr>
          <p:txBody>
            <a:bodyPr wrap="none" anchor="ctr">
              <a:prstTxWarp prst="textNoShape">
                <a:avLst/>
              </a:prstTxWarp>
            </a:bodyPr>
            <a:lstStyle/>
            <a:p>
              <a:pPr algn="ctr"/>
              <a:endParaRPr lang="en-US" sz="3200">
                <a:solidFill>
                  <a:schemeClr val="tx1"/>
                </a:solidFill>
                <a:latin typeface="Arial" pitchFamily="-65" charset="0"/>
              </a:endParaRPr>
            </a:p>
          </p:txBody>
        </p:sp>
        <p:sp>
          <p:nvSpPr>
            <p:cNvPr id="2802861" name="Text Box 173"/>
            <p:cNvSpPr txBox="1">
              <a:spLocks noChangeArrowheads="1"/>
            </p:cNvSpPr>
            <p:nvPr/>
          </p:nvSpPr>
          <p:spPr bwMode="auto">
            <a:xfrm>
              <a:off x="2064" y="1584"/>
              <a:ext cx="624" cy="231"/>
            </a:xfrm>
            <a:prstGeom prst="rect">
              <a:avLst/>
            </a:prstGeom>
            <a:noFill/>
            <a:ln w="12700">
              <a:noFill/>
              <a:miter lim="800000"/>
              <a:headEnd/>
              <a:tailEnd/>
            </a:ln>
            <a:effectLst/>
          </p:spPr>
          <p:txBody>
            <a:bodyPr>
              <a:prstTxWarp prst="textNoShape">
                <a:avLst/>
              </a:prstTxWarp>
              <a:spAutoFit/>
            </a:bodyPr>
            <a:lstStyle/>
            <a:p>
              <a:r>
                <a:rPr lang="en-US" sz="1800" b="1">
                  <a:solidFill>
                    <a:schemeClr val="tx1"/>
                  </a:solidFill>
                  <a:latin typeface="Arial" pitchFamily="-65" charset="0"/>
                </a:rPr>
                <a:t>bubble</a:t>
              </a:r>
            </a:p>
          </p:txBody>
        </p:sp>
      </p:grpSp>
      <p:sp>
        <p:nvSpPr>
          <p:cNvPr id="2802862" name="AutoShape 174"/>
          <p:cNvSpPr>
            <a:spLocks noChangeArrowheads="1"/>
          </p:cNvSpPr>
          <p:nvPr/>
        </p:nvSpPr>
        <p:spPr bwMode="auto">
          <a:xfrm>
            <a:off x="3222625" y="4200525"/>
            <a:ext cx="149225" cy="23813"/>
          </a:xfrm>
          <a:prstGeom prst="parallelogram">
            <a:avLst>
              <a:gd name="adj" fmla="val 15663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2863" name="AutoShape 175"/>
          <p:cNvSpPr>
            <a:spLocks noChangeArrowheads="1"/>
          </p:cNvSpPr>
          <p:nvPr/>
        </p:nvSpPr>
        <p:spPr bwMode="auto">
          <a:xfrm>
            <a:off x="3530600" y="4670425"/>
            <a:ext cx="149225" cy="23813"/>
          </a:xfrm>
          <a:prstGeom prst="parallelogram">
            <a:avLst>
              <a:gd name="adj" fmla="val 15663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2864" name="AutoShape 176"/>
          <p:cNvSpPr>
            <a:spLocks noChangeArrowheads="1"/>
          </p:cNvSpPr>
          <p:nvPr/>
        </p:nvSpPr>
        <p:spPr bwMode="auto">
          <a:xfrm>
            <a:off x="3838575" y="5149850"/>
            <a:ext cx="149225" cy="23813"/>
          </a:xfrm>
          <a:prstGeom prst="parallelogram">
            <a:avLst>
              <a:gd name="adj" fmla="val 15663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2865" name="AutoShape 177"/>
          <p:cNvSpPr>
            <a:spLocks noChangeArrowheads="1"/>
          </p:cNvSpPr>
          <p:nvPr/>
        </p:nvSpPr>
        <p:spPr bwMode="auto">
          <a:xfrm>
            <a:off x="3533775" y="4570413"/>
            <a:ext cx="223838" cy="73025"/>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2866" name="AutoShape 178"/>
          <p:cNvSpPr>
            <a:spLocks noChangeArrowheads="1"/>
          </p:cNvSpPr>
          <p:nvPr/>
        </p:nvSpPr>
        <p:spPr bwMode="auto">
          <a:xfrm>
            <a:off x="3841750" y="5053013"/>
            <a:ext cx="223838" cy="73025"/>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Tree>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04738" name="Rectangle 2"/>
          <p:cNvSpPr>
            <a:spLocks noGrp="1" noChangeArrowheads="1"/>
          </p:cNvSpPr>
          <p:nvPr>
            <p:ph type="title"/>
          </p:nvPr>
        </p:nvSpPr>
        <p:spPr/>
        <p:txBody>
          <a:bodyPr/>
          <a:lstStyle/>
          <a:p>
            <a:r>
              <a:rPr lang="en-US" sz="3600" dirty="0" smtClean="0"/>
              <a:t>Superscalar Laundry: Parallel per stage</a:t>
            </a:r>
            <a:endParaRPr lang="en-US" sz="3600" dirty="0"/>
          </a:p>
        </p:txBody>
      </p:sp>
      <p:sp>
        <p:nvSpPr>
          <p:cNvPr id="2804739" name="Rectangle 3"/>
          <p:cNvSpPr>
            <a:spLocks noGrp="1" noChangeArrowheads="1"/>
          </p:cNvSpPr>
          <p:nvPr>
            <p:ph type="body" idx="1"/>
          </p:nvPr>
        </p:nvSpPr>
        <p:spPr/>
        <p:txBody>
          <a:bodyPr/>
          <a:lstStyle/>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r>
              <a:rPr lang="en-US" sz="2800" dirty="0" smtClean="0"/>
              <a:t>More resources, HW to match mix of parallel tasks?</a:t>
            </a:r>
            <a:endParaRPr lang="en-US" sz="2800" dirty="0"/>
          </a:p>
        </p:txBody>
      </p:sp>
      <p:sp>
        <p:nvSpPr>
          <p:cNvPr id="2804740" name="Rectangle 4"/>
          <p:cNvSpPr>
            <a:spLocks noChangeArrowheads="1"/>
          </p:cNvSpPr>
          <p:nvPr/>
        </p:nvSpPr>
        <p:spPr bwMode="auto">
          <a:xfrm>
            <a:off x="931863" y="2114550"/>
            <a:ext cx="417512" cy="3740150"/>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i="1">
                <a:solidFill>
                  <a:schemeClr val="tx1"/>
                </a:solidFill>
                <a:latin typeface="FranklinGothic" charset="0"/>
              </a:rPr>
              <a:t>T</a:t>
            </a:r>
          </a:p>
          <a:p>
            <a:pPr algn="ctr"/>
            <a:r>
              <a:rPr lang="en-US" sz="2400" i="1">
                <a:solidFill>
                  <a:schemeClr val="tx1"/>
                </a:solidFill>
                <a:latin typeface="FranklinGothic" charset="0"/>
              </a:rPr>
              <a:t>a</a:t>
            </a:r>
          </a:p>
          <a:p>
            <a:pPr algn="ctr"/>
            <a:r>
              <a:rPr lang="en-US" sz="2400" i="1">
                <a:solidFill>
                  <a:schemeClr val="tx1"/>
                </a:solidFill>
                <a:latin typeface="FranklinGothic" charset="0"/>
              </a:rPr>
              <a:t>s</a:t>
            </a:r>
          </a:p>
          <a:p>
            <a:pPr algn="ctr"/>
            <a:r>
              <a:rPr lang="en-US" sz="2400" i="1">
                <a:solidFill>
                  <a:schemeClr val="tx1"/>
                </a:solidFill>
                <a:latin typeface="FranklinGothic" charset="0"/>
              </a:rPr>
              <a:t>k</a:t>
            </a:r>
          </a:p>
          <a:p>
            <a:pPr algn="ctr"/>
            <a:endParaRPr lang="en-US" sz="2400" i="1">
              <a:solidFill>
                <a:schemeClr val="tx1"/>
              </a:solidFill>
              <a:latin typeface="FranklinGothic" charset="0"/>
            </a:endParaRPr>
          </a:p>
          <a:p>
            <a:pPr algn="ctr"/>
            <a:r>
              <a:rPr lang="en-US" sz="2400" i="1">
                <a:solidFill>
                  <a:schemeClr val="tx1"/>
                </a:solidFill>
                <a:latin typeface="FranklinGothic" charset="0"/>
              </a:rPr>
              <a:t>O</a:t>
            </a:r>
          </a:p>
          <a:p>
            <a:pPr algn="ctr"/>
            <a:r>
              <a:rPr lang="en-US" sz="2400" i="1">
                <a:solidFill>
                  <a:schemeClr val="tx1"/>
                </a:solidFill>
                <a:latin typeface="FranklinGothic" charset="0"/>
              </a:rPr>
              <a:t>r</a:t>
            </a:r>
          </a:p>
          <a:p>
            <a:pPr algn="ctr"/>
            <a:r>
              <a:rPr lang="en-US" sz="2400" i="1">
                <a:solidFill>
                  <a:schemeClr val="tx1"/>
                </a:solidFill>
                <a:latin typeface="FranklinGothic" charset="0"/>
              </a:rPr>
              <a:t>d</a:t>
            </a:r>
          </a:p>
          <a:p>
            <a:pPr algn="ctr"/>
            <a:r>
              <a:rPr lang="en-US" sz="2400" i="1">
                <a:solidFill>
                  <a:schemeClr val="tx1"/>
                </a:solidFill>
                <a:latin typeface="FranklinGothic" charset="0"/>
              </a:rPr>
              <a:t>e</a:t>
            </a:r>
          </a:p>
          <a:p>
            <a:pPr algn="ctr"/>
            <a:r>
              <a:rPr lang="en-US" sz="2400" i="1">
                <a:solidFill>
                  <a:schemeClr val="tx1"/>
                </a:solidFill>
                <a:latin typeface="FranklinGothic" charset="0"/>
              </a:rPr>
              <a:t>r</a:t>
            </a:r>
          </a:p>
        </p:txBody>
      </p:sp>
      <p:sp>
        <p:nvSpPr>
          <p:cNvPr id="2804741" name="Rectangle 5"/>
          <p:cNvSpPr>
            <a:spLocks noChangeArrowheads="1"/>
          </p:cNvSpPr>
          <p:nvPr/>
        </p:nvSpPr>
        <p:spPr bwMode="auto">
          <a:xfrm>
            <a:off x="6391275" y="1249363"/>
            <a:ext cx="520700"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12</a:t>
            </a:r>
          </a:p>
        </p:txBody>
      </p:sp>
      <p:sp>
        <p:nvSpPr>
          <p:cNvPr id="2804742" name="Rectangle 6"/>
          <p:cNvSpPr>
            <a:spLocks noChangeArrowheads="1"/>
          </p:cNvSpPr>
          <p:nvPr/>
        </p:nvSpPr>
        <p:spPr bwMode="auto">
          <a:xfrm>
            <a:off x="7786688" y="1239838"/>
            <a:ext cx="909637"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2 AM</a:t>
            </a:r>
          </a:p>
        </p:txBody>
      </p:sp>
      <p:sp>
        <p:nvSpPr>
          <p:cNvPr id="2804743" name="Rectangle 7"/>
          <p:cNvSpPr>
            <a:spLocks noChangeArrowheads="1"/>
          </p:cNvSpPr>
          <p:nvPr/>
        </p:nvSpPr>
        <p:spPr bwMode="auto">
          <a:xfrm>
            <a:off x="1581150" y="1255713"/>
            <a:ext cx="892175"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6 PM</a:t>
            </a:r>
          </a:p>
        </p:txBody>
      </p:sp>
      <p:sp>
        <p:nvSpPr>
          <p:cNvPr id="2804744" name="Line 8"/>
          <p:cNvSpPr>
            <a:spLocks noChangeShapeType="1"/>
          </p:cNvSpPr>
          <p:nvPr/>
        </p:nvSpPr>
        <p:spPr bwMode="auto">
          <a:xfrm>
            <a:off x="1874838" y="1611313"/>
            <a:ext cx="0" cy="252412"/>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4745" name="Rectangle 9"/>
          <p:cNvSpPr>
            <a:spLocks noChangeArrowheads="1"/>
          </p:cNvSpPr>
          <p:nvPr/>
        </p:nvSpPr>
        <p:spPr bwMode="auto">
          <a:xfrm>
            <a:off x="2546350" y="1276350"/>
            <a:ext cx="350838"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7</a:t>
            </a:r>
          </a:p>
        </p:txBody>
      </p:sp>
      <p:sp>
        <p:nvSpPr>
          <p:cNvPr id="2804746" name="Rectangle 10"/>
          <p:cNvSpPr>
            <a:spLocks noChangeArrowheads="1"/>
          </p:cNvSpPr>
          <p:nvPr/>
        </p:nvSpPr>
        <p:spPr bwMode="auto">
          <a:xfrm>
            <a:off x="3321050" y="1266825"/>
            <a:ext cx="350838"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8</a:t>
            </a:r>
          </a:p>
        </p:txBody>
      </p:sp>
      <p:sp>
        <p:nvSpPr>
          <p:cNvPr id="2804747" name="Rectangle 11"/>
          <p:cNvSpPr>
            <a:spLocks noChangeArrowheads="1"/>
          </p:cNvSpPr>
          <p:nvPr/>
        </p:nvSpPr>
        <p:spPr bwMode="auto">
          <a:xfrm>
            <a:off x="4133850" y="1293813"/>
            <a:ext cx="350838"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9</a:t>
            </a:r>
          </a:p>
        </p:txBody>
      </p:sp>
      <p:sp>
        <p:nvSpPr>
          <p:cNvPr id="2804748" name="Rectangle 12"/>
          <p:cNvSpPr>
            <a:spLocks noChangeArrowheads="1"/>
          </p:cNvSpPr>
          <p:nvPr/>
        </p:nvSpPr>
        <p:spPr bwMode="auto">
          <a:xfrm>
            <a:off x="4865688" y="1279525"/>
            <a:ext cx="520700"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10</a:t>
            </a:r>
          </a:p>
        </p:txBody>
      </p:sp>
      <p:sp>
        <p:nvSpPr>
          <p:cNvPr id="2804749" name="Rectangle 13"/>
          <p:cNvSpPr>
            <a:spLocks noChangeArrowheads="1"/>
          </p:cNvSpPr>
          <p:nvPr/>
        </p:nvSpPr>
        <p:spPr bwMode="auto">
          <a:xfrm>
            <a:off x="5667375" y="1276350"/>
            <a:ext cx="520700"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11</a:t>
            </a:r>
          </a:p>
        </p:txBody>
      </p:sp>
      <p:sp>
        <p:nvSpPr>
          <p:cNvPr id="2804750" name="Rectangle 14"/>
          <p:cNvSpPr>
            <a:spLocks noChangeArrowheads="1"/>
          </p:cNvSpPr>
          <p:nvPr/>
        </p:nvSpPr>
        <p:spPr bwMode="auto">
          <a:xfrm>
            <a:off x="7288213" y="1265238"/>
            <a:ext cx="350837"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a:t>
            </a:r>
          </a:p>
        </p:txBody>
      </p:sp>
      <p:sp>
        <p:nvSpPr>
          <p:cNvPr id="2804751" name="Line 15"/>
          <p:cNvSpPr>
            <a:spLocks noChangeShapeType="1"/>
          </p:cNvSpPr>
          <p:nvPr/>
        </p:nvSpPr>
        <p:spPr bwMode="auto">
          <a:xfrm>
            <a:off x="1885950" y="1758950"/>
            <a:ext cx="6370638"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804752" name="Line 16"/>
          <p:cNvSpPr>
            <a:spLocks noChangeShapeType="1"/>
          </p:cNvSpPr>
          <p:nvPr/>
        </p:nvSpPr>
        <p:spPr bwMode="auto">
          <a:xfrm>
            <a:off x="1339850" y="2417763"/>
            <a:ext cx="14288" cy="3303587"/>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804753" name="Rectangle 17"/>
          <p:cNvSpPr>
            <a:spLocks noChangeArrowheads="1"/>
          </p:cNvSpPr>
          <p:nvPr/>
        </p:nvSpPr>
        <p:spPr bwMode="auto">
          <a:xfrm>
            <a:off x="5575300" y="1908175"/>
            <a:ext cx="858838"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i="1">
                <a:solidFill>
                  <a:schemeClr val="tx1"/>
                </a:solidFill>
                <a:latin typeface="FranklinGothic" charset="0"/>
              </a:rPr>
              <a:t>Time</a:t>
            </a:r>
          </a:p>
        </p:txBody>
      </p:sp>
      <p:grpSp>
        <p:nvGrpSpPr>
          <p:cNvPr id="2" name="Group 18"/>
          <p:cNvGrpSpPr>
            <a:grpSpLocks/>
          </p:cNvGrpSpPr>
          <p:nvPr/>
        </p:nvGrpSpPr>
        <p:grpSpPr bwMode="auto">
          <a:xfrm>
            <a:off x="1450975" y="3124200"/>
            <a:ext cx="401638" cy="454025"/>
            <a:chOff x="1028" y="1968"/>
            <a:chExt cx="285" cy="286"/>
          </a:xfrm>
        </p:grpSpPr>
        <p:sp>
          <p:nvSpPr>
            <p:cNvPr id="2804755" name="Freeform 19"/>
            <p:cNvSpPr>
              <a:spLocks/>
            </p:cNvSpPr>
            <p:nvPr/>
          </p:nvSpPr>
          <p:spPr bwMode="auto">
            <a:xfrm>
              <a:off x="1042" y="2011"/>
              <a:ext cx="237"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rgbClr val="FC0128"/>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804756" name="Rectangle 20"/>
            <p:cNvSpPr>
              <a:spLocks noChangeArrowheads="1"/>
            </p:cNvSpPr>
            <p:nvPr/>
          </p:nvSpPr>
          <p:spPr bwMode="auto">
            <a:xfrm>
              <a:off x="1028" y="1968"/>
              <a:ext cx="285"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B</a:t>
              </a:r>
            </a:p>
          </p:txBody>
        </p:sp>
      </p:grpSp>
      <p:grpSp>
        <p:nvGrpSpPr>
          <p:cNvPr id="3" name="Group 21"/>
          <p:cNvGrpSpPr>
            <a:grpSpLocks/>
          </p:cNvGrpSpPr>
          <p:nvPr/>
        </p:nvGrpSpPr>
        <p:grpSpPr bwMode="auto">
          <a:xfrm>
            <a:off x="1460500" y="3616325"/>
            <a:ext cx="401638" cy="454025"/>
            <a:chOff x="1034" y="2278"/>
            <a:chExt cx="286" cy="286"/>
          </a:xfrm>
        </p:grpSpPr>
        <p:sp>
          <p:nvSpPr>
            <p:cNvPr id="2804758" name="Freeform 22"/>
            <p:cNvSpPr>
              <a:spLocks/>
            </p:cNvSpPr>
            <p:nvPr/>
          </p:nvSpPr>
          <p:spPr bwMode="auto">
            <a:xfrm>
              <a:off x="1048" y="2322"/>
              <a:ext cx="237"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rgbClr val="88680E"/>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804759" name="Rectangle 23"/>
            <p:cNvSpPr>
              <a:spLocks noChangeArrowheads="1"/>
            </p:cNvSpPr>
            <p:nvPr/>
          </p:nvSpPr>
          <p:spPr bwMode="auto">
            <a:xfrm>
              <a:off x="1034" y="2278"/>
              <a:ext cx="286"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C</a:t>
              </a:r>
            </a:p>
          </p:txBody>
        </p:sp>
      </p:grpSp>
      <p:sp>
        <p:nvSpPr>
          <p:cNvPr id="2804760" name="Freeform 24"/>
          <p:cNvSpPr>
            <a:spLocks/>
          </p:cNvSpPr>
          <p:nvPr/>
        </p:nvSpPr>
        <p:spPr bwMode="auto">
          <a:xfrm>
            <a:off x="1479550" y="4200525"/>
            <a:ext cx="333375" cy="336550"/>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bg1"/>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804761" name="Rectangle 25"/>
          <p:cNvSpPr>
            <a:spLocks noChangeArrowheads="1"/>
          </p:cNvSpPr>
          <p:nvPr/>
        </p:nvSpPr>
        <p:spPr bwMode="auto">
          <a:xfrm>
            <a:off x="1458913" y="4130675"/>
            <a:ext cx="401637"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D</a:t>
            </a:r>
          </a:p>
        </p:txBody>
      </p:sp>
      <p:grpSp>
        <p:nvGrpSpPr>
          <p:cNvPr id="4" name="Group 26"/>
          <p:cNvGrpSpPr>
            <a:grpSpLocks/>
          </p:cNvGrpSpPr>
          <p:nvPr/>
        </p:nvGrpSpPr>
        <p:grpSpPr bwMode="auto">
          <a:xfrm>
            <a:off x="1450975" y="2497138"/>
            <a:ext cx="401638" cy="454025"/>
            <a:chOff x="1029" y="1573"/>
            <a:chExt cx="284" cy="286"/>
          </a:xfrm>
        </p:grpSpPr>
        <p:sp>
          <p:nvSpPr>
            <p:cNvPr id="2804763" name="Freeform 27"/>
            <p:cNvSpPr>
              <a:spLocks/>
            </p:cNvSpPr>
            <p:nvPr/>
          </p:nvSpPr>
          <p:spPr bwMode="auto">
            <a:xfrm>
              <a:off x="1042" y="1617"/>
              <a:ext cx="237"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bg1"/>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804764" name="Rectangle 28"/>
            <p:cNvSpPr>
              <a:spLocks noChangeArrowheads="1"/>
            </p:cNvSpPr>
            <p:nvPr/>
          </p:nvSpPr>
          <p:spPr bwMode="auto">
            <a:xfrm>
              <a:off x="1029" y="1573"/>
              <a:ext cx="284"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A</a:t>
              </a:r>
            </a:p>
          </p:txBody>
        </p:sp>
      </p:grpSp>
      <p:sp>
        <p:nvSpPr>
          <p:cNvPr id="2804765" name="Freeform 29"/>
          <p:cNvSpPr>
            <a:spLocks/>
          </p:cNvSpPr>
          <p:nvPr/>
        </p:nvSpPr>
        <p:spPr bwMode="auto">
          <a:xfrm>
            <a:off x="1479550" y="4772025"/>
            <a:ext cx="333375" cy="336550"/>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rgbClr val="FC0128"/>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804766" name="Rectangle 30"/>
          <p:cNvSpPr>
            <a:spLocks noChangeArrowheads="1"/>
          </p:cNvSpPr>
          <p:nvPr/>
        </p:nvSpPr>
        <p:spPr bwMode="auto">
          <a:xfrm>
            <a:off x="1470025" y="4702175"/>
            <a:ext cx="384175"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E</a:t>
            </a:r>
          </a:p>
        </p:txBody>
      </p:sp>
      <p:sp>
        <p:nvSpPr>
          <p:cNvPr id="2804767" name="Freeform 31"/>
          <p:cNvSpPr>
            <a:spLocks/>
          </p:cNvSpPr>
          <p:nvPr/>
        </p:nvSpPr>
        <p:spPr bwMode="auto">
          <a:xfrm>
            <a:off x="1479550" y="5343525"/>
            <a:ext cx="333375" cy="336550"/>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rgbClr val="88680E"/>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804768" name="Rectangle 32"/>
          <p:cNvSpPr>
            <a:spLocks noChangeArrowheads="1"/>
          </p:cNvSpPr>
          <p:nvPr/>
        </p:nvSpPr>
        <p:spPr bwMode="auto">
          <a:xfrm>
            <a:off x="1476375" y="5273675"/>
            <a:ext cx="366713"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F</a:t>
            </a:r>
          </a:p>
        </p:txBody>
      </p:sp>
      <p:grpSp>
        <p:nvGrpSpPr>
          <p:cNvPr id="5" name="Group 33"/>
          <p:cNvGrpSpPr>
            <a:grpSpLocks/>
          </p:cNvGrpSpPr>
          <p:nvPr/>
        </p:nvGrpSpPr>
        <p:grpSpPr bwMode="auto">
          <a:xfrm>
            <a:off x="1920875" y="2501900"/>
            <a:ext cx="1392238" cy="1539875"/>
            <a:chOff x="1361" y="1576"/>
            <a:chExt cx="987" cy="970"/>
          </a:xfrm>
        </p:grpSpPr>
        <p:grpSp>
          <p:nvGrpSpPr>
            <p:cNvPr id="6" name="Group 34"/>
            <p:cNvGrpSpPr>
              <a:grpSpLocks/>
            </p:cNvGrpSpPr>
            <p:nvPr/>
          </p:nvGrpSpPr>
          <p:grpSpPr bwMode="auto">
            <a:xfrm>
              <a:off x="1373" y="1576"/>
              <a:ext cx="975" cy="310"/>
              <a:chOff x="1373" y="1576"/>
              <a:chExt cx="975" cy="310"/>
            </a:xfrm>
          </p:grpSpPr>
          <p:grpSp>
            <p:nvGrpSpPr>
              <p:cNvPr id="7" name="Group 35"/>
              <p:cNvGrpSpPr>
                <a:grpSpLocks/>
              </p:cNvGrpSpPr>
              <p:nvPr/>
            </p:nvGrpSpPr>
            <p:grpSpPr bwMode="auto">
              <a:xfrm>
                <a:off x="1373" y="1576"/>
                <a:ext cx="206" cy="310"/>
                <a:chOff x="1373" y="1576"/>
                <a:chExt cx="206" cy="310"/>
              </a:xfrm>
            </p:grpSpPr>
            <p:sp>
              <p:nvSpPr>
                <p:cNvPr id="2804772" name="AutoShape 36"/>
                <p:cNvSpPr>
                  <a:spLocks noChangeArrowheads="1"/>
                </p:cNvSpPr>
                <p:nvPr/>
              </p:nvSpPr>
              <p:spPr bwMode="auto">
                <a:xfrm>
                  <a:off x="1373" y="1626"/>
                  <a:ext cx="206"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4773" name="AutoShape 37"/>
                <p:cNvSpPr>
                  <a:spLocks noChangeArrowheads="1"/>
                </p:cNvSpPr>
                <p:nvPr/>
              </p:nvSpPr>
              <p:spPr bwMode="auto">
                <a:xfrm>
                  <a:off x="1421" y="1576"/>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4774" name="AutoShape 38"/>
                <p:cNvSpPr>
                  <a:spLocks noChangeArrowheads="1"/>
                </p:cNvSpPr>
                <p:nvPr/>
              </p:nvSpPr>
              <p:spPr bwMode="auto">
                <a:xfrm>
                  <a:off x="1412" y="1647"/>
                  <a:ext cx="108" cy="15"/>
                </a:xfrm>
                <a:prstGeom prst="parallelogram">
                  <a:avLst>
                    <a:gd name="adj" fmla="val 179967"/>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8" name="Group 39"/>
              <p:cNvGrpSpPr>
                <a:grpSpLocks/>
              </p:cNvGrpSpPr>
              <p:nvPr/>
            </p:nvGrpSpPr>
            <p:grpSpPr bwMode="auto">
              <a:xfrm>
                <a:off x="1891" y="1617"/>
                <a:ext cx="203" cy="257"/>
                <a:chOff x="1891" y="1617"/>
                <a:chExt cx="203" cy="257"/>
              </a:xfrm>
            </p:grpSpPr>
            <p:sp>
              <p:nvSpPr>
                <p:cNvPr id="2804776" name="Freeform 40"/>
                <p:cNvSpPr>
                  <a:spLocks/>
                </p:cNvSpPr>
                <p:nvPr/>
              </p:nvSpPr>
              <p:spPr bwMode="auto">
                <a:xfrm>
                  <a:off x="2020" y="1734"/>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804777" name="Rectangle 41"/>
                <p:cNvSpPr>
                  <a:spLocks noChangeArrowheads="1"/>
                </p:cNvSpPr>
                <p:nvPr/>
              </p:nvSpPr>
              <p:spPr bwMode="auto">
                <a:xfrm>
                  <a:off x="2017" y="1734"/>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4778" name="Rectangle 42"/>
                <p:cNvSpPr>
                  <a:spLocks noChangeArrowheads="1"/>
                </p:cNvSpPr>
                <p:nvPr/>
              </p:nvSpPr>
              <p:spPr bwMode="auto">
                <a:xfrm>
                  <a:off x="2023" y="1792"/>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4779" name="Rectangle 43"/>
                <p:cNvSpPr>
                  <a:spLocks noChangeArrowheads="1"/>
                </p:cNvSpPr>
                <p:nvPr/>
              </p:nvSpPr>
              <p:spPr bwMode="auto">
                <a:xfrm>
                  <a:off x="1892" y="1792"/>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4780" name="Oval 44"/>
                <p:cNvSpPr>
                  <a:spLocks noChangeArrowheads="1"/>
                </p:cNvSpPr>
                <p:nvPr/>
              </p:nvSpPr>
              <p:spPr bwMode="auto">
                <a:xfrm>
                  <a:off x="1952" y="1617"/>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804781" name="Freeform 45"/>
                <p:cNvSpPr>
                  <a:spLocks/>
                </p:cNvSpPr>
                <p:nvPr/>
              </p:nvSpPr>
              <p:spPr bwMode="auto">
                <a:xfrm>
                  <a:off x="1891" y="1661"/>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804782" name="Freeform 46"/>
              <p:cNvSpPr>
                <a:spLocks/>
              </p:cNvSpPr>
              <p:nvPr/>
            </p:nvSpPr>
            <p:spPr bwMode="auto">
              <a:xfrm>
                <a:off x="2148" y="1586"/>
                <a:ext cx="200" cy="291"/>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9" name="Group 47"/>
              <p:cNvGrpSpPr>
                <a:grpSpLocks/>
              </p:cNvGrpSpPr>
              <p:nvPr/>
            </p:nvGrpSpPr>
            <p:grpSpPr bwMode="auto">
              <a:xfrm>
                <a:off x="1585" y="1576"/>
                <a:ext cx="259" cy="310"/>
                <a:chOff x="1585" y="1576"/>
                <a:chExt cx="259" cy="310"/>
              </a:xfrm>
            </p:grpSpPr>
            <p:grpSp>
              <p:nvGrpSpPr>
                <p:cNvPr id="10" name="Group 48"/>
                <p:cNvGrpSpPr>
                  <a:grpSpLocks/>
                </p:cNvGrpSpPr>
                <p:nvPr/>
              </p:nvGrpSpPr>
              <p:grpSpPr bwMode="auto">
                <a:xfrm>
                  <a:off x="1585" y="1576"/>
                  <a:ext cx="259" cy="310"/>
                  <a:chOff x="1585" y="1576"/>
                  <a:chExt cx="259" cy="310"/>
                </a:xfrm>
              </p:grpSpPr>
              <p:sp>
                <p:nvSpPr>
                  <p:cNvPr id="2804785" name="AutoShape 49"/>
                  <p:cNvSpPr>
                    <a:spLocks noChangeArrowheads="1"/>
                  </p:cNvSpPr>
                  <p:nvPr/>
                </p:nvSpPr>
                <p:spPr bwMode="auto">
                  <a:xfrm>
                    <a:off x="1585" y="1626"/>
                    <a:ext cx="259"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4786" name="AutoShape 50"/>
                  <p:cNvSpPr>
                    <a:spLocks noChangeArrowheads="1"/>
                  </p:cNvSpPr>
                  <p:nvPr/>
                </p:nvSpPr>
                <p:spPr bwMode="auto">
                  <a:xfrm>
                    <a:off x="1648" y="1576"/>
                    <a:ext cx="196"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4787" name="Oval 51"/>
                <p:cNvSpPr>
                  <a:spLocks noChangeArrowheads="1"/>
                </p:cNvSpPr>
                <p:nvPr/>
              </p:nvSpPr>
              <p:spPr bwMode="auto">
                <a:xfrm>
                  <a:off x="1667" y="1602"/>
                  <a:ext cx="27" cy="8"/>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4788" name="AutoShape 52"/>
                <p:cNvSpPr>
                  <a:spLocks noChangeArrowheads="1"/>
                </p:cNvSpPr>
                <p:nvPr/>
              </p:nvSpPr>
              <p:spPr bwMode="auto">
                <a:xfrm>
                  <a:off x="1616" y="1750"/>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11" name="Group 53"/>
            <p:cNvGrpSpPr>
              <a:grpSpLocks/>
            </p:cNvGrpSpPr>
            <p:nvPr/>
          </p:nvGrpSpPr>
          <p:grpSpPr bwMode="auto">
            <a:xfrm>
              <a:off x="1361" y="1900"/>
              <a:ext cx="206" cy="310"/>
              <a:chOff x="1361" y="1900"/>
              <a:chExt cx="206" cy="310"/>
            </a:xfrm>
          </p:grpSpPr>
          <p:sp>
            <p:nvSpPr>
              <p:cNvPr id="2804790" name="AutoShape 54"/>
              <p:cNvSpPr>
                <a:spLocks noChangeArrowheads="1"/>
              </p:cNvSpPr>
              <p:nvPr/>
            </p:nvSpPr>
            <p:spPr bwMode="auto">
              <a:xfrm>
                <a:off x="1361" y="1950"/>
                <a:ext cx="206" cy="260"/>
              </a:xfrm>
              <a:prstGeom prst="cube">
                <a:avLst>
                  <a:gd name="adj" fmla="val 24995"/>
                </a:avLst>
              </a:prstGeom>
              <a:solidFill>
                <a:srgbClr val="00FF00"/>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4791" name="AutoShape 55"/>
              <p:cNvSpPr>
                <a:spLocks noChangeArrowheads="1"/>
              </p:cNvSpPr>
              <p:nvPr/>
            </p:nvSpPr>
            <p:spPr bwMode="auto">
              <a:xfrm>
                <a:off x="1409" y="1900"/>
                <a:ext cx="158" cy="46"/>
              </a:xfrm>
              <a:prstGeom prst="cube">
                <a:avLst>
                  <a:gd name="adj" fmla="val 24995"/>
                </a:avLst>
              </a:prstGeom>
              <a:solidFill>
                <a:srgbClr val="00FF00"/>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4792" name="AutoShape 56"/>
              <p:cNvSpPr>
                <a:spLocks noChangeArrowheads="1"/>
              </p:cNvSpPr>
              <p:nvPr/>
            </p:nvSpPr>
            <p:spPr bwMode="auto">
              <a:xfrm>
                <a:off x="1400" y="1971"/>
                <a:ext cx="108" cy="15"/>
              </a:xfrm>
              <a:prstGeom prst="parallelogram">
                <a:avLst>
                  <a:gd name="adj" fmla="val 179967"/>
                </a:avLst>
              </a:prstGeom>
              <a:solidFill>
                <a:srgbClr val="00FF00"/>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2" name="Group 57"/>
            <p:cNvGrpSpPr>
              <a:grpSpLocks/>
            </p:cNvGrpSpPr>
            <p:nvPr/>
          </p:nvGrpSpPr>
          <p:grpSpPr bwMode="auto">
            <a:xfrm>
              <a:off x="1879" y="1941"/>
              <a:ext cx="203" cy="257"/>
              <a:chOff x="1879" y="1941"/>
              <a:chExt cx="203" cy="257"/>
            </a:xfrm>
          </p:grpSpPr>
          <p:sp>
            <p:nvSpPr>
              <p:cNvPr id="2804794" name="Freeform 58"/>
              <p:cNvSpPr>
                <a:spLocks/>
              </p:cNvSpPr>
              <p:nvPr/>
            </p:nvSpPr>
            <p:spPr bwMode="auto">
              <a:xfrm>
                <a:off x="2008" y="2058"/>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804795" name="Rectangle 59"/>
              <p:cNvSpPr>
                <a:spLocks noChangeArrowheads="1"/>
              </p:cNvSpPr>
              <p:nvPr/>
            </p:nvSpPr>
            <p:spPr bwMode="auto">
              <a:xfrm>
                <a:off x="2005" y="2058"/>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4796" name="Rectangle 60"/>
              <p:cNvSpPr>
                <a:spLocks noChangeArrowheads="1"/>
              </p:cNvSpPr>
              <p:nvPr/>
            </p:nvSpPr>
            <p:spPr bwMode="auto">
              <a:xfrm>
                <a:off x="2011" y="2116"/>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4797" name="Rectangle 61"/>
              <p:cNvSpPr>
                <a:spLocks noChangeArrowheads="1"/>
              </p:cNvSpPr>
              <p:nvPr/>
            </p:nvSpPr>
            <p:spPr bwMode="auto">
              <a:xfrm>
                <a:off x="1880" y="2116"/>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4798" name="Oval 62"/>
              <p:cNvSpPr>
                <a:spLocks noChangeArrowheads="1"/>
              </p:cNvSpPr>
              <p:nvPr/>
            </p:nvSpPr>
            <p:spPr bwMode="auto">
              <a:xfrm>
                <a:off x="1940" y="1941"/>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804799" name="Freeform 63"/>
              <p:cNvSpPr>
                <a:spLocks/>
              </p:cNvSpPr>
              <p:nvPr/>
            </p:nvSpPr>
            <p:spPr bwMode="auto">
              <a:xfrm>
                <a:off x="1879" y="1985"/>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804800" name="Freeform 64"/>
            <p:cNvSpPr>
              <a:spLocks/>
            </p:cNvSpPr>
            <p:nvPr/>
          </p:nvSpPr>
          <p:spPr bwMode="auto">
            <a:xfrm>
              <a:off x="2136" y="1910"/>
              <a:ext cx="200" cy="291"/>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3" name="Group 65"/>
            <p:cNvGrpSpPr>
              <a:grpSpLocks/>
            </p:cNvGrpSpPr>
            <p:nvPr/>
          </p:nvGrpSpPr>
          <p:grpSpPr bwMode="auto">
            <a:xfrm>
              <a:off x="1573" y="1900"/>
              <a:ext cx="259" cy="310"/>
              <a:chOff x="1573" y="1900"/>
              <a:chExt cx="259" cy="310"/>
            </a:xfrm>
          </p:grpSpPr>
          <p:grpSp>
            <p:nvGrpSpPr>
              <p:cNvPr id="14" name="Group 66"/>
              <p:cNvGrpSpPr>
                <a:grpSpLocks/>
              </p:cNvGrpSpPr>
              <p:nvPr/>
            </p:nvGrpSpPr>
            <p:grpSpPr bwMode="auto">
              <a:xfrm>
                <a:off x="1573" y="1900"/>
                <a:ext cx="259" cy="310"/>
                <a:chOff x="1573" y="1900"/>
                <a:chExt cx="259" cy="310"/>
              </a:xfrm>
            </p:grpSpPr>
            <p:sp>
              <p:nvSpPr>
                <p:cNvPr id="2804803" name="AutoShape 67"/>
                <p:cNvSpPr>
                  <a:spLocks noChangeArrowheads="1"/>
                </p:cNvSpPr>
                <p:nvPr/>
              </p:nvSpPr>
              <p:spPr bwMode="auto">
                <a:xfrm>
                  <a:off x="1573" y="1950"/>
                  <a:ext cx="259" cy="260"/>
                </a:xfrm>
                <a:prstGeom prst="cube">
                  <a:avLst>
                    <a:gd name="adj" fmla="val 24995"/>
                  </a:avLst>
                </a:prstGeom>
                <a:solidFill>
                  <a:srgbClr val="FC0128"/>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4804" name="AutoShape 68"/>
                <p:cNvSpPr>
                  <a:spLocks noChangeArrowheads="1"/>
                </p:cNvSpPr>
                <p:nvPr/>
              </p:nvSpPr>
              <p:spPr bwMode="auto">
                <a:xfrm>
                  <a:off x="1636" y="1900"/>
                  <a:ext cx="196" cy="46"/>
                </a:xfrm>
                <a:prstGeom prst="cube">
                  <a:avLst>
                    <a:gd name="adj" fmla="val 24995"/>
                  </a:avLst>
                </a:prstGeom>
                <a:solidFill>
                  <a:srgbClr val="FC0128"/>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4805" name="Oval 69"/>
              <p:cNvSpPr>
                <a:spLocks noChangeArrowheads="1"/>
              </p:cNvSpPr>
              <p:nvPr/>
            </p:nvSpPr>
            <p:spPr bwMode="auto">
              <a:xfrm>
                <a:off x="1655" y="1926"/>
                <a:ext cx="27" cy="8"/>
              </a:xfrm>
              <a:prstGeom prst="ellipse">
                <a:avLst/>
              </a:prstGeom>
              <a:solidFill>
                <a:srgbClr val="FC0128"/>
              </a:solidFill>
              <a:ln w="25400">
                <a:solidFill>
                  <a:schemeClr val="tx1"/>
                </a:solidFill>
                <a:round/>
                <a:headEnd/>
                <a:tailEnd/>
              </a:ln>
              <a:effectLst/>
            </p:spPr>
            <p:txBody>
              <a:bodyPr wrap="none" anchor="ctr">
                <a:prstTxWarp prst="textNoShape">
                  <a:avLst/>
                </a:prstTxWarp>
              </a:bodyPr>
              <a:lstStyle/>
              <a:p>
                <a:endParaRPr lang="en-US"/>
              </a:p>
            </p:txBody>
          </p:sp>
          <p:sp>
            <p:nvSpPr>
              <p:cNvPr id="2804806" name="AutoShape 70"/>
              <p:cNvSpPr>
                <a:spLocks noChangeArrowheads="1"/>
              </p:cNvSpPr>
              <p:nvPr/>
            </p:nvSpPr>
            <p:spPr bwMode="auto">
              <a:xfrm>
                <a:off x="1604" y="2074"/>
                <a:ext cx="137" cy="55"/>
              </a:xfrm>
              <a:prstGeom prst="octagon">
                <a:avLst>
                  <a:gd name="adj" fmla="val 29282"/>
                </a:avLst>
              </a:prstGeom>
              <a:solidFill>
                <a:srgbClr val="FC0128"/>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5" name="Group 71"/>
            <p:cNvGrpSpPr>
              <a:grpSpLocks/>
            </p:cNvGrpSpPr>
            <p:nvPr/>
          </p:nvGrpSpPr>
          <p:grpSpPr bwMode="auto">
            <a:xfrm>
              <a:off x="1373" y="2236"/>
              <a:ext cx="206" cy="310"/>
              <a:chOff x="1373" y="2236"/>
              <a:chExt cx="206" cy="310"/>
            </a:xfrm>
          </p:grpSpPr>
          <p:sp>
            <p:nvSpPr>
              <p:cNvPr id="2804808" name="AutoShape 72"/>
              <p:cNvSpPr>
                <a:spLocks noChangeArrowheads="1"/>
              </p:cNvSpPr>
              <p:nvPr/>
            </p:nvSpPr>
            <p:spPr bwMode="auto">
              <a:xfrm>
                <a:off x="1373" y="2286"/>
                <a:ext cx="206" cy="260"/>
              </a:xfrm>
              <a:prstGeom prst="cube">
                <a:avLst>
                  <a:gd name="adj" fmla="val 24995"/>
                </a:avLst>
              </a:prstGeom>
              <a:solidFill>
                <a:srgbClr val="00DFCA"/>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4809" name="AutoShape 73"/>
              <p:cNvSpPr>
                <a:spLocks noChangeArrowheads="1"/>
              </p:cNvSpPr>
              <p:nvPr/>
            </p:nvSpPr>
            <p:spPr bwMode="auto">
              <a:xfrm>
                <a:off x="1421" y="2236"/>
                <a:ext cx="158" cy="46"/>
              </a:xfrm>
              <a:prstGeom prst="cube">
                <a:avLst>
                  <a:gd name="adj" fmla="val 24995"/>
                </a:avLst>
              </a:prstGeom>
              <a:solidFill>
                <a:srgbClr val="00DFCA"/>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4810" name="AutoShape 74"/>
              <p:cNvSpPr>
                <a:spLocks noChangeArrowheads="1"/>
              </p:cNvSpPr>
              <p:nvPr/>
            </p:nvSpPr>
            <p:spPr bwMode="auto">
              <a:xfrm>
                <a:off x="1412" y="2307"/>
                <a:ext cx="108" cy="15"/>
              </a:xfrm>
              <a:prstGeom prst="parallelogram">
                <a:avLst>
                  <a:gd name="adj" fmla="val 179967"/>
                </a:avLst>
              </a:prstGeom>
              <a:solidFill>
                <a:srgbClr val="00DFCA"/>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6" name="Group 75"/>
            <p:cNvGrpSpPr>
              <a:grpSpLocks/>
            </p:cNvGrpSpPr>
            <p:nvPr/>
          </p:nvGrpSpPr>
          <p:grpSpPr bwMode="auto">
            <a:xfrm>
              <a:off x="1891" y="2277"/>
              <a:ext cx="203" cy="257"/>
              <a:chOff x="1891" y="2277"/>
              <a:chExt cx="203" cy="257"/>
            </a:xfrm>
          </p:grpSpPr>
          <p:sp>
            <p:nvSpPr>
              <p:cNvPr id="2804812" name="Freeform 76"/>
              <p:cNvSpPr>
                <a:spLocks/>
              </p:cNvSpPr>
              <p:nvPr/>
            </p:nvSpPr>
            <p:spPr bwMode="auto">
              <a:xfrm>
                <a:off x="2020" y="2394"/>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804813" name="Rectangle 77"/>
              <p:cNvSpPr>
                <a:spLocks noChangeArrowheads="1"/>
              </p:cNvSpPr>
              <p:nvPr/>
            </p:nvSpPr>
            <p:spPr bwMode="auto">
              <a:xfrm>
                <a:off x="2017" y="2394"/>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4814" name="Rectangle 78"/>
              <p:cNvSpPr>
                <a:spLocks noChangeArrowheads="1"/>
              </p:cNvSpPr>
              <p:nvPr/>
            </p:nvSpPr>
            <p:spPr bwMode="auto">
              <a:xfrm>
                <a:off x="2023" y="2452"/>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4815" name="Rectangle 79"/>
              <p:cNvSpPr>
                <a:spLocks noChangeArrowheads="1"/>
              </p:cNvSpPr>
              <p:nvPr/>
            </p:nvSpPr>
            <p:spPr bwMode="auto">
              <a:xfrm>
                <a:off x="1892" y="2452"/>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4816" name="Oval 80"/>
              <p:cNvSpPr>
                <a:spLocks noChangeArrowheads="1"/>
              </p:cNvSpPr>
              <p:nvPr/>
            </p:nvSpPr>
            <p:spPr bwMode="auto">
              <a:xfrm>
                <a:off x="1952" y="2277"/>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804817" name="Freeform 81"/>
              <p:cNvSpPr>
                <a:spLocks/>
              </p:cNvSpPr>
              <p:nvPr/>
            </p:nvSpPr>
            <p:spPr bwMode="auto">
              <a:xfrm>
                <a:off x="1891" y="2321"/>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804818" name="Freeform 82"/>
            <p:cNvSpPr>
              <a:spLocks/>
            </p:cNvSpPr>
            <p:nvPr/>
          </p:nvSpPr>
          <p:spPr bwMode="auto">
            <a:xfrm>
              <a:off x="2148" y="2246"/>
              <a:ext cx="200" cy="291"/>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7" name="Group 83"/>
            <p:cNvGrpSpPr>
              <a:grpSpLocks/>
            </p:cNvGrpSpPr>
            <p:nvPr/>
          </p:nvGrpSpPr>
          <p:grpSpPr bwMode="auto">
            <a:xfrm>
              <a:off x="1585" y="2236"/>
              <a:ext cx="259" cy="310"/>
              <a:chOff x="1585" y="2236"/>
              <a:chExt cx="259" cy="310"/>
            </a:xfrm>
          </p:grpSpPr>
          <p:grpSp>
            <p:nvGrpSpPr>
              <p:cNvPr id="18" name="Group 84"/>
              <p:cNvGrpSpPr>
                <a:grpSpLocks/>
              </p:cNvGrpSpPr>
              <p:nvPr/>
            </p:nvGrpSpPr>
            <p:grpSpPr bwMode="auto">
              <a:xfrm>
                <a:off x="1585" y="2236"/>
                <a:ext cx="259" cy="310"/>
                <a:chOff x="1585" y="2236"/>
                <a:chExt cx="259" cy="310"/>
              </a:xfrm>
            </p:grpSpPr>
            <p:sp>
              <p:nvSpPr>
                <p:cNvPr id="2804821" name="AutoShape 85"/>
                <p:cNvSpPr>
                  <a:spLocks noChangeArrowheads="1"/>
                </p:cNvSpPr>
                <p:nvPr/>
              </p:nvSpPr>
              <p:spPr bwMode="auto">
                <a:xfrm>
                  <a:off x="1585" y="2286"/>
                  <a:ext cx="259" cy="260"/>
                </a:xfrm>
                <a:prstGeom prst="cube">
                  <a:avLst>
                    <a:gd name="adj" fmla="val 24995"/>
                  </a:avLst>
                </a:prstGeom>
                <a:solidFill>
                  <a:srgbClr val="FAFD00"/>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4822" name="AutoShape 86"/>
                <p:cNvSpPr>
                  <a:spLocks noChangeArrowheads="1"/>
                </p:cNvSpPr>
                <p:nvPr/>
              </p:nvSpPr>
              <p:spPr bwMode="auto">
                <a:xfrm>
                  <a:off x="1648" y="2236"/>
                  <a:ext cx="196" cy="46"/>
                </a:xfrm>
                <a:prstGeom prst="cube">
                  <a:avLst>
                    <a:gd name="adj" fmla="val 24995"/>
                  </a:avLst>
                </a:prstGeom>
                <a:solidFill>
                  <a:srgbClr val="FAFD00"/>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4823" name="Oval 87"/>
              <p:cNvSpPr>
                <a:spLocks noChangeArrowheads="1"/>
              </p:cNvSpPr>
              <p:nvPr/>
            </p:nvSpPr>
            <p:spPr bwMode="auto">
              <a:xfrm>
                <a:off x="1667" y="2262"/>
                <a:ext cx="27" cy="8"/>
              </a:xfrm>
              <a:prstGeom prst="ellipse">
                <a:avLst/>
              </a:prstGeom>
              <a:solidFill>
                <a:srgbClr val="FAFD00"/>
              </a:solidFill>
              <a:ln w="25400">
                <a:solidFill>
                  <a:schemeClr val="tx1"/>
                </a:solidFill>
                <a:round/>
                <a:headEnd/>
                <a:tailEnd/>
              </a:ln>
              <a:effectLst/>
            </p:spPr>
            <p:txBody>
              <a:bodyPr wrap="none" anchor="ctr">
                <a:prstTxWarp prst="textNoShape">
                  <a:avLst/>
                </a:prstTxWarp>
              </a:bodyPr>
              <a:lstStyle/>
              <a:p>
                <a:endParaRPr lang="en-US"/>
              </a:p>
            </p:txBody>
          </p:sp>
          <p:sp>
            <p:nvSpPr>
              <p:cNvPr id="2804824" name="AutoShape 88"/>
              <p:cNvSpPr>
                <a:spLocks noChangeArrowheads="1"/>
              </p:cNvSpPr>
              <p:nvPr/>
            </p:nvSpPr>
            <p:spPr bwMode="auto">
              <a:xfrm>
                <a:off x="1616" y="2410"/>
                <a:ext cx="137" cy="55"/>
              </a:xfrm>
              <a:prstGeom prst="octagon">
                <a:avLst>
                  <a:gd name="adj" fmla="val 29282"/>
                </a:avLst>
              </a:prstGeom>
              <a:solidFill>
                <a:srgbClr val="FAFD00"/>
              </a:solid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19" name="Group 89"/>
          <p:cNvGrpSpPr>
            <a:grpSpLocks/>
          </p:cNvGrpSpPr>
          <p:nvPr/>
        </p:nvGrpSpPr>
        <p:grpSpPr bwMode="auto">
          <a:xfrm>
            <a:off x="2225675" y="4140200"/>
            <a:ext cx="1392238" cy="1539875"/>
            <a:chOff x="1577" y="2608"/>
            <a:chExt cx="987" cy="970"/>
          </a:xfrm>
        </p:grpSpPr>
        <p:grpSp>
          <p:nvGrpSpPr>
            <p:cNvPr id="20" name="Group 90"/>
            <p:cNvGrpSpPr>
              <a:grpSpLocks/>
            </p:cNvGrpSpPr>
            <p:nvPr/>
          </p:nvGrpSpPr>
          <p:grpSpPr bwMode="auto">
            <a:xfrm>
              <a:off x="1589" y="2608"/>
              <a:ext cx="975" cy="310"/>
              <a:chOff x="1589" y="2608"/>
              <a:chExt cx="975" cy="310"/>
            </a:xfrm>
          </p:grpSpPr>
          <p:grpSp>
            <p:nvGrpSpPr>
              <p:cNvPr id="21" name="Group 91"/>
              <p:cNvGrpSpPr>
                <a:grpSpLocks/>
              </p:cNvGrpSpPr>
              <p:nvPr/>
            </p:nvGrpSpPr>
            <p:grpSpPr bwMode="auto">
              <a:xfrm>
                <a:off x="1589" y="2608"/>
                <a:ext cx="206" cy="310"/>
                <a:chOff x="1589" y="2608"/>
                <a:chExt cx="206" cy="310"/>
              </a:xfrm>
            </p:grpSpPr>
            <p:sp>
              <p:nvSpPr>
                <p:cNvPr id="2804828" name="AutoShape 92"/>
                <p:cNvSpPr>
                  <a:spLocks noChangeArrowheads="1"/>
                </p:cNvSpPr>
                <p:nvPr/>
              </p:nvSpPr>
              <p:spPr bwMode="auto">
                <a:xfrm>
                  <a:off x="1589" y="2658"/>
                  <a:ext cx="206"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4829" name="AutoShape 93"/>
                <p:cNvSpPr>
                  <a:spLocks noChangeArrowheads="1"/>
                </p:cNvSpPr>
                <p:nvPr/>
              </p:nvSpPr>
              <p:spPr bwMode="auto">
                <a:xfrm>
                  <a:off x="1637" y="2608"/>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4830" name="AutoShape 94"/>
                <p:cNvSpPr>
                  <a:spLocks noChangeArrowheads="1"/>
                </p:cNvSpPr>
                <p:nvPr/>
              </p:nvSpPr>
              <p:spPr bwMode="auto">
                <a:xfrm>
                  <a:off x="1628" y="2679"/>
                  <a:ext cx="108" cy="15"/>
                </a:xfrm>
                <a:prstGeom prst="parallelogram">
                  <a:avLst>
                    <a:gd name="adj" fmla="val 179967"/>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22" name="Group 95"/>
              <p:cNvGrpSpPr>
                <a:grpSpLocks/>
              </p:cNvGrpSpPr>
              <p:nvPr/>
            </p:nvGrpSpPr>
            <p:grpSpPr bwMode="auto">
              <a:xfrm>
                <a:off x="2107" y="2649"/>
                <a:ext cx="203" cy="257"/>
                <a:chOff x="2107" y="2649"/>
                <a:chExt cx="203" cy="257"/>
              </a:xfrm>
            </p:grpSpPr>
            <p:sp>
              <p:nvSpPr>
                <p:cNvPr id="2804832" name="Freeform 96"/>
                <p:cNvSpPr>
                  <a:spLocks/>
                </p:cNvSpPr>
                <p:nvPr/>
              </p:nvSpPr>
              <p:spPr bwMode="auto">
                <a:xfrm>
                  <a:off x="2236" y="2766"/>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804833" name="Rectangle 97"/>
                <p:cNvSpPr>
                  <a:spLocks noChangeArrowheads="1"/>
                </p:cNvSpPr>
                <p:nvPr/>
              </p:nvSpPr>
              <p:spPr bwMode="auto">
                <a:xfrm>
                  <a:off x="2233" y="2766"/>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4834" name="Rectangle 98"/>
                <p:cNvSpPr>
                  <a:spLocks noChangeArrowheads="1"/>
                </p:cNvSpPr>
                <p:nvPr/>
              </p:nvSpPr>
              <p:spPr bwMode="auto">
                <a:xfrm>
                  <a:off x="2239" y="2824"/>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4835" name="Rectangle 99"/>
                <p:cNvSpPr>
                  <a:spLocks noChangeArrowheads="1"/>
                </p:cNvSpPr>
                <p:nvPr/>
              </p:nvSpPr>
              <p:spPr bwMode="auto">
                <a:xfrm>
                  <a:off x="2108" y="2824"/>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4836" name="Oval 100"/>
                <p:cNvSpPr>
                  <a:spLocks noChangeArrowheads="1"/>
                </p:cNvSpPr>
                <p:nvPr/>
              </p:nvSpPr>
              <p:spPr bwMode="auto">
                <a:xfrm>
                  <a:off x="2168" y="2649"/>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804837" name="Freeform 101"/>
                <p:cNvSpPr>
                  <a:spLocks/>
                </p:cNvSpPr>
                <p:nvPr/>
              </p:nvSpPr>
              <p:spPr bwMode="auto">
                <a:xfrm>
                  <a:off x="2107" y="2693"/>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804838" name="Freeform 102"/>
              <p:cNvSpPr>
                <a:spLocks/>
              </p:cNvSpPr>
              <p:nvPr/>
            </p:nvSpPr>
            <p:spPr bwMode="auto">
              <a:xfrm>
                <a:off x="2364" y="2618"/>
                <a:ext cx="200" cy="291"/>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23" name="Group 103"/>
              <p:cNvGrpSpPr>
                <a:grpSpLocks/>
              </p:cNvGrpSpPr>
              <p:nvPr/>
            </p:nvGrpSpPr>
            <p:grpSpPr bwMode="auto">
              <a:xfrm>
                <a:off x="1801" y="2608"/>
                <a:ext cx="259" cy="310"/>
                <a:chOff x="1801" y="2608"/>
                <a:chExt cx="259" cy="310"/>
              </a:xfrm>
            </p:grpSpPr>
            <p:grpSp>
              <p:nvGrpSpPr>
                <p:cNvPr id="24" name="Group 104"/>
                <p:cNvGrpSpPr>
                  <a:grpSpLocks/>
                </p:cNvGrpSpPr>
                <p:nvPr/>
              </p:nvGrpSpPr>
              <p:grpSpPr bwMode="auto">
                <a:xfrm>
                  <a:off x="1801" y="2608"/>
                  <a:ext cx="259" cy="310"/>
                  <a:chOff x="1801" y="2608"/>
                  <a:chExt cx="259" cy="310"/>
                </a:xfrm>
              </p:grpSpPr>
              <p:sp>
                <p:nvSpPr>
                  <p:cNvPr id="2804841" name="AutoShape 105"/>
                  <p:cNvSpPr>
                    <a:spLocks noChangeArrowheads="1"/>
                  </p:cNvSpPr>
                  <p:nvPr/>
                </p:nvSpPr>
                <p:spPr bwMode="auto">
                  <a:xfrm>
                    <a:off x="1801" y="2658"/>
                    <a:ext cx="259"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4842" name="AutoShape 106"/>
                  <p:cNvSpPr>
                    <a:spLocks noChangeArrowheads="1"/>
                  </p:cNvSpPr>
                  <p:nvPr/>
                </p:nvSpPr>
                <p:spPr bwMode="auto">
                  <a:xfrm>
                    <a:off x="1864" y="2608"/>
                    <a:ext cx="196"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4843" name="Oval 107"/>
                <p:cNvSpPr>
                  <a:spLocks noChangeArrowheads="1"/>
                </p:cNvSpPr>
                <p:nvPr/>
              </p:nvSpPr>
              <p:spPr bwMode="auto">
                <a:xfrm>
                  <a:off x="1883" y="2634"/>
                  <a:ext cx="27" cy="8"/>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4844" name="AutoShape 108"/>
                <p:cNvSpPr>
                  <a:spLocks noChangeArrowheads="1"/>
                </p:cNvSpPr>
                <p:nvPr/>
              </p:nvSpPr>
              <p:spPr bwMode="auto">
                <a:xfrm>
                  <a:off x="1832" y="2782"/>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25" name="Group 109"/>
            <p:cNvGrpSpPr>
              <a:grpSpLocks/>
            </p:cNvGrpSpPr>
            <p:nvPr/>
          </p:nvGrpSpPr>
          <p:grpSpPr bwMode="auto">
            <a:xfrm>
              <a:off x="1577" y="2932"/>
              <a:ext cx="206" cy="310"/>
              <a:chOff x="1577" y="2932"/>
              <a:chExt cx="206" cy="310"/>
            </a:xfrm>
          </p:grpSpPr>
          <p:sp>
            <p:nvSpPr>
              <p:cNvPr id="2804846" name="AutoShape 110"/>
              <p:cNvSpPr>
                <a:spLocks noChangeArrowheads="1"/>
              </p:cNvSpPr>
              <p:nvPr/>
            </p:nvSpPr>
            <p:spPr bwMode="auto">
              <a:xfrm>
                <a:off x="1577" y="2982"/>
                <a:ext cx="206" cy="260"/>
              </a:xfrm>
              <a:prstGeom prst="cube">
                <a:avLst>
                  <a:gd name="adj" fmla="val 24995"/>
                </a:avLst>
              </a:prstGeom>
              <a:solidFill>
                <a:srgbClr val="00FF00"/>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4847" name="AutoShape 111"/>
              <p:cNvSpPr>
                <a:spLocks noChangeArrowheads="1"/>
              </p:cNvSpPr>
              <p:nvPr/>
            </p:nvSpPr>
            <p:spPr bwMode="auto">
              <a:xfrm>
                <a:off x="1625" y="2932"/>
                <a:ext cx="158" cy="46"/>
              </a:xfrm>
              <a:prstGeom prst="cube">
                <a:avLst>
                  <a:gd name="adj" fmla="val 24995"/>
                </a:avLst>
              </a:prstGeom>
              <a:solidFill>
                <a:srgbClr val="00FF00"/>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4848" name="AutoShape 112"/>
              <p:cNvSpPr>
                <a:spLocks noChangeArrowheads="1"/>
              </p:cNvSpPr>
              <p:nvPr/>
            </p:nvSpPr>
            <p:spPr bwMode="auto">
              <a:xfrm>
                <a:off x="1616" y="3003"/>
                <a:ext cx="108" cy="15"/>
              </a:xfrm>
              <a:prstGeom prst="parallelogram">
                <a:avLst>
                  <a:gd name="adj" fmla="val 179967"/>
                </a:avLst>
              </a:prstGeom>
              <a:solidFill>
                <a:srgbClr val="00FF00"/>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26" name="Group 113"/>
            <p:cNvGrpSpPr>
              <a:grpSpLocks/>
            </p:cNvGrpSpPr>
            <p:nvPr/>
          </p:nvGrpSpPr>
          <p:grpSpPr bwMode="auto">
            <a:xfrm>
              <a:off x="2095" y="2973"/>
              <a:ext cx="203" cy="257"/>
              <a:chOff x="2095" y="2973"/>
              <a:chExt cx="203" cy="257"/>
            </a:xfrm>
          </p:grpSpPr>
          <p:sp>
            <p:nvSpPr>
              <p:cNvPr id="2804850" name="Freeform 114"/>
              <p:cNvSpPr>
                <a:spLocks/>
              </p:cNvSpPr>
              <p:nvPr/>
            </p:nvSpPr>
            <p:spPr bwMode="auto">
              <a:xfrm>
                <a:off x="2224" y="3090"/>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804851" name="Rectangle 115"/>
              <p:cNvSpPr>
                <a:spLocks noChangeArrowheads="1"/>
              </p:cNvSpPr>
              <p:nvPr/>
            </p:nvSpPr>
            <p:spPr bwMode="auto">
              <a:xfrm>
                <a:off x="2221" y="3090"/>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4852" name="Rectangle 116"/>
              <p:cNvSpPr>
                <a:spLocks noChangeArrowheads="1"/>
              </p:cNvSpPr>
              <p:nvPr/>
            </p:nvSpPr>
            <p:spPr bwMode="auto">
              <a:xfrm>
                <a:off x="2227" y="3148"/>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4853" name="Rectangle 117"/>
              <p:cNvSpPr>
                <a:spLocks noChangeArrowheads="1"/>
              </p:cNvSpPr>
              <p:nvPr/>
            </p:nvSpPr>
            <p:spPr bwMode="auto">
              <a:xfrm>
                <a:off x="2096" y="3148"/>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4854" name="Oval 118"/>
              <p:cNvSpPr>
                <a:spLocks noChangeArrowheads="1"/>
              </p:cNvSpPr>
              <p:nvPr/>
            </p:nvSpPr>
            <p:spPr bwMode="auto">
              <a:xfrm>
                <a:off x="2156" y="2973"/>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804855" name="Freeform 119"/>
              <p:cNvSpPr>
                <a:spLocks/>
              </p:cNvSpPr>
              <p:nvPr/>
            </p:nvSpPr>
            <p:spPr bwMode="auto">
              <a:xfrm>
                <a:off x="2095" y="3017"/>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804856" name="Freeform 120"/>
            <p:cNvSpPr>
              <a:spLocks/>
            </p:cNvSpPr>
            <p:nvPr/>
          </p:nvSpPr>
          <p:spPr bwMode="auto">
            <a:xfrm>
              <a:off x="2352" y="2942"/>
              <a:ext cx="200" cy="291"/>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27" name="Group 121"/>
            <p:cNvGrpSpPr>
              <a:grpSpLocks/>
            </p:cNvGrpSpPr>
            <p:nvPr/>
          </p:nvGrpSpPr>
          <p:grpSpPr bwMode="auto">
            <a:xfrm>
              <a:off x="1789" y="2932"/>
              <a:ext cx="259" cy="310"/>
              <a:chOff x="1789" y="2932"/>
              <a:chExt cx="259" cy="310"/>
            </a:xfrm>
          </p:grpSpPr>
          <p:grpSp>
            <p:nvGrpSpPr>
              <p:cNvPr id="28" name="Group 122"/>
              <p:cNvGrpSpPr>
                <a:grpSpLocks/>
              </p:cNvGrpSpPr>
              <p:nvPr/>
            </p:nvGrpSpPr>
            <p:grpSpPr bwMode="auto">
              <a:xfrm>
                <a:off x="1789" y="2932"/>
                <a:ext cx="259" cy="310"/>
                <a:chOff x="1789" y="2932"/>
                <a:chExt cx="259" cy="310"/>
              </a:xfrm>
            </p:grpSpPr>
            <p:sp>
              <p:nvSpPr>
                <p:cNvPr id="2804859" name="AutoShape 123"/>
                <p:cNvSpPr>
                  <a:spLocks noChangeArrowheads="1"/>
                </p:cNvSpPr>
                <p:nvPr/>
              </p:nvSpPr>
              <p:spPr bwMode="auto">
                <a:xfrm>
                  <a:off x="1789" y="2982"/>
                  <a:ext cx="259" cy="260"/>
                </a:xfrm>
                <a:prstGeom prst="cube">
                  <a:avLst>
                    <a:gd name="adj" fmla="val 24995"/>
                  </a:avLst>
                </a:prstGeom>
                <a:solidFill>
                  <a:srgbClr val="FC0128"/>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4860" name="AutoShape 124"/>
                <p:cNvSpPr>
                  <a:spLocks noChangeArrowheads="1"/>
                </p:cNvSpPr>
                <p:nvPr/>
              </p:nvSpPr>
              <p:spPr bwMode="auto">
                <a:xfrm>
                  <a:off x="1852" y="2932"/>
                  <a:ext cx="196" cy="46"/>
                </a:xfrm>
                <a:prstGeom prst="cube">
                  <a:avLst>
                    <a:gd name="adj" fmla="val 24995"/>
                  </a:avLst>
                </a:prstGeom>
                <a:solidFill>
                  <a:srgbClr val="FC0128"/>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4861" name="Oval 125"/>
              <p:cNvSpPr>
                <a:spLocks noChangeArrowheads="1"/>
              </p:cNvSpPr>
              <p:nvPr/>
            </p:nvSpPr>
            <p:spPr bwMode="auto">
              <a:xfrm>
                <a:off x="1871" y="2958"/>
                <a:ext cx="27" cy="8"/>
              </a:xfrm>
              <a:prstGeom prst="ellipse">
                <a:avLst/>
              </a:prstGeom>
              <a:solidFill>
                <a:srgbClr val="FC0128"/>
              </a:solidFill>
              <a:ln w="25400">
                <a:solidFill>
                  <a:schemeClr val="tx1"/>
                </a:solidFill>
                <a:round/>
                <a:headEnd/>
                <a:tailEnd/>
              </a:ln>
              <a:effectLst/>
            </p:spPr>
            <p:txBody>
              <a:bodyPr wrap="none" anchor="ctr">
                <a:prstTxWarp prst="textNoShape">
                  <a:avLst/>
                </a:prstTxWarp>
              </a:bodyPr>
              <a:lstStyle/>
              <a:p>
                <a:endParaRPr lang="en-US"/>
              </a:p>
            </p:txBody>
          </p:sp>
          <p:sp>
            <p:nvSpPr>
              <p:cNvPr id="2804862" name="AutoShape 126"/>
              <p:cNvSpPr>
                <a:spLocks noChangeArrowheads="1"/>
              </p:cNvSpPr>
              <p:nvPr/>
            </p:nvSpPr>
            <p:spPr bwMode="auto">
              <a:xfrm>
                <a:off x="1820" y="3106"/>
                <a:ext cx="137" cy="55"/>
              </a:xfrm>
              <a:prstGeom prst="octagon">
                <a:avLst>
                  <a:gd name="adj" fmla="val 29282"/>
                </a:avLst>
              </a:prstGeom>
              <a:solidFill>
                <a:srgbClr val="FC0128"/>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29" name="Group 127"/>
            <p:cNvGrpSpPr>
              <a:grpSpLocks/>
            </p:cNvGrpSpPr>
            <p:nvPr/>
          </p:nvGrpSpPr>
          <p:grpSpPr bwMode="auto">
            <a:xfrm>
              <a:off x="1589" y="3268"/>
              <a:ext cx="206" cy="310"/>
              <a:chOff x="1589" y="3268"/>
              <a:chExt cx="206" cy="310"/>
            </a:xfrm>
          </p:grpSpPr>
          <p:sp>
            <p:nvSpPr>
              <p:cNvPr id="2804864" name="AutoShape 128"/>
              <p:cNvSpPr>
                <a:spLocks noChangeArrowheads="1"/>
              </p:cNvSpPr>
              <p:nvPr/>
            </p:nvSpPr>
            <p:spPr bwMode="auto">
              <a:xfrm>
                <a:off x="1589" y="3318"/>
                <a:ext cx="206" cy="260"/>
              </a:xfrm>
              <a:prstGeom prst="cube">
                <a:avLst>
                  <a:gd name="adj" fmla="val 24995"/>
                </a:avLst>
              </a:prstGeom>
              <a:solidFill>
                <a:srgbClr val="00DFCA"/>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4865" name="AutoShape 129"/>
              <p:cNvSpPr>
                <a:spLocks noChangeArrowheads="1"/>
              </p:cNvSpPr>
              <p:nvPr/>
            </p:nvSpPr>
            <p:spPr bwMode="auto">
              <a:xfrm>
                <a:off x="1637" y="3268"/>
                <a:ext cx="158" cy="46"/>
              </a:xfrm>
              <a:prstGeom prst="cube">
                <a:avLst>
                  <a:gd name="adj" fmla="val 24995"/>
                </a:avLst>
              </a:prstGeom>
              <a:solidFill>
                <a:srgbClr val="00DFCA"/>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4866" name="AutoShape 130"/>
              <p:cNvSpPr>
                <a:spLocks noChangeArrowheads="1"/>
              </p:cNvSpPr>
              <p:nvPr/>
            </p:nvSpPr>
            <p:spPr bwMode="auto">
              <a:xfrm>
                <a:off x="1628" y="3339"/>
                <a:ext cx="108" cy="15"/>
              </a:xfrm>
              <a:prstGeom prst="parallelogram">
                <a:avLst>
                  <a:gd name="adj" fmla="val 179967"/>
                </a:avLst>
              </a:prstGeom>
              <a:solidFill>
                <a:srgbClr val="00DFCA"/>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30" name="Group 131"/>
            <p:cNvGrpSpPr>
              <a:grpSpLocks/>
            </p:cNvGrpSpPr>
            <p:nvPr/>
          </p:nvGrpSpPr>
          <p:grpSpPr bwMode="auto">
            <a:xfrm>
              <a:off x="2107" y="3309"/>
              <a:ext cx="203" cy="257"/>
              <a:chOff x="2107" y="3309"/>
              <a:chExt cx="203" cy="257"/>
            </a:xfrm>
          </p:grpSpPr>
          <p:sp>
            <p:nvSpPr>
              <p:cNvPr id="2804868" name="Freeform 132"/>
              <p:cNvSpPr>
                <a:spLocks/>
              </p:cNvSpPr>
              <p:nvPr/>
            </p:nvSpPr>
            <p:spPr bwMode="auto">
              <a:xfrm>
                <a:off x="2236" y="3426"/>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804869" name="Rectangle 133"/>
              <p:cNvSpPr>
                <a:spLocks noChangeArrowheads="1"/>
              </p:cNvSpPr>
              <p:nvPr/>
            </p:nvSpPr>
            <p:spPr bwMode="auto">
              <a:xfrm>
                <a:off x="2233" y="3426"/>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4870" name="Rectangle 134"/>
              <p:cNvSpPr>
                <a:spLocks noChangeArrowheads="1"/>
              </p:cNvSpPr>
              <p:nvPr/>
            </p:nvSpPr>
            <p:spPr bwMode="auto">
              <a:xfrm>
                <a:off x="2239" y="3484"/>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4871" name="Rectangle 135"/>
              <p:cNvSpPr>
                <a:spLocks noChangeArrowheads="1"/>
              </p:cNvSpPr>
              <p:nvPr/>
            </p:nvSpPr>
            <p:spPr bwMode="auto">
              <a:xfrm>
                <a:off x="2108" y="3484"/>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4872" name="Oval 136"/>
              <p:cNvSpPr>
                <a:spLocks noChangeArrowheads="1"/>
              </p:cNvSpPr>
              <p:nvPr/>
            </p:nvSpPr>
            <p:spPr bwMode="auto">
              <a:xfrm>
                <a:off x="2168" y="3309"/>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804873" name="Freeform 137"/>
              <p:cNvSpPr>
                <a:spLocks/>
              </p:cNvSpPr>
              <p:nvPr/>
            </p:nvSpPr>
            <p:spPr bwMode="auto">
              <a:xfrm>
                <a:off x="2107" y="3353"/>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804874" name="Freeform 138"/>
            <p:cNvSpPr>
              <a:spLocks/>
            </p:cNvSpPr>
            <p:nvPr/>
          </p:nvSpPr>
          <p:spPr bwMode="auto">
            <a:xfrm>
              <a:off x="2364" y="3278"/>
              <a:ext cx="200" cy="291"/>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31" name="Group 139"/>
            <p:cNvGrpSpPr>
              <a:grpSpLocks/>
            </p:cNvGrpSpPr>
            <p:nvPr/>
          </p:nvGrpSpPr>
          <p:grpSpPr bwMode="auto">
            <a:xfrm>
              <a:off x="1801" y="3268"/>
              <a:ext cx="259" cy="310"/>
              <a:chOff x="1801" y="3268"/>
              <a:chExt cx="259" cy="310"/>
            </a:xfrm>
          </p:grpSpPr>
          <p:grpSp>
            <p:nvGrpSpPr>
              <p:cNvPr id="2804736" name="Group 140"/>
              <p:cNvGrpSpPr>
                <a:grpSpLocks/>
              </p:cNvGrpSpPr>
              <p:nvPr/>
            </p:nvGrpSpPr>
            <p:grpSpPr bwMode="auto">
              <a:xfrm>
                <a:off x="1801" y="3268"/>
                <a:ext cx="259" cy="310"/>
                <a:chOff x="1801" y="3268"/>
                <a:chExt cx="259" cy="310"/>
              </a:xfrm>
            </p:grpSpPr>
            <p:sp>
              <p:nvSpPr>
                <p:cNvPr id="2804877" name="AutoShape 141"/>
                <p:cNvSpPr>
                  <a:spLocks noChangeArrowheads="1"/>
                </p:cNvSpPr>
                <p:nvPr/>
              </p:nvSpPr>
              <p:spPr bwMode="auto">
                <a:xfrm>
                  <a:off x="1801" y="3318"/>
                  <a:ext cx="259" cy="260"/>
                </a:xfrm>
                <a:prstGeom prst="cube">
                  <a:avLst>
                    <a:gd name="adj" fmla="val 24995"/>
                  </a:avLst>
                </a:prstGeom>
                <a:solidFill>
                  <a:srgbClr val="FAFD00"/>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4878" name="AutoShape 142"/>
                <p:cNvSpPr>
                  <a:spLocks noChangeArrowheads="1"/>
                </p:cNvSpPr>
                <p:nvPr/>
              </p:nvSpPr>
              <p:spPr bwMode="auto">
                <a:xfrm>
                  <a:off x="1864" y="3268"/>
                  <a:ext cx="196" cy="46"/>
                </a:xfrm>
                <a:prstGeom prst="cube">
                  <a:avLst>
                    <a:gd name="adj" fmla="val 24995"/>
                  </a:avLst>
                </a:prstGeom>
                <a:solidFill>
                  <a:srgbClr val="FAFD00"/>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4879" name="Oval 143"/>
              <p:cNvSpPr>
                <a:spLocks noChangeArrowheads="1"/>
              </p:cNvSpPr>
              <p:nvPr/>
            </p:nvSpPr>
            <p:spPr bwMode="auto">
              <a:xfrm>
                <a:off x="1883" y="3294"/>
                <a:ext cx="27" cy="8"/>
              </a:xfrm>
              <a:prstGeom prst="ellipse">
                <a:avLst/>
              </a:prstGeom>
              <a:solidFill>
                <a:srgbClr val="FAFD00"/>
              </a:solidFill>
              <a:ln w="25400">
                <a:solidFill>
                  <a:schemeClr val="tx1"/>
                </a:solidFill>
                <a:round/>
                <a:headEnd/>
                <a:tailEnd/>
              </a:ln>
              <a:effectLst/>
            </p:spPr>
            <p:txBody>
              <a:bodyPr wrap="none" anchor="ctr">
                <a:prstTxWarp prst="textNoShape">
                  <a:avLst/>
                </a:prstTxWarp>
              </a:bodyPr>
              <a:lstStyle/>
              <a:p>
                <a:endParaRPr lang="en-US"/>
              </a:p>
            </p:txBody>
          </p:sp>
          <p:sp>
            <p:nvSpPr>
              <p:cNvPr id="2804880" name="AutoShape 144"/>
              <p:cNvSpPr>
                <a:spLocks noChangeArrowheads="1"/>
              </p:cNvSpPr>
              <p:nvPr/>
            </p:nvSpPr>
            <p:spPr bwMode="auto">
              <a:xfrm>
                <a:off x="1832" y="3442"/>
                <a:ext cx="137" cy="55"/>
              </a:xfrm>
              <a:prstGeom prst="octagon">
                <a:avLst>
                  <a:gd name="adj" fmla="val 29282"/>
                </a:avLst>
              </a:prstGeom>
              <a:solidFill>
                <a:srgbClr val="FAFD00"/>
              </a:solid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2804737" name="Group 145"/>
          <p:cNvGrpSpPr>
            <a:grpSpLocks/>
          </p:cNvGrpSpPr>
          <p:nvPr/>
        </p:nvGrpSpPr>
        <p:grpSpPr bwMode="auto">
          <a:xfrm>
            <a:off x="3470275" y="2422525"/>
            <a:ext cx="3760788" cy="1547813"/>
            <a:chOff x="2459" y="1526"/>
            <a:chExt cx="2664" cy="975"/>
          </a:xfrm>
        </p:grpSpPr>
        <p:sp>
          <p:nvSpPr>
            <p:cNvPr id="2804882" name="Rectangle 146"/>
            <p:cNvSpPr>
              <a:spLocks noChangeArrowheads="1"/>
            </p:cNvSpPr>
            <p:nvPr/>
          </p:nvSpPr>
          <p:spPr bwMode="auto">
            <a:xfrm>
              <a:off x="2459" y="1526"/>
              <a:ext cx="2001" cy="363"/>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3200">
                  <a:solidFill>
                    <a:schemeClr val="tx1"/>
                  </a:solidFill>
                  <a:latin typeface="Arial" pitchFamily="-65" charset="0"/>
                </a:rPr>
                <a:t> (light clothing)</a:t>
              </a:r>
            </a:p>
          </p:txBody>
        </p:sp>
        <p:sp>
          <p:nvSpPr>
            <p:cNvPr id="2804883" name="Rectangle 147"/>
            <p:cNvSpPr>
              <a:spLocks noChangeArrowheads="1"/>
            </p:cNvSpPr>
            <p:nvPr/>
          </p:nvSpPr>
          <p:spPr bwMode="auto">
            <a:xfrm>
              <a:off x="2483" y="1814"/>
              <a:ext cx="2032" cy="363"/>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3200">
                  <a:solidFill>
                    <a:schemeClr val="tx1"/>
                  </a:solidFill>
                  <a:latin typeface="Arial" pitchFamily="-65" charset="0"/>
                </a:rPr>
                <a:t> (dark clothing)</a:t>
              </a:r>
            </a:p>
          </p:txBody>
        </p:sp>
        <p:sp>
          <p:nvSpPr>
            <p:cNvPr id="2804884" name="Rectangle 148"/>
            <p:cNvSpPr>
              <a:spLocks noChangeArrowheads="1"/>
            </p:cNvSpPr>
            <p:nvPr/>
          </p:nvSpPr>
          <p:spPr bwMode="auto">
            <a:xfrm>
              <a:off x="2483" y="2138"/>
              <a:ext cx="2640" cy="363"/>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3200">
                  <a:solidFill>
                    <a:schemeClr val="tx1"/>
                  </a:solidFill>
                  <a:latin typeface="Arial" pitchFamily="-65" charset="0"/>
                </a:rPr>
                <a:t> (very dirty clothing)</a:t>
              </a:r>
            </a:p>
          </p:txBody>
        </p:sp>
      </p:grpSp>
      <p:grpSp>
        <p:nvGrpSpPr>
          <p:cNvPr id="2804754" name="Group 149"/>
          <p:cNvGrpSpPr>
            <a:grpSpLocks/>
          </p:cNvGrpSpPr>
          <p:nvPr/>
        </p:nvGrpSpPr>
        <p:grpSpPr bwMode="auto">
          <a:xfrm>
            <a:off x="4029075" y="4060825"/>
            <a:ext cx="3760788" cy="1547813"/>
            <a:chOff x="2855" y="2558"/>
            <a:chExt cx="2664" cy="975"/>
          </a:xfrm>
        </p:grpSpPr>
        <p:sp>
          <p:nvSpPr>
            <p:cNvPr id="2804886" name="Rectangle 150"/>
            <p:cNvSpPr>
              <a:spLocks noChangeArrowheads="1"/>
            </p:cNvSpPr>
            <p:nvPr/>
          </p:nvSpPr>
          <p:spPr bwMode="auto">
            <a:xfrm>
              <a:off x="2855" y="2558"/>
              <a:ext cx="2001" cy="363"/>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3200">
                  <a:solidFill>
                    <a:schemeClr val="tx1"/>
                  </a:solidFill>
                  <a:latin typeface="Arial" pitchFamily="-65" charset="0"/>
                </a:rPr>
                <a:t> (light clothing)</a:t>
              </a:r>
            </a:p>
          </p:txBody>
        </p:sp>
        <p:sp>
          <p:nvSpPr>
            <p:cNvPr id="2804887" name="Rectangle 151"/>
            <p:cNvSpPr>
              <a:spLocks noChangeArrowheads="1"/>
            </p:cNvSpPr>
            <p:nvPr/>
          </p:nvSpPr>
          <p:spPr bwMode="auto">
            <a:xfrm>
              <a:off x="2879" y="2846"/>
              <a:ext cx="2032" cy="363"/>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3200">
                  <a:solidFill>
                    <a:schemeClr val="tx1"/>
                  </a:solidFill>
                  <a:latin typeface="Arial" pitchFamily="-65" charset="0"/>
                </a:rPr>
                <a:t> (dark clothing)</a:t>
              </a:r>
            </a:p>
          </p:txBody>
        </p:sp>
        <p:sp>
          <p:nvSpPr>
            <p:cNvPr id="2804888" name="Rectangle 152"/>
            <p:cNvSpPr>
              <a:spLocks noChangeArrowheads="1"/>
            </p:cNvSpPr>
            <p:nvPr/>
          </p:nvSpPr>
          <p:spPr bwMode="auto">
            <a:xfrm>
              <a:off x="2879" y="3170"/>
              <a:ext cx="2640" cy="363"/>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3200">
                  <a:solidFill>
                    <a:schemeClr val="tx1"/>
                  </a:solidFill>
                  <a:latin typeface="Arial" pitchFamily="-65" charset="0"/>
                </a:rPr>
                <a:t> (very dirty clothing)</a:t>
              </a:r>
            </a:p>
          </p:txBody>
        </p:sp>
      </p:grpSp>
      <p:grpSp>
        <p:nvGrpSpPr>
          <p:cNvPr id="2804757" name="Group 153"/>
          <p:cNvGrpSpPr>
            <a:grpSpLocks/>
          </p:cNvGrpSpPr>
          <p:nvPr/>
        </p:nvGrpSpPr>
        <p:grpSpPr bwMode="auto">
          <a:xfrm>
            <a:off x="1852613" y="1752600"/>
            <a:ext cx="2105025" cy="623888"/>
            <a:chOff x="1304" y="1181"/>
            <a:chExt cx="1493" cy="393"/>
          </a:xfrm>
        </p:grpSpPr>
        <p:sp>
          <p:nvSpPr>
            <p:cNvPr id="2804890" name="Line 154"/>
            <p:cNvSpPr>
              <a:spLocks noChangeShapeType="1"/>
            </p:cNvSpPr>
            <p:nvPr/>
          </p:nvSpPr>
          <p:spPr bwMode="auto">
            <a:xfrm flipH="1">
              <a:off x="1884"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4891" name="Line 155"/>
            <p:cNvSpPr>
              <a:spLocks noChangeShapeType="1"/>
            </p:cNvSpPr>
            <p:nvPr/>
          </p:nvSpPr>
          <p:spPr bwMode="auto">
            <a:xfrm flipH="1">
              <a:off x="2169"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4892" name="Line 156"/>
            <p:cNvSpPr>
              <a:spLocks noChangeShapeType="1"/>
            </p:cNvSpPr>
            <p:nvPr/>
          </p:nvSpPr>
          <p:spPr bwMode="auto">
            <a:xfrm flipH="1">
              <a:off x="2453"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4893" name="Line 157"/>
            <p:cNvSpPr>
              <a:spLocks noChangeShapeType="1"/>
            </p:cNvSpPr>
            <p:nvPr/>
          </p:nvSpPr>
          <p:spPr bwMode="auto">
            <a:xfrm>
              <a:off x="1902" y="1253"/>
              <a:ext cx="2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4894" name="Line 158"/>
            <p:cNvSpPr>
              <a:spLocks noChangeShapeType="1"/>
            </p:cNvSpPr>
            <p:nvPr/>
          </p:nvSpPr>
          <p:spPr bwMode="auto">
            <a:xfrm flipH="1">
              <a:off x="2169"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4895" name="Line 159"/>
            <p:cNvSpPr>
              <a:spLocks noChangeShapeType="1"/>
            </p:cNvSpPr>
            <p:nvPr/>
          </p:nvSpPr>
          <p:spPr bwMode="auto">
            <a:xfrm flipH="1">
              <a:off x="2453"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4896" name="Rectangle 160"/>
            <p:cNvSpPr>
              <a:spLocks noChangeArrowheads="1"/>
            </p:cNvSpPr>
            <p:nvPr/>
          </p:nvSpPr>
          <p:spPr bwMode="auto">
            <a:xfrm>
              <a:off x="2428" y="1288"/>
              <a:ext cx="369"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804897" name="Line 161"/>
            <p:cNvSpPr>
              <a:spLocks noChangeShapeType="1"/>
            </p:cNvSpPr>
            <p:nvPr/>
          </p:nvSpPr>
          <p:spPr bwMode="auto">
            <a:xfrm flipH="1">
              <a:off x="2736"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4898" name="Line 162"/>
            <p:cNvSpPr>
              <a:spLocks noChangeShapeType="1"/>
            </p:cNvSpPr>
            <p:nvPr/>
          </p:nvSpPr>
          <p:spPr bwMode="auto">
            <a:xfrm>
              <a:off x="2185" y="1253"/>
              <a:ext cx="26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4899" name="Line 163"/>
            <p:cNvSpPr>
              <a:spLocks noChangeShapeType="1"/>
            </p:cNvSpPr>
            <p:nvPr/>
          </p:nvSpPr>
          <p:spPr bwMode="auto">
            <a:xfrm flipH="1">
              <a:off x="2453"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4900" name="Line 164"/>
            <p:cNvSpPr>
              <a:spLocks noChangeShapeType="1"/>
            </p:cNvSpPr>
            <p:nvPr/>
          </p:nvSpPr>
          <p:spPr bwMode="auto">
            <a:xfrm flipH="1">
              <a:off x="2736"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4901" name="Line 165"/>
            <p:cNvSpPr>
              <a:spLocks noChangeShapeType="1"/>
            </p:cNvSpPr>
            <p:nvPr/>
          </p:nvSpPr>
          <p:spPr bwMode="auto">
            <a:xfrm>
              <a:off x="2469" y="1253"/>
              <a:ext cx="2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4902" name="Line 166"/>
            <p:cNvSpPr>
              <a:spLocks noChangeShapeType="1"/>
            </p:cNvSpPr>
            <p:nvPr/>
          </p:nvSpPr>
          <p:spPr bwMode="auto">
            <a:xfrm>
              <a:off x="1906" y="1208"/>
              <a:ext cx="252"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804903" name="Line 167"/>
            <p:cNvSpPr>
              <a:spLocks noChangeShapeType="1"/>
            </p:cNvSpPr>
            <p:nvPr/>
          </p:nvSpPr>
          <p:spPr bwMode="auto">
            <a:xfrm>
              <a:off x="2191" y="1208"/>
              <a:ext cx="252"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804904" name="Line 168"/>
            <p:cNvSpPr>
              <a:spLocks noChangeShapeType="1"/>
            </p:cNvSpPr>
            <p:nvPr/>
          </p:nvSpPr>
          <p:spPr bwMode="auto">
            <a:xfrm>
              <a:off x="1337" y="1208"/>
              <a:ext cx="254"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804905" name="Rectangle 169"/>
            <p:cNvSpPr>
              <a:spLocks noChangeArrowheads="1"/>
            </p:cNvSpPr>
            <p:nvPr/>
          </p:nvSpPr>
          <p:spPr bwMode="auto">
            <a:xfrm>
              <a:off x="1304" y="1288"/>
              <a:ext cx="369"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804906" name="Rectangle 170"/>
            <p:cNvSpPr>
              <a:spLocks noChangeArrowheads="1"/>
            </p:cNvSpPr>
            <p:nvPr/>
          </p:nvSpPr>
          <p:spPr bwMode="auto">
            <a:xfrm>
              <a:off x="1561" y="1288"/>
              <a:ext cx="369"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804907" name="Line 171"/>
            <p:cNvSpPr>
              <a:spLocks noChangeShapeType="1"/>
            </p:cNvSpPr>
            <p:nvPr/>
          </p:nvSpPr>
          <p:spPr bwMode="auto">
            <a:xfrm>
              <a:off x="1617" y="1253"/>
              <a:ext cx="2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4908" name="Rectangle 172"/>
            <p:cNvSpPr>
              <a:spLocks noChangeArrowheads="1"/>
            </p:cNvSpPr>
            <p:nvPr/>
          </p:nvSpPr>
          <p:spPr bwMode="auto">
            <a:xfrm>
              <a:off x="2145" y="1288"/>
              <a:ext cx="369"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804909" name="Rectangle 173"/>
            <p:cNvSpPr>
              <a:spLocks noChangeArrowheads="1"/>
            </p:cNvSpPr>
            <p:nvPr/>
          </p:nvSpPr>
          <p:spPr bwMode="auto">
            <a:xfrm>
              <a:off x="1856" y="1288"/>
              <a:ext cx="369"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804910" name="Line 174"/>
            <p:cNvSpPr>
              <a:spLocks noChangeShapeType="1"/>
            </p:cNvSpPr>
            <p:nvPr/>
          </p:nvSpPr>
          <p:spPr bwMode="auto">
            <a:xfrm>
              <a:off x="1909" y="1303"/>
              <a:ext cx="248"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804911" name="Line 175"/>
            <p:cNvSpPr>
              <a:spLocks noChangeShapeType="1"/>
            </p:cNvSpPr>
            <p:nvPr/>
          </p:nvSpPr>
          <p:spPr bwMode="auto">
            <a:xfrm>
              <a:off x="2191" y="1347"/>
              <a:ext cx="250"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804912" name="Line 176"/>
            <p:cNvSpPr>
              <a:spLocks noChangeShapeType="1"/>
            </p:cNvSpPr>
            <p:nvPr/>
          </p:nvSpPr>
          <p:spPr bwMode="auto">
            <a:xfrm>
              <a:off x="2191" y="1304"/>
              <a:ext cx="25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804913" name="Line 177"/>
            <p:cNvSpPr>
              <a:spLocks noChangeShapeType="1"/>
            </p:cNvSpPr>
            <p:nvPr/>
          </p:nvSpPr>
          <p:spPr bwMode="auto">
            <a:xfrm>
              <a:off x="2476" y="1303"/>
              <a:ext cx="25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804914" name="Line 178"/>
            <p:cNvSpPr>
              <a:spLocks noChangeShapeType="1"/>
            </p:cNvSpPr>
            <p:nvPr/>
          </p:nvSpPr>
          <p:spPr bwMode="auto">
            <a:xfrm>
              <a:off x="2475" y="1347"/>
              <a:ext cx="251"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804915" name="Line 179"/>
            <p:cNvSpPr>
              <a:spLocks noChangeShapeType="1"/>
            </p:cNvSpPr>
            <p:nvPr/>
          </p:nvSpPr>
          <p:spPr bwMode="auto">
            <a:xfrm>
              <a:off x="1622" y="1208"/>
              <a:ext cx="253"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804916" name="Line 180"/>
            <p:cNvSpPr>
              <a:spLocks noChangeShapeType="1"/>
            </p:cNvSpPr>
            <p:nvPr/>
          </p:nvSpPr>
          <p:spPr bwMode="auto">
            <a:xfrm flipH="1">
              <a:off x="2736"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4917" name="Line 181"/>
            <p:cNvSpPr>
              <a:spLocks noChangeShapeType="1"/>
            </p:cNvSpPr>
            <p:nvPr/>
          </p:nvSpPr>
          <p:spPr bwMode="auto">
            <a:xfrm>
              <a:off x="1609"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4918" name="Line 182"/>
            <p:cNvSpPr>
              <a:spLocks noChangeShapeType="1"/>
            </p:cNvSpPr>
            <p:nvPr/>
          </p:nvSpPr>
          <p:spPr bwMode="auto">
            <a:xfrm>
              <a:off x="1894"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4919" name="Line 183"/>
            <p:cNvSpPr>
              <a:spLocks noChangeShapeType="1"/>
            </p:cNvSpPr>
            <p:nvPr/>
          </p:nvSpPr>
          <p:spPr bwMode="auto">
            <a:xfrm>
              <a:off x="2178"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4920" name="Line 184"/>
            <p:cNvSpPr>
              <a:spLocks noChangeShapeType="1"/>
            </p:cNvSpPr>
            <p:nvPr/>
          </p:nvSpPr>
          <p:spPr bwMode="auto">
            <a:xfrm>
              <a:off x="2462"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spTree>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06786" name="Rectangle 2"/>
          <p:cNvSpPr>
            <a:spLocks noGrp="1" noChangeArrowheads="1"/>
          </p:cNvSpPr>
          <p:nvPr>
            <p:ph type="title"/>
          </p:nvPr>
        </p:nvSpPr>
        <p:spPr/>
        <p:txBody>
          <a:bodyPr/>
          <a:lstStyle/>
          <a:p>
            <a:r>
              <a:rPr lang="en-US" smtClean="0"/>
              <a:t>Superscalar Laundry: Mismatch Mix</a:t>
            </a:r>
            <a:endParaRPr lang="en-US"/>
          </a:p>
        </p:txBody>
      </p:sp>
      <p:sp>
        <p:nvSpPr>
          <p:cNvPr id="2806787" name="Rectangle 3"/>
          <p:cNvSpPr>
            <a:spLocks noGrp="1" noChangeArrowheads="1"/>
          </p:cNvSpPr>
          <p:nvPr>
            <p:ph type="body"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Task mix underutilizes extra resources</a:t>
            </a:r>
            <a:endParaRPr lang="en-US" dirty="0"/>
          </a:p>
        </p:txBody>
      </p:sp>
      <p:sp>
        <p:nvSpPr>
          <p:cNvPr id="2806788" name="Rectangle 4"/>
          <p:cNvSpPr>
            <a:spLocks noChangeArrowheads="1"/>
          </p:cNvSpPr>
          <p:nvPr/>
        </p:nvSpPr>
        <p:spPr bwMode="auto">
          <a:xfrm>
            <a:off x="608013" y="1658938"/>
            <a:ext cx="417512" cy="3740150"/>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i="1">
                <a:solidFill>
                  <a:schemeClr val="tx1"/>
                </a:solidFill>
                <a:latin typeface="FranklinGothic" charset="0"/>
              </a:rPr>
              <a:t>T</a:t>
            </a:r>
          </a:p>
          <a:p>
            <a:pPr algn="ctr"/>
            <a:r>
              <a:rPr lang="en-US" sz="2400" i="1">
                <a:solidFill>
                  <a:schemeClr val="tx1"/>
                </a:solidFill>
                <a:latin typeface="FranklinGothic" charset="0"/>
              </a:rPr>
              <a:t>a</a:t>
            </a:r>
          </a:p>
          <a:p>
            <a:pPr algn="ctr"/>
            <a:r>
              <a:rPr lang="en-US" sz="2400" i="1">
                <a:solidFill>
                  <a:schemeClr val="tx1"/>
                </a:solidFill>
                <a:latin typeface="FranklinGothic" charset="0"/>
              </a:rPr>
              <a:t>s</a:t>
            </a:r>
          </a:p>
          <a:p>
            <a:pPr algn="ctr"/>
            <a:r>
              <a:rPr lang="en-US" sz="2400" i="1">
                <a:solidFill>
                  <a:schemeClr val="tx1"/>
                </a:solidFill>
                <a:latin typeface="FranklinGothic" charset="0"/>
              </a:rPr>
              <a:t>k</a:t>
            </a:r>
          </a:p>
          <a:p>
            <a:pPr algn="ctr"/>
            <a:endParaRPr lang="en-US" sz="2400" i="1">
              <a:solidFill>
                <a:schemeClr val="tx1"/>
              </a:solidFill>
              <a:latin typeface="FranklinGothic" charset="0"/>
            </a:endParaRPr>
          </a:p>
          <a:p>
            <a:pPr algn="ctr"/>
            <a:r>
              <a:rPr lang="en-US" sz="2400" i="1">
                <a:solidFill>
                  <a:schemeClr val="tx1"/>
                </a:solidFill>
                <a:latin typeface="FranklinGothic" charset="0"/>
              </a:rPr>
              <a:t>O</a:t>
            </a:r>
          </a:p>
          <a:p>
            <a:pPr algn="ctr"/>
            <a:r>
              <a:rPr lang="en-US" sz="2400" i="1">
                <a:solidFill>
                  <a:schemeClr val="tx1"/>
                </a:solidFill>
                <a:latin typeface="FranklinGothic" charset="0"/>
              </a:rPr>
              <a:t>r</a:t>
            </a:r>
          </a:p>
          <a:p>
            <a:pPr algn="ctr"/>
            <a:r>
              <a:rPr lang="en-US" sz="2400" i="1">
                <a:solidFill>
                  <a:schemeClr val="tx1"/>
                </a:solidFill>
                <a:latin typeface="FranklinGothic" charset="0"/>
              </a:rPr>
              <a:t>d</a:t>
            </a:r>
          </a:p>
          <a:p>
            <a:pPr algn="ctr"/>
            <a:r>
              <a:rPr lang="en-US" sz="2400" i="1">
                <a:solidFill>
                  <a:schemeClr val="tx1"/>
                </a:solidFill>
                <a:latin typeface="FranklinGothic" charset="0"/>
              </a:rPr>
              <a:t>e</a:t>
            </a:r>
          </a:p>
          <a:p>
            <a:pPr algn="ctr"/>
            <a:r>
              <a:rPr lang="en-US" sz="2400" i="1">
                <a:solidFill>
                  <a:schemeClr val="tx1"/>
                </a:solidFill>
                <a:latin typeface="FranklinGothic" charset="0"/>
              </a:rPr>
              <a:t>r</a:t>
            </a:r>
          </a:p>
        </p:txBody>
      </p:sp>
      <p:sp>
        <p:nvSpPr>
          <p:cNvPr id="2806789" name="Rectangle 5"/>
          <p:cNvSpPr>
            <a:spLocks noChangeArrowheads="1"/>
          </p:cNvSpPr>
          <p:nvPr/>
        </p:nvSpPr>
        <p:spPr bwMode="auto">
          <a:xfrm>
            <a:off x="6067425" y="793750"/>
            <a:ext cx="520700"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12</a:t>
            </a:r>
          </a:p>
        </p:txBody>
      </p:sp>
      <p:sp>
        <p:nvSpPr>
          <p:cNvPr id="2806790" name="Rectangle 6"/>
          <p:cNvSpPr>
            <a:spLocks noChangeArrowheads="1"/>
          </p:cNvSpPr>
          <p:nvPr/>
        </p:nvSpPr>
        <p:spPr bwMode="auto">
          <a:xfrm>
            <a:off x="7462838" y="784225"/>
            <a:ext cx="909637"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2 AM</a:t>
            </a:r>
          </a:p>
        </p:txBody>
      </p:sp>
      <p:sp>
        <p:nvSpPr>
          <p:cNvPr id="2806791" name="Rectangle 7"/>
          <p:cNvSpPr>
            <a:spLocks noChangeArrowheads="1"/>
          </p:cNvSpPr>
          <p:nvPr/>
        </p:nvSpPr>
        <p:spPr bwMode="auto">
          <a:xfrm>
            <a:off x="1257300" y="800100"/>
            <a:ext cx="892175"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6 PM</a:t>
            </a:r>
          </a:p>
        </p:txBody>
      </p:sp>
      <p:sp>
        <p:nvSpPr>
          <p:cNvPr id="2806792" name="Line 8"/>
          <p:cNvSpPr>
            <a:spLocks noChangeShapeType="1"/>
          </p:cNvSpPr>
          <p:nvPr/>
        </p:nvSpPr>
        <p:spPr bwMode="auto">
          <a:xfrm>
            <a:off x="1550988" y="1155700"/>
            <a:ext cx="0" cy="252413"/>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6793" name="Rectangle 9"/>
          <p:cNvSpPr>
            <a:spLocks noChangeArrowheads="1"/>
          </p:cNvSpPr>
          <p:nvPr/>
        </p:nvSpPr>
        <p:spPr bwMode="auto">
          <a:xfrm>
            <a:off x="2222500" y="820738"/>
            <a:ext cx="350838"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7</a:t>
            </a:r>
          </a:p>
        </p:txBody>
      </p:sp>
      <p:sp>
        <p:nvSpPr>
          <p:cNvPr id="2806794" name="Rectangle 10"/>
          <p:cNvSpPr>
            <a:spLocks noChangeArrowheads="1"/>
          </p:cNvSpPr>
          <p:nvPr/>
        </p:nvSpPr>
        <p:spPr bwMode="auto">
          <a:xfrm>
            <a:off x="2997200" y="811213"/>
            <a:ext cx="350838"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8</a:t>
            </a:r>
          </a:p>
        </p:txBody>
      </p:sp>
      <p:sp>
        <p:nvSpPr>
          <p:cNvPr id="2806795" name="Rectangle 11"/>
          <p:cNvSpPr>
            <a:spLocks noChangeArrowheads="1"/>
          </p:cNvSpPr>
          <p:nvPr/>
        </p:nvSpPr>
        <p:spPr bwMode="auto">
          <a:xfrm>
            <a:off x="3810000" y="838200"/>
            <a:ext cx="350838"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9</a:t>
            </a:r>
          </a:p>
        </p:txBody>
      </p:sp>
      <p:sp>
        <p:nvSpPr>
          <p:cNvPr id="2806796" name="Rectangle 12"/>
          <p:cNvSpPr>
            <a:spLocks noChangeArrowheads="1"/>
          </p:cNvSpPr>
          <p:nvPr/>
        </p:nvSpPr>
        <p:spPr bwMode="auto">
          <a:xfrm>
            <a:off x="4541838" y="823913"/>
            <a:ext cx="520700"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10</a:t>
            </a:r>
          </a:p>
        </p:txBody>
      </p:sp>
      <p:sp>
        <p:nvSpPr>
          <p:cNvPr id="2806797" name="Rectangle 13"/>
          <p:cNvSpPr>
            <a:spLocks noChangeArrowheads="1"/>
          </p:cNvSpPr>
          <p:nvPr/>
        </p:nvSpPr>
        <p:spPr bwMode="auto">
          <a:xfrm>
            <a:off x="5343525" y="820738"/>
            <a:ext cx="520700"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11</a:t>
            </a:r>
          </a:p>
        </p:txBody>
      </p:sp>
      <p:sp>
        <p:nvSpPr>
          <p:cNvPr id="2806798" name="Rectangle 14"/>
          <p:cNvSpPr>
            <a:spLocks noChangeArrowheads="1"/>
          </p:cNvSpPr>
          <p:nvPr/>
        </p:nvSpPr>
        <p:spPr bwMode="auto">
          <a:xfrm>
            <a:off x="6964363" y="809625"/>
            <a:ext cx="350837"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a:t>
            </a:r>
          </a:p>
        </p:txBody>
      </p:sp>
      <p:sp>
        <p:nvSpPr>
          <p:cNvPr id="2806799" name="Line 15"/>
          <p:cNvSpPr>
            <a:spLocks noChangeShapeType="1"/>
          </p:cNvSpPr>
          <p:nvPr/>
        </p:nvSpPr>
        <p:spPr bwMode="auto">
          <a:xfrm>
            <a:off x="1562100" y="1303338"/>
            <a:ext cx="6370638"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806800" name="Line 16"/>
          <p:cNvSpPr>
            <a:spLocks noChangeShapeType="1"/>
          </p:cNvSpPr>
          <p:nvPr/>
        </p:nvSpPr>
        <p:spPr bwMode="auto">
          <a:xfrm>
            <a:off x="1030288" y="2211388"/>
            <a:ext cx="15875" cy="350520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806801" name="Rectangle 17"/>
          <p:cNvSpPr>
            <a:spLocks noChangeArrowheads="1"/>
          </p:cNvSpPr>
          <p:nvPr/>
        </p:nvSpPr>
        <p:spPr bwMode="auto">
          <a:xfrm>
            <a:off x="5251450" y="1452563"/>
            <a:ext cx="858838"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i="1">
                <a:solidFill>
                  <a:schemeClr val="tx1"/>
                </a:solidFill>
                <a:latin typeface="FranklinGothic" charset="0"/>
              </a:rPr>
              <a:t>Time</a:t>
            </a:r>
          </a:p>
        </p:txBody>
      </p:sp>
      <p:sp>
        <p:nvSpPr>
          <p:cNvPr id="2806802" name="Line 18"/>
          <p:cNvSpPr>
            <a:spLocks noChangeShapeType="1"/>
          </p:cNvSpPr>
          <p:nvPr/>
        </p:nvSpPr>
        <p:spPr bwMode="auto">
          <a:xfrm flipH="1">
            <a:off x="2335213" y="1419225"/>
            <a:ext cx="26987" cy="269875"/>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6803" name="Line 19"/>
          <p:cNvSpPr>
            <a:spLocks noChangeShapeType="1"/>
          </p:cNvSpPr>
          <p:nvPr/>
        </p:nvSpPr>
        <p:spPr bwMode="auto">
          <a:xfrm flipH="1">
            <a:off x="2736850" y="1419225"/>
            <a:ext cx="26988" cy="269875"/>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6804" name="Line 20"/>
          <p:cNvSpPr>
            <a:spLocks noChangeShapeType="1"/>
          </p:cNvSpPr>
          <p:nvPr/>
        </p:nvSpPr>
        <p:spPr bwMode="auto">
          <a:xfrm flipH="1">
            <a:off x="3136900" y="1419225"/>
            <a:ext cx="26988" cy="269875"/>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6805" name="Line 21"/>
          <p:cNvSpPr>
            <a:spLocks noChangeShapeType="1"/>
          </p:cNvSpPr>
          <p:nvPr/>
        </p:nvSpPr>
        <p:spPr bwMode="auto">
          <a:xfrm>
            <a:off x="2360613" y="1533525"/>
            <a:ext cx="36988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6806" name="Line 22"/>
          <p:cNvSpPr>
            <a:spLocks noChangeShapeType="1"/>
          </p:cNvSpPr>
          <p:nvPr/>
        </p:nvSpPr>
        <p:spPr bwMode="auto">
          <a:xfrm flipH="1">
            <a:off x="2736850" y="1419225"/>
            <a:ext cx="26988" cy="269875"/>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6807" name="Line 23"/>
          <p:cNvSpPr>
            <a:spLocks noChangeShapeType="1"/>
          </p:cNvSpPr>
          <p:nvPr/>
        </p:nvSpPr>
        <p:spPr bwMode="auto">
          <a:xfrm flipH="1">
            <a:off x="3136900" y="1419225"/>
            <a:ext cx="26988" cy="269875"/>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6808" name="Rectangle 24"/>
          <p:cNvSpPr>
            <a:spLocks noChangeArrowheads="1"/>
          </p:cNvSpPr>
          <p:nvPr/>
        </p:nvSpPr>
        <p:spPr bwMode="auto">
          <a:xfrm>
            <a:off x="3103563" y="1589088"/>
            <a:ext cx="520700"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806809" name="Line 25"/>
          <p:cNvSpPr>
            <a:spLocks noChangeShapeType="1"/>
          </p:cNvSpPr>
          <p:nvPr/>
        </p:nvSpPr>
        <p:spPr bwMode="auto">
          <a:xfrm flipH="1">
            <a:off x="3536950" y="1419225"/>
            <a:ext cx="26988" cy="269875"/>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6810" name="Line 26"/>
          <p:cNvSpPr>
            <a:spLocks noChangeShapeType="1"/>
          </p:cNvSpPr>
          <p:nvPr/>
        </p:nvSpPr>
        <p:spPr bwMode="auto">
          <a:xfrm>
            <a:off x="2759075" y="1533525"/>
            <a:ext cx="3730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6811" name="Line 27"/>
          <p:cNvSpPr>
            <a:spLocks noChangeShapeType="1"/>
          </p:cNvSpPr>
          <p:nvPr/>
        </p:nvSpPr>
        <p:spPr bwMode="auto">
          <a:xfrm flipH="1">
            <a:off x="3136900" y="1419225"/>
            <a:ext cx="26988" cy="269875"/>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6812" name="Line 28"/>
          <p:cNvSpPr>
            <a:spLocks noChangeShapeType="1"/>
          </p:cNvSpPr>
          <p:nvPr/>
        </p:nvSpPr>
        <p:spPr bwMode="auto">
          <a:xfrm flipH="1">
            <a:off x="3536950" y="1419225"/>
            <a:ext cx="26988" cy="269875"/>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6813" name="Line 29"/>
          <p:cNvSpPr>
            <a:spLocks noChangeShapeType="1"/>
          </p:cNvSpPr>
          <p:nvPr/>
        </p:nvSpPr>
        <p:spPr bwMode="auto">
          <a:xfrm>
            <a:off x="3160713" y="1533525"/>
            <a:ext cx="36988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6814" name="Line 30"/>
          <p:cNvSpPr>
            <a:spLocks noChangeShapeType="1"/>
          </p:cNvSpPr>
          <p:nvPr/>
        </p:nvSpPr>
        <p:spPr bwMode="auto">
          <a:xfrm>
            <a:off x="2365375" y="1462088"/>
            <a:ext cx="355600"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806815" name="Line 31"/>
          <p:cNvSpPr>
            <a:spLocks noChangeShapeType="1"/>
          </p:cNvSpPr>
          <p:nvPr/>
        </p:nvSpPr>
        <p:spPr bwMode="auto">
          <a:xfrm>
            <a:off x="2768600" y="1462088"/>
            <a:ext cx="355600"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806816" name="Line 32"/>
          <p:cNvSpPr>
            <a:spLocks noChangeShapeType="1"/>
          </p:cNvSpPr>
          <p:nvPr/>
        </p:nvSpPr>
        <p:spPr bwMode="auto">
          <a:xfrm>
            <a:off x="1562100" y="1462088"/>
            <a:ext cx="358775"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806817" name="Rectangle 33"/>
          <p:cNvSpPr>
            <a:spLocks noChangeArrowheads="1"/>
          </p:cNvSpPr>
          <p:nvPr/>
        </p:nvSpPr>
        <p:spPr bwMode="auto">
          <a:xfrm>
            <a:off x="1517650" y="1589088"/>
            <a:ext cx="520700"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806818" name="Rectangle 34"/>
          <p:cNvSpPr>
            <a:spLocks noChangeArrowheads="1"/>
          </p:cNvSpPr>
          <p:nvPr/>
        </p:nvSpPr>
        <p:spPr bwMode="auto">
          <a:xfrm>
            <a:off x="1878013" y="1589088"/>
            <a:ext cx="520700"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806819" name="Line 35"/>
          <p:cNvSpPr>
            <a:spLocks noChangeShapeType="1"/>
          </p:cNvSpPr>
          <p:nvPr/>
        </p:nvSpPr>
        <p:spPr bwMode="auto">
          <a:xfrm>
            <a:off x="1957388" y="1533525"/>
            <a:ext cx="37147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6820" name="Rectangle 36"/>
          <p:cNvSpPr>
            <a:spLocks noChangeArrowheads="1"/>
          </p:cNvSpPr>
          <p:nvPr/>
        </p:nvSpPr>
        <p:spPr bwMode="auto">
          <a:xfrm>
            <a:off x="2703513" y="1589088"/>
            <a:ext cx="520700"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806821" name="Rectangle 37"/>
          <p:cNvSpPr>
            <a:spLocks noChangeArrowheads="1"/>
          </p:cNvSpPr>
          <p:nvPr/>
        </p:nvSpPr>
        <p:spPr bwMode="auto">
          <a:xfrm>
            <a:off x="2293938" y="1589088"/>
            <a:ext cx="520700"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806822" name="Line 38"/>
          <p:cNvSpPr>
            <a:spLocks noChangeShapeType="1"/>
          </p:cNvSpPr>
          <p:nvPr/>
        </p:nvSpPr>
        <p:spPr bwMode="auto">
          <a:xfrm>
            <a:off x="2370138" y="1612900"/>
            <a:ext cx="34925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806823" name="Line 39"/>
          <p:cNvSpPr>
            <a:spLocks noChangeShapeType="1"/>
          </p:cNvSpPr>
          <p:nvPr/>
        </p:nvSpPr>
        <p:spPr bwMode="auto">
          <a:xfrm>
            <a:off x="2768600" y="1682750"/>
            <a:ext cx="352425" cy="1588"/>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806824" name="Line 40"/>
          <p:cNvSpPr>
            <a:spLocks noChangeShapeType="1"/>
          </p:cNvSpPr>
          <p:nvPr/>
        </p:nvSpPr>
        <p:spPr bwMode="auto">
          <a:xfrm>
            <a:off x="2768600" y="1614488"/>
            <a:ext cx="352425"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806825" name="Line 41"/>
          <p:cNvSpPr>
            <a:spLocks noChangeShapeType="1"/>
          </p:cNvSpPr>
          <p:nvPr/>
        </p:nvSpPr>
        <p:spPr bwMode="auto">
          <a:xfrm>
            <a:off x="3170238" y="1612900"/>
            <a:ext cx="352425"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806826" name="Line 42"/>
          <p:cNvSpPr>
            <a:spLocks noChangeShapeType="1"/>
          </p:cNvSpPr>
          <p:nvPr/>
        </p:nvSpPr>
        <p:spPr bwMode="auto">
          <a:xfrm>
            <a:off x="3168650" y="1682750"/>
            <a:ext cx="354013" cy="1588"/>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806827" name="Line 43"/>
          <p:cNvSpPr>
            <a:spLocks noChangeShapeType="1"/>
          </p:cNvSpPr>
          <p:nvPr/>
        </p:nvSpPr>
        <p:spPr bwMode="auto">
          <a:xfrm>
            <a:off x="3571875" y="1612900"/>
            <a:ext cx="352425"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806828" name="Line 44"/>
          <p:cNvSpPr>
            <a:spLocks noChangeShapeType="1"/>
          </p:cNvSpPr>
          <p:nvPr/>
        </p:nvSpPr>
        <p:spPr bwMode="auto">
          <a:xfrm>
            <a:off x="3568700" y="1682750"/>
            <a:ext cx="355600" cy="1588"/>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806829" name="Line 45"/>
          <p:cNvSpPr>
            <a:spLocks noChangeShapeType="1"/>
          </p:cNvSpPr>
          <p:nvPr/>
        </p:nvSpPr>
        <p:spPr bwMode="auto">
          <a:xfrm>
            <a:off x="3971925" y="1682750"/>
            <a:ext cx="352425" cy="1588"/>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806830" name="Line 46"/>
          <p:cNvSpPr>
            <a:spLocks noChangeShapeType="1"/>
          </p:cNvSpPr>
          <p:nvPr/>
        </p:nvSpPr>
        <p:spPr bwMode="auto">
          <a:xfrm>
            <a:off x="1965325" y="1462088"/>
            <a:ext cx="357188"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806831" name="Rectangle 47"/>
          <p:cNvSpPr>
            <a:spLocks noChangeArrowheads="1"/>
          </p:cNvSpPr>
          <p:nvPr/>
        </p:nvSpPr>
        <p:spPr bwMode="auto">
          <a:xfrm>
            <a:off x="3489325" y="1598613"/>
            <a:ext cx="520700"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806832" name="Rectangle 48"/>
          <p:cNvSpPr>
            <a:spLocks noChangeArrowheads="1"/>
          </p:cNvSpPr>
          <p:nvPr/>
        </p:nvSpPr>
        <p:spPr bwMode="auto">
          <a:xfrm>
            <a:off x="3890963" y="1598613"/>
            <a:ext cx="520700"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806833" name="Line 49"/>
          <p:cNvSpPr>
            <a:spLocks noChangeShapeType="1"/>
          </p:cNvSpPr>
          <p:nvPr/>
        </p:nvSpPr>
        <p:spPr bwMode="auto">
          <a:xfrm flipH="1">
            <a:off x="3536950" y="1419225"/>
            <a:ext cx="26988" cy="269875"/>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6834" name="Line 50"/>
          <p:cNvSpPr>
            <a:spLocks noChangeShapeType="1"/>
          </p:cNvSpPr>
          <p:nvPr/>
        </p:nvSpPr>
        <p:spPr bwMode="auto">
          <a:xfrm>
            <a:off x="1946275" y="1419225"/>
            <a:ext cx="0" cy="28575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6835" name="Line 51"/>
          <p:cNvSpPr>
            <a:spLocks noChangeShapeType="1"/>
          </p:cNvSpPr>
          <p:nvPr/>
        </p:nvSpPr>
        <p:spPr bwMode="auto">
          <a:xfrm>
            <a:off x="2349500" y="1419225"/>
            <a:ext cx="0" cy="28575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6836" name="Line 52"/>
          <p:cNvSpPr>
            <a:spLocks noChangeShapeType="1"/>
          </p:cNvSpPr>
          <p:nvPr/>
        </p:nvSpPr>
        <p:spPr bwMode="auto">
          <a:xfrm>
            <a:off x="2749550" y="1419225"/>
            <a:ext cx="0" cy="28575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6837" name="Line 53"/>
          <p:cNvSpPr>
            <a:spLocks noChangeShapeType="1"/>
          </p:cNvSpPr>
          <p:nvPr/>
        </p:nvSpPr>
        <p:spPr bwMode="auto">
          <a:xfrm>
            <a:off x="3149600" y="1419225"/>
            <a:ext cx="0" cy="28575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6838" name="Line 54"/>
          <p:cNvSpPr>
            <a:spLocks noChangeShapeType="1"/>
          </p:cNvSpPr>
          <p:nvPr/>
        </p:nvSpPr>
        <p:spPr bwMode="auto">
          <a:xfrm flipH="1">
            <a:off x="3937000" y="1419225"/>
            <a:ext cx="26988" cy="269875"/>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6839" name="Line 55"/>
          <p:cNvSpPr>
            <a:spLocks noChangeShapeType="1"/>
          </p:cNvSpPr>
          <p:nvPr/>
        </p:nvSpPr>
        <p:spPr bwMode="auto">
          <a:xfrm flipH="1">
            <a:off x="4340225" y="1419225"/>
            <a:ext cx="26988" cy="269875"/>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nvGrpSpPr>
          <p:cNvPr id="2" name="Group 56"/>
          <p:cNvGrpSpPr>
            <a:grpSpLocks/>
          </p:cNvGrpSpPr>
          <p:nvPr/>
        </p:nvGrpSpPr>
        <p:grpSpPr bwMode="auto">
          <a:xfrm>
            <a:off x="1597025" y="2046288"/>
            <a:ext cx="1392238" cy="1539875"/>
            <a:chOff x="1361" y="1576"/>
            <a:chExt cx="987" cy="970"/>
          </a:xfrm>
        </p:grpSpPr>
        <p:grpSp>
          <p:nvGrpSpPr>
            <p:cNvPr id="3" name="Group 57"/>
            <p:cNvGrpSpPr>
              <a:grpSpLocks/>
            </p:cNvGrpSpPr>
            <p:nvPr/>
          </p:nvGrpSpPr>
          <p:grpSpPr bwMode="auto">
            <a:xfrm>
              <a:off x="1373" y="1576"/>
              <a:ext cx="975" cy="310"/>
              <a:chOff x="1373" y="1576"/>
              <a:chExt cx="975" cy="310"/>
            </a:xfrm>
          </p:grpSpPr>
          <p:grpSp>
            <p:nvGrpSpPr>
              <p:cNvPr id="4" name="Group 58"/>
              <p:cNvGrpSpPr>
                <a:grpSpLocks/>
              </p:cNvGrpSpPr>
              <p:nvPr/>
            </p:nvGrpSpPr>
            <p:grpSpPr bwMode="auto">
              <a:xfrm>
                <a:off x="1373" y="1576"/>
                <a:ext cx="206" cy="310"/>
                <a:chOff x="1373" y="1576"/>
                <a:chExt cx="206" cy="310"/>
              </a:xfrm>
            </p:grpSpPr>
            <p:sp>
              <p:nvSpPr>
                <p:cNvPr id="2806843" name="AutoShape 59"/>
                <p:cNvSpPr>
                  <a:spLocks noChangeArrowheads="1"/>
                </p:cNvSpPr>
                <p:nvPr/>
              </p:nvSpPr>
              <p:spPr bwMode="auto">
                <a:xfrm>
                  <a:off x="1373" y="1626"/>
                  <a:ext cx="206"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6844" name="AutoShape 60"/>
                <p:cNvSpPr>
                  <a:spLocks noChangeArrowheads="1"/>
                </p:cNvSpPr>
                <p:nvPr/>
              </p:nvSpPr>
              <p:spPr bwMode="auto">
                <a:xfrm>
                  <a:off x="1421" y="1576"/>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6845" name="AutoShape 61"/>
                <p:cNvSpPr>
                  <a:spLocks noChangeArrowheads="1"/>
                </p:cNvSpPr>
                <p:nvPr/>
              </p:nvSpPr>
              <p:spPr bwMode="auto">
                <a:xfrm>
                  <a:off x="1412" y="1647"/>
                  <a:ext cx="108" cy="15"/>
                </a:xfrm>
                <a:prstGeom prst="parallelogram">
                  <a:avLst>
                    <a:gd name="adj" fmla="val 179967"/>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5" name="Group 62"/>
              <p:cNvGrpSpPr>
                <a:grpSpLocks/>
              </p:cNvGrpSpPr>
              <p:nvPr/>
            </p:nvGrpSpPr>
            <p:grpSpPr bwMode="auto">
              <a:xfrm>
                <a:off x="1891" y="1617"/>
                <a:ext cx="203" cy="257"/>
                <a:chOff x="1891" y="1617"/>
                <a:chExt cx="203" cy="257"/>
              </a:xfrm>
            </p:grpSpPr>
            <p:sp>
              <p:nvSpPr>
                <p:cNvPr id="2806847" name="Freeform 63"/>
                <p:cNvSpPr>
                  <a:spLocks/>
                </p:cNvSpPr>
                <p:nvPr/>
              </p:nvSpPr>
              <p:spPr bwMode="auto">
                <a:xfrm>
                  <a:off x="2020" y="1734"/>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806848" name="Rectangle 64"/>
                <p:cNvSpPr>
                  <a:spLocks noChangeArrowheads="1"/>
                </p:cNvSpPr>
                <p:nvPr/>
              </p:nvSpPr>
              <p:spPr bwMode="auto">
                <a:xfrm>
                  <a:off x="2017" y="1734"/>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6849" name="Rectangle 65"/>
                <p:cNvSpPr>
                  <a:spLocks noChangeArrowheads="1"/>
                </p:cNvSpPr>
                <p:nvPr/>
              </p:nvSpPr>
              <p:spPr bwMode="auto">
                <a:xfrm>
                  <a:off x="2023" y="1792"/>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6850" name="Rectangle 66"/>
                <p:cNvSpPr>
                  <a:spLocks noChangeArrowheads="1"/>
                </p:cNvSpPr>
                <p:nvPr/>
              </p:nvSpPr>
              <p:spPr bwMode="auto">
                <a:xfrm>
                  <a:off x="1892" y="1792"/>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6851" name="Oval 67"/>
                <p:cNvSpPr>
                  <a:spLocks noChangeArrowheads="1"/>
                </p:cNvSpPr>
                <p:nvPr/>
              </p:nvSpPr>
              <p:spPr bwMode="auto">
                <a:xfrm>
                  <a:off x="1952" y="1617"/>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806852" name="Freeform 68"/>
                <p:cNvSpPr>
                  <a:spLocks/>
                </p:cNvSpPr>
                <p:nvPr/>
              </p:nvSpPr>
              <p:spPr bwMode="auto">
                <a:xfrm>
                  <a:off x="1891" y="1661"/>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806853" name="Freeform 69"/>
              <p:cNvSpPr>
                <a:spLocks/>
              </p:cNvSpPr>
              <p:nvPr/>
            </p:nvSpPr>
            <p:spPr bwMode="auto">
              <a:xfrm>
                <a:off x="2148" y="1586"/>
                <a:ext cx="200" cy="291"/>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6" name="Group 70"/>
              <p:cNvGrpSpPr>
                <a:grpSpLocks/>
              </p:cNvGrpSpPr>
              <p:nvPr/>
            </p:nvGrpSpPr>
            <p:grpSpPr bwMode="auto">
              <a:xfrm>
                <a:off x="1585" y="1576"/>
                <a:ext cx="259" cy="310"/>
                <a:chOff x="1585" y="1576"/>
                <a:chExt cx="259" cy="310"/>
              </a:xfrm>
            </p:grpSpPr>
            <p:grpSp>
              <p:nvGrpSpPr>
                <p:cNvPr id="7" name="Group 71"/>
                <p:cNvGrpSpPr>
                  <a:grpSpLocks/>
                </p:cNvGrpSpPr>
                <p:nvPr/>
              </p:nvGrpSpPr>
              <p:grpSpPr bwMode="auto">
                <a:xfrm>
                  <a:off x="1585" y="1576"/>
                  <a:ext cx="259" cy="310"/>
                  <a:chOff x="1585" y="1576"/>
                  <a:chExt cx="259" cy="310"/>
                </a:xfrm>
              </p:grpSpPr>
              <p:sp>
                <p:nvSpPr>
                  <p:cNvPr id="2806856" name="AutoShape 72"/>
                  <p:cNvSpPr>
                    <a:spLocks noChangeArrowheads="1"/>
                  </p:cNvSpPr>
                  <p:nvPr/>
                </p:nvSpPr>
                <p:spPr bwMode="auto">
                  <a:xfrm>
                    <a:off x="1585" y="1626"/>
                    <a:ext cx="259"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6857" name="AutoShape 73"/>
                  <p:cNvSpPr>
                    <a:spLocks noChangeArrowheads="1"/>
                  </p:cNvSpPr>
                  <p:nvPr/>
                </p:nvSpPr>
                <p:spPr bwMode="auto">
                  <a:xfrm>
                    <a:off x="1648" y="1576"/>
                    <a:ext cx="196"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6858" name="Oval 74"/>
                <p:cNvSpPr>
                  <a:spLocks noChangeArrowheads="1"/>
                </p:cNvSpPr>
                <p:nvPr/>
              </p:nvSpPr>
              <p:spPr bwMode="auto">
                <a:xfrm>
                  <a:off x="1667" y="1602"/>
                  <a:ext cx="27" cy="8"/>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6859" name="AutoShape 75"/>
                <p:cNvSpPr>
                  <a:spLocks noChangeArrowheads="1"/>
                </p:cNvSpPr>
                <p:nvPr/>
              </p:nvSpPr>
              <p:spPr bwMode="auto">
                <a:xfrm>
                  <a:off x="1616" y="1750"/>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8" name="Group 76"/>
            <p:cNvGrpSpPr>
              <a:grpSpLocks/>
            </p:cNvGrpSpPr>
            <p:nvPr/>
          </p:nvGrpSpPr>
          <p:grpSpPr bwMode="auto">
            <a:xfrm>
              <a:off x="1361" y="1900"/>
              <a:ext cx="206" cy="310"/>
              <a:chOff x="1361" y="1900"/>
              <a:chExt cx="206" cy="310"/>
            </a:xfrm>
          </p:grpSpPr>
          <p:sp>
            <p:nvSpPr>
              <p:cNvPr id="2806861" name="AutoShape 77"/>
              <p:cNvSpPr>
                <a:spLocks noChangeArrowheads="1"/>
              </p:cNvSpPr>
              <p:nvPr/>
            </p:nvSpPr>
            <p:spPr bwMode="auto">
              <a:xfrm>
                <a:off x="1361" y="1950"/>
                <a:ext cx="206" cy="260"/>
              </a:xfrm>
              <a:prstGeom prst="cube">
                <a:avLst>
                  <a:gd name="adj" fmla="val 24995"/>
                </a:avLst>
              </a:prstGeom>
              <a:solidFill>
                <a:srgbClr val="00FF00"/>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6862" name="AutoShape 78"/>
              <p:cNvSpPr>
                <a:spLocks noChangeArrowheads="1"/>
              </p:cNvSpPr>
              <p:nvPr/>
            </p:nvSpPr>
            <p:spPr bwMode="auto">
              <a:xfrm>
                <a:off x="1409" y="1900"/>
                <a:ext cx="158" cy="46"/>
              </a:xfrm>
              <a:prstGeom prst="cube">
                <a:avLst>
                  <a:gd name="adj" fmla="val 24995"/>
                </a:avLst>
              </a:prstGeom>
              <a:solidFill>
                <a:srgbClr val="00FF00"/>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6863" name="AutoShape 79"/>
              <p:cNvSpPr>
                <a:spLocks noChangeArrowheads="1"/>
              </p:cNvSpPr>
              <p:nvPr/>
            </p:nvSpPr>
            <p:spPr bwMode="auto">
              <a:xfrm>
                <a:off x="1400" y="1971"/>
                <a:ext cx="108" cy="15"/>
              </a:xfrm>
              <a:prstGeom prst="parallelogram">
                <a:avLst>
                  <a:gd name="adj" fmla="val 179967"/>
                </a:avLst>
              </a:prstGeom>
              <a:solidFill>
                <a:srgbClr val="00FF00"/>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9" name="Group 80"/>
            <p:cNvGrpSpPr>
              <a:grpSpLocks/>
            </p:cNvGrpSpPr>
            <p:nvPr/>
          </p:nvGrpSpPr>
          <p:grpSpPr bwMode="auto">
            <a:xfrm>
              <a:off x="1879" y="1941"/>
              <a:ext cx="203" cy="257"/>
              <a:chOff x="1879" y="1941"/>
              <a:chExt cx="203" cy="257"/>
            </a:xfrm>
          </p:grpSpPr>
          <p:sp>
            <p:nvSpPr>
              <p:cNvPr id="2806865" name="Freeform 81"/>
              <p:cNvSpPr>
                <a:spLocks/>
              </p:cNvSpPr>
              <p:nvPr/>
            </p:nvSpPr>
            <p:spPr bwMode="auto">
              <a:xfrm>
                <a:off x="2008" y="2058"/>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806866" name="Rectangle 82"/>
              <p:cNvSpPr>
                <a:spLocks noChangeArrowheads="1"/>
              </p:cNvSpPr>
              <p:nvPr/>
            </p:nvSpPr>
            <p:spPr bwMode="auto">
              <a:xfrm>
                <a:off x="2005" y="2058"/>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6867" name="Rectangle 83"/>
              <p:cNvSpPr>
                <a:spLocks noChangeArrowheads="1"/>
              </p:cNvSpPr>
              <p:nvPr/>
            </p:nvSpPr>
            <p:spPr bwMode="auto">
              <a:xfrm>
                <a:off x="2011" y="2116"/>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6868" name="Rectangle 84"/>
              <p:cNvSpPr>
                <a:spLocks noChangeArrowheads="1"/>
              </p:cNvSpPr>
              <p:nvPr/>
            </p:nvSpPr>
            <p:spPr bwMode="auto">
              <a:xfrm>
                <a:off x="1880" y="2116"/>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6869" name="Oval 85"/>
              <p:cNvSpPr>
                <a:spLocks noChangeArrowheads="1"/>
              </p:cNvSpPr>
              <p:nvPr/>
            </p:nvSpPr>
            <p:spPr bwMode="auto">
              <a:xfrm>
                <a:off x="1940" y="1941"/>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806870" name="Freeform 86"/>
              <p:cNvSpPr>
                <a:spLocks/>
              </p:cNvSpPr>
              <p:nvPr/>
            </p:nvSpPr>
            <p:spPr bwMode="auto">
              <a:xfrm>
                <a:off x="1879" y="1985"/>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806871" name="Freeform 87"/>
            <p:cNvSpPr>
              <a:spLocks/>
            </p:cNvSpPr>
            <p:nvPr/>
          </p:nvSpPr>
          <p:spPr bwMode="auto">
            <a:xfrm>
              <a:off x="2136" y="1910"/>
              <a:ext cx="200" cy="291"/>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0" name="Group 88"/>
            <p:cNvGrpSpPr>
              <a:grpSpLocks/>
            </p:cNvGrpSpPr>
            <p:nvPr/>
          </p:nvGrpSpPr>
          <p:grpSpPr bwMode="auto">
            <a:xfrm>
              <a:off x="1573" y="1900"/>
              <a:ext cx="259" cy="310"/>
              <a:chOff x="1573" y="1900"/>
              <a:chExt cx="259" cy="310"/>
            </a:xfrm>
          </p:grpSpPr>
          <p:grpSp>
            <p:nvGrpSpPr>
              <p:cNvPr id="11" name="Group 89"/>
              <p:cNvGrpSpPr>
                <a:grpSpLocks/>
              </p:cNvGrpSpPr>
              <p:nvPr/>
            </p:nvGrpSpPr>
            <p:grpSpPr bwMode="auto">
              <a:xfrm>
                <a:off x="1573" y="1900"/>
                <a:ext cx="259" cy="310"/>
                <a:chOff x="1573" y="1900"/>
                <a:chExt cx="259" cy="310"/>
              </a:xfrm>
            </p:grpSpPr>
            <p:sp>
              <p:nvSpPr>
                <p:cNvPr id="2806874" name="AutoShape 90"/>
                <p:cNvSpPr>
                  <a:spLocks noChangeArrowheads="1"/>
                </p:cNvSpPr>
                <p:nvPr/>
              </p:nvSpPr>
              <p:spPr bwMode="auto">
                <a:xfrm>
                  <a:off x="1573" y="1950"/>
                  <a:ext cx="259" cy="260"/>
                </a:xfrm>
                <a:prstGeom prst="cube">
                  <a:avLst>
                    <a:gd name="adj" fmla="val 24995"/>
                  </a:avLst>
                </a:prstGeom>
                <a:solidFill>
                  <a:srgbClr val="FC0128"/>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6875" name="AutoShape 91"/>
                <p:cNvSpPr>
                  <a:spLocks noChangeArrowheads="1"/>
                </p:cNvSpPr>
                <p:nvPr/>
              </p:nvSpPr>
              <p:spPr bwMode="auto">
                <a:xfrm>
                  <a:off x="1636" y="1900"/>
                  <a:ext cx="196" cy="46"/>
                </a:xfrm>
                <a:prstGeom prst="cube">
                  <a:avLst>
                    <a:gd name="adj" fmla="val 24995"/>
                  </a:avLst>
                </a:prstGeom>
                <a:solidFill>
                  <a:srgbClr val="FC0128"/>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6876" name="Oval 92"/>
              <p:cNvSpPr>
                <a:spLocks noChangeArrowheads="1"/>
              </p:cNvSpPr>
              <p:nvPr/>
            </p:nvSpPr>
            <p:spPr bwMode="auto">
              <a:xfrm>
                <a:off x="1655" y="1926"/>
                <a:ext cx="27" cy="8"/>
              </a:xfrm>
              <a:prstGeom prst="ellipse">
                <a:avLst/>
              </a:prstGeom>
              <a:solidFill>
                <a:srgbClr val="FC0128"/>
              </a:solidFill>
              <a:ln w="25400">
                <a:solidFill>
                  <a:schemeClr val="tx1"/>
                </a:solidFill>
                <a:round/>
                <a:headEnd/>
                <a:tailEnd/>
              </a:ln>
              <a:effectLst/>
            </p:spPr>
            <p:txBody>
              <a:bodyPr wrap="none" anchor="ctr">
                <a:prstTxWarp prst="textNoShape">
                  <a:avLst/>
                </a:prstTxWarp>
              </a:bodyPr>
              <a:lstStyle/>
              <a:p>
                <a:endParaRPr lang="en-US"/>
              </a:p>
            </p:txBody>
          </p:sp>
          <p:sp>
            <p:nvSpPr>
              <p:cNvPr id="2806877" name="AutoShape 93"/>
              <p:cNvSpPr>
                <a:spLocks noChangeArrowheads="1"/>
              </p:cNvSpPr>
              <p:nvPr/>
            </p:nvSpPr>
            <p:spPr bwMode="auto">
              <a:xfrm>
                <a:off x="1604" y="2074"/>
                <a:ext cx="137" cy="55"/>
              </a:xfrm>
              <a:prstGeom prst="octagon">
                <a:avLst>
                  <a:gd name="adj" fmla="val 29282"/>
                </a:avLst>
              </a:prstGeom>
              <a:solidFill>
                <a:srgbClr val="FC0128"/>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2" name="Group 94"/>
            <p:cNvGrpSpPr>
              <a:grpSpLocks/>
            </p:cNvGrpSpPr>
            <p:nvPr/>
          </p:nvGrpSpPr>
          <p:grpSpPr bwMode="auto">
            <a:xfrm>
              <a:off x="1373" y="2236"/>
              <a:ext cx="206" cy="310"/>
              <a:chOff x="1373" y="2236"/>
              <a:chExt cx="206" cy="310"/>
            </a:xfrm>
          </p:grpSpPr>
          <p:sp>
            <p:nvSpPr>
              <p:cNvPr id="2806879" name="AutoShape 95"/>
              <p:cNvSpPr>
                <a:spLocks noChangeArrowheads="1"/>
              </p:cNvSpPr>
              <p:nvPr/>
            </p:nvSpPr>
            <p:spPr bwMode="auto">
              <a:xfrm>
                <a:off x="1373" y="2286"/>
                <a:ext cx="206" cy="260"/>
              </a:xfrm>
              <a:prstGeom prst="cube">
                <a:avLst>
                  <a:gd name="adj" fmla="val 24995"/>
                </a:avLst>
              </a:prstGeom>
              <a:solidFill>
                <a:srgbClr val="00DFCA"/>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6880" name="AutoShape 96"/>
              <p:cNvSpPr>
                <a:spLocks noChangeArrowheads="1"/>
              </p:cNvSpPr>
              <p:nvPr/>
            </p:nvSpPr>
            <p:spPr bwMode="auto">
              <a:xfrm>
                <a:off x="1421" y="2236"/>
                <a:ext cx="158" cy="46"/>
              </a:xfrm>
              <a:prstGeom prst="cube">
                <a:avLst>
                  <a:gd name="adj" fmla="val 24995"/>
                </a:avLst>
              </a:prstGeom>
              <a:solidFill>
                <a:srgbClr val="00DFCA"/>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6881" name="AutoShape 97"/>
              <p:cNvSpPr>
                <a:spLocks noChangeArrowheads="1"/>
              </p:cNvSpPr>
              <p:nvPr/>
            </p:nvSpPr>
            <p:spPr bwMode="auto">
              <a:xfrm>
                <a:off x="1412" y="2307"/>
                <a:ext cx="108" cy="15"/>
              </a:xfrm>
              <a:prstGeom prst="parallelogram">
                <a:avLst>
                  <a:gd name="adj" fmla="val 179967"/>
                </a:avLst>
              </a:prstGeom>
              <a:solidFill>
                <a:srgbClr val="00DFCA"/>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3" name="Group 98"/>
            <p:cNvGrpSpPr>
              <a:grpSpLocks/>
            </p:cNvGrpSpPr>
            <p:nvPr/>
          </p:nvGrpSpPr>
          <p:grpSpPr bwMode="auto">
            <a:xfrm>
              <a:off x="1891" y="2277"/>
              <a:ext cx="203" cy="257"/>
              <a:chOff x="1891" y="2277"/>
              <a:chExt cx="203" cy="257"/>
            </a:xfrm>
          </p:grpSpPr>
          <p:sp>
            <p:nvSpPr>
              <p:cNvPr id="2806883" name="Freeform 99"/>
              <p:cNvSpPr>
                <a:spLocks/>
              </p:cNvSpPr>
              <p:nvPr/>
            </p:nvSpPr>
            <p:spPr bwMode="auto">
              <a:xfrm>
                <a:off x="2020" y="2394"/>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806884" name="Rectangle 100"/>
              <p:cNvSpPr>
                <a:spLocks noChangeArrowheads="1"/>
              </p:cNvSpPr>
              <p:nvPr/>
            </p:nvSpPr>
            <p:spPr bwMode="auto">
              <a:xfrm>
                <a:off x="2017" y="2394"/>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6885" name="Rectangle 101"/>
              <p:cNvSpPr>
                <a:spLocks noChangeArrowheads="1"/>
              </p:cNvSpPr>
              <p:nvPr/>
            </p:nvSpPr>
            <p:spPr bwMode="auto">
              <a:xfrm>
                <a:off x="2023" y="2452"/>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6886" name="Rectangle 102"/>
              <p:cNvSpPr>
                <a:spLocks noChangeArrowheads="1"/>
              </p:cNvSpPr>
              <p:nvPr/>
            </p:nvSpPr>
            <p:spPr bwMode="auto">
              <a:xfrm>
                <a:off x="1892" y="2452"/>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6887" name="Oval 103"/>
              <p:cNvSpPr>
                <a:spLocks noChangeArrowheads="1"/>
              </p:cNvSpPr>
              <p:nvPr/>
            </p:nvSpPr>
            <p:spPr bwMode="auto">
              <a:xfrm>
                <a:off x="1952" y="2277"/>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806888" name="Freeform 104"/>
              <p:cNvSpPr>
                <a:spLocks/>
              </p:cNvSpPr>
              <p:nvPr/>
            </p:nvSpPr>
            <p:spPr bwMode="auto">
              <a:xfrm>
                <a:off x="1891" y="2321"/>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806889" name="Freeform 105"/>
            <p:cNvSpPr>
              <a:spLocks/>
            </p:cNvSpPr>
            <p:nvPr/>
          </p:nvSpPr>
          <p:spPr bwMode="auto">
            <a:xfrm>
              <a:off x="2148" y="2246"/>
              <a:ext cx="200" cy="291"/>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4" name="Group 106"/>
            <p:cNvGrpSpPr>
              <a:grpSpLocks/>
            </p:cNvGrpSpPr>
            <p:nvPr/>
          </p:nvGrpSpPr>
          <p:grpSpPr bwMode="auto">
            <a:xfrm>
              <a:off x="1585" y="2236"/>
              <a:ext cx="259" cy="310"/>
              <a:chOff x="1585" y="2236"/>
              <a:chExt cx="259" cy="310"/>
            </a:xfrm>
          </p:grpSpPr>
          <p:grpSp>
            <p:nvGrpSpPr>
              <p:cNvPr id="15" name="Group 107"/>
              <p:cNvGrpSpPr>
                <a:grpSpLocks/>
              </p:cNvGrpSpPr>
              <p:nvPr/>
            </p:nvGrpSpPr>
            <p:grpSpPr bwMode="auto">
              <a:xfrm>
                <a:off x="1585" y="2236"/>
                <a:ext cx="259" cy="310"/>
                <a:chOff x="1585" y="2236"/>
                <a:chExt cx="259" cy="310"/>
              </a:xfrm>
            </p:grpSpPr>
            <p:sp>
              <p:nvSpPr>
                <p:cNvPr id="2806892" name="AutoShape 108"/>
                <p:cNvSpPr>
                  <a:spLocks noChangeArrowheads="1"/>
                </p:cNvSpPr>
                <p:nvPr/>
              </p:nvSpPr>
              <p:spPr bwMode="auto">
                <a:xfrm>
                  <a:off x="1585" y="2286"/>
                  <a:ext cx="259" cy="260"/>
                </a:xfrm>
                <a:prstGeom prst="cube">
                  <a:avLst>
                    <a:gd name="adj" fmla="val 24995"/>
                  </a:avLst>
                </a:prstGeom>
                <a:solidFill>
                  <a:srgbClr val="FAFD00"/>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6893" name="AutoShape 109"/>
                <p:cNvSpPr>
                  <a:spLocks noChangeArrowheads="1"/>
                </p:cNvSpPr>
                <p:nvPr/>
              </p:nvSpPr>
              <p:spPr bwMode="auto">
                <a:xfrm>
                  <a:off x="1648" y="2236"/>
                  <a:ext cx="196" cy="46"/>
                </a:xfrm>
                <a:prstGeom prst="cube">
                  <a:avLst>
                    <a:gd name="adj" fmla="val 24995"/>
                  </a:avLst>
                </a:prstGeom>
                <a:solidFill>
                  <a:srgbClr val="FAFD00"/>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6894" name="Oval 110"/>
              <p:cNvSpPr>
                <a:spLocks noChangeArrowheads="1"/>
              </p:cNvSpPr>
              <p:nvPr/>
            </p:nvSpPr>
            <p:spPr bwMode="auto">
              <a:xfrm>
                <a:off x="1667" y="2262"/>
                <a:ext cx="27" cy="8"/>
              </a:xfrm>
              <a:prstGeom prst="ellipse">
                <a:avLst/>
              </a:prstGeom>
              <a:solidFill>
                <a:srgbClr val="FAFD00"/>
              </a:solidFill>
              <a:ln w="25400">
                <a:solidFill>
                  <a:schemeClr val="tx1"/>
                </a:solidFill>
                <a:round/>
                <a:headEnd/>
                <a:tailEnd/>
              </a:ln>
              <a:effectLst/>
            </p:spPr>
            <p:txBody>
              <a:bodyPr wrap="none" anchor="ctr">
                <a:prstTxWarp prst="textNoShape">
                  <a:avLst/>
                </a:prstTxWarp>
              </a:bodyPr>
              <a:lstStyle/>
              <a:p>
                <a:endParaRPr lang="en-US"/>
              </a:p>
            </p:txBody>
          </p:sp>
          <p:sp>
            <p:nvSpPr>
              <p:cNvPr id="2806895" name="AutoShape 111"/>
              <p:cNvSpPr>
                <a:spLocks noChangeArrowheads="1"/>
              </p:cNvSpPr>
              <p:nvPr/>
            </p:nvSpPr>
            <p:spPr bwMode="auto">
              <a:xfrm>
                <a:off x="1616" y="2410"/>
                <a:ext cx="137" cy="55"/>
              </a:xfrm>
              <a:prstGeom prst="octagon">
                <a:avLst>
                  <a:gd name="adj" fmla="val 29282"/>
                </a:avLst>
              </a:prstGeom>
              <a:solidFill>
                <a:srgbClr val="FAFD00"/>
              </a:solid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16" name="Group 112"/>
          <p:cNvGrpSpPr>
            <a:grpSpLocks/>
          </p:cNvGrpSpPr>
          <p:nvPr/>
        </p:nvGrpSpPr>
        <p:grpSpPr bwMode="auto">
          <a:xfrm>
            <a:off x="1917700" y="3684588"/>
            <a:ext cx="1376363" cy="492125"/>
            <a:chOff x="1589" y="2608"/>
            <a:chExt cx="975" cy="310"/>
          </a:xfrm>
        </p:grpSpPr>
        <p:grpSp>
          <p:nvGrpSpPr>
            <p:cNvPr id="17" name="Group 113"/>
            <p:cNvGrpSpPr>
              <a:grpSpLocks/>
            </p:cNvGrpSpPr>
            <p:nvPr/>
          </p:nvGrpSpPr>
          <p:grpSpPr bwMode="auto">
            <a:xfrm>
              <a:off x="1589" y="2608"/>
              <a:ext cx="206" cy="310"/>
              <a:chOff x="1589" y="2608"/>
              <a:chExt cx="206" cy="310"/>
            </a:xfrm>
          </p:grpSpPr>
          <p:sp>
            <p:nvSpPr>
              <p:cNvPr id="2806898" name="AutoShape 114"/>
              <p:cNvSpPr>
                <a:spLocks noChangeArrowheads="1"/>
              </p:cNvSpPr>
              <p:nvPr/>
            </p:nvSpPr>
            <p:spPr bwMode="auto">
              <a:xfrm>
                <a:off x="1589" y="2658"/>
                <a:ext cx="206"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6899" name="AutoShape 115"/>
              <p:cNvSpPr>
                <a:spLocks noChangeArrowheads="1"/>
              </p:cNvSpPr>
              <p:nvPr/>
            </p:nvSpPr>
            <p:spPr bwMode="auto">
              <a:xfrm>
                <a:off x="1637" y="2608"/>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6900" name="AutoShape 116"/>
              <p:cNvSpPr>
                <a:spLocks noChangeArrowheads="1"/>
              </p:cNvSpPr>
              <p:nvPr/>
            </p:nvSpPr>
            <p:spPr bwMode="auto">
              <a:xfrm>
                <a:off x="1628" y="2679"/>
                <a:ext cx="108" cy="15"/>
              </a:xfrm>
              <a:prstGeom prst="parallelogram">
                <a:avLst>
                  <a:gd name="adj" fmla="val 179967"/>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8" name="Group 117"/>
            <p:cNvGrpSpPr>
              <a:grpSpLocks/>
            </p:cNvGrpSpPr>
            <p:nvPr/>
          </p:nvGrpSpPr>
          <p:grpSpPr bwMode="auto">
            <a:xfrm>
              <a:off x="2107" y="2649"/>
              <a:ext cx="203" cy="257"/>
              <a:chOff x="2107" y="2649"/>
              <a:chExt cx="203" cy="257"/>
            </a:xfrm>
          </p:grpSpPr>
          <p:sp>
            <p:nvSpPr>
              <p:cNvPr id="2806902" name="Freeform 118"/>
              <p:cNvSpPr>
                <a:spLocks/>
              </p:cNvSpPr>
              <p:nvPr/>
            </p:nvSpPr>
            <p:spPr bwMode="auto">
              <a:xfrm>
                <a:off x="2236" y="2766"/>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806903" name="Rectangle 119"/>
              <p:cNvSpPr>
                <a:spLocks noChangeArrowheads="1"/>
              </p:cNvSpPr>
              <p:nvPr/>
            </p:nvSpPr>
            <p:spPr bwMode="auto">
              <a:xfrm>
                <a:off x="2233" y="2766"/>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6904" name="Rectangle 120"/>
              <p:cNvSpPr>
                <a:spLocks noChangeArrowheads="1"/>
              </p:cNvSpPr>
              <p:nvPr/>
            </p:nvSpPr>
            <p:spPr bwMode="auto">
              <a:xfrm>
                <a:off x="2239" y="2824"/>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6905" name="Rectangle 121"/>
              <p:cNvSpPr>
                <a:spLocks noChangeArrowheads="1"/>
              </p:cNvSpPr>
              <p:nvPr/>
            </p:nvSpPr>
            <p:spPr bwMode="auto">
              <a:xfrm>
                <a:off x="2108" y="2824"/>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6906" name="Oval 122"/>
              <p:cNvSpPr>
                <a:spLocks noChangeArrowheads="1"/>
              </p:cNvSpPr>
              <p:nvPr/>
            </p:nvSpPr>
            <p:spPr bwMode="auto">
              <a:xfrm>
                <a:off x="2168" y="2649"/>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806907" name="Freeform 123"/>
              <p:cNvSpPr>
                <a:spLocks/>
              </p:cNvSpPr>
              <p:nvPr/>
            </p:nvSpPr>
            <p:spPr bwMode="auto">
              <a:xfrm>
                <a:off x="2107" y="2693"/>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806908" name="Freeform 124"/>
            <p:cNvSpPr>
              <a:spLocks/>
            </p:cNvSpPr>
            <p:nvPr/>
          </p:nvSpPr>
          <p:spPr bwMode="auto">
            <a:xfrm>
              <a:off x="2364" y="2618"/>
              <a:ext cx="200" cy="291"/>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9" name="Group 125"/>
            <p:cNvGrpSpPr>
              <a:grpSpLocks/>
            </p:cNvGrpSpPr>
            <p:nvPr/>
          </p:nvGrpSpPr>
          <p:grpSpPr bwMode="auto">
            <a:xfrm>
              <a:off x="1801" y="2608"/>
              <a:ext cx="259" cy="310"/>
              <a:chOff x="1801" y="2608"/>
              <a:chExt cx="259" cy="310"/>
            </a:xfrm>
          </p:grpSpPr>
          <p:grpSp>
            <p:nvGrpSpPr>
              <p:cNvPr id="20" name="Group 126"/>
              <p:cNvGrpSpPr>
                <a:grpSpLocks/>
              </p:cNvGrpSpPr>
              <p:nvPr/>
            </p:nvGrpSpPr>
            <p:grpSpPr bwMode="auto">
              <a:xfrm>
                <a:off x="1801" y="2608"/>
                <a:ext cx="259" cy="310"/>
                <a:chOff x="1801" y="2608"/>
                <a:chExt cx="259" cy="310"/>
              </a:xfrm>
            </p:grpSpPr>
            <p:sp>
              <p:nvSpPr>
                <p:cNvPr id="2806911" name="AutoShape 127"/>
                <p:cNvSpPr>
                  <a:spLocks noChangeArrowheads="1"/>
                </p:cNvSpPr>
                <p:nvPr/>
              </p:nvSpPr>
              <p:spPr bwMode="auto">
                <a:xfrm>
                  <a:off x="1801" y="2658"/>
                  <a:ext cx="259"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6912" name="AutoShape 128"/>
                <p:cNvSpPr>
                  <a:spLocks noChangeArrowheads="1"/>
                </p:cNvSpPr>
                <p:nvPr/>
              </p:nvSpPr>
              <p:spPr bwMode="auto">
                <a:xfrm>
                  <a:off x="1864" y="2608"/>
                  <a:ext cx="196"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6913" name="Oval 129"/>
              <p:cNvSpPr>
                <a:spLocks noChangeArrowheads="1"/>
              </p:cNvSpPr>
              <p:nvPr/>
            </p:nvSpPr>
            <p:spPr bwMode="auto">
              <a:xfrm>
                <a:off x="1883" y="2634"/>
                <a:ext cx="27" cy="8"/>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6914" name="AutoShape 130"/>
              <p:cNvSpPr>
                <a:spLocks noChangeArrowheads="1"/>
              </p:cNvSpPr>
              <p:nvPr/>
            </p:nvSpPr>
            <p:spPr bwMode="auto">
              <a:xfrm>
                <a:off x="1832" y="2782"/>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21" name="Group 131"/>
          <p:cNvGrpSpPr>
            <a:grpSpLocks/>
          </p:cNvGrpSpPr>
          <p:nvPr/>
        </p:nvGrpSpPr>
        <p:grpSpPr bwMode="auto">
          <a:xfrm>
            <a:off x="1901825" y="4198938"/>
            <a:ext cx="290513" cy="492125"/>
            <a:chOff x="1577" y="2932"/>
            <a:chExt cx="206" cy="310"/>
          </a:xfrm>
        </p:grpSpPr>
        <p:sp>
          <p:nvSpPr>
            <p:cNvPr id="2806916" name="AutoShape 132"/>
            <p:cNvSpPr>
              <a:spLocks noChangeArrowheads="1"/>
            </p:cNvSpPr>
            <p:nvPr/>
          </p:nvSpPr>
          <p:spPr bwMode="auto">
            <a:xfrm>
              <a:off x="1577" y="2982"/>
              <a:ext cx="206" cy="260"/>
            </a:xfrm>
            <a:prstGeom prst="cube">
              <a:avLst>
                <a:gd name="adj" fmla="val 24995"/>
              </a:avLst>
            </a:prstGeom>
            <a:solidFill>
              <a:srgbClr val="00FF00"/>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6917" name="AutoShape 133"/>
            <p:cNvSpPr>
              <a:spLocks noChangeArrowheads="1"/>
            </p:cNvSpPr>
            <p:nvPr/>
          </p:nvSpPr>
          <p:spPr bwMode="auto">
            <a:xfrm>
              <a:off x="1625" y="2932"/>
              <a:ext cx="158" cy="46"/>
            </a:xfrm>
            <a:prstGeom prst="cube">
              <a:avLst>
                <a:gd name="adj" fmla="val 24995"/>
              </a:avLst>
            </a:prstGeom>
            <a:solidFill>
              <a:srgbClr val="00FF00"/>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6918" name="AutoShape 134"/>
            <p:cNvSpPr>
              <a:spLocks noChangeArrowheads="1"/>
            </p:cNvSpPr>
            <p:nvPr/>
          </p:nvSpPr>
          <p:spPr bwMode="auto">
            <a:xfrm>
              <a:off x="1616" y="3003"/>
              <a:ext cx="108" cy="15"/>
            </a:xfrm>
            <a:prstGeom prst="parallelogram">
              <a:avLst>
                <a:gd name="adj" fmla="val 179967"/>
              </a:avLst>
            </a:prstGeom>
            <a:solidFill>
              <a:srgbClr val="00FF00"/>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22" name="Group 135"/>
          <p:cNvGrpSpPr>
            <a:grpSpLocks/>
          </p:cNvGrpSpPr>
          <p:nvPr/>
        </p:nvGrpSpPr>
        <p:grpSpPr bwMode="auto">
          <a:xfrm>
            <a:off x="2632075" y="4264025"/>
            <a:ext cx="287338" cy="407988"/>
            <a:chOff x="2095" y="2973"/>
            <a:chExt cx="203" cy="257"/>
          </a:xfrm>
        </p:grpSpPr>
        <p:sp>
          <p:nvSpPr>
            <p:cNvPr id="2806920" name="Freeform 136"/>
            <p:cNvSpPr>
              <a:spLocks/>
            </p:cNvSpPr>
            <p:nvPr/>
          </p:nvSpPr>
          <p:spPr bwMode="auto">
            <a:xfrm>
              <a:off x="2224" y="3090"/>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806921" name="Rectangle 137"/>
            <p:cNvSpPr>
              <a:spLocks noChangeArrowheads="1"/>
            </p:cNvSpPr>
            <p:nvPr/>
          </p:nvSpPr>
          <p:spPr bwMode="auto">
            <a:xfrm>
              <a:off x="2221" y="3090"/>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6922" name="Rectangle 138"/>
            <p:cNvSpPr>
              <a:spLocks noChangeArrowheads="1"/>
            </p:cNvSpPr>
            <p:nvPr/>
          </p:nvSpPr>
          <p:spPr bwMode="auto">
            <a:xfrm>
              <a:off x="2227" y="3148"/>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6923" name="Rectangle 139"/>
            <p:cNvSpPr>
              <a:spLocks noChangeArrowheads="1"/>
            </p:cNvSpPr>
            <p:nvPr/>
          </p:nvSpPr>
          <p:spPr bwMode="auto">
            <a:xfrm>
              <a:off x="2096" y="3148"/>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6924" name="Oval 140"/>
            <p:cNvSpPr>
              <a:spLocks noChangeArrowheads="1"/>
            </p:cNvSpPr>
            <p:nvPr/>
          </p:nvSpPr>
          <p:spPr bwMode="auto">
            <a:xfrm>
              <a:off x="2156" y="2973"/>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806925" name="Freeform 141"/>
            <p:cNvSpPr>
              <a:spLocks/>
            </p:cNvSpPr>
            <p:nvPr/>
          </p:nvSpPr>
          <p:spPr bwMode="auto">
            <a:xfrm>
              <a:off x="2095" y="3017"/>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806926" name="Freeform 142"/>
          <p:cNvSpPr>
            <a:spLocks/>
          </p:cNvSpPr>
          <p:nvPr/>
        </p:nvSpPr>
        <p:spPr bwMode="auto">
          <a:xfrm>
            <a:off x="2995613" y="4214813"/>
            <a:ext cx="280987" cy="461962"/>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23" name="Group 143"/>
          <p:cNvGrpSpPr>
            <a:grpSpLocks/>
          </p:cNvGrpSpPr>
          <p:nvPr/>
        </p:nvGrpSpPr>
        <p:grpSpPr bwMode="auto">
          <a:xfrm>
            <a:off x="2200275" y="4198938"/>
            <a:ext cx="365125" cy="492125"/>
            <a:chOff x="1789" y="2932"/>
            <a:chExt cx="259" cy="310"/>
          </a:xfrm>
        </p:grpSpPr>
        <p:grpSp>
          <p:nvGrpSpPr>
            <p:cNvPr id="24" name="Group 144"/>
            <p:cNvGrpSpPr>
              <a:grpSpLocks/>
            </p:cNvGrpSpPr>
            <p:nvPr/>
          </p:nvGrpSpPr>
          <p:grpSpPr bwMode="auto">
            <a:xfrm>
              <a:off x="1789" y="2932"/>
              <a:ext cx="259" cy="310"/>
              <a:chOff x="1789" y="2932"/>
              <a:chExt cx="259" cy="310"/>
            </a:xfrm>
          </p:grpSpPr>
          <p:sp>
            <p:nvSpPr>
              <p:cNvPr id="2806929" name="AutoShape 145"/>
              <p:cNvSpPr>
                <a:spLocks noChangeArrowheads="1"/>
              </p:cNvSpPr>
              <p:nvPr/>
            </p:nvSpPr>
            <p:spPr bwMode="auto">
              <a:xfrm>
                <a:off x="1789" y="2982"/>
                <a:ext cx="259" cy="260"/>
              </a:xfrm>
              <a:prstGeom prst="cube">
                <a:avLst>
                  <a:gd name="adj" fmla="val 24995"/>
                </a:avLst>
              </a:prstGeom>
              <a:solidFill>
                <a:srgbClr val="FC0128"/>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6930" name="AutoShape 146"/>
              <p:cNvSpPr>
                <a:spLocks noChangeArrowheads="1"/>
              </p:cNvSpPr>
              <p:nvPr/>
            </p:nvSpPr>
            <p:spPr bwMode="auto">
              <a:xfrm>
                <a:off x="1852" y="2932"/>
                <a:ext cx="196" cy="46"/>
              </a:xfrm>
              <a:prstGeom prst="cube">
                <a:avLst>
                  <a:gd name="adj" fmla="val 24995"/>
                </a:avLst>
              </a:prstGeom>
              <a:solidFill>
                <a:srgbClr val="FC0128"/>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6931" name="Oval 147"/>
            <p:cNvSpPr>
              <a:spLocks noChangeArrowheads="1"/>
            </p:cNvSpPr>
            <p:nvPr/>
          </p:nvSpPr>
          <p:spPr bwMode="auto">
            <a:xfrm>
              <a:off x="1871" y="2958"/>
              <a:ext cx="27" cy="8"/>
            </a:xfrm>
            <a:prstGeom prst="ellipse">
              <a:avLst/>
            </a:prstGeom>
            <a:solidFill>
              <a:srgbClr val="FC0128"/>
            </a:solidFill>
            <a:ln w="25400">
              <a:solidFill>
                <a:schemeClr val="tx1"/>
              </a:solidFill>
              <a:round/>
              <a:headEnd/>
              <a:tailEnd/>
            </a:ln>
            <a:effectLst/>
          </p:spPr>
          <p:txBody>
            <a:bodyPr wrap="none" anchor="ctr">
              <a:prstTxWarp prst="textNoShape">
                <a:avLst/>
              </a:prstTxWarp>
            </a:bodyPr>
            <a:lstStyle/>
            <a:p>
              <a:endParaRPr lang="en-US"/>
            </a:p>
          </p:txBody>
        </p:sp>
        <p:sp>
          <p:nvSpPr>
            <p:cNvPr id="2806932" name="AutoShape 148"/>
            <p:cNvSpPr>
              <a:spLocks noChangeArrowheads="1"/>
            </p:cNvSpPr>
            <p:nvPr/>
          </p:nvSpPr>
          <p:spPr bwMode="auto">
            <a:xfrm>
              <a:off x="1820" y="3106"/>
              <a:ext cx="137" cy="55"/>
            </a:xfrm>
            <a:prstGeom prst="octagon">
              <a:avLst>
                <a:gd name="adj" fmla="val 29282"/>
              </a:avLst>
            </a:prstGeom>
            <a:solidFill>
              <a:srgbClr val="FC0128"/>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25" name="Group 149"/>
          <p:cNvGrpSpPr>
            <a:grpSpLocks/>
          </p:cNvGrpSpPr>
          <p:nvPr/>
        </p:nvGrpSpPr>
        <p:grpSpPr bwMode="auto">
          <a:xfrm>
            <a:off x="1917700" y="4732338"/>
            <a:ext cx="292100" cy="492125"/>
            <a:chOff x="1589" y="3268"/>
            <a:chExt cx="206" cy="310"/>
          </a:xfrm>
        </p:grpSpPr>
        <p:sp>
          <p:nvSpPr>
            <p:cNvPr id="2806934" name="AutoShape 150"/>
            <p:cNvSpPr>
              <a:spLocks noChangeArrowheads="1"/>
            </p:cNvSpPr>
            <p:nvPr/>
          </p:nvSpPr>
          <p:spPr bwMode="auto">
            <a:xfrm>
              <a:off x="1589" y="3318"/>
              <a:ext cx="206" cy="260"/>
            </a:xfrm>
            <a:prstGeom prst="cube">
              <a:avLst>
                <a:gd name="adj" fmla="val 24995"/>
              </a:avLst>
            </a:prstGeom>
            <a:solidFill>
              <a:srgbClr val="00DFCA"/>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6935" name="AutoShape 151"/>
            <p:cNvSpPr>
              <a:spLocks noChangeArrowheads="1"/>
            </p:cNvSpPr>
            <p:nvPr/>
          </p:nvSpPr>
          <p:spPr bwMode="auto">
            <a:xfrm>
              <a:off x="1637" y="3268"/>
              <a:ext cx="158" cy="46"/>
            </a:xfrm>
            <a:prstGeom prst="cube">
              <a:avLst>
                <a:gd name="adj" fmla="val 24995"/>
              </a:avLst>
            </a:prstGeom>
            <a:solidFill>
              <a:srgbClr val="00DFCA"/>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6936" name="AutoShape 152"/>
            <p:cNvSpPr>
              <a:spLocks noChangeArrowheads="1"/>
            </p:cNvSpPr>
            <p:nvPr/>
          </p:nvSpPr>
          <p:spPr bwMode="auto">
            <a:xfrm>
              <a:off x="1628" y="3339"/>
              <a:ext cx="108" cy="15"/>
            </a:xfrm>
            <a:prstGeom prst="parallelogram">
              <a:avLst>
                <a:gd name="adj" fmla="val 179967"/>
              </a:avLst>
            </a:prstGeom>
            <a:solidFill>
              <a:srgbClr val="00DFCA"/>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26" name="Group 153"/>
          <p:cNvGrpSpPr>
            <a:grpSpLocks/>
          </p:cNvGrpSpPr>
          <p:nvPr/>
        </p:nvGrpSpPr>
        <p:grpSpPr bwMode="auto">
          <a:xfrm>
            <a:off x="2649538" y="4797425"/>
            <a:ext cx="285750" cy="407988"/>
            <a:chOff x="2107" y="3309"/>
            <a:chExt cx="203" cy="257"/>
          </a:xfrm>
        </p:grpSpPr>
        <p:sp>
          <p:nvSpPr>
            <p:cNvPr id="2806938" name="Freeform 154"/>
            <p:cNvSpPr>
              <a:spLocks/>
            </p:cNvSpPr>
            <p:nvPr/>
          </p:nvSpPr>
          <p:spPr bwMode="auto">
            <a:xfrm>
              <a:off x="2236" y="3426"/>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806939" name="Rectangle 155"/>
            <p:cNvSpPr>
              <a:spLocks noChangeArrowheads="1"/>
            </p:cNvSpPr>
            <p:nvPr/>
          </p:nvSpPr>
          <p:spPr bwMode="auto">
            <a:xfrm>
              <a:off x="2233" y="3426"/>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6940" name="Rectangle 156"/>
            <p:cNvSpPr>
              <a:spLocks noChangeArrowheads="1"/>
            </p:cNvSpPr>
            <p:nvPr/>
          </p:nvSpPr>
          <p:spPr bwMode="auto">
            <a:xfrm>
              <a:off x="2239" y="3484"/>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6941" name="Rectangle 157"/>
            <p:cNvSpPr>
              <a:spLocks noChangeArrowheads="1"/>
            </p:cNvSpPr>
            <p:nvPr/>
          </p:nvSpPr>
          <p:spPr bwMode="auto">
            <a:xfrm>
              <a:off x="2108" y="3484"/>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6942" name="Oval 158"/>
            <p:cNvSpPr>
              <a:spLocks noChangeArrowheads="1"/>
            </p:cNvSpPr>
            <p:nvPr/>
          </p:nvSpPr>
          <p:spPr bwMode="auto">
            <a:xfrm>
              <a:off x="2168" y="3309"/>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806943" name="Freeform 159"/>
            <p:cNvSpPr>
              <a:spLocks/>
            </p:cNvSpPr>
            <p:nvPr/>
          </p:nvSpPr>
          <p:spPr bwMode="auto">
            <a:xfrm>
              <a:off x="2107" y="3353"/>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806944" name="Freeform 160"/>
          <p:cNvSpPr>
            <a:spLocks/>
          </p:cNvSpPr>
          <p:nvPr/>
        </p:nvSpPr>
        <p:spPr bwMode="auto">
          <a:xfrm>
            <a:off x="3011488" y="4748213"/>
            <a:ext cx="282575" cy="461962"/>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27" name="Group 161"/>
          <p:cNvGrpSpPr>
            <a:grpSpLocks/>
          </p:cNvGrpSpPr>
          <p:nvPr/>
        </p:nvGrpSpPr>
        <p:grpSpPr bwMode="auto">
          <a:xfrm>
            <a:off x="2217738" y="4732338"/>
            <a:ext cx="365125" cy="492125"/>
            <a:chOff x="1801" y="3268"/>
            <a:chExt cx="259" cy="310"/>
          </a:xfrm>
        </p:grpSpPr>
        <p:grpSp>
          <p:nvGrpSpPr>
            <p:cNvPr id="28" name="Group 162"/>
            <p:cNvGrpSpPr>
              <a:grpSpLocks/>
            </p:cNvGrpSpPr>
            <p:nvPr/>
          </p:nvGrpSpPr>
          <p:grpSpPr bwMode="auto">
            <a:xfrm>
              <a:off x="1801" y="3268"/>
              <a:ext cx="259" cy="310"/>
              <a:chOff x="1801" y="3268"/>
              <a:chExt cx="259" cy="310"/>
            </a:xfrm>
          </p:grpSpPr>
          <p:sp>
            <p:nvSpPr>
              <p:cNvPr id="2806947" name="AutoShape 163"/>
              <p:cNvSpPr>
                <a:spLocks noChangeArrowheads="1"/>
              </p:cNvSpPr>
              <p:nvPr/>
            </p:nvSpPr>
            <p:spPr bwMode="auto">
              <a:xfrm>
                <a:off x="1801" y="3318"/>
                <a:ext cx="259" cy="260"/>
              </a:xfrm>
              <a:prstGeom prst="cube">
                <a:avLst>
                  <a:gd name="adj" fmla="val 24995"/>
                </a:avLst>
              </a:prstGeom>
              <a:solidFill>
                <a:srgbClr val="FAFD00"/>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6948" name="AutoShape 164"/>
              <p:cNvSpPr>
                <a:spLocks noChangeArrowheads="1"/>
              </p:cNvSpPr>
              <p:nvPr/>
            </p:nvSpPr>
            <p:spPr bwMode="auto">
              <a:xfrm>
                <a:off x="1864" y="3268"/>
                <a:ext cx="196" cy="46"/>
              </a:xfrm>
              <a:prstGeom prst="cube">
                <a:avLst>
                  <a:gd name="adj" fmla="val 24995"/>
                </a:avLst>
              </a:prstGeom>
              <a:solidFill>
                <a:srgbClr val="FAFD00"/>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6949" name="Oval 165"/>
            <p:cNvSpPr>
              <a:spLocks noChangeArrowheads="1"/>
            </p:cNvSpPr>
            <p:nvPr/>
          </p:nvSpPr>
          <p:spPr bwMode="auto">
            <a:xfrm>
              <a:off x="1883" y="3294"/>
              <a:ext cx="27" cy="8"/>
            </a:xfrm>
            <a:prstGeom prst="ellipse">
              <a:avLst/>
            </a:prstGeom>
            <a:solidFill>
              <a:srgbClr val="FAFD00"/>
            </a:solidFill>
            <a:ln w="25400">
              <a:solidFill>
                <a:schemeClr val="tx1"/>
              </a:solidFill>
              <a:round/>
              <a:headEnd/>
              <a:tailEnd/>
            </a:ln>
            <a:effectLst/>
          </p:spPr>
          <p:txBody>
            <a:bodyPr wrap="none" anchor="ctr">
              <a:prstTxWarp prst="textNoShape">
                <a:avLst/>
              </a:prstTxWarp>
            </a:bodyPr>
            <a:lstStyle/>
            <a:p>
              <a:endParaRPr lang="en-US"/>
            </a:p>
          </p:txBody>
        </p:sp>
        <p:sp>
          <p:nvSpPr>
            <p:cNvPr id="2806950" name="AutoShape 166"/>
            <p:cNvSpPr>
              <a:spLocks noChangeArrowheads="1"/>
            </p:cNvSpPr>
            <p:nvPr/>
          </p:nvSpPr>
          <p:spPr bwMode="auto">
            <a:xfrm>
              <a:off x="1832" y="3442"/>
              <a:ext cx="137" cy="55"/>
            </a:xfrm>
            <a:prstGeom prst="octagon">
              <a:avLst>
                <a:gd name="adj" fmla="val 29282"/>
              </a:avLst>
            </a:prstGeom>
            <a:solidFill>
              <a:srgbClr val="FAFD00"/>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29" name="Group 167"/>
          <p:cNvGrpSpPr>
            <a:grpSpLocks/>
          </p:cNvGrpSpPr>
          <p:nvPr/>
        </p:nvGrpSpPr>
        <p:grpSpPr bwMode="auto">
          <a:xfrm>
            <a:off x="3146425" y="1966913"/>
            <a:ext cx="2824163" cy="1547812"/>
            <a:chOff x="2459" y="1526"/>
            <a:chExt cx="2002" cy="975"/>
          </a:xfrm>
        </p:grpSpPr>
        <p:sp>
          <p:nvSpPr>
            <p:cNvPr id="2806952" name="Rectangle 168"/>
            <p:cNvSpPr>
              <a:spLocks noChangeArrowheads="1"/>
            </p:cNvSpPr>
            <p:nvPr/>
          </p:nvSpPr>
          <p:spPr bwMode="auto">
            <a:xfrm>
              <a:off x="2459" y="1526"/>
              <a:ext cx="2002" cy="363"/>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3200">
                  <a:solidFill>
                    <a:schemeClr val="tx1"/>
                  </a:solidFill>
                  <a:latin typeface="Arial" pitchFamily="-65" charset="0"/>
                </a:rPr>
                <a:t> (light clothing)</a:t>
              </a:r>
            </a:p>
          </p:txBody>
        </p:sp>
        <p:sp>
          <p:nvSpPr>
            <p:cNvPr id="2806953" name="Rectangle 169"/>
            <p:cNvSpPr>
              <a:spLocks noChangeArrowheads="1"/>
            </p:cNvSpPr>
            <p:nvPr/>
          </p:nvSpPr>
          <p:spPr bwMode="auto">
            <a:xfrm>
              <a:off x="2483" y="1814"/>
              <a:ext cx="208" cy="363"/>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3200">
                  <a:solidFill>
                    <a:schemeClr val="tx1"/>
                  </a:solidFill>
                  <a:latin typeface="Arial" pitchFamily="-65" charset="0"/>
                </a:rPr>
                <a:t> </a:t>
              </a:r>
            </a:p>
          </p:txBody>
        </p:sp>
        <p:sp>
          <p:nvSpPr>
            <p:cNvPr id="2806954" name="Rectangle 170"/>
            <p:cNvSpPr>
              <a:spLocks noChangeArrowheads="1"/>
            </p:cNvSpPr>
            <p:nvPr/>
          </p:nvSpPr>
          <p:spPr bwMode="auto">
            <a:xfrm>
              <a:off x="2483" y="2138"/>
              <a:ext cx="208" cy="363"/>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3200">
                  <a:solidFill>
                    <a:schemeClr val="tx1"/>
                  </a:solidFill>
                  <a:latin typeface="Arial" pitchFamily="-65" charset="0"/>
                </a:rPr>
                <a:t> </a:t>
              </a:r>
            </a:p>
          </p:txBody>
        </p:sp>
      </p:grpSp>
      <p:sp>
        <p:nvSpPr>
          <p:cNvPr id="2806955" name="Rectangle 171"/>
          <p:cNvSpPr>
            <a:spLocks noChangeArrowheads="1"/>
          </p:cNvSpPr>
          <p:nvPr/>
        </p:nvSpPr>
        <p:spPr bwMode="auto">
          <a:xfrm>
            <a:off x="3705225" y="3605213"/>
            <a:ext cx="2824163" cy="576262"/>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3200">
                <a:solidFill>
                  <a:schemeClr val="tx1"/>
                </a:solidFill>
                <a:latin typeface="Arial" pitchFamily="-65" charset="0"/>
              </a:rPr>
              <a:t> (light clothing)</a:t>
            </a:r>
          </a:p>
        </p:txBody>
      </p:sp>
      <p:sp>
        <p:nvSpPr>
          <p:cNvPr id="2806956" name="Rectangle 172"/>
          <p:cNvSpPr>
            <a:spLocks noChangeArrowheads="1"/>
          </p:cNvSpPr>
          <p:nvPr/>
        </p:nvSpPr>
        <p:spPr bwMode="auto">
          <a:xfrm>
            <a:off x="3740150" y="4040188"/>
            <a:ext cx="2868613" cy="576262"/>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3200">
                <a:solidFill>
                  <a:schemeClr val="tx1"/>
                </a:solidFill>
                <a:latin typeface="Arial" pitchFamily="-65" charset="0"/>
              </a:rPr>
              <a:t> (dark clothing)</a:t>
            </a:r>
          </a:p>
        </p:txBody>
      </p:sp>
      <p:grpSp>
        <p:nvGrpSpPr>
          <p:cNvPr id="30" name="Group 173"/>
          <p:cNvGrpSpPr>
            <a:grpSpLocks/>
          </p:cNvGrpSpPr>
          <p:nvPr/>
        </p:nvGrpSpPr>
        <p:grpSpPr bwMode="auto">
          <a:xfrm>
            <a:off x="2249488" y="5259388"/>
            <a:ext cx="1376362" cy="492125"/>
            <a:chOff x="1589" y="2608"/>
            <a:chExt cx="975" cy="310"/>
          </a:xfrm>
        </p:grpSpPr>
        <p:grpSp>
          <p:nvGrpSpPr>
            <p:cNvPr id="31" name="Group 174"/>
            <p:cNvGrpSpPr>
              <a:grpSpLocks/>
            </p:cNvGrpSpPr>
            <p:nvPr/>
          </p:nvGrpSpPr>
          <p:grpSpPr bwMode="auto">
            <a:xfrm>
              <a:off x="1589" y="2608"/>
              <a:ext cx="206" cy="310"/>
              <a:chOff x="1589" y="2608"/>
              <a:chExt cx="206" cy="310"/>
            </a:xfrm>
          </p:grpSpPr>
          <p:sp>
            <p:nvSpPr>
              <p:cNvPr id="2806959" name="AutoShape 175"/>
              <p:cNvSpPr>
                <a:spLocks noChangeArrowheads="1"/>
              </p:cNvSpPr>
              <p:nvPr/>
            </p:nvSpPr>
            <p:spPr bwMode="auto">
              <a:xfrm>
                <a:off x="1589" y="2658"/>
                <a:ext cx="206"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6960" name="AutoShape 176"/>
              <p:cNvSpPr>
                <a:spLocks noChangeArrowheads="1"/>
              </p:cNvSpPr>
              <p:nvPr/>
            </p:nvSpPr>
            <p:spPr bwMode="auto">
              <a:xfrm>
                <a:off x="1637" y="2608"/>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6961" name="AutoShape 177"/>
              <p:cNvSpPr>
                <a:spLocks noChangeArrowheads="1"/>
              </p:cNvSpPr>
              <p:nvPr/>
            </p:nvSpPr>
            <p:spPr bwMode="auto">
              <a:xfrm>
                <a:off x="1628" y="2679"/>
                <a:ext cx="108" cy="15"/>
              </a:xfrm>
              <a:prstGeom prst="parallelogram">
                <a:avLst>
                  <a:gd name="adj" fmla="val 179967"/>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2806945" name="Group 178"/>
            <p:cNvGrpSpPr>
              <a:grpSpLocks/>
            </p:cNvGrpSpPr>
            <p:nvPr/>
          </p:nvGrpSpPr>
          <p:grpSpPr bwMode="auto">
            <a:xfrm>
              <a:off x="2107" y="2649"/>
              <a:ext cx="203" cy="257"/>
              <a:chOff x="2107" y="2649"/>
              <a:chExt cx="203" cy="257"/>
            </a:xfrm>
          </p:grpSpPr>
          <p:sp>
            <p:nvSpPr>
              <p:cNvPr id="2806963" name="Freeform 179"/>
              <p:cNvSpPr>
                <a:spLocks/>
              </p:cNvSpPr>
              <p:nvPr/>
            </p:nvSpPr>
            <p:spPr bwMode="auto">
              <a:xfrm>
                <a:off x="2236" y="2766"/>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806964" name="Rectangle 180"/>
              <p:cNvSpPr>
                <a:spLocks noChangeArrowheads="1"/>
              </p:cNvSpPr>
              <p:nvPr/>
            </p:nvSpPr>
            <p:spPr bwMode="auto">
              <a:xfrm>
                <a:off x="2233" y="2766"/>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6965" name="Rectangle 181"/>
              <p:cNvSpPr>
                <a:spLocks noChangeArrowheads="1"/>
              </p:cNvSpPr>
              <p:nvPr/>
            </p:nvSpPr>
            <p:spPr bwMode="auto">
              <a:xfrm>
                <a:off x="2239" y="2824"/>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6966" name="Rectangle 182"/>
              <p:cNvSpPr>
                <a:spLocks noChangeArrowheads="1"/>
              </p:cNvSpPr>
              <p:nvPr/>
            </p:nvSpPr>
            <p:spPr bwMode="auto">
              <a:xfrm>
                <a:off x="2108" y="2824"/>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6967" name="Oval 183"/>
              <p:cNvSpPr>
                <a:spLocks noChangeArrowheads="1"/>
              </p:cNvSpPr>
              <p:nvPr/>
            </p:nvSpPr>
            <p:spPr bwMode="auto">
              <a:xfrm>
                <a:off x="2168" y="2649"/>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806968" name="Freeform 184"/>
              <p:cNvSpPr>
                <a:spLocks/>
              </p:cNvSpPr>
              <p:nvPr/>
            </p:nvSpPr>
            <p:spPr bwMode="auto">
              <a:xfrm>
                <a:off x="2107" y="2693"/>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806969" name="Freeform 185"/>
            <p:cNvSpPr>
              <a:spLocks/>
            </p:cNvSpPr>
            <p:nvPr/>
          </p:nvSpPr>
          <p:spPr bwMode="auto">
            <a:xfrm>
              <a:off x="2364" y="2618"/>
              <a:ext cx="200" cy="291"/>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2806946" name="Group 186"/>
            <p:cNvGrpSpPr>
              <a:grpSpLocks/>
            </p:cNvGrpSpPr>
            <p:nvPr/>
          </p:nvGrpSpPr>
          <p:grpSpPr bwMode="auto">
            <a:xfrm>
              <a:off x="1801" y="2608"/>
              <a:ext cx="259" cy="310"/>
              <a:chOff x="1801" y="2608"/>
              <a:chExt cx="259" cy="310"/>
            </a:xfrm>
          </p:grpSpPr>
          <p:grpSp>
            <p:nvGrpSpPr>
              <p:cNvPr id="2806951" name="Group 187"/>
              <p:cNvGrpSpPr>
                <a:grpSpLocks/>
              </p:cNvGrpSpPr>
              <p:nvPr/>
            </p:nvGrpSpPr>
            <p:grpSpPr bwMode="auto">
              <a:xfrm>
                <a:off x="1801" y="2608"/>
                <a:ext cx="259" cy="310"/>
                <a:chOff x="1801" y="2608"/>
                <a:chExt cx="259" cy="310"/>
              </a:xfrm>
            </p:grpSpPr>
            <p:sp>
              <p:nvSpPr>
                <p:cNvPr id="2806972" name="AutoShape 188"/>
                <p:cNvSpPr>
                  <a:spLocks noChangeArrowheads="1"/>
                </p:cNvSpPr>
                <p:nvPr/>
              </p:nvSpPr>
              <p:spPr bwMode="auto">
                <a:xfrm>
                  <a:off x="1801" y="2658"/>
                  <a:ext cx="259"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6973" name="AutoShape 189"/>
                <p:cNvSpPr>
                  <a:spLocks noChangeArrowheads="1"/>
                </p:cNvSpPr>
                <p:nvPr/>
              </p:nvSpPr>
              <p:spPr bwMode="auto">
                <a:xfrm>
                  <a:off x="1864" y="2608"/>
                  <a:ext cx="196"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6974" name="Oval 190"/>
              <p:cNvSpPr>
                <a:spLocks noChangeArrowheads="1"/>
              </p:cNvSpPr>
              <p:nvPr/>
            </p:nvSpPr>
            <p:spPr bwMode="auto">
              <a:xfrm>
                <a:off x="1883" y="2634"/>
                <a:ext cx="27" cy="8"/>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6975" name="AutoShape 191"/>
              <p:cNvSpPr>
                <a:spLocks noChangeArrowheads="1"/>
              </p:cNvSpPr>
              <p:nvPr/>
            </p:nvSpPr>
            <p:spPr bwMode="auto">
              <a:xfrm>
                <a:off x="1832" y="2782"/>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sp>
        <p:nvSpPr>
          <p:cNvPr id="2806976" name="Rectangle 192"/>
          <p:cNvSpPr>
            <a:spLocks noChangeArrowheads="1"/>
          </p:cNvSpPr>
          <p:nvPr/>
        </p:nvSpPr>
        <p:spPr bwMode="auto">
          <a:xfrm>
            <a:off x="4146550" y="5106988"/>
            <a:ext cx="2824163" cy="576262"/>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3200">
                <a:solidFill>
                  <a:schemeClr val="tx1"/>
                </a:solidFill>
                <a:latin typeface="Arial" pitchFamily="-65" charset="0"/>
              </a:rPr>
              <a:t> (light clothing)</a:t>
            </a:r>
          </a:p>
        </p:txBody>
      </p:sp>
      <p:grpSp>
        <p:nvGrpSpPr>
          <p:cNvPr id="2806957" name="Group 193"/>
          <p:cNvGrpSpPr>
            <a:grpSpLocks/>
          </p:cNvGrpSpPr>
          <p:nvPr/>
        </p:nvGrpSpPr>
        <p:grpSpPr bwMode="auto">
          <a:xfrm>
            <a:off x="1147763" y="2135188"/>
            <a:ext cx="401637" cy="454025"/>
            <a:chOff x="1028" y="1573"/>
            <a:chExt cx="286" cy="286"/>
          </a:xfrm>
        </p:grpSpPr>
        <p:sp>
          <p:nvSpPr>
            <p:cNvPr id="2806978" name="Freeform 194"/>
            <p:cNvSpPr>
              <a:spLocks/>
            </p:cNvSpPr>
            <p:nvPr/>
          </p:nvSpPr>
          <p:spPr bwMode="auto">
            <a:xfrm>
              <a:off x="1042" y="1617"/>
              <a:ext cx="237"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bg1"/>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806979" name="Rectangle 195"/>
            <p:cNvSpPr>
              <a:spLocks noChangeArrowheads="1"/>
            </p:cNvSpPr>
            <p:nvPr/>
          </p:nvSpPr>
          <p:spPr bwMode="auto">
            <a:xfrm>
              <a:off x="1028" y="1573"/>
              <a:ext cx="286"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A</a:t>
              </a:r>
            </a:p>
          </p:txBody>
        </p:sp>
      </p:grpSp>
      <p:grpSp>
        <p:nvGrpSpPr>
          <p:cNvPr id="2806958" name="Group 196"/>
          <p:cNvGrpSpPr>
            <a:grpSpLocks/>
          </p:cNvGrpSpPr>
          <p:nvPr/>
        </p:nvGrpSpPr>
        <p:grpSpPr bwMode="auto">
          <a:xfrm>
            <a:off x="1146175" y="3735388"/>
            <a:ext cx="401638" cy="454025"/>
            <a:chOff x="1027" y="1573"/>
            <a:chExt cx="285" cy="286"/>
          </a:xfrm>
        </p:grpSpPr>
        <p:sp>
          <p:nvSpPr>
            <p:cNvPr id="2806981" name="Freeform 197"/>
            <p:cNvSpPr>
              <a:spLocks/>
            </p:cNvSpPr>
            <p:nvPr/>
          </p:nvSpPr>
          <p:spPr bwMode="auto">
            <a:xfrm>
              <a:off x="1042" y="1617"/>
              <a:ext cx="237"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bg1"/>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806982" name="Rectangle 198"/>
            <p:cNvSpPr>
              <a:spLocks noChangeArrowheads="1"/>
            </p:cNvSpPr>
            <p:nvPr/>
          </p:nvSpPr>
          <p:spPr bwMode="auto">
            <a:xfrm>
              <a:off x="1027" y="1573"/>
              <a:ext cx="285"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B</a:t>
              </a:r>
            </a:p>
          </p:txBody>
        </p:sp>
      </p:grpSp>
      <p:grpSp>
        <p:nvGrpSpPr>
          <p:cNvPr id="2806962" name="Group 199"/>
          <p:cNvGrpSpPr>
            <a:grpSpLocks/>
          </p:cNvGrpSpPr>
          <p:nvPr/>
        </p:nvGrpSpPr>
        <p:grpSpPr bwMode="auto">
          <a:xfrm>
            <a:off x="1147763" y="5259388"/>
            <a:ext cx="401637" cy="454025"/>
            <a:chOff x="1028" y="1573"/>
            <a:chExt cx="286" cy="286"/>
          </a:xfrm>
        </p:grpSpPr>
        <p:sp>
          <p:nvSpPr>
            <p:cNvPr id="2806984" name="Freeform 200"/>
            <p:cNvSpPr>
              <a:spLocks/>
            </p:cNvSpPr>
            <p:nvPr/>
          </p:nvSpPr>
          <p:spPr bwMode="auto">
            <a:xfrm>
              <a:off x="1042" y="1617"/>
              <a:ext cx="237"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bg1"/>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806985" name="Rectangle 201"/>
            <p:cNvSpPr>
              <a:spLocks noChangeArrowheads="1"/>
            </p:cNvSpPr>
            <p:nvPr/>
          </p:nvSpPr>
          <p:spPr bwMode="auto">
            <a:xfrm>
              <a:off x="1028" y="1573"/>
              <a:ext cx="286"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D</a:t>
              </a:r>
            </a:p>
          </p:txBody>
        </p:sp>
      </p:grpSp>
      <p:grpSp>
        <p:nvGrpSpPr>
          <p:cNvPr id="2806970" name="Group 202"/>
          <p:cNvGrpSpPr>
            <a:grpSpLocks/>
          </p:cNvGrpSpPr>
          <p:nvPr/>
        </p:nvGrpSpPr>
        <p:grpSpPr bwMode="auto">
          <a:xfrm>
            <a:off x="1128713" y="4192588"/>
            <a:ext cx="401637" cy="454025"/>
            <a:chOff x="1030" y="1968"/>
            <a:chExt cx="284" cy="286"/>
          </a:xfrm>
        </p:grpSpPr>
        <p:sp>
          <p:nvSpPr>
            <p:cNvPr id="2806987" name="Freeform 203"/>
            <p:cNvSpPr>
              <a:spLocks/>
            </p:cNvSpPr>
            <p:nvPr/>
          </p:nvSpPr>
          <p:spPr bwMode="auto">
            <a:xfrm>
              <a:off x="1042" y="2011"/>
              <a:ext cx="237"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rgbClr val="FC0128"/>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806988" name="Rectangle 204"/>
            <p:cNvSpPr>
              <a:spLocks noChangeArrowheads="1"/>
            </p:cNvSpPr>
            <p:nvPr/>
          </p:nvSpPr>
          <p:spPr bwMode="auto">
            <a:xfrm>
              <a:off x="1030" y="1968"/>
              <a:ext cx="284"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C</a:t>
              </a:r>
            </a:p>
          </p:txBody>
        </p:sp>
      </p:gr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514600" y="6248400"/>
            <a:ext cx="2971800" cy="609600"/>
          </a:xfrm>
          <a:prstGeom prst="rect">
            <a:avLst/>
          </a:prstGeom>
          <a:solidFill>
            <a:schemeClr val="bg1"/>
          </a:solidFill>
          <a:ln w="12700">
            <a:noFill/>
            <a:miter lim="800000"/>
            <a:headEnd/>
            <a:tailEnd/>
          </a:ln>
        </p:spPr>
        <p:txBody>
          <a:bodyPr wrap="none" anchor="ctr">
            <a:prstTxWarp prst="textNoShape">
              <a:avLst/>
            </a:prstTxWarp>
          </a:bodyPr>
          <a:lstStyle/>
          <a:p>
            <a:endParaRPr lang="en-US"/>
          </a:p>
        </p:txBody>
      </p:sp>
      <p:sp>
        <p:nvSpPr>
          <p:cNvPr id="31747" name="Rectangle 3"/>
          <p:cNvSpPr>
            <a:spLocks noGrp="1" noChangeArrowheads="1"/>
          </p:cNvSpPr>
          <p:nvPr>
            <p:ph type="title"/>
          </p:nvPr>
        </p:nvSpPr>
        <p:spPr>
          <a:xfrm>
            <a:off x="228600" y="152400"/>
            <a:ext cx="8731250" cy="474663"/>
          </a:xfrm>
          <a:noFill/>
        </p:spPr>
        <p:txBody>
          <a:bodyPr/>
          <a:lstStyle/>
          <a:p>
            <a:r>
              <a:rPr lang="en-US">
                <a:ea typeface="ＭＳ Ｐゴシック" pitchFamily="19" charset="-128"/>
                <a:cs typeface="ＭＳ Ｐゴシック" pitchFamily="19" charset="-128"/>
              </a:rPr>
              <a:t>Single Cycle Datapath during Or Immediate?</a:t>
            </a:r>
          </a:p>
        </p:txBody>
      </p:sp>
      <p:grpSp>
        <p:nvGrpSpPr>
          <p:cNvPr id="2" name="Group 4"/>
          <p:cNvGrpSpPr>
            <a:grpSpLocks/>
          </p:cNvGrpSpPr>
          <p:nvPr/>
        </p:nvGrpSpPr>
        <p:grpSpPr bwMode="auto">
          <a:xfrm>
            <a:off x="1743075" y="603250"/>
            <a:ext cx="5949950" cy="638175"/>
            <a:chOff x="1098" y="380"/>
            <a:chExt cx="3748" cy="402"/>
          </a:xfrm>
        </p:grpSpPr>
        <p:sp>
          <p:nvSpPr>
            <p:cNvPr id="31872" name="Rectangle 5"/>
            <p:cNvSpPr>
              <a:spLocks noChangeArrowheads="1"/>
            </p:cNvSpPr>
            <p:nvPr/>
          </p:nvSpPr>
          <p:spPr bwMode="auto">
            <a:xfrm>
              <a:off x="1167" y="584"/>
              <a:ext cx="3599"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3" name="Group 6"/>
            <p:cNvGrpSpPr>
              <a:grpSpLocks/>
            </p:cNvGrpSpPr>
            <p:nvPr/>
          </p:nvGrpSpPr>
          <p:grpSpPr bwMode="auto">
            <a:xfrm>
              <a:off x="1163" y="572"/>
              <a:ext cx="624" cy="210"/>
              <a:chOff x="1163" y="572"/>
              <a:chExt cx="624" cy="210"/>
            </a:xfrm>
          </p:grpSpPr>
          <p:sp>
            <p:nvSpPr>
              <p:cNvPr id="31887" name="Rectangle 7"/>
              <p:cNvSpPr>
                <a:spLocks noChangeArrowheads="1"/>
              </p:cNvSpPr>
              <p:nvPr/>
            </p:nvSpPr>
            <p:spPr bwMode="auto">
              <a:xfrm>
                <a:off x="1163" y="580"/>
                <a:ext cx="62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1888" name="Rectangle 8"/>
              <p:cNvSpPr>
                <a:spLocks noChangeArrowheads="1"/>
              </p:cNvSpPr>
              <p:nvPr/>
            </p:nvSpPr>
            <p:spPr bwMode="auto">
              <a:xfrm>
                <a:off x="1341" y="572"/>
                <a:ext cx="24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op</a:t>
                </a:r>
              </a:p>
            </p:txBody>
          </p:sp>
        </p:grpSp>
        <p:grpSp>
          <p:nvGrpSpPr>
            <p:cNvPr id="4" name="Group 9"/>
            <p:cNvGrpSpPr>
              <a:grpSpLocks/>
            </p:cNvGrpSpPr>
            <p:nvPr/>
          </p:nvGrpSpPr>
          <p:grpSpPr bwMode="auto">
            <a:xfrm>
              <a:off x="1795" y="572"/>
              <a:ext cx="580" cy="210"/>
              <a:chOff x="1795" y="572"/>
              <a:chExt cx="580" cy="210"/>
            </a:xfrm>
          </p:grpSpPr>
          <p:sp>
            <p:nvSpPr>
              <p:cNvPr id="31885" name="Rectangle 10"/>
              <p:cNvSpPr>
                <a:spLocks noChangeArrowheads="1"/>
              </p:cNvSpPr>
              <p:nvPr/>
            </p:nvSpPr>
            <p:spPr bwMode="auto">
              <a:xfrm>
                <a:off x="1795" y="580"/>
                <a:ext cx="58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1886" name="Rectangle 11"/>
              <p:cNvSpPr>
                <a:spLocks noChangeArrowheads="1"/>
              </p:cNvSpPr>
              <p:nvPr/>
            </p:nvSpPr>
            <p:spPr bwMode="auto">
              <a:xfrm>
                <a:off x="1956" y="572"/>
                <a:ext cx="221"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rs</a:t>
                </a:r>
              </a:p>
            </p:txBody>
          </p:sp>
        </p:grpSp>
        <p:grpSp>
          <p:nvGrpSpPr>
            <p:cNvPr id="5" name="Group 12"/>
            <p:cNvGrpSpPr>
              <a:grpSpLocks/>
            </p:cNvGrpSpPr>
            <p:nvPr/>
          </p:nvGrpSpPr>
          <p:grpSpPr bwMode="auto">
            <a:xfrm>
              <a:off x="2383" y="572"/>
              <a:ext cx="579" cy="210"/>
              <a:chOff x="2383" y="572"/>
              <a:chExt cx="579" cy="210"/>
            </a:xfrm>
          </p:grpSpPr>
          <p:sp>
            <p:nvSpPr>
              <p:cNvPr id="31883" name="Rectangle 13"/>
              <p:cNvSpPr>
                <a:spLocks noChangeArrowheads="1"/>
              </p:cNvSpPr>
              <p:nvPr/>
            </p:nvSpPr>
            <p:spPr bwMode="auto">
              <a:xfrm>
                <a:off x="2383" y="580"/>
                <a:ext cx="579"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1884" name="Rectangle 14"/>
              <p:cNvSpPr>
                <a:spLocks noChangeArrowheads="1"/>
              </p:cNvSpPr>
              <p:nvPr/>
            </p:nvSpPr>
            <p:spPr bwMode="auto">
              <a:xfrm>
                <a:off x="2543" y="572"/>
                <a:ext cx="21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rt</a:t>
                </a:r>
              </a:p>
            </p:txBody>
          </p:sp>
        </p:grpSp>
        <p:sp>
          <p:nvSpPr>
            <p:cNvPr id="31876" name="Rectangle 15"/>
            <p:cNvSpPr>
              <a:spLocks noChangeArrowheads="1"/>
            </p:cNvSpPr>
            <p:nvPr/>
          </p:nvSpPr>
          <p:spPr bwMode="auto">
            <a:xfrm>
              <a:off x="2970" y="580"/>
              <a:ext cx="180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1877" name="Rectangle 16"/>
            <p:cNvSpPr>
              <a:spLocks noChangeArrowheads="1"/>
            </p:cNvSpPr>
            <p:nvPr/>
          </p:nvSpPr>
          <p:spPr bwMode="auto">
            <a:xfrm>
              <a:off x="3469" y="572"/>
              <a:ext cx="69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immediate</a:t>
              </a:r>
            </a:p>
          </p:txBody>
        </p:sp>
        <p:sp>
          <p:nvSpPr>
            <p:cNvPr id="31878" name="Rectangle 17"/>
            <p:cNvSpPr>
              <a:spLocks noChangeArrowheads="1"/>
            </p:cNvSpPr>
            <p:nvPr/>
          </p:nvSpPr>
          <p:spPr bwMode="auto">
            <a:xfrm>
              <a:off x="4668" y="380"/>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31879" name="Rectangle 18"/>
            <p:cNvSpPr>
              <a:spLocks noChangeArrowheads="1"/>
            </p:cNvSpPr>
            <p:nvPr/>
          </p:nvSpPr>
          <p:spPr bwMode="auto">
            <a:xfrm>
              <a:off x="2770" y="38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16</a:t>
              </a:r>
            </a:p>
          </p:txBody>
        </p:sp>
        <p:sp>
          <p:nvSpPr>
            <p:cNvPr id="31880" name="Rectangle 19"/>
            <p:cNvSpPr>
              <a:spLocks noChangeArrowheads="1"/>
            </p:cNvSpPr>
            <p:nvPr/>
          </p:nvSpPr>
          <p:spPr bwMode="auto">
            <a:xfrm>
              <a:off x="2182" y="38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21</a:t>
              </a:r>
            </a:p>
          </p:txBody>
        </p:sp>
        <p:sp>
          <p:nvSpPr>
            <p:cNvPr id="31881" name="Rectangle 20"/>
            <p:cNvSpPr>
              <a:spLocks noChangeArrowheads="1"/>
            </p:cNvSpPr>
            <p:nvPr/>
          </p:nvSpPr>
          <p:spPr bwMode="auto">
            <a:xfrm>
              <a:off x="1594" y="38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26</a:t>
              </a:r>
            </a:p>
          </p:txBody>
        </p:sp>
        <p:sp>
          <p:nvSpPr>
            <p:cNvPr id="31882" name="Rectangle 21"/>
            <p:cNvSpPr>
              <a:spLocks noChangeArrowheads="1"/>
            </p:cNvSpPr>
            <p:nvPr/>
          </p:nvSpPr>
          <p:spPr bwMode="auto">
            <a:xfrm>
              <a:off x="1098" y="38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31</a:t>
              </a:r>
            </a:p>
          </p:txBody>
        </p:sp>
      </p:grpSp>
      <p:sp>
        <p:nvSpPr>
          <p:cNvPr id="31749" name="Rectangle 22"/>
          <p:cNvSpPr>
            <a:spLocks noGrp="1" noChangeArrowheads="1"/>
          </p:cNvSpPr>
          <p:nvPr>
            <p:ph type="body" idx="1"/>
          </p:nvPr>
        </p:nvSpPr>
        <p:spPr>
          <a:xfrm>
            <a:off x="457200" y="1295400"/>
            <a:ext cx="8191500" cy="415925"/>
          </a:xfrm>
          <a:noFill/>
        </p:spPr>
        <p:txBody>
          <a:bodyPr/>
          <a:lstStyle/>
          <a:p>
            <a:r>
              <a:rPr lang="en-US">
                <a:ea typeface="ＭＳ Ｐゴシック" pitchFamily="19" charset="-128"/>
                <a:cs typeface="ＭＳ Ｐゴシック" pitchFamily="19" charset="-128"/>
              </a:rPr>
              <a:t>R[rt]  =  R[rs]  OR  ZeroExt[Imm16]</a:t>
            </a:r>
          </a:p>
        </p:txBody>
      </p:sp>
      <p:sp>
        <p:nvSpPr>
          <p:cNvPr id="31750" name="Rectangle 23"/>
          <p:cNvSpPr>
            <a:spLocks noChangeArrowheads="1"/>
          </p:cNvSpPr>
          <p:nvPr/>
        </p:nvSpPr>
        <p:spPr bwMode="auto">
          <a:xfrm>
            <a:off x="5867400" y="40386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31751" name="Rectangle 24"/>
          <p:cNvSpPr>
            <a:spLocks noChangeArrowheads="1"/>
          </p:cNvSpPr>
          <p:nvPr/>
        </p:nvSpPr>
        <p:spPr bwMode="auto">
          <a:xfrm>
            <a:off x="5257800" y="3048000"/>
            <a:ext cx="1752600" cy="393700"/>
          </a:xfrm>
          <a:prstGeom prst="rect">
            <a:avLst/>
          </a:prstGeom>
          <a:noFill/>
          <a:ln w="12700">
            <a:noFill/>
            <a:miter lim="800000"/>
            <a:headEnd/>
            <a:tailEnd/>
          </a:ln>
        </p:spPr>
        <p:txBody>
          <a:bodyPr lIns="90488" tIns="44450" rIns="90488" bIns="44450">
            <a:prstTxWarp prst="textNoShape">
              <a:avLst/>
            </a:prstTxWarp>
            <a:spAutoFit/>
          </a:bodyPr>
          <a:lstStyle/>
          <a:p>
            <a:r>
              <a:rPr lang="en-US" sz="2000" u="sng">
                <a:latin typeface="Times" pitchFamily="19" charset="0"/>
              </a:rPr>
              <a:t>ALUctr=</a:t>
            </a:r>
          </a:p>
        </p:txBody>
      </p:sp>
      <p:sp>
        <p:nvSpPr>
          <p:cNvPr id="31752" name="Rectangle 25"/>
          <p:cNvSpPr>
            <a:spLocks noChangeArrowheads="1"/>
          </p:cNvSpPr>
          <p:nvPr/>
        </p:nvSpPr>
        <p:spPr bwMode="auto">
          <a:xfrm>
            <a:off x="1981200" y="4800600"/>
            <a:ext cx="490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clk</a:t>
            </a:r>
          </a:p>
        </p:txBody>
      </p:sp>
      <p:sp>
        <p:nvSpPr>
          <p:cNvPr id="31753" name="Rectangle 26"/>
          <p:cNvSpPr>
            <a:spLocks noChangeArrowheads="1"/>
          </p:cNvSpPr>
          <p:nvPr/>
        </p:nvSpPr>
        <p:spPr bwMode="auto">
          <a:xfrm>
            <a:off x="1436688" y="3895725"/>
            <a:ext cx="7143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busW</a:t>
            </a:r>
          </a:p>
        </p:txBody>
      </p:sp>
      <p:sp>
        <p:nvSpPr>
          <p:cNvPr id="31754" name="Rectangle 27"/>
          <p:cNvSpPr>
            <a:spLocks noChangeArrowheads="1"/>
          </p:cNvSpPr>
          <p:nvPr/>
        </p:nvSpPr>
        <p:spPr bwMode="auto">
          <a:xfrm>
            <a:off x="1371600" y="3200400"/>
            <a:ext cx="10572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RegWr=</a:t>
            </a:r>
          </a:p>
        </p:txBody>
      </p:sp>
      <p:sp>
        <p:nvSpPr>
          <p:cNvPr id="31755" name="Line 28"/>
          <p:cNvSpPr>
            <a:spLocks noChangeShapeType="1"/>
          </p:cNvSpPr>
          <p:nvPr/>
        </p:nvSpPr>
        <p:spPr bwMode="auto">
          <a:xfrm flipH="1">
            <a:off x="1746250" y="4214813"/>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1756" name="Rectangle 29"/>
          <p:cNvSpPr>
            <a:spLocks noChangeArrowheads="1"/>
          </p:cNvSpPr>
          <p:nvPr/>
        </p:nvSpPr>
        <p:spPr bwMode="auto">
          <a:xfrm>
            <a:off x="1598613" y="43148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31757" name="Line 30"/>
          <p:cNvSpPr>
            <a:spLocks noChangeShapeType="1"/>
          </p:cNvSpPr>
          <p:nvPr/>
        </p:nvSpPr>
        <p:spPr bwMode="auto">
          <a:xfrm flipH="1">
            <a:off x="4572000" y="4038600"/>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1758" name="Rectangle 31"/>
          <p:cNvSpPr>
            <a:spLocks noChangeArrowheads="1"/>
          </p:cNvSpPr>
          <p:nvPr/>
        </p:nvSpPr>
        <p:spPr bwMode="auto">
          <a:xfrm>
            <a:off x="4419600" y="37338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31759" name="Rectangle 32"/>
          <p:cNvSpPr>
            <a:spLocks noChangeArrowheads="1"/>
          </p:cNvSpPr>
          <p:nvPr/>
        </p:nvSpPr>
        <p:spPr bwMode="auto">
          <a:xfrm>
            <a:off x="3625850" y="3733800"/>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busA</a:t>
            </a:r>
          </a:p>
        </p:txBody>
      </p:sp>
      <p:sp>
        <p:nvSpPr>
          <p:cNvPr id="31760" name="Line 33"/>
          <p:cNvSpPr>
            <a:spLocks noChangeShapeType="1"/>
          </p:cNvSpPr>
          <p:nvPr/>
        </p:nvSpPr>
        <p:spPr bwMode="auto">
          <a:xfrm flipV="1">
            <a:off x="3886200" y="45720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1761" name="Rectangle 34"/>
          <p:cNvSpPr>
            <a:spLocks noChangeArrowheads="1"/>
          </p:cNvSpPr>
          <p:nvPr/>
        </p:nvSpPr>
        <p:spPr bwMode="auto">
          <a:xfrm>
            <a:off x="3730625" y="46958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31762" name="Rectangle 35"/>
          <p:cNvSpPr>
            <a:spLocks noChangeArrowheads="1"/>
          </p:cNvSpPr>
          <p:nvPr/>
        </p:nvSpPr>
        <p:spPr bwMode="auto">
          <a:xfrm>
            <a:off x="3657600" y="4267200"/>
            <a:ext cx="70326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busB</a:t>
            </a:r>
          </a:p>
        </p:txBody>
      </p:sp>
      <p:sp>
        <p:nvSpPr>
          <p:cNvPr id="31763" name="Line 36"/>
          <p:cNvSpPr>
            <a:spLocks noChangeShapeType="1"/>
          </p:cNvSpPr>
          <p:nvPr/>
        </p:nvSpPr>
        <p:spPr bwMode="auto">
          <a:xfrm flipV="1">
            <a:off x="3276600" y="35782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1764" name="Line 37"/>
          <p:cNvSpPr>
            <a:spLocks noChangeShapeType="1"/>
          </p:cNvSpPr>
          <p:nvPr/>
        </p:nvSpPr>
        <p:spPr bwMode="auto">
          <a:xfrm flipV="1">
            <a:off x="2527300" y="35782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1765" name="Rectangle 38"/>
          <p:cNvSpPr>
            <a:spLocks noChangeArrowheads="1"/>
          </p:cNvSpPr>
          <p:nvPr/>
        </p:nvSpPr>
        <p:spPr bwMode="auto">
          <a:xfrm>
            <a:off x="2384425" y="34290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5</a:t>
            </a:r>
          </a:p>
        </p:txBody>
      </p:sp>
      <p:sp>
        <p:nvSpPr>
          <p:cNvPr id="31766" name="Line 39"/>
          <p:cNvSpPr>
            <a:spLocks noChangeShapeType="1"/>
          </p:cNvSpPr>
          <p:nvPr/>
        </p:nvSpPr>
        <p:spPr bwMode="auto">
          <a:xfrm flipV="1">
            <a:off x="2908300" y="35782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1767" name="Rectangle 40"/>
          <p:cNvSpPr>
            <a:spLocks noChangeArrowheads="1"/>
          </p:cNvSpPr>
          <p:nvPr/>
        </p:nvSpPr>
        <p:spPr bwMode="auto">
          <a:xfrm>
            <a:off x="2743200" y="34290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5</a:t>
            </a:r>
          </a:p>
        </p:txBody>
      </p:sp>
      <p:sp>
        <p:nvSpPr>
          <p:cNvPr id="31768" name="Rectangle 41"/>
          <p:cNvSpPr>
            <a:spLocks noChangeArrowheads="1"/>
          </p:cNvSpPr>
          <p:nvPr/>
        </p:nvSpPr>
        <p:spPr bwMode="auto">
          <a:xfrm>
            <a:off x="2322513" y="3805238"/>
            <a:ext cx="4635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Rw</a:t>
            </a:r>
          </a:p>
        </p:txBody>
      </p:sp>
      <p:sp>
        <p:nvSpPr>
          <p:cNvPr id="31769" name="Rectangle 42"/>
          <p:cNvSpPr>
            <a:spLocks noChangeArrowheads="1"/>
          </p:cNvSpPr>
          <p:nvPr/>
        </p:nvSpPr>
        <p:spPr bwMode="auto">
          <a:xfrm>
            <a:off x="2779713" y="3805238"/>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Ra</a:t>
            </a:r>
          </a:p>
        </p:txBody>
      </p:sp>
      <p:sp>
        <p:nvSpPr>
          <p:cNvPr id="31770" name="Rectangle 43"/>
          <p:cNvSpPr>
            <a:spLocks noChangeArrowheads="1"/>
          </p:cNvSpPr>
          <p:nvPr/>
        </p:nvSpPr>
        <p:spPr bwMode="auto">
          <a:xfrm>
            <a:off x="3160713" y="3805238"/>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Rb</a:t>
            </a:r>
          </a:p>
        </p:txBody>
      </p:sp>
      <p:sp>
        <p:nvSpPr>
          <p:cNvPr id="31771" name="Rectangle 44"/>
          <p:cNvSpPr>
            <a:spLocks noChangeArrowheads="1"/>
          </p:cNvSpPr>
          <p:nvPr/>
        </p:nvSpPr>
        <p:spPr bwMode="auto">
          <a:xfrm>
            <a:off x="2322513" y="4191000"/>
            <a:ext cx="101282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pitchFamily="19" charset="0"/>
              </a:rPr>
              <a:t>RegFile</a:t>
            </a:r>
          </a:p>
        </p:txBody>
      </p:sp>
      <p:sp>
        <p:nvSpPr>
          <p:cNvPr id="31772" name="Rectangle 45"/>
          <p:cNvSpPr>
            <a:spLocks noChangeArrowheads="1"/>
          </p:cNvSpPr>
          <p:nvPr/>
        </p:nvSpPr>
        <p:spPr bwMode="auto">
          <a:xfrm>
            <a:off x="2743200" y="3200400"/>
            <a:ext cx="422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Rs</a:t>
            </a:r>
          </a:p>
        </p:txBody>
      </p:sp>
      <p:sp>
        <p:nvSpPr>
          <p:cNvPr id="31773" name="Rectangle 46"/>
          <p:cNvSpPr>
            <a:spLocks noChangeArrowheads="1"/>
          </p:cNvSpPr>
          <p:nvPr/>
        </p:nvSpPr>
        <p:spPr bwMode="auto">
          <a:xfrm>
            <a:off x="2574925" y="24384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Rt</a:t>
            </a:r>
          </a:p>
        </p:txBody>
      </p:sp>
      <p:sp>
        <p:nvSpPr>
          <p:cNvPr id="31774" name="Rectangle 47"/>
          <p:cNvSpPr>
            <a:spLocks noChangeArrowheads="1"/>
          </p:cNvSpPr>
          <p:nvPr/>
        </p:nvSpPr>
        <p:spPr bwMode="auto">
          <a:xfrm>
            <a:off x="3124200" y="32004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a:solidFill>
                  <a:schemeClr val="tx1"/>
                </a:solidFill>
                <a:latin typeface="Times" pitchFamily="19" charset="0"/>
              </a:rPr>
              <a:t>Rt</a:t>
            </a:r>
          </a:p>
        </p:txBody>
      </p:sp>
      <p:sp>
        <p:nvSpPr>
          <p:cNvPr id="31775" name="Rectangle 48"/>
          <p:cNvSpPr>
            <a:spLocks noChangeArrowheads="1"/>
          </p:cNvSpPr>
          <p:nvPr/>
        </p:nvSpPr>
        <p:spPr bwMode="auto">
          <a:xfrm>
            <a:off x="2143125" y="2438400"/>
            <a:ext cx="4476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Rd</a:t>
            </a:r>
          </a:p>
        </p:txBody>
      </p:sp>
      <p:sp>
        <p:nvSpPr>
          <p:cNvPr id="31776" name="Rectangle 49"/>
          <p:cNvSpPr>
            <a:spLocks noChangeArrowheads="1"/>
          </p:cNvSpPr>
          <p:nvPr/>
        </p:nvSpPr>
        <p:spPr bwMode="auto">
          <a:xfrm>
            <a:off x="1419225" y="2133600"/>
            <a:ext cx="10858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RegDst=</a:t>
            </a:r>
          </a:p>
        </p:txBody>
      </p:sp>
      <p:grpSp>
        <p:nvGrpSpPr>
          <p:cNvPr id="6" name="Group 50"/>
          <p:cNvGrpSpPr>
            <a:grpSpLocks/>
          </p:cNvGrpSpPr>
          <p:nvPr/>
        </p:nvGrpSpPr>
        <p:grpSpPr bwMode="auto">
          <a:xfrm>
            <a:off x="3454400" y="5046663"/>
            <a:ext cx="376238" cy="1082675"/>
            <a:chOff x="2848" y="3083"/>
            <a:chExt cx="237" cy="682"/>
          </a:xfrm>
        </p:grpSpPr>
        <p:sp>
          <p:nvSpPr>
            <p:cNvPr id="31870" name="Rectangle 51"/>
            <p:cNvSpPr>
              <a:spLocks noChangeArrowheads="1"/>
            </p:cNvSpPr>
            <p:nvPr/>
          </p:nvSpPr>
          <p:spPr bwMode="auto">
            <a:xfrm>
              <a:off x="2848" y="3088"/>
              <a:ext cx="224" cy="65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31871" name="Rectangle 52"/>
            <p:cNvSpPr>
              <a:spLocks noChangeArrowheads="1"/>
            </p:cNvSpPr>
            <p:nvPr/>
          </p:nvSpPr>
          <p:spPr bwMode="auto">
            <a:xfrm rot="5400000">
              <a:off x="2630" y="3309"/>
              <a:ext cx="682"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Extender</a:t>
              </a:r>
              <a:endParaRPr lang="en-US" sz="2000" b="1">
                <a:solidFill>
                  <a:schemeClr val="tx1"/>
                </a:solidFill>
                <a:latin typeface="Times" pitchFamily="19" charset="0"/>
              </a:endParaRPr>
            </a:p>
          </p:txBody>
        </p:sp>
      </p:grpSp>
      <p:sp>
        <p:nvSpPr>
          <p:cNvPr id="31778" name="Rectangle 53"/>
          <p:cNvSpPr>
            <a:spLocks noChangeArrowheads="1"/>
          </p:cNvSpPr>
          <p:nvPr/>
        </p:nvSpPr>
        <p:spPr bwMode="auto">
          <a:xfrm>
            <a:off x="3962400" y="55340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31779" name="Line 54"/>
          <p:cNvSpPr>
            <a:spLocks noChangeShapeType="1"/>
          </p:cNvSpPr>
          <p:nvPr/>
        </p:nvSpPr>
        <p:spPr bwMode="auto">
          <a:xfrm flipH="1">
            <a:off x="4114800" y="5432425"/>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1780" name="Line 55"/>
          <p:cNvSpPr>
            <a:spLocks noChangeShapeType="1"/>
          </p:cNvSpPr>
          <p:nvPr/>
        </p:nvSpPr>
        <p:spPr bwMode="auto">
          <a:xfrm flipH="1">
            <a:off x="3035300" y="5434013"/>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1781" name="Rectangle 56"/>
          <p:cNvSpPr>
            <a:spLocks noChangeArrowheads="1"/>
          </p:cNvSpPr>
          <p:nvPr/>
        </p:nvSpPr>
        <p:spPr bwMode="auto">
          <a:xfrm>
            <a:off x="2819400" y="55340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16</a:t>
            </a:r>
          </a:p>
        </p:txBody>
      </p:sp>
      <p:sp>
        <p:nvSpPr>
          <p:cNvPr id="31782" name="Rectangle 57"/>
          <p:cNvSpPr>
            <a:spLocks noChangeArrowheads="1"/>
          </p:cNvSpPr>
          <p:nvPr/>
        </p:nvSpPr>
        <p:spPr bwMode="auto">
          <a:xfrm>
            <a:off x="1905000" y="5257800"/>
            <a:ext cx="9001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imm16</a:t>
            </a:r>
          </a:p>
        </p:txBody>
      </p:sp>
      <p:sp>
        <p:nvSpPr>
          <p:cNvPr id="31783" name="Rectangle 58"/>
          <p:cNvSpPr>
            <a:spLocks noChangeArrowheads="1"/>
          </p:cNvSpPr>
          <p:nvPr/>
        </p:nvSpPr>
        <p:spPr bwMode="auto">
          <a:xfrm>
            <a:off x="4038600" y="5943600"/>
            <a:ext cx="11842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ALUSrc=</a:t>
            </a:r>
          </a:p>
        </p:txBody>
      </p:sp>
      <p:sp>
        <p:nvSpPr>
          <p:cNvPr id="31784" name="Rectangle 59"/>
          <p:cNvSpPr>
            <a:spLocks noChangeArrowheads="1"/>
          </p:cNvSpPr>
          <p:nvPr/>
        </p:nvSpPr>
        <p:spPr bwMode="auto">
          <a:xfrm>
            <a:off x="2514600" y="6019800"/>
            <a:ext cx="98742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ExtOp=</a:t>
            </a:r>
          </a:p>
        </p:txBody>
      </p:sp>
      <p:sp>
        <p:nvSpPr>
          <p:cNvPr id="31785" name="Line 60"/>
          <p:cNvSpPr>
            <a:spLocks noChangeShapeType="1"/>
          </p:cNvSpPr>
          <p:nvPr/>
        </p:nvSpPr>
        <p:spPr bwMode="auto">
          <a:xfrm flipV="1">
            <a:off x="7543800" y="3657600"/>
            <a:ext cx="0" cy="644525"/>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31786" name="Rectangle 61"/>
          <p:cNvSpPr>
            <a:spLocks noChangeArrowheads="1"/>
          </p:cNvSpPr>
          <p:nvPr/>
        </p:nvSpPr>
        <p:spPr bwMode="auto">
          <a:xfrm>
            <a:off x="6400800" y="3276600"/>
            <a:ext cx="14668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MemtoReg=</a:t>
            </a:r>
          </a:p>
        </p:txBody>
      </p:sp>
      <p:sp>
        <p:nvSpPr>
          <p:cNvPr id="31787" name="Rectangle 62"/>
          <p:cNvSpPr>
            <a:spLocks noChangeArrowheads="1"/>
          </p:cNvSpPr>
          <p:nvPr/>
        </p:nvSpPr>
        <p:spPr bwMode="auto">
          <a:xfrm>
            <a:off x="5224463" y="5791200"/>
            <a:ext cx="4905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clk</a:t>
            </a:r>
          </a:p>
        </p:txBody>
      </p:sp>
      <p:sp>
        <p:nvSpPr>
          <p:cNvPr id="31788" name="Rectangle 63"/>
          <p:cNvSpPr>
            <a:spLocks noChangeArrowheads="1"/>
          </p:cNvSpPr>
          <p:nvPr/>
        </p:nvSpPr>
        <p:spPr bwMode="auto">
          <a:xfrm>
            <a:off x="4953000" y="5257800"/>
            <a:ext cx="9350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Data In</a:t>
            </a:r>
          </a:p>
        </p:txBody>
      </p:sp>
      <p:sp>
        <p:nvSpPr>
          <p:cNvPr id="31789" name="Line 64"/>
          <p:cNvSpPr>
            <a:spLocks noChangeShapeType="1"/>
          </p:cNvSpPr>
          <p:nvPr/>
        </p:nvSpPr>
        <p:spPr bwMode="auto">
          <a:xfrm flipH="1">
            <a:off x="5086350" y="5189538"/>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1790" name="Rectangle 65"/>
          <p:cNvSpPr>
            <a:spLocks noChangeArrowheads="1"/>
          </p:cNvSpPr>
          <p:nvPr/>
        </p:nvSpPr>
        <p:spPr bwMode="auto">
          <a:xfrm>
            <a:off x="5116513" y="49657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31791" name="Line 66"/>
          <p:cNvSpPr>
            <a:spLocks noChangeShapeType="1"/>
          </p:cNvSpPr>
          <p:nvPr/>
        </p:nvSpPr>
        <p:spPr bwMode="auto">
          <a:xfrm flipV="1">
            <a:off x="6235700" y="4038600"/>
            <a:ext cx="12700" cy="1008063"/>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31792" name="Rectangle 67"/>
          <p:cNvSpPr>
            <a:spLocks noChangeArrowheads="1"/>
          </p:cNvSpPr>
          <p:nvPr/>
        </p:nvSpPr>
        <p:spPr bwMode="auto">
          <a:xfrm>
            <a:off x="5943600" y="3657600"/>
            <a:ext cx="11842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MemWr=</a:t>
            </a:r>
          </a:p>
        </p:txBody>
      </p:sp>
      <p:grpSp>
        <p:nvGrpSpPr>
          <p:cNvPr id="7" name="Group 69"/>
          <p:cNvGrpSpPr>
            <a:grpSpLocks/>
          </p:cNvGrpSpPr>
          <p:nvPr/>
        </p:nvGrpSpPr>
        <p:grpSpPr bwMode="auto">
          <a:xfrm>
            <a:off x="2133600" y="2867025"/>
            <a:ext cx="838200" cy="333375"/>
            <a:chOff x="2640" y="1422"/>
            <a:chExt cx="528" cy="210"/>
          </a:xfrm>
        </p:grpSpPr>
        <p:sp>
          <p:nvSpPr>
            <p:cNvPr id="31867" name="Rectangle 70"/>
            <p:cNvSpPr>
              <a:spLocks noChangeArrowheads="1"/>
            </p:cNvSpPr>
            <p:nvPr/>
          </p:nvSpPr>
          <p:spPr bwMode="auto">
            <a:xfrm>
              <a:off x="292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31868" name="Rectangle 71"/>
            <p:cNvSpPr>
              <a:spLocks noChangeArrowheads="1"/>
            </p:cNvSpPr>
            <p:nvPr/>
          </p:nvSpPr>
          <p:spPr bwMode="auto">
            <a:xfrm>
              <a:off x="268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31869" name="Freeform 72"/>
            <p:cNvSpPr>
              <a:spLocks/>
            </p:cNvSpPr>
            <p:nvPr/>
          </p:nvSpPr>
          <p:spPr bwMode="auto">
            <a:xfrm>
              <a:off x="2640" y="1440"/>
              <a:ext cx="528" cy="192"/>
            </a:xfrm>
            <a:custGeom>
              <a:avLst/>
              <a:gdLst>
                <a:gd name="T0" fmla="*/ 0 w 528"/>
                <a:gd name="T1" fmla="*/ 0 h 192"/>
                <a:gd name="T2" fmla="*/ 48 w 528"/>
                <a:gd name="T3" fmla="*/ 192 h 192"/>
                <a:gd name="T4" fmla="*/ 480 w 528"/>
                <a:gd name="T5" fmla="*/ 192 h 192"/>
                <a:gd name="T6" fmla="*/ 528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sp>
        <p:nvSpPr>
          <p:cNvPr id="31795" name="Rectangle 73"/>
          <p:cNvSpPr>
            <a:spLocks noChangeArrowheads="1"/>
          </p:cNvSpPr>
          <p:nvPr/>
        </p:nvSpPr>
        <p:spPr bwMode="auto">
          <a:xfrm>
            <a:off x="2133600" y="3810000"/>
            <a:ext cx="1447800" cy="990600"/>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grpSp>
        <p:nvGrpSpPr>
          <p:cNvPr id="8" name="Group 74"/>
          <p:cNvGrpSpPr>
            <a:grpSpLocks/>
          </p:cNvGrpSpPr>
          <p:nvPr/>
        </p:nvGrpSpPr>
        <p:grpSpPr bwMode="auto">
          <a:xfrm>
            <a:off x="4441825" y="4419600"/>
            <a:ext cx="358775" cy="1219200"/>
            <a:chOff x="3518" y="2640"/>
            <a:chExt cx="226" cy="768"/>
          </a:xfrm>
        </p:grpSpPr>
        <p:sp>
          <p:nvSpPr>
            <p:cNvPr id="31864" name="Rectangle 75"/>
            <p:cNvSpPr>
              <a:spLocks noChangeArrowheads="1"/>
            </p:cNvSpPr>
            <p:nvPr/>
          </p:nvSpPr>
          <p:spPr bwMode="auto">
            <a:xfrm>
              <a:off x="3518" y="269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31865" name="Rectangle 76"/>
            <p:cNvSpPr>
              <a:spLocks noChangeArrowheads="1"/>
            </p:cNvSpPr>
            <p:nvPr/>
          </p:nvSpPr>
          <p:spPr bwMode="auto">
            <a:xfrm>
              <a:off x="3518" y="3187"/>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31866" name="Freeform 77"/>
            <p:cNvSpPr>
              <a:spLocks/>
            </p:cNvSpPr>
            <p:nvPr/>
          </p:nvSpPr>
          <p:spPr bwMode="auto">
            <a:xfrm>
              <a:off x="3552" y="2640"/>
              <a:ext cx="192" cy="768"/>
            </a:xfrm>
            <a:custGeom>
              <a:avLst/>
              <a:gdLst>
                <a:gd name="T0" fmla="*/ 0 w 192"/>
                <a:gd name="T1" fmla="*/ 0 h 768"/>
                <a:gd name="T2" fmla="*/ 0 w 192"/>
                <a:gd name="T3" fmla="*/ 768 h 768"/>
                <a:gd name="T4" fmla="*/ 192 w 192"/>
                <a:gd name="T5" fmla="*/ 672 h 768"/>
                <a:gd name="T6" fmla="*/ 192 w 192"/>
                <a:gd name="T7" fmla="*/ 96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9" name="Group 78"/>
          <p:cNvGrpSpPr>
            <a:grpSpLocks/>
          </p:cNvGrpSpPr>
          <p:nvPr/>
        </p:nvGrpSpPr>
        <p:grpSpPr bwMode="auto">
          <a:xfrm>
            <a:off x="5305425" y="3810000"/>
            <a:ext cx="485775" cy="1143000"/>
            <a:chOff x="4009" y="2304"/>
            <a:chExt cx="306" cy="720"/>
          </a:xfrm>
        </p:grpSpPr>
        <p:sp>
          <p:nvSpPr>
            <p:cNvPr id="31861" name="Rectangle 79"/>
            <p:cNvSpPr>
              <a:spLocks noChangeArrowheads="1"/>
            </p:cNvSpPr>
            <p:nvPr/>
          </p:nvSpPr>
          <p:spPr bwMode="auto">
            <a:xfrm>
              <a:off x="4009" y="2322"/>
              <a:ext cx="18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a:t>
              </a:r>
            </a:p>
          </p:txBody>
        </p:sp>
        <p:sp>
          <p:nvSpPr>
            <p:cNvPr id="31862" name="Rectangle 80"/>
            <p:cNvSpPr>
              <a:spLocks noChangeArrowheads="1"/>
            </p:cNvSpPr>
            <p:nvPr/>
          </p:nvSpPr>
          <p:spPr bwMode="auto">
            <a:xfrm rot="5400000">
              <a:off x="3993" y="2583"/>
              <a:ext cx="384"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ALU</a:t>
              </a:r>
            </a:p>
          </p:txBody>
        </p:sp>
        <p:sp>
          <p:nvSpPr>
            <p:cNvPr id="31863" name="Freeform 81"/>
            <p:cNvSpPr>
              <a:spLocks/>
            </p:cNvSpPr>
            <p:nvPr/>
          </p:nvSpPr>
          <p:spPr bwMode="auto">
            <a:xfrm>
              <a:off x="4032" y="2304"/>
              <a:ext cx="283" cy="720"/>
            </a:xfrm>
            <a:custGeom>
              <a:avLst/>
              <a:gdLst>
                <a:gd name="T0" fmla="*/ 0 w 240"/>
                <a:gd name="T1" fmla="*/ 0 h 672"/>
                <a:gd name="T2" fmla="*/ 0 w 240"/>
                <a:gd name="T3" fmla="*/ 309 h 672"/>
                <a:gd name="T4" fmla="*/ 57 w 240"/>
                <a:gd name="T5" fmla="*/ 360 h 672"/>
                <a:gd name="T6" fmla="*/ 0 w 240"/>
                <a:gd name="T7" fmla="*/ 411 h 672"/>
                <a:gd name="T8" fmla="*/ 0 w 240"/>
                <a:gd name="T9" fmla="*/ 720 h 672"/>
                <a:gd name="T10" fmla="*/ 283 w 240"/>
                <a:gd name="T11" fmla="*/ 514 h 672"/>
                <a:gd name="T12" fmla="*/ 283 w 240"/>
                <a:gd name="T13" fmla="*/ 206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0" name="Group 82"/>
          <p:cNvGrpSpPr>
            <a:grpSpLocks/>
          </p:cNvGrpSpPr>
          <p:nvPr/>
        </p:nvGrpSpPr>
        <p:grpSpPr bwMode="auto">
          <a:xfrm>
            <a:off x="7337425" y="4191000"/>
            <a:ext cx="358775" cy="1600200"/>
            <a:chOff x="5294" y="2544"/>
            <a:chExt cx="226" cy="1008"/>
          </a:xfrm>
        </p:grpSpPr>
        <p:sp>
          <p:nvSpPr>
            <p:cNvPr id="31858" name="Rectangle 83"/>
            <p:cNvSpPr>
              <a:spLocks noChangeArrowheads="1"/>
            </p:cNvSpPr>
            <p:nvPr/>
          </p:nvSpPr>
          <p:spPr bwMode="auto">
            <a:xfrm>
              <a:off x="5294" y="26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31859" name="Rectangle 84"/>
            <p:cNvSpPr>
              <a:spLocks noChangeArrowheads="1"/>
            </p:cNvSpPr>
            <p:nvPr/>
          </p:nvSpPr>
          <p:spPr bwMode="auto">
            <a:xfrm>
              <a:off x="5294" y="324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31860" name="Freeform 85"/>
            <p:cNvSpPr>
              <a:spLocks/>
            </p:cNvSpPr>
            <p:nvPr/>
          </p:nvSpPr>
          <p:spPr bwMode="auto">
            <a:xfrm>
              <a:off x="5328" y="2544"/>
              <a:ext cx="192" cy="1008"/>
            </a:xfrm>
            <a:custGeom>
              <a:avLst/>
              <a:gdLst>
                <a:gd name="T0" fmla="*/ 0 w 192"/>
                <a:gd name="T1" fmla="*/ 0 h 1008"/>
                <a:gd name="T2" fmla="*/ 0 w 192"/>
                <a:gd name="T3" fmla="*/ 1008 h 1008"/>
                <a:gd name="T4" fmla="*/ 192 w 192"/>
                <a:gd name="T5" fmla="*/ 864 h 1008"/>
                <a:gd name="T6" fmla="*/ 192 w 192"/>
                <a:gd name="T7" fmla="*/ 144 h 1008"/>
                <a:gd name="T8" fmla="*/ 0 w 192"/>
                <a:gd name="T9" fmla="*/ 0 h 1008"/>
                <a:gd name="T10" fmla="*/ 0 60000 65536"/>
                <a:gd name="T11" fmla="*/ 0 60000 65536"/>
                <a:gd name="T12" fmla="*/ 0 60000 65536"/>
                <a:gd name="T13" fmla="*/ 0 60000 65536"/>
                <a:gd name="T14" fmla="*/ 0 60000 65536"/>
                <a:gd name="T15" fmla="*/ 0 w 192"/>
                <a:gd name="T16" fmla="*/ 0 h 1008"/>
                <a:gd name="T17" fmla="*/ 192 w 192"/>
                <a:gd name="T18" fmla="*/ 1008 h 1008"/>
              </a:gdLst>
              <a:ahLst/>
              <a:cxnLst>
                <a:cxn ang="T10">
                  <a:pos x="T0" y="T1"/>
                </a:cxn>
                <a:cxn ang="T11">
                  <a:pos x="T2" y="T3"/>
                </a:cxn>
                <a:cxn ang="T12">
                  <a:pos x="T4" y="T5"/>
                </a:cxn>
                <a:cxn ang="T13">
                  <a:pos x="T6" y="T7"/>
                </a:cxn>
                <a:cxn ang="T14">
                  <a:pos x="T8" y="T9"/>
                </a:cxn>
              </a:cxnLst>
              <a:rect l="T15" t="T16" r="T17" b="T18"/>
              <a:pathLst>
                <a:path w="192" h="1008">
                  <a:moveTo>
                    <a:pt x="0" y="0"/>
                  </a:moveTo>
                  <a:lnTo>
                    <a:pt x="0" y="1008"/>
                  </a:lnTo>
                  <a:lnTo>
                    <a:pt x="192" y="864"/>
                  </a:lnTo>
                  <a:lnTo>
                    <a:pt x="192" y="144"/>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1" name="Group 86"/>
          <p:cNvGrpSpPr>
            <a:grpSpLocks/>
          </p:cNvGrpSpPr>
          <p:nvPr/>
        </p:nvGrpSpPr>
        <p:grpSpPr bwMode="auto">
          <a:xfrm>
            <a:off x="5915025" y="5000625"/>
            <a:ext cx="1146175" cy="1181100"/>
            <a:chOff x="4398" y="3054"/>
            <a:chExt cx="722" cy="744"/>
          </a:xfrm>
        </p:grpSpPr>
        <p:sp>
          <p:nvSpPr>
            <p:cNvPr id="31852" name="Rectangle 87"/>
            <p:cNvSpPr>
              <a:spLocks noChangeArrowheads="1"/>
            </p:cNvSpPr>
            <p:nvPr/>
          </p:nvSpPr>
          <p:spPr bwMode="auto">
            <a:xfrm>
              <a:off x="4410" y="3087"/>
              <a:ext cx="710" cy="711"/>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31853" name="Rectangle 88"/>
            <p:cNvSpPr>
              <a:spLocks noChangeArrowheads="1"/>
            </p:cNvSpPr>
            <p:nvPr/>
          </p:nvSpPr>
          <p:spPr bwMode="auto">
            <a:xfrm>
              <a:off x="4398" y="3054"/>
              <a:ext cx="42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WrEn</a:t>
              </a:r>
            </a:p>
          </p:txBody>
        </p:sp>
        <p:sp>
          <p:nvSpPr>
            <p:cNvPr id="31854" name="Rectangle 89"/>
            <p:cNvSpPr>
              <a:spLocks noChangeArrowheads="1"/>
            </p:cNvSpPr>
            <p:nvPr/>
          </p:nvSpPr>
          <p:spPr bwMode="auto">
            <a:xfrm>
              <a:off x="4783" y="3054"/>
              <a:ext cx="31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Adr</a:t>
              </a:r>
            </a:p>
          </p:txBody>
        </p:sp>
        <p:sp>
          <p:nvSpPr>
            <p:cNvPr id="31855" name="Rectangle 90"/>
            <p:cNvSpPr>
              <a:spLocks noChangeArrowheads="1"/>
            </p:cNvSpPr>
            <p:nvPr/>
          </p:nvSpPr>
          <p:spPr bwMode="auto">
            <a:xfrm>
              <a:off x="4416" y="3311"/>
              <a:ext cx="700" cy="364"/>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80000"/>
                </a:lnSpc>
              </a:pPr>
              <a:r>
                <a:rPr lang="en-US" sz="2000" b="1">
                  <a:solidFill>
                    <a:schemeClr val="tx1"/>
                  </a:solidFill>
                  <a:latin typeface="Times" pitchFamily="19" charset="0"/>
                </a:rPr>
                <a:t>Data</a:t>
              </a:r>
            </a:p>
            <a:p>
              <a:pPr algn="ctr">
                <a:lnSpc>
                  <a:spcPct val="80000"/>
                </a:lnSpc>
              </a:pPr>
              <a:r>
                <a:rPr lang="en-US" sz="2000" b="1">
                  <a:solidFill>
                    <a:schemeClr val="tx1"/>
                  </a:solidFill>
                  <a:latin typeface="Times" pitchFamily="19" charset="0"/>
                </a:rPr>
                <a:t>Memory</a:t>
              </a:r>
            </a:p>
          </p:txBody>
        </p:sp>
        <p:sp>
          <p:nvSpPr>
            <p:cNvPr id="31856" name="Line 91"/>
            <p:cNvSpPr>
              <a:spLocks noChangeShapeType="1"/>
            </p:cNvSpPr>
            <p:nvPr/>
          </p:nvSpPr>
          <p:spPr bwMode="auto">
            <a:xfrm>
              <a:off x="4416" y="3648"/>
              <a:ext cx="96" cy="4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1857" name="Line 92"/>
            <p:cNvSpPr>
              <a:spLocks noChangeShapeType="1"/>
            </p:cNvSpPr>
            <p:nvPr/>
          </p:nvSpPr>
          <p:spPr bwMode="auto">
            <a:xfrm flipH="1">
              <a:off x="4416" y="3696"/>
              <a:ext cx="96" cy="48"/>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31800" name="Line 93"/>
          <p:cNvSpPr>
            <a:spLocks noChangeShapeType="1"/>
          </p:cNvSpPr>
          <p:nvPr/>
        </p:nvSpPr>
        <p:spPr bwMode="auto">
          <a:xfrm>
            <a:off x="2362200" y="2743200"/>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1801" name="Line 94"/>
          <p:cNvSpPr>
            <a:spLocks noChangeShapeType="1"/>
          </p:cNvSpPr>
          <p:nvPr/>
        </p:nvSpPr>
        <p:spPr bwMode="auto">
          <a:xfrm>
            <a:off x="2743200" y="2743200"/>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1802" name="Freeform 95"/>
          <p:cNvSpPr>
            <a:spLocks/>
          </p:cNvSpPr>
          <p:nvPr/>
        </p:nvSpPr>
        <p:spPr bwMode="auto">
          <a:xfrm>
            <a:off x="1828800" y="2514600"/>
            <a:ext cx="304800" cy="533400"/>
          </a:xfrm>
          <a:custGeom>
            <a:avLst/>
            <a:gdLst>
              <a:gd name="T0" fmla="*/ 0 w 192"/>
              <a:gd name="T1" fmla="*/ 0 h 336"/>
              <a:gd name="T2" fmla="*/ 0 w 192"/>
              <a:gd name="T3" fmla="*/ 533400 h 336"/>
              <a:gd name="T4" fmla="*/ 304800 w 192"/>
              <a:gd name="T5" fmla="*/ 533400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1803" name="Line 96"/>
          <p:cNvSpPr>
            <a:spLocks noChangeShapeType="1"/>
          </p:cNvSpPr>
          <p:nvPr/>
        </p:nvSpPr>
        <p:spPr bwMode="auto">
          <a:xfrm>
            <a:off x="2286000" y="35814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1804" name="Line 97"/>
          <p:cNvSpPr>
            <a:spLocks noChangeShapeType="1"/>
          </p:cNvSpPr>
          <p:nvPr/>
        </p:nvSpPr>
        <p:spPr bwMode="auto">
          <a:xfrm>
            <a:off x="2590800" y="3200400"/>
            <a:ext cx="0" cy="609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1805" name="Line 98"/>
          <p:cNvSpPr>
            <a:spLocks noChangeShapeType="1"/>
          </p:cNvSpPr>
          <p:nvPr/>
        </p:nvSpPr>
        <p:spPr bwMode="auto">
          <a:xfrm>
            <a:off x="2971800" y="35052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1806" name="Line 99"/>
          <p:cNvSpPr>
            <a:spLocks noChangeShapeType="1"/>
          </p:cNvSpPr>
          <p:nvPr/>
        </p:nvSpPr>
        <p:spPr bwMode="auto">
          <a:xfrm>
            <a:off x="3352800" y="35052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1807" name="Rectangle 100"/>
          <p:cNvSpPr>
            <a:spLocks noChangeArrowheads="1"/>
          </p:cNvSpPr>
          <p:nvPr/>
        </p:nvSpPr>
        <p:spPr bwMode="auto">
          <a:xfrm>
            <a:off x="3146425" y="34290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5</a:t>
            </a:r>
          </a:p>
        </p:txBody>
      </p:sp>
      <p:sp>
        <p:nvSpPr>
          <p:cNvPr id="31808" name="Line 101"/>
          <p:cNvSpPr>
            <a:spLocks noChangeShapeType="1"/>
          </p:cNvSpPr>
          <p:nvPr/>
        </p:nvSpPr>
        <p:spPr bwMode="auto">
          <a:xfrm>
            <a:off x="3581400" y="4114800"/>
            <a:ext cx="17526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1809" name="Line 102"/>
          <p:cNvSpPr>
            <a:spLocks noChangeShapeType="1"/>
          </p:cNvSpPr>
          <p:nvPr/>
        </p:nvSpPr>
        <p:spPr bwMode="auto">
          <a:xfrm>
            <a:off x="5638800" y="3505200"/>
            <a:ext cx="0" cy="4953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1810" name="Line 103"/>
          <p:cNvSpPr>
            <a:spLocks noChangeShapeType="1"/>
          </p:cNvSpPr>
          <p:nvPr/>
        </p:nvSpPr>
        <p:spPr bwMode="auto">
          <a:xfrm>
            <a:off x="3581400" y="4648200"/>
            <a:ext cx="914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1811" name="Line 104"/>
          <p:cNvSpPr>
            <a:spLocks noChangeShapeType="1"/>
          </p:cNvSpPr>
          <p:nvPr/>
        </p:nvSpPr>
        <p:spPr bwMode="auto">
          <a:xfrm>
            <a:off x="4800600" y="4800600"/>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1812" name="Freeform 105"/>
          <p:cNvSpPr>
            <a:spLocks/>
          </p:cNvSpPr>
          <p:nvPr/>
        </p:nvSpPr>
        <p:spPr bwMode="auto">
          <a:xfrm>
            <a:off x="4114800" y="4648200"/>
            <a:ext cx="1828800" cy="609600"/>
          </a:xfrm>
          <a:custGeom>
            <a:avLst/>
            <a:gdLst>
              <a:gd name="T0" fmla="*/ 0 w 1152"/>
              <a:gd name="T1" fmla="*/ 0 h 288"/>
              <a:gd name="T2" fmla="*/ 0 w 1152"/>
              <a:gd name="T3" fmla="*/ 609600 h 288"/>
              <a:gd name="T4" fmla="*/ 1828800 w 1152"/>
              <a:gd name="T5" fmla="*/ 609600 h 288"/>
              <a:gd name="T6" fmla="*/ 0 60000 65536"/>
              <a:gd name="T7" fmla="*/ 0 60000 65536"/>
              <a:gd name="T8" fmla="*/ 0 60000 65536"/>
              <a:gd name="T9" fmla="*/ 0 w 1152"/>
              <a:gd name="T10" fmla="*/ 0 h 288"/>
              <a:gd name="T11" fmla="*/ 1152 w 1152"/>
              <a:gd name="T12" fmla="*/ 288 h 288"/>
            </a:gdLst>
            <a:ahLst/>
            <a:cxnLst>
              <a:cxn ang="T6">
                <a:pos x="T0" y="T1"/>
              </a:cxn>
              <a:cxn ang="T7">
                <a:pos x="T2" y="T3"/>
              </a:cxn>
              <a:cxn ang="T8">
                <a:pos x="T4" y="T5"/>
              </a:cxn>
            </a:cxnLst>
            <a:rect l="T9" t="T10" r="T11" b="T12"/>
            <a:pathLst>
              <a:path w="1152" h="288">
                <a:moveTo>
                  <a:pt x="0" y="0"/>
                </a:moveTo>
                <a:lnTo>
                  <a:pt x="0" y="288"/>
                </a:lnTo>
                <a:lnTo>
                  <a:pt x="1152" y="288"/>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1813" name="Line 106"/>
          <p:cNvSpPr>
            <a:spLocks noChangeShapeType="1"/>
          </p:cNvSpPr>
          <p:nvPr/>
        </p:nvSpPr>
        <p:spPr bwMode="auto">
          <a:xfrm>
            <a:off x="3810000" y="54864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1814" name="Line 107"/>
          <p:cNvSpPr>
            <a:spLocks noChangeShapeType="1"/>
          </p:cNvSpPr>
          <p:nvPr/>
        </p:nvSpPr>
        <p:spPr bwMode="auto">
          <a:xfrm>
            <a:off x="2743200" y="54864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1815" name="Line 108"/>
          <p:cNvSpPr>
            <a:spLocks noChangeShapeType="1"/>
          </p:cNvSpPr>
          <p:nvPr/>
        </p:nvSpPr>
        <p:spPr bwMode="auto">
          <a:xfrm flipH="1">
            <a:off x="2362200" y="46482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1816" name="Line 109"/>
          <p:cNvSpPr>
            <a:spLocks noChangeShapeType="1"/>
          </p:cNvSpPr>
          <p:nvPr/>
        </p:nvSpPr>
        <p:spPr bwMode="auto">
          <a:xfrm>
            <a:off x="2438400" y="46482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1817" name="Line 110"/>
          <p:cNvSpPr>
            <a:spLocks noChangeShapeType="1"/>
          </p:cNvSpPr>
          <p:nvPr/>
        </p:nvSpPr>
        <p:spPr bwMode="auto">
          <a:xfrm>
            <a:off x="2438400" y="48006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1818" name="Line 111"/>
          <p:cNvSpPr>
            <a:spLocks noChangeShapeType="1"/>
          </p:cNvSpPr>
          <p:nvPr/>
        </p:nvSpPr>
        <p:spPr bwMode="auto">
          <a:xfrm flipV="1">
            <a:off x="3657600" y="6096000"/>
            <a:ext cx="0" cy="2286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1819" name="Line 112"/>
          <p:cNvSpPr>
            <a:spLocks noChangeShapeType="1"/>
          </p:cNvSpPr>
          <p:nvPr/>
        </p:nvSpPr>
        <p:spPr bwMode="auto">
          <a:xfrm flipV="1">
            <a:off x="4648200" y="5562600"/>
            <a:ext cx="0" cy="3810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1820" name="Line 113"/>
          <p:cNvSpPr>
            <a:spLocks noChangeShapeType="1"/>
          </p:cNvSpPr>
          <p:nvPr/>
        </p:nvSpPr>
        <p:spPr bwMode="auto">
          <a:xfrm flipH="1">
            <a:off x="5715000" y="6019800"/>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1821" name="Line 114"/>
          <p:cNvSpPr>
            <a:spLocks noChangeShapeType="1"/>
          </p:cNvSpPr>
          <p:nvPr/>
        </p:nvSpPr>
        <p:spPr bwMode="auto">
          <a:xfrm>
            <a:off x="5791200" y="4419600"/>
            <a:ext cx="16002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1822" name="Line 115"/>
          <p:cNvSpPr>
            <a:spLocks noChangeShapeType="1"/>
          </p:cNvSpPr>
          <p:nvPr/>
        </p:nvSpPr>
        <p:spPr bwMode="auto">
          <a:xfrm>
            <a:off x="6781800" y="4419600"/>
            <a:ext cx="0" cy="6096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1823" name="Line 116"/>
          <p:cNvSpPr>
            <a:spLocks noChangeShapeType="1"/>
          </p:cNvSpPr>
          <p:nvPr/>
        </p:nvSpPr>
        <p:spPr bwMode="auto">
          <a:xfrm flipH="1">
            <a:off x="6019800" y="43434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1824" name="Freeform 117"/>
          <p:cNvSpPr>
            <a:spLocks/>
          </p:cNvSpPr>
          <p:nvPr/>
        </p:nvSpPr>
        <p:spPr bwMode="auto">
          <a:xfrm>
            <a:off x="1600200" y="4267200"/>
            <a:ext cx="6248400" cy="2209800"/>
          </a:xfrm>
          <a:custGeom>
            <a:avLst/>
            <a:gdLst>
              <a:gd name="T0" fmla="*/ 6096000 w 3936"/>
              <a:gd name="T1" fmla="*/ 736600 h 1296"/>
              <a:gd name="T2" fmla="*/ 6248400 w 3936"/>
              <a:gd name="T3" fmla="*/ 736600 h 1296"/>
              <a:gd name="T4" fmla="*/ 6248400 w 3936"/>
              <a:gd name="T5" fmla="*/ 2209800 h 1296"/>
              <a:gd name="T6" fmla="*/ 0 w 3936"/>
              <a:gd name="T7" fmla="*/ 2209800 h 1296"/>
              <a:gd name="T8" fmla="*/ 0 w 3936"/>
              <a:gd name="T9" fmla="*/ 0 h 1296"/>
              <a:gd name="T10" fmla="*/ 533400 w 3936"/>
              <a:gd name="T11" fmla="*/ 0 h 1296"/>
              <a:gd name="T12" fmla="*/ 0 60000 65536"/>
              <a:gd name="T13" fmla="*/ 0 60000 65536"/>
              <a:gd name="T14" fmla="*/ 0 60000 65536"/>
              <a:gd name="T15" fmla="*/ 0 60000 65536"/>
              <a:gd name="T16" fmla="*/ 0 60000 65536"/>
              <a:gd name="T17" fmla="*/ 0 60000 65536"/>
              <a:gd name="T18" fmla="*/ 0 w 3936"/>
              <a:gd name="T19" fmla="*/ 0 h 1296"/>
              <a:gd name="T20" fmla="*/ 3936 w 3936"/>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3936" h="1296">
                <a:moveTo>
                  <a:pt x="3840" y="432"/>
                </a:moveTo>
                <a:lnTo>
                  <a:pt x="3936" y="432"/>
                </a:lnTo>
                <a:lnTo>
                  <a:pt x="3936" y="1296"/>
                </a:lnTo>
                <a:lnTo>
                  <a:pt x="0" y="1296"/>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1825" name="Line 118"/>
          <p:cNvSpPr>
            <a:spLocks noChangeShapeType="1"/>
          </p:cNvSpPr>
          <p:nvPr/>
        </p:nvSpPr>
        <p:spPr bwMode="auto">
          <a:xfrm>
            <a:off x="7086600" y="5562600"/>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1826" name="Line 119"/>
          <p:cNvSpPr>
            <a:spLocks noChangeShapeType="1"/>
          </p:cNvSpPr>
          <p:nvPr/>
        </p:nvSpPr>
        <p:spPr bwMode="auto">
          <a:xfrm>
            <a:off x="4921250" y="1968500"/>
            <a:ext cx="2489200" cy="0"/>
          </a:xfrm>
          <a:prstGeom prst="line">
            <a:avLst/>
          </a:prstGeom>
          <a:noFill/>
          <a:ln w="25400">
            <a:solidFill>
              <a:schemeClr val="tx1"/>
            </a:solidFill>
            <a:round/>
            <a:headEnd/>
            <a:tailEnd type="triangle" w="med" len="sm"/>
          </a:ln>
        </p:spPr>
        <p:txBody>
          <a:bodyPr wrap="none" anchor="ctr">
            <a:prstTxWarp prst="textNoShape">
              <a:avLst/>
            </a:prstTxWarp>
          </a:bodyPr>
          <a:lstStyle/>
          <a:p>
            <a:endParaRPr lang="en-US"/>
          </a:p>
        </p:txBody>
      </p:sp>
      <p:sp>
        <p:nvSpPr>
          <p:cNvPr id="31827" name="Rectangle 120"/>
          <p:cNvSpPr>
            <a:spLocks noChangeArrowheads="1"/>
          </p:cNvSpPr>
          <p:nvPr/>
        </p:nvSpPr>
        <p:spPr bwMode="auto">
          <a:xfrm>
            <a:off x="5181600" y="1587500"/>
            <a:ext cx="20193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Instruction&lt;31:0&gt;</a:t>
            </a:r>
          </a:p>
        </p:txBody>
      </p:sp>
      <p:sp>
        <p:nvSpPr>
          <p:cNvPr id="31828" name="Line 121"/>
          <p:cNvSpPr>
            <a:spLocks noChangeShapeType="1"/>
          </p:cNvSpPr>
          <p:nvPr/>
        </p:nvSpPr>
        <p:spPr bwMode="auto">
          <a:xfrm>
            <a:off x="5257800" y="19812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31829" name="Rectangle 122"/>
          <p:cNvSpPr>
            <a:spLocks noChangeArrowheads="1"/>
          </p:cNvSpPr>
          <p:nvPr/>
        </p:nvSpPr>
        <p:spPr bwMode="auto">
          <a:xfrm rot="5400000">
            <a:off x="4893469" y="2248694"/>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&lt;21:25&gt;</a:t>
            </a:r>
          </a:p>
        </p:txBody>
      </p:sp>
      <p:sp>
        <p:nvSpPr>
          <p:cNvPr id="31830" name="Rectangle 123"/>
          <p:cNvSpPr>
            <a:spLocks noChangeArrowheads="1"/>
          </p:cNvSpPr>
          <p:nvPr/>
        </p:nvSpPr>
        <p:spPr bwMode="auto">
          <a:xfrm rot="5400000">
            <a:off x="5426869" y="2248694"/>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&lt;16:20&gt;</a:t>
            </a:r>
          </a:p>
        </p:txBody>
      </p:sp>
      <p:sp>
        <p:nvSpPr>
          <p:cNvPr id="31831" name="Rectangle 124"/>
          <p:cNvSpPr>
            <a:spLocks noChangeArrowheads="1"/>
          </p:cNvSpPr>
          <p:nvPr/>
        </p:nvSpPr>
        <p:spPr bwMode="auto">
          <a:xfrm rot="5400000">
            <a:off x="5960269" y="2248694"/>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&lt;11:15&gt;</a:t>
            </a:r>
          </a:p>
        </p:txBody>
      </p:sp>
      <p:sp>
        <p:nvSpPr>
          <p:cNvPr id="31832" name="Rectangle 125"/>
          <p:cNvSpPr>
            <a:spLocks noChangeArrowheads="1"/>
          </p:cNvSpPr>
          <p:nvPr/>
        </p:nvSpPr>
        <p:spPr bwMode="auto">
          <a:xfrm rot="5400000">
            <a:off x="6506369" y="2235994"/>
            <a:ext cx="919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&lt;0:15&gt;</a:t>
            </a:r>
          </a:p>
        </p:txBody>
      </p:sp>
      <p:sp>
        <p:nvSpPr>
          <p:cNvPr id="31833" name="Line 126"/>
          <p:cNvSpPr>
            <a:spLocks noChangeShapeType="1"/>
          </p:cNvSpPr>
          <p:nvPr/>
        </p:nvSpPr>
        <p:spPr bwMode="auto">
          <a:xfrm>
            <a:off x="5791200" y="19812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31834" name="Line 127"/>
          <p:cNvSpPr>
            <a:spLocks noChangeShapeType="1"/>
          </p:cNvSpPr>
          <p:nvPr/>
        </p:nvSpPr>
        <p:spPr bwMode="auto">
          <a:xfrm>
            <a:off x="6324600" y="19812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31835" name="Line 128"/>
          <p:cNvSpPr>
            <a:spLocks noChangeShapeType="1"/>
          </p:cNvSpPr>
          <p:nvPr/>
        </p:nvSpPr>
        <p:spPr bwMode="auto">
          <a:xfrm>
            <a:off x="6858000" y="19812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31836" name="Rectangle 129"/>
          <p:cNvSpPr>
            <a:spLocks noChangeArrowheads="1"/>
          </p:cNvSpPr>
          <p:nvPr/>
        </p:nvSpPr>
        <p:spPr bwMode="auto">
          <a:xfrm>
            <a:off x="6615113" y="2806700"/>
            <a:ext cx="914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Imm16</a:t>
            </a:r>
          </a:p>
        </p:txBody>
      </p:sp>
      <p:sp>
        <p:nvSpPr>
          <p:cNvPr id="31837" name="Rectangle 130"/>
          <p:cNvSpPr>
            <a:spLocks noChangeArrowheads="1"/>
          </p:cNvSpPr>
          <p:nvPr/>
        </p:nvSpPr>
        <p:spPr bwMode="auto">
          <a:xfrm>
            <a:off x="6081713" y="2806700"/>
            <a:ext cx="4778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Rd</a:t>
            </a:r>
          </a:p>
        </p:txBody>
      </p:sp>
      <p:sp>
        <p:nvSpPr>
          <p:cNvPr id="31838" name="Rectangle 131"/>
          <p:cNvSpPr>
            <a:spLocks noChangeArrowheads="1"/>
          </p:cNvSpPr>
          <p:nvPr/>
        </p:nvSpPr>
        <p:spPr bwMode="auto">
          <a:xfrm>
            <a:off x="5624513" y="2806700"/>
            <a:ext cx="42068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Rt</a:t>
            </a:r>
          </a:p>
        </p:txBody>
      </p:sp>
      <p:sp>
        <p:nvSpPr>
          <p:cNvPr id="31839" name="Rectangle 132"/>
          <p:cNvSpPr>
            <a:spLocks noChangeArrowheads="1"/>
          </p:cNvSpPr>
          <p:nvPr/>
        </p:nvSpPr>
        <p:spPr bwMode="auto">
          <a:xfrm>
            <a:off x="5091113" y="2806700"/>
            <a:ext cx="4492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Rs</a:t>
            </a:r>
          </a:p>
        </p:txBody>
      </p:sp>
      <p:sp>
        <p:nvSpPr>
          <p:cNvPr id="31840" name="Rectangle 133"/>
          <p:cNvSpPr>
            <a:spLocks noChangeArrowheads="1"/>
          </p:cNvSpPr>
          <p:nvPr/>
        </p:nvSpPr>
        <p:spPr bwMode="auto">
          <a:xfrm>
            <a:off x="3278188" y="1922463"/>
            <a:ext cx="239712" cy="369887"/>
          </a:xfrm>
          <a:prstGeom prst="rect">
            <a:avLst/>
          </a:prstGeom>
          <a:noFill/>
          <a:ln w="12700">
            <a:noFill/>
            <a:miter lim="800000"/>
            <a:headEnd/>
            <a:tailEnd/>
          </a:ln>
        </p:spPr>
        <p:txBody>
          <a:bodyPr wrap="none" anchor="ctr">
            <a:prstTxWarp prst="textNoShape">
              <a:avLst/>
            </a:prstTxWarp>
          </a:bodyPr>
          <a:lstStyle/>
          <a:p>
            <a:endParaRPr lang="en-US"/>
          </a:p>
        </p:txBody>
      </p:sp>
      <p:sp>
        <p:nvSpPr>
          <p:cNvPr id="31841" name="Rectangle 134"/>
          <p:cNvSpPr>
            <a:spLocks noChangeArrowheads="1"/>
          </p:cNvSpPr>
          <p:nvPr/>
        </p:nvSpPr>
        <p:spPr bwMode="auto">
          <a:xfrm>
            <a:off x="3278188" y="2740025"/>
            <a:ext cx="239712" cy="369888"/>
          </a:xfrm>
          <a:prstGeom prst="rect">
            <a:avLst/>
          </a:prstGeom>
          <a:noFill/>
          <a:ln w="12700">
            <a:noFill/>
            <a:miter lim="800000"/>
            <a:headEnd/>
            <a:tailEnd/>
          </a:ln>
        </p:spPr>
        <p:txBody>
          <a:bodyPr wrap="none" anchor="ctr">
            <a:prstTxWarp prst="textNoShape">
              <a:avLst/>
            </a:prstTxWarp>
          </a:bodyPr>
          <a:lstStyle/>
          <a:p>
            <a:endParaRPr lang="en-US"/>
          </a:p>
        </p:txBody>
      </p:sp>
      <p:sp>
        <p:nvSpPr>
          <p:cNvPr id="31842" name="Rectangle 135"/>
          <p:cNvSpPr>
            <a:spLocks noChangeArrowheads="1"/>
          </p:cNvSpPr>
          <p:nvPr/>
        </p:nvSpPr>
        <p:spPr bwMode="auto">
          <a:xfrm>
            <a:off x="1987550" y="1752600"/>
            <a:ext cx="11715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nPC_sel=</a:t>
            </a:r>
          </a:p>
        </p:txBody>
      </p:sp>
      <p:sp>
        <p:nvSpPr>
          <p:cNvPr id="31843" name="Rectangle 136"/>
          <p:cNvSpPr>
            <a:spLocks noChangeArrowheads="1"/>
          </p:cNvSpPr>
          <p:nvPr/>
        </p:nvSpPr>
        <p:spPr bwMode="auto">
          <a:xfrm>
            <a:off x="3825875" y="1770063"/>
            <a:ext cx="1101725" cy="1000125"/>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31844" name="Rectangle 137"/>
          <p:cNvSpPr>
            <a:spLocks noChangeArrowheads="1"/>
          </p:cNvSpPr>
          <p:nvPr/>
        </p:nvSpPr>
        <p:spPr bwMode="auto">
          <a:xfrm>
            <a:off x="4002088" y="1739900"/>
            <a:ext cx="717550" cy="1003300"/>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2000" b="1">
                <a:solidFill>
                  <a:schemeClr val="tx1"/>
                </a:solidFill>
                <a:latin typeface="Times" pitchFamily="19" charset="0"/>
              </a:rPr>
              <a:t>instr</a:t>
            </a:r>
          </a:p>
          <a:p>
            <a:pPr algn="ctr"/>
            <a:r>
              <a:rPr lang="en-US" sz="2000" b="1">
                <a:solidFill>
                  <a:schemeClr val="tx1"/>
                </a:solidFill>
                <a:latin typeface="Times" pitchFamily="19" charset="0"/>
              </a:rPr>
              <a:t>fetch</a:t>
            </a:r>
          </a:p>
          <a:p>
            <a:pPr algn="ctr"/>
            <a:r>
              <a:rPr lang="en-US" sz="2000" b="1">
                <a:solidFill>
                  <a:schemeClr val="tx1"/>
                </a:solidFill>
                <a:latin typeface="Times" pitchFamily="19" charset="0"/>
              </a:rPr>
              <a:t>unit</a:t>
            </a:r>
          </a:p>
        </p:txBody>
      </p:sp>
      <p:sp>
        <p:nvSpPr>
          <p:cNvPr id="31845" name="Line 138"/>
          <p:cNvSpPr>
            <a:spLocks noChangeShapeType="1"/>
          </p:cNvSpPr>
          <p:nvPr/>
        </p:nvSpPr>
        <p:spPr bwMode="auto">
          <a:xfrm>
            <a:off x="3429000" y="1981200"/>
            <a:ext cx="3810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1846" name="Line 139"/>
          <p:cNvSpPr>
            <a:spLocks noChangeShapeType="1"/>
          </p:cNvSpPr>
          <p:nvPr/>
        </p:nvSpPr>
        <p:spPr bwMode="auto">
          <a:xfrm>
            <a:off x="3429000" y="1981200"/>
            <a:ext cx="3810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1847" name="Rectangle 140"/>
          <p:cNvSpPr>
            <a:spLocks noChangeArrowheads="1"/>
          </p:cNvSpPr>
          <p:nvPr/>
        </p:nvSpPr>
        <p:spPr bwMode="auto">
          <a:xfrm>
            <a:off x="3090863" y="2286000"/>
            <a:ext cx="4905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clk</a:t>
            </a:r>
          </a:p>
        </p:txBody>
      </p:sp>
      <p:sp>
        <p:nvSpPr>
          <p:cNvPr id="31848" name="Line 141"/>
          <p:cNvSpPr>
            <a:spLocks noChangeShapeType="1"/>
          </p:cNvSpPr>
          <p:nvPr/>
        </p:nvSpPr>
        <p:spPr bwMode="auto">
          <a:xfrm flipH="1">
            <a:off x="3581400" y="2514600"/>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1849" name="Line 142"/>
          <p:cNvSpPr>
            <a:spLocks noChangeShapeType="1"/>
          </p:cNvSpPr>
          <p:nvPr/>
        </p:nvSpPr>
        <p:spPr bwMode="auto">
          <a:xfrm>
            <a:off x="3810000" y="2438400"/>
            <a:ext cx="152400" cy="76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1850" name="Line 143"/>
          <p:cNvSpPr>
            <a:spLocks noChangeShapeType="1"/>
          </p:cNvSpPr>
          <p:nvPr/>
        </p:nvSpPr>
        <p:spPr bwMode="auto">
          <a:xfrm flipH="1">
            <a:off x="3810000" y="2514600"/>
            <a:ext cx="152400" cy="76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1851" name="Freeform 144"/>
          <p:cNvSpPr>
            <a:spLocks/>
          </p:cNvSpPr>
          <p:nvPr/>
        </p:nvSpPr>
        <p:spPr bwMode="auto">
          <a:xfrm>
            <a:off x="4419600" y="2819400"/>
            <a:ext cx="1066800" cy="1066800"/>
          </a:xfrm>
          <a:custGeom>
            <a:avLst/>
            <a:gdLst>
              <a:gd name="T0" fmla="*/ 1066800 w 672"/>
              <a:gd name="T1" fmla="*/ 1066800 h 1008"/>
              <a:gd name="T2" fmla="*/ 1066800 w 672"/>
              <a:gd name="T3" fmla="*/ 660400 h 1008"/>
              <a:gd name="T4" fmla="*/ 0 w 672"/>
              <a:gd name="T5" fmla="*/ 660400 h 1008"/>
              <a:gd name="T6" fmla="*/ 0 w 672"/>
              <a:gd name="T7" fmla="*/ 0 h 1008"/>
              <a:gd name="T8" fmla="*/ 0 60000 65536"/>
              <a:gd name="T9" fmla="*/ 0 60000 65536"/>
              <a:gd name="T10" fmla="*/ 0 60000 65536"/>
              <a:gd name="T11" fmla="*/ 0 60000 65536"/>
              <a:gd name="T12" fmla="*/ 0 w 672"/>
              <a:gd name="T13" fmla="*/ 0 h 1008"/>
              <a:gd name="T14" fmla="*/ 672 w 672"/>
              <a:gd name="T15" fmla="*/ 1008 h 1008"/>
            </a:gdLst>
            <a:ahLst/>
            <a:cxnLst>
              <a:cxn ang="T8">
                <a:pos x="T0" y="T1"/>
              </a:cxn>
              <a:cxn ang="T9">
                <a:pos x="T2" y="T3"/>
              </a:cxn>
              <a:cxn ang="T10">
                <a:pos x="T4" y="T5"/>
              </a:cxn>
              <a:cxn ang="T11">
                <a:pos x="T6" y="T7"/>
              </a:cxn>
            </a:cxnLst>
            <a:rect l="T12" t="T13" r="T14" b="T15"/>
            <a:pathLst>
              <a:path w="672" h="1008">
                <a:moveTo>
                  <a:pt x="672" y="1008"/>
                </a:moveTo>
                <a:lnTo>
                  <a:pt x="672" y="624"/>
                </a:lnTo>
                <a:lnTo>
                  <a:pt x="0" y="624"/>
                </a:lnTo>
                <a:lnTo>
                  <a:pt x="0"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457200" y="1295400"/>
            <a:ext cx="8191500" cy="415925"/>
          </a:xfrm>
          <a:noFill/>
        </p:spPr>
        <p:txBody>
          <a:bodyPr/>
          <a:lstStyle/>
          <a:p>
            <a:r>
              <a:rPr lang="en-US">
                <a:ea typeface="ＭＳ Ｐゴシック" pitchFamily="19" charset="-128"/>
                <a:cs typeface="ＭＳ Ｐゴシック" pitchFamily="19" charset="-128"/>
              </a:rPr>
              <a:t>R[rt]  =  R[rs]  OR  ZeroExt[Imm16]</a:t>
            </a:r>
          </a:p>
        </p:txBody>
      </p:sp>
      <p:grpSp>
        <p:nvGrpSpPr>
          <p:cNvPr id="2" name="Group 3"/>
          <p:cNvGrpSpPr>
            <a:grpSpLocks/>
          </p:cNvGrpSpPr>
          <p:nvPr/>
        </p:nvGrpSpPr>
        <p:grpSpPr bwMode="auto">
          <a:xfrm>
            <a:off x="1743075" y="603250"/>
            <a:ext cx="5949950" cy="638175"/>
            <a:chOff x="1098" y="380"/>
            <a:chExt cx="3748" cy="402"/>
          </a:xfrm>
        </p:grpSpPr>
        <p:sp>
          <p:nvSpPr>
            <p:cNvPr id="33934" name="Rectangle 4"/>
            <p:cNvSpPr>
              <a:spLocks noChangeArrowheads="1"/>
            </p:cNvSpPr>
            <p:nvPr/>
          </p:nvSpPr>
          <p:spPr bwMode="auto">
            <a:xfrm>
              <a:off x="1167" y="584"/>
              <a:ext cx="3599"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3" name="Group 5"/>
            <p:cNvGrpSpPr>
              <a:grpSpLocks/>
            </p:cNvGrpSpPr>
            <p:nvPr/>
          </p:nvGrpSpPr>
          <p:grpSpPr bwMode="auto">
            <a:xfrm>
              <a:off x="1163" y="572"/>
              <a:ext cx="624" cy="210"/>
              <a:chOff x="1163" y="572"/>
              <a:chExt cx="624" cy="210"/>
            </a:xfrm>
          </p:grpSpPr>
          <p:sp>
            <p:nvSpPr>
              <p:cNvPr id="33949" name="Rectangle 6"/>
              <p:cNvSpPr>
                <a:spLocks noChangeArrowheads="1"/>
              </p:cNvSpPr>
              <p:nvPr/>
            </p:nvSpPr>
            <p:spPr bwMode="auto">
              <a:xfrm>
                <a:off x="1163" y="580"/>
                <a:ext cx="62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3950" name="Rectangle 7"/>
              <p:cNvSpPr>
                <a:spLocks noChangeArrowheads="1"/>
              </p:cNvSpPr>
              <p:nvPr/>
            </p:nvSpPr>
            <p:spPr bwMode="auto">
              <a:xfrm>
                <a:off x="1341" y="572"/>
                <a:ext cx="24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op</a:t>
                </a:r>
              </a:p>
            </p:txBody>
          </p:sp>
        </p:grpSp>
        <p:grpSp>
          <p:nvGrpSpPr>
            <p:cNvPr id="4" name="Group 8"/>
            <p:cNvGrpSpPr>
              <a:grpSpLocks/>
            </p:cNvGrpSpPr>
            <p:nvPr/>
          </p:nvGrpSpPr>
          <p:grpSpPr bwMode="auto">
            <a:xfrm>
              <a:off x="1795" y="572"/>
              <a:ext cx="580" cy="210"/>
              <a:chOff x="1795" y="572"/>
              <a:chExt cx="580" cy="210"/>
            </a:xfrm>
          </p:grpSpPr>
          <p:sp>
            <p:nvSpPr>
              <p:cNvPr id="33947" name="Rectangle 9"/>
              <p:cNvSpPr>
                <a:spLocks noChangeArrowheads="1"/>
              </p:cNvSpPr>
              <p:nvPr/>
            </p:nvSpPr>
            <p:spPr bwMode="auto">
              <a:xfrm>
                <a:off x="1795" y="580"/>
                <a:ext cx="58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3948" name="Rectangle 10"/>
              <p:cNvSpPr>
                <a:spLocks noChangeArrowheads="1"/>
              </p:cNvSpPr>
              <p:nvPr/>
            </p:nvSpPr>
            <p:spPr bwMode="auto">
              <a:xfrm>
                <a:off x="1956" y="572"/>
                <a:ext cx="221"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rs</a:t>
                </a:r>
              </a:p>
            </p:txBody>
          </p:sp>
        </p:grpSp>
        <p:grpSp>
          <p:nvGrpSpPr>
            <p:cNvPr id="5" name="Group 11"/>
            <p:cNvGrpSpPr>
              <a:grpSpLocks/>
            </p:cNvGrpSpPr>
            <p:nvPr/>
          </p:nvGrpSpPr>
          <p:grpSpPr bwMode="auto">
            <a:xfrm>
              <a:off x="2383" y="572"/>
              <a:ext cx="579" cy="210"/>
              <a:chOff x="2383" y="572"/>
              <a:chExt cx="579" cy="210"/>
            </a:xfrm>
          </p:grpSpPr>
          <p:sp>
            <p:nvSpPr>
              <p:cNvPr id="33945" name="Rectangle 12"/>
              <p:cNvSpPr>
                <a:spLocks noChangeArrowheads="1"/>
              </p:cNvSpPr>
              <p:nvPr/>
            </p:nvSpPr>
            <p:spPr bwMode="auto">
              <a:xfrm>
                <a:off x="2383" y="580"/>
                <a:ext cx="579"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3946" name="Rectangle 13"/>
              <p:cNvSpPr>
                <a:spLocks noChangeArrowheads="1"/>
              </p:cNvSpPr>
              <p:nvPr/>
            </p:nvSpPr>
            <p:spPr bwMode="auto">
              <a:xfrm>
                <a:off x="2543" y="572"/>
                <a:ext cx="21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rt</a:t>
                </a:r>
              </a:p>
            </p:txBody>
          </p:sp>
        </p:grpSp>
        <p:sp>
          <p:nvSpPr>
            <p:cNvPr id="33938" name="Rectangle 14"/>
            <p:cNvSpPr>
              <a:spLocks noChangeArrowheads="1"/>
            </p:cNvSpPr>
            <p:nvPr/>
          </p:nvSpPr>
          <p:spPr bwMode="auto">
            <a:xfrm>
              <a:off x="2970" y="580"/>
              <a:ext cx="180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3939" name="Rectangle 15"/>
            <p:cNvSpPr>
              <a:spLocks noChangeArrowheads="1"/>
            </p:cNvSpPr>
            <p:nvPr/>
          </p:nvSpPr>
          <p:spPr bwMode="auto">
            <a:xfrm>
              <a:off x="3469" y="572"/>
              <a:ext cx="69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immediate</a:t>
              </a:r>
            </a:p>
          </p:txBody>
        </p:sp>
        <p:sp>
          <p:nvSpPr>
            <p:cNvPr id="33940" name="Rectangle 16"/>
            <p:cNvSpPr>
              <a:spLocks noChangeArrowheads="1"/>
            </p:cNvSpPr>
            <p:nvPr/>
          </p:nvSpPr>
          <p:spPr bwMode="auto">
            <a:xfrm>
              <a:off x="4668" y="380"/>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33941" name="Rectangle 17"/>
            <p:cNvSpPr>
              <a:spLocks noChangeArrowheads="1"/>
            </p:cNvSpPr>
            <p:nvPr/>
          </p:nvSpPr>
          <p:spPr bwMode="auto">
            <a:xfrm>
              <a:off x="2770" y="38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16</a:t>
              </a:r>
            </a:p>
          </p:txBody>
        </p:sp>
        <p:sp>
          <p:nvSpPr>
            <p:cNvPr id="33942" name="Rectangle 18"/>
            <p:cNvSpPr>
              <a:spLocks noChangeArrowheads="1"/>
            </p:cNvSpPr>
            <p:nvPr/>
          </p:nvSpPr>
          <p:spPr bwMode="auto">
            <a:xfrm>
              <a:off x="2182" y="38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21</a:t>
              </a:r>
            </a:p>
          </p:txBody>
        </p:sp>
        <p:sp>
          <p:nvSpPr>
            <p:cNvPr id="33943" name="Rectangle 19"/>
            <p:cNvSpPr>
              <a:spLocks noChangeArrowheads="1"/>
            </p:cNvSpPr>
            <p:nvPr/>
          </p:nvSpPr>
          <p:spPr bwMode="auto">
            <a:xfrm>
              <a:off x="1594" y="38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26</a:t>
              </a:r>
            </a:p>
          </p:txBody>
        </p:sp>
        <p:sp>
          <p:nvSpPr>
            <p:cNvPr id="33944" name="Rectangle 20"/>
            <p:cNvSpPr>
              <a:spLocks noChangeArrowheads="1"/>
            </p:cNvSpPr>
            <p:nvPr/>
          </p:nvSpPr>
          <p:spPr bwMode="auto">
            <a:xfrm>
              <a:off x="1098" y="380"/>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31</a:t>
              </a:r>
            </a:p>
          </p:txBody>
        </p:sp>
      </p:grpSp>
      <p:sp>
        <p:nvSpPr>
          <p:cNvPr id="33796" name="Rectangle 21"/>
          <p:cNvSpPr>
            <a:spLocks noChangeArrowheads="1"/>
          </p:cNvSpPr>
          <p:nvPr/>
        </p:nvSpPr>
        <p:spPr bwMode="auto">
          <a:xfrm>
            <a:off x="228600" y="152400"/>
            <a:ext cx="8731250" cy="474663"/>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7000"/>
              </a:lnSpc>
            </a:pPr>
            <a:r>
              <a:rPr lang="en-US" sz="3200" b="1">
                <a:solidFill>
                  <a:schemeClr val="accent2"/>
                </a:solidFill>
              </a:rPr>
              <a:t>Single Cycle Datapath during Or Immediate?</a:t>
            </a:r>
          </a:p>
        </p:txBody>
      </p:sp>
      <p:sp>
        <p:nvSpPr>
          <p:cNvPr id="33874" name="Rectangle 119"/>
          <p:cNvSpPr>
            <a:spLocks noChangeArrowheads="1"/>
          </p:cNvSpPr>
          <p:nvPr/>
        </p:nvSpPr>
        <p:spPr bwMode="auto">
          <a:xfrm>
            <a:off x="5283200" y="1587500"/>
            <a:ext cx="20193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Instruction&lt;31:0&gt;</a:t>
            </a:r>
          </a:p>
        </p:txBody>
      </p:sp>
      <p:sp>
        <p:nvSpPr>
          <p:cNvPr id="33889" name="Rectangle 134"/>
          <p:cNvSpPr>
            <a:spLocks noChangeArrowheads="1"/>
          </p:cNvSpPr>
          <p:nvPr/>
        </p:nvSpPr>
        <p:spPr bwMode="auto">
          <a:xfrm>
            <a:off x="2089150" y="1752600"/>
            <a:ext cx="14414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nPC_sel=+4</a:t>
            </a:r>
          </a:p>
        </p:txBody>
      </p:sp>
      <p:grpSp>
        <p:nvGrpSpPr>
          <p:cNvPr id="160" name="Group 159"/>
          <p:cNvGrpSpPr/>
          <p:nvPr/>
        </p:nvGrpSpPr>
        <p:grpSpPr>
          <a:xfrm>
            <a:off x="1219200" y="1752600"/>
            <a:ext cx="6800850" cy="4889500"/>
            <a:chOff x="1276350" y="1739900"/>
            <a:chExt cx="6800850" cy="4889500"/>
          </a:xfrm>
        </p:grpSpPr>
        <p:sp>
          <p:nvSpPr>
            <p:cNvPr id="33891" name="Rectangle 136"/>
            <p:cNvSpPr>
              <a:spLocks noChangeArrowheads="1"/>
            </p:cNvSpPr>
            <p:nvPr/>
          </p:nvSpPr>
          <p:spPr bwMode="auto">
            <a:xfrm>
              <a:off x="4103688" y="1739900"/>
              <a:ext cx="717550" cy="1003300"/>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2000" b="1">
                  <a:solidFill>
                    <a:schemeClr val="tx1"/>
                  </a:solidFill>
                  <a:latin typeface="Times" pitchFamily="19" charset="0"/>
                </a:rPr>
                <a:t>instr</a:t>
              </a:r>
            </a:p>
            <a:p>
              <a:pPr algn="ctr"/>
              <a:r>
                <a:rPr lang="en-US" sz="2000" b="1">
                  <a:solidFill>
                    <a:schemeClr val="tx1"/>
                  </a:solidFill>
                  <a:latin typeface="Times" pitchFamily="19" charset="0"/>
                </a:rPr>
                <a:t>fetch</a:t>
              </a:r>
            </a:p>
            <a:p>
              <a:pPr algn="ctr"/>
              <a:r>
                <a:rPr lang="en-US" sz="2000" b="1">
                  <a:solidFill>
                    <a:schemeClr val="tx1"/>
                  </a:solidFill>
                  <a:latin typeface="Times" pitchFamily="19" charset="0"/>
                </a:rPr>
                <a:t>unit</a:t>
              </a:r>
            </a:p>
          </p:txBody>
        </p:sp>
        <p:grpSp>
          <p:nvGrpSpPr>
            <p:cNvPr id="159" name="Group 158"/>
            <p:cNvGrpSpPr/>
            <p:nvPr/>
          </p:nvGrpSpPr>
          <p:grpSpPr>
            <a:xfrm>
              <a:off x="1276350" y="1770063"/>
              <a:ext cx="6800850" cy="4859337"/>
              <a:chOff x="1295400" y="1770063"/>
              <a:chExt cx="6800850" cy="4859337"/>
            </a:xfrm>
          </p:grpSpPr>
          <p:sp>
            <p:nvSpPr>
              <p:cNvPr id="33797" name="Rectangle 22"/>
              <p:cNvSpPr>
                <a:spLocks noChangeArrowheads="1"/>
              </p:cNvSpPr>
              <p:nvPr/>
            </p:nvSpPr>
            <p:spPr bwMode="auto">
              <a:xfrm>
                <a:off x="5969000" y="40386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33798" name="Rectangle 23"/>
              <p:cNvSpPr>
                <a:spLocks noChangeArrowheads="1"/>
              </p:cNvSpPr>
              <p:nvPr/>
            </p:nvSpPr>
            <p:spPr bwMode="auto">
              <a:xfrm>
                <a:off x="5359400" y="3048000"/>
                <a:ext cx="1752600" cy="393700"/>
              </a:xfrm>
              <a:prstGeom prst="rect">
                <a:avLst/>
              </a:prstGeom>
              <a:noFill/>
              <a:ln w="12700">
                <a:noFill/>
                <a:miter lim="800000"/>
                <a:headEnd/>
                <a:tailEnd/>
              </a:ln>
            </p:spPr>
            <p:txBody>
              <a:bodyPr lIns="90488" tIns="44450" rIns="90488" bIns="44450">
                <a:prstTxWarp prst="textNoShape">
                  <a:avLst/>
                </a:prstTxWarp>
                <a:spAutoFit/>
              </a:bodyPr>
              <a:lstStyle/>
              <a:p>
                <a:r>
                  <a:rPr lang="en-US" sz="2000" u="sng">
                    <a:latin typeface="Times" pitchFamily="19" charset="0"/>
                  </a:rPr>
                  <a:t>ALUctr=</a:t>
                </a:r>
                <a:r>
                  <a:rPr lang="en-US" sz="1800" u="sng">
                    <a:latin typeface="Times" pitchFamily="19" charset="0"/>
                  </a:rPr>
                  <a:t>OR</a:t>
                </a:r>
                <a:endParaRPr lang="en-US" sz="2000" u="sng">
                  <a:latin typeface="Times" pitchFamily="19" charset="0"/>
                </a:endParaRPr>
              </a:p>
            </p:txBody>
          </p:sp>
          <p:sp>
            <p:nvSpPr>
              <p:cNvPr id="33799" name="Rectangle 24"/>
              <p:cNvSpPr>
                <a:spLocks noChangeArrowheads="1"/>
              </p:cNvSpPr>
              <p:nvPr/>
            </p:nvSpPr>
            <p:spPr bwMode="auto">
              <a:xfrm>
                <a:off x="2082800" y="4800600"/>
                <a:ext cx="490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clk</a:t>
                </a:r>
              </a:p>
            </p:txBody>
          </p:sp>
          <p:sp>
            <p:nvSpPr>
              <p:cNvPr id="33800" name="Rectangle 25"/>
              <p:cNvSpPr>
                <a:spLocks noChangeArrowheads="1"/>
              </p:cNvSpPr>
              <p:nvPr/>
            </p:nvSpPr>
            <p:spPr bwMode="auto">
              <a:xfrm>
                <a:off x="1538288" y="3895725"/>
                <a:ext cx="7143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busW</a:t>
                </a:r>
              </a:p>
            </p:txBody>
          </p:sp>
          <p:sp>
            <p:nvSpPr>
              <p:cNvPr id="33801" name="Rectangle 26"/>
              <p:cNvSpPr>
                <a:spLocks noChangeArrowheads="1"/>
              </p:cNvSpPr>
              <p:nvPr/>
            </p:nvSpPr>
            <p:spPr bwMode="auto">
              <a:xfrm>
                <a:off x="1473200" y="3200400"/>
                <a:ext cx="11842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RegWr=1</a:t>
                </a:r>
              </a:p>
            </p:txBody>
          </p:sp>
          <p:sp>
            <p:nvSpPr>
              <p:cNvPr id="33802" name="Line 27"/>
              <p:cNvSpPr>
                <a:spLocks noChangeShapeType="1"/>
              </p:cNvSpPr>
              <p:nvPr/>
            </p:nvSpPr>
            <p:spPr bwMode="auto">
              <a:xfrm flipH="1">
                <a:off x="1847850" y="4214813"/>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3803" name="Rectangle 28"/>
              <p:cNvSpPr>
                <a:spLocks noChangeArrowheads="1"/>
              </p:cNvSpPr>
              <p:nvPr/>
            </p:nvSpPr>
            <p:spPr bwMode="auto">
              <a:xfrm>
                <a:off x="1700213" y="43148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33804" name="Line 29"/>
              <p:cNvSpPr>
                <a:spLocks noChangeShapeType="1"/>
              </p:cNvSpPr>
              <p:nvPr/>
            </p:nvSpPr>
            <p:spPr bwMode="auto">
              <a:xfrm flipH="1">
                <a:off x="4673600" y="4038600"/>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3805" name="Rectangle 30"/>
              <p:cNvSpPr>
                <a:spLocks noChangeArrowheads="1"/>
              </p:cNvSpPr>
              <p:nvPr/>
            </p:nvSpPr>
            <p:spPr bwMode="auto">
              <a:xfrm>
                <a:off x="4521200" y="37338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33806" name="Rectangle 31"/>
              <p:cNvSpPr>
                <a:spLocks noChangeArrowheads="1"/>
              </p:cNvSpPr>
              <p:nvPr/>
            </p:nvSpPr>
            <p:spPr bwMode="auto">
              <a:xfrm>
                <a:off x="3727450" y="3733800"/>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busA</a:t>
                </a:r>
              </a:p>
            </p:txBody>
          </p:sp>
          <p:sp>
            <p:nvSpPr>
              <p:cNvPr id="33807" name="Line 32"/>
              <p:cNvSpPr>
                <a:spLocks noChangeShapeType="1"/>
              </p:cNvSpPr>
              <p:nvPr/>
            </p:nvSpPr>
            <p:spPr bwMode="auto">
              <a:xfrm flipV="1">
                <a:off x="3987800" y="45720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3808" name="Rectangle 33"/>
              <p:cNvSpPr>
                <a:spLocks noChangeArrowheads="1"/>
              </p:cNvSpPr>
              <p:nvPr/>
            </p:nvSpPr>
            <p:spPr bwMode="auto">
              <a:xfrm>
                <a:off x="3832225" y="46958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33809" name="Rectangle 34"/>
              <p:cNvSpPr>
                <a:spLocks noChangeArrowheads="1"/>
              </p:cNvSpPr>
              <p:nvPr/>
            </p:nvSpPr>
            <p:spPr bwMode="auto">
              <a:xfrm>
                <a:off x="3759200" y="4267200"/>
                <a:ext cx="70326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busB</a:t>
                </a:r>
              </a:p>
            </p:txBody>
          </p:sp>
          <p:sp>
            <p:nvSpPr>
              <p:cNvPr id="33810" name="Line 35"/>
              <p:cNvSpPr>
                <a:spLocks noChangeShapeType="1"/>
              </p:cNvSpPr>
              <p:nvPr/>
            </p:nvSpPr>
            <p:spPr bwMode="auto">
              <a:xfrm flipV="1">
                <a:off x="3378200" y="35782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3811" name="Line 36"/>
              <p:cNvSpPr>
                <a:spLocks noChangeShapeType="1"/>
              </p:cNvSpPr>
              <p:nvPr/>
            </p:nvSpPr>
            <p:spPr bwMode="auto">
              <a:xfrm flipV="1">
                <a:off x="2628900" y="35782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3812" name="Rectangle 37"/>
              <p:cNvSpPr>
                <a:spLocks noChangeArrowheads="1"/>
              </p:cNvSpPr>
              <p:nvPr/>
            </p:nvSpPr>
            <p:spPr bwMode="auto">
              <a:xfrm>
                <a:off x="2486025" y="34290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5</a:t>
                </a:r>
              </a:p>
            </p:txBody>
          </p:sp>
          <p:sp>
            <p:nvSpPr>
              <p:cNvPr id="33813" name="Line 38"/>
              <p:cNvSpPr>
                <a:spLocks noChangeShapeType="1"/>
              </p:cNvSpPr>
              <p:nvPr/>
            </p:nvSpPr>
            <p:spPr bwMode="auto">
              <a:xfrm flipV="1">
                <a:off x="3009900" y="35782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3814" name="Rectangle 39"/>
              <p:cNvSpPr>
                <a:spLocks noChangeArrowheads="1"/>
              </p:cNvSpPr>
              <p:nvPr/>
            </p:nvSpPr>
            <p:spPr bwMode="auto">
              <a:xfrm>
                <a:off x="2844800" y="34290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5</a:t>
                </a:r>
              </a:p>
            </p:txBody>
          </p:sp>
          <p:sp>
            <p:nvSpPr>
              <p:cNvPr id="33815" name="Rectangle 40"/>
              <p:cNvSpPr>
                <a:spLocks noChangeArrowheads="1"/>
              </p:cNvSpPr>
              <p:nvPr/>
            </p:nvSpPr>
            <p:spPr bwMode="auto">
              <a:xfrm>
                <a:off x="2424113" y="3805238"/>
                <a:ext cx="4635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Rw</a:t>
                </a:r>
              </a:p>
            </p:txBody>
          </p:sp>
          <p:sp>
            <p:nvSpPr>
              <p:cNvPr id="33816" name="Rectangle 41"/>
              <p:cNvSpPr>
                <a:spLocks noChangeArrowheads="1"/>
              </p:cNvSpPr>
              <p:nvPr/>
            </p:nvSpPr>
            <p:spPr bwMode="auto">
              <a:xfrm>
                <a:off x="2881313" y="3805238"/>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Ra</a:t>
                </a:r>
              </a:p>
            </p:txBody>
          </p:sp>
          <p:sp>
            <p:nvSpPr>
              <p:cNvPr id="33817" name="Rectangle 42"/>
              <p:cNvSpPr>
                <a:spLocks noChangeArrowheads="1"/>
              </p:cNvSpPr>
              <p:nvPr/>
            </p:nvSpPr>
            <p:spPr bwMode="auto">
              <a:xfrm>
                <a:off x="3262313" y="3805238"/>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Rb</a:t>
                </a:r>
              </a:p>
            </p:txBody>
          </p:sp>
          <p:sp>
            <p:nvSpPr>
              <p:cNvPr id="33818" name="Rectangle 43"/>
              <p:cNvSpPr>
                <a:spLocks noChangeArrowheads="1"/>
              </p:cNvSpPr>
              <p:nvPr/>
            </p:nvSpPr>
            <p:spPr bwMode="auto">
              <a:xfrm>
                <a:off x="2424113" y="4191000"/>
                <a:ext cx="101282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pitchFamily="19" charset="0"/>
                  </a:rPr>
                  <a:t>RegFile</a:t>
                </a:r>
              </a:p>
            </p:txBody>
          </p:sp>
          <p:sp>
            <p:nvSpPr>
              <p:cNvPr id="33819" name="Rectangle 44"/>
              <p:cNvSpPr>
                <a:spLocks noChangeArrowheads="1"/>
              </p:cNvSpPr>
              <p:nvPr/>
            </p:nvSpPr>
            <p:spPr bwMode="auto">
              <a:xfrm>
                <a:off x="2844800" y="3200400"/>
                <a:ext cx="422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dirty="0" err="1">
                    <a:solidFill>
                      <a:schemeClr val="tx1"/>
                    </a:solidFill>
                    <a:latin typeface="Times" pitchFamily="19" charset="0"/>
                  </a:rPr>
                  <a:t>Rs</a:t>
                </a:r>
                <a:endParaRPr lang="en-US" sz="1800" dirty="0">
                  <a:solidFill>
                    <a:schemeClr val="tx1"/>
                  </a:solidFill>
                  <a:latin typeface="Times" pitchFamily="19" charset="0"/>
                </a:endParaRPr>
              </a:p>
            </p:txBody>
          </p:sp>
          <p:sp>
            <p:nvSpPr>
              <p:cNvPr id="33820" name="Rectangle 45"/>
              <p:cNvSpPr>
                <a:spLocks noChangeArrowheads="1"/>
              </p:cNvSpPr>
              <p:nvPr/>
            </p:nvSpPr>
            <p:spPr bwMode="auto">
              <a:xfrm>
                <a:off x="2676525" y="24384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pitchFamily="19" charset="0"/>
                  </a:rPr>
                  <a:t>Rt</a:t>
                </a:r>
              </a:p>
            </p:txBody>
          </p:sp>
          <p:sp>
            <p:nvSpPr>
              <p:cNvPr id="33821" name="Rectangle 46"/>
              <p:cNvSpPr>
                <a:spLocks noChangeArrowheads="1"/>
              </p:cNvSpPr>
              <p:nvPr/>
            </p:nvSpPr>
            <p:spPr bwMode="auto">
              <a:xfrm>
                <a:off x="3225800" y="32004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a:solidFill>
                      <a:schemeClr val="tx1"/>
                    </a:solidFill>
                    <a:latin typeface="Times" pitchFamily="19" charset="0"/>
                  </a:rPr>
                  <a:t>Rt</a:t>
                </a:r>
              </a:p>
            </p:txBody>
          </p:sp>
          <p:sp>
            <p:nvSpPr>
              <p:cNvPr id="33822" name="Rectangle 47"/>
              <p:cNvSpPr>
                <a:spLocks noChangeArrowheads="1"/>
              </p:cNvSpPr>
              <p:nvPr/>
            </p:nvSpPr>
            <p:spPr bwMode="auto">
              <a:xfrm>
                <a:off x="2244725" y="2438400"/>
                <a:ext cx="4476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dirty="0">
                    <a:solidFill>
                      <a:schemeClr val="tx1"/>
                    </a:solidFill>
                    <a:latin typeface="Times" pitchFamily="19" charset="0"/>
                  </a:rPr>
                  <a:t>Rd</a:t>
                </a:r>
              </a:p>
            </p:txBody>
          </p:sp>
          <p:sp>
            <p:nvSpPr>
              <p:cNvPr id="33823" name="Rectangle 48"/>
              <p:cNvSpPr>
                <a:spLocks noChangeArrowheads="1"/>
              </p:cNvSpPr>
              <p:nvPr/>
            </p:nvSpPr>
            <p:spPr bwMode="auto">
              <a:xfrm>
                <a:off x="1520825" y="2133600"/>
                <a:ext cx="12128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dirty="0" err="1">
                    <a:latin typeface="Times" pitchFamily="19" charset="0"/>
                  </a:rPr>
                  <a:t>RegDst</a:t>
                </a:r>
                <a:r>
                  <a:rPr lang="en-US" sz="2000" u="sng" dirty="0">
                    <a:latin typeface="Times" pitchFamily="19" charset="0"/>
                  </a:rPr>
                  <a:t>=0</a:t>
                </a:r>
              </a:p>
            </p:txBody>
          </p:sp>
          <p:grpSp>
            <p:nvGrpSpPr>
              <p:cNvPr id="6" name="Group 49"/>
              <p:cNvGrpSpPr>
                <a:grpSpLocks/>
              </p:cNvGrpSpPr>
              <p:nvPr/>
            </p:nvGrpSpPr>
            <p:grpSpPr bwMode="auto">
              <a:xfrm>
                <a:off x="3556000" y="5046663"/>
                <a:ext cx="376238" cy="1082675"/>
                <a:chOff x="2848" y="3083"/>
                <a:chExt cx="237" cy="682"/>
              </a:xfrm>
            </p:grpSpPr>
            <p:sp>
              <p:nvSpPr>
                <p:cNvPr id="33932" name="Rectangle 50"/>
                <p:cNvSpPr>
                  <a:spLocks noChangeArrowheads="1"/>
                </p:cNvSpPr>
                <p:nvPr/>
              </p:nvSpPr>
              <p:spPr bwMode="auto">
                <a:xfrm>
                  <a:off x="2848" y="3088"/>
                  <a:ext cx="224" cy="65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33933" name="Rectangle 51"/>
                <p:cNvSpPr>
                  <a:spLocks noChangeArrowheads="1"/>
                </p:cNvSpPr>
                <p:nvPr/>
              </p:nvSpPr>
              <p:spPr bwMode="auto">
                <a:xfrm rot="5400000">
                  <a:off x="2630" y="3309"/>
                  <a:ext cx="682"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pitchFamily="19" charset="0"/>
                    </a:rPr>
                    <a:t>Extender</a:t>
                  </a:r>
                  <a:endParaRPr lang="en-US" sz="2000" b="1">
                    <a:solidFill>
                      <a:schemeClr val="tx1"/>
                    </a:solidFill>
                    <a:latin typeface="Times" pitchFamily="19" charset="0"/>
                  </a:endParaRPr>
                </a:p>
              </p:txBody>
            </p:sp>
          </p:grpSp>
          <p:sp>
            <p:nvSpPr>
              <p:cNvPr id="33825" name="Rectangle 52"/>
              <p:cNvSpPr>
                <a:spLocks noChangeArrowheads="1"/>
              </p:cNvSpPr>
              <p:nvPr/>
            </p:nvSpPr>
            <p:spPr bwMode="auto">
              <a:xfrm>
                <a:off x="4064000" y="55340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33826" name="Line 53"/>
              <p:cNvSpPr>
                <a:spLocks noChangeShapeType="1"/>
              </p:cNvSpPr>
              <p:nvPr/>
            </p:nvSpPr>
            <p:spPr bwMode="auto">
              <a:xfrm flipH="1">
                <a:off x="4216400" y="5432425"/>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3827" name="Line 54"/>
              <p:cNvSpPr>
                <a:spLocks noChangeShapeType="1"/>
              </p:cNvSpPr>
              <p:nvPr/>
            </p:nvSpPr>
            <p:spPr bwMode="auto">
              <a:xfrm flipH="1">
                <a:off x="3136900" y="5434013"/>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3828" name="Rectangle 55"/>
              <p:cNvSpPr>
                <a:spLocks noChangeArrowheads="1"/>
              </p:cNvSpPr>
              <p:nvPr/>
            </p:nvSpPr>
            <p:spPr bwMode="auto">
              <a:xfrm>
                <a:off x="2921000" y="55340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16</a:t>
                </a:r>
              </a:p>
            </p:txBody>
          </p:sp>
          <p:sp>
            <p:nvSpPr>
              <p:cNvPr id="33829" name="Rectangle 56"/>
              <p:cNvSpPr>
                <a:spLocks noChangeArrowheads="1"/>
              </p:cNvSpPr>
              <p:nvPr/>
            </p:nvSpPr>
            <p:spPr bwMode="auto">
              <a:xfrm>
                <a:off x="2006600" y="5257800"/>
                <a:ext cx="9001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imm16</a:t>
                </a:r>
              </a:p>
            </p:txBody>
          </p:sp>
          <p:sp>
            <p:nvSpPr>
              <p:cNvPr id="33830" name="Rectangle 57"/>
              <p:cNvSpPr>
                <a:spLocks noChangeArrowheads="1"/>
              </p:cNvSpPr>
              <p:nvPr/>
            </p:nvSpPr>
            <p:spPr bwMode="auto">
              <a:xfrm>
                <a:off x="4140200" y="5943600"/>
                <a:ext cx="13112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ALUSrc=1</a:t>
                </a:r>
              </a:p>
            </p:txBody>
          </p:sp>
          <p:sp>
            <p:nvSpPr>
              <p:cNvPr id="33831" name="Rectangle 58"/>
              <p:cNvSpPr>
                <a:spLocks noChangeArrowheads="1"/>
              </p:cNvSpPr>
              <p:nvPr/>
            </p:nvSpPr>
            <p:spPr bwMode="auto">
              <a:xfrm>
                <a:off x="2311400" y="6019800"/>
                <a:ext cx="142398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ExtOp=zero</a:t>
                </a:r>
              </a:p>
            </p:txBody>
          </p:sp>
          <p:sp>
            <p:nvSpPr>
              <p:cNvPr id="33832" name="Line 59"/>
              <p:cNvSpPr>
                <a:spLocks noChangeShapeType="1"/>
              </p:cNvSpPr>
              <p:nvPr/>
            </p:nvSpPr>
            <p:spPr bwMode="auto">
              <a:xfrm flipV="1">
                <a:off x="7645400" y="3657600"/>
                <a:ext cx="0" cy="644525"/>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33833" name="Rectangle 60"/>
              <p:cNvSpPr>
                <a:spLocks noChangeArrowheads="1"/>
              </p:cNvSpPr>
              <p:nvPr/>
            </p:nvSpPr>
            <p:spPr bwMode="auto">
              <a:xfrm>
                <a:off x="6502400" y="3276600"/>
                <a:ext cx="15938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MemtoReg=0</a:t>
                </a:r>
              </a:p>
            </p:txBody>
          </p:sp>
          <p:sp>
            <p:nvSpPr>
              <p:cNvPr id="33834" name="Rectangle 61"/>
              <p:cNvSpPr>
                <a:spLocks noChangeArrowheads="1"/>
              </p:cNvSpPr>
              <p:nvPr/>
            </p:nvSpPr>
            <p:spPr bwMode="auto">
              <a:xfrm>
                <a:off x="5326063" y="5791200"/>
                <a:ext cx="4905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clk</a:t>
                </a:r>
              </a:p>
            </p:txBody>
          </p:sp>
          <p:sp>
            <p:nvSpPr>
              <p:cNvPr id="33835" name="Rectangle 62"/>
              <p:cNvSpPr>
                <a:spLocks noChangeArrowheads="1"/>
              </p:cNvSpPr>
              <p:nvPr/>
            </p:nvSpPr>
            <p:spPr bwMode="auto">
              <a:xfrm>
                <a:off x="5054600" y="5257800"/>
                <a:ext cx="9350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Data In</a:t>
                </a:r>
              </a:p>
            </p:txBody>
          </p:sp>
          <p:sp>
            <p:nvSpPr>
              <p:cNvPr id="33836" name="Line 63"/>
              <p:cNvSpPr>
                <a:spLocks noChangeShapeType="1"/>
              </p:cNvSpPr>
              <p:nvPr/>
            </p:nvSpPr>
            <p:spPr bwMode="auto">
              <a:xfrm flipH="1">
                <a:off x="5187950" y="5189538"/>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3837" name="Rectangle 64"/>
              <p:cNvSpPr>
                <a:spLocks noChangeArrowheads="1"/>
              </p:cNvSpPr>
              <p:nvPr/>
            </p:nvSpPr>
            <p:spPr bwMode="auto">
              <a:xfrm>
                <a:off x="5218113" y="49657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32</a:t>
                </a:r>
              </a:p>
            </p:txBody>
          </p:sp>
          <p:sp>
            <p:nvSpPr>
              <p:cNvPr id="33838" name="Line 65"/>
              <p:cNvSpPr>
                <a:spLocks noChangeShapeType="1"/>
              </p:cNvSpPr>
              <p:nvPr/>
            </p:nvSpPr>
            <p:spPr bwMode="auto">
              <a:xfrm flipV="1">
                <a:off x="6337300" y="4038600"/>
                <a:ext cx="12700" cy="1008063"/>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33839" name="Rectangle 66"/>
              <p:cNvSpPr>
                <a:spLocks noChangeArrowheads="1"/>
              </p:cNvSpPr>
              <p:nvPr/>
            </p:nvSpPr>
            <p:spPr bwMode="auto">
              <a:xfrm>
                <a:off x="6045200" y="3657600"/>
                <a:ext cx="13112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pitchFamily="19" charset="0"/>
                  </a:rPr>
                  <a:t>MemWr=0</a:t>
                </a:r>
              </a:p>
            </p:txBody>
          </p:sp>
          <p:grpSp>
            <p:nvGrpSpPr>
              <p:cNvPr id="7" name="Group 68"/>
              <p:cNvGrpSpPr>
                <a:grpSpLocks/>
              </p:cNvGrpSpPr>
              <p:nvPr/>
            </p:nvGrpSpPr>
            <p:grpSpPr bwMode="auto">
              <a:xfrm>
                <a:off x="2235200" y="2867025"/>
                <a:ext cx="838200" cy="333375"/>
                <a:chOff x="2640" y="1422"/>
                <a:chExt cx="528" cy="210"/>
              </a:xfrm>
            </p:grpSpPr>
            <p:sp>
              <p:nvSpPr>
                <p:cNvPr id="33929" name="Rectangle 69"/>
                <p:cNvSpPr>
                  <a:spLocks noChangeArrowheads="1"/>
                </p:cNvSpPr>
                <p:nvPr/>
              </p:nvSpPr>
              <p:spPr bwMode="auto">
                <a:xfrm>
                  <a:off x="292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33930" name="Rectangle 70"/>
                <p:cNvSpPr>
                  <a:spLocks noChangeArrowheads="1"/>
                </p:cNvSpPr>
                <p:nvPr/>
              </p:nvSpPr>
              <p:spPr bwMode="auto">
                <a:xfrm>
                  <a:off x="268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33931" name="Freeform 71"/>
                <p:cNvSpPr>
                  <a:spLocks/>
                </p:cNvSpPr>
                <p:nvPr/>
              </p:nvSpPr>
              <p:spPr bwMode="auto">
                <a:xfrm>
                  <a:off x="2640" y="1440"/>
                  <a:ext cx="528" cy="192"/>
                </a:xfrm>
                <a:custGeom>
                  <a:avLst/>
                  <a:gdLst>
                    <a:gd name="T0" fmla="*/ 0 w 528"/>
                    <a:gd name="T1" fmla="*/ 0 h 192"/>
                    <a:gd name="T2" fmla="*/ 48 w 528"/>
                    <a:gd name="T3" fmla="*/ 192 h 192"/>
                    <a:gd name="T4" fmla="*/ 480 w 528"/>
                    <a:gd name="T5" fmla="*/ 192 h 192"/>
                    <a:gd name="T6" fmla="*/ 528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sp>
            <p:nvSpPr>
              <p:cNvPr id="33842" name="Rectangle 72"/>
              <p:cNvSpPr>
                <a:spLocks noChangeArrowheads="1"/>
              </p:cNvSpPr>
              <p:nvPr/>
            </p:nvSpPr>
            <p:spPr bwMode="auto">
              <a:xfrm>
                <a:off x="2235200" y="3810000"/>
                <a:ext cx="1447800" cy="990600"/>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grpSp>
            <p:nvGrpSpPr>
              <p:cNvPr id="8" name="Group 73"/>
              <p:cNvGrpSpPr>
                <a:grpSpLocks/>
              </p:cNvGrpSpPr>
              <p:nvPr/>
            </p:nvGrpSpPr>
            <p:grpSpPr bwMode="auto">
              <a:xfrm>
                <a:off x="4543425" y="4419600"/>
                <a:ext cx="358775" cy="1219200"/>
                <a:chOff x="3518" y="2640"/>
                <a:chExt cx="226" cy="768"/>
              </a:xfrm>
            </p:grpSpPr>
            <p:sp>
              <p:nvSpPr>
                <p:cNvPr id="33926" name="Rectangle 74"/>
                <p:cNvSpPr>
                  <a:spLocks noChangeArrowheads="1"/>
                </p:cNvSpPr>
                <p:nvPr/>
              </p:nvSpPr>
              <p:spPr bwMode="auto">
                <a:xfrm>
                  <a:off x="3518" y="269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33927" name="Rectangle 75"/>
                <p:cNvSpPr>
                  <a:spLocks noChangeArrowheads="1"/>
                </p:cNvSpPr>
                <p:nvPr/>
              </p:nvSpPr>
              <p:spPr bwMode="auto">
                <a:xfrm>
                  <a:off x="3518" y="3187"/>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33928" name="Freeform 76"/>
                <p:cNvSpPr>
                  <a:spLocks/>
                </p:cNvSpPr>
                <p:nvPr/>
              </p:nvSpPr>
              <p:spPr bwMode="auto">
                <a:xfrm>
                  <a:off x="3552" y="2640"/>
                  <a:ext cx="192" cy="768"/>
                </a:xfrm>
                <a:custGeom>
                  <a:avLst/>
                  <a:gdLst>
                    <a:gd name="T0" fmla="*/ 0 w 192"/>
                    <a:gd name="T1" fmla="*/ 0 h 768"/>
                    <a:gd name="T2" fmla="*/ 0 w 192"/>
                    <a:gd name="T3" fmla="*/ 768 h 768"/>
                    <a:gd name="T4" fmla="*/ 192 w 192"/>
                    <a:gd name="T5" fmla="*/ 672 h 768"/>
                    <a:gd name="T6" fmla="*/ 192 w 192"/>
                    <a:gd name="T7" fmla="*/ 96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9" name="Group 77"/>
              <p:cNvGrpSpPr>
                <a:grpSpLocks/>
              </p:cNvGrpSpPr>
              <p:nvPr/>
            </p:nvGrpSpPr>
            <p:grpSpPr bwMode="auto">
              <a:xfrm>
                <a:off x="5407025" y="3810000"/>
                <a:ext cx="485775" cy="1143000"/>
                <a:chOff x="4009" y="2304"/>
                <a:chExt cx="306" cy="720"/>
              </a:xfrm>
            </p:grpSpPr>
            <p:sp>
              <p:nvSpPr>
                <p:cNvPr id="33923" name="Rectangle 78"/>
                <p:cNvSpPr>
                  <a:spLocks noChangeArrowheads="1"/>
                </p:cNvSpPr>
                <p:nvPr/>
              </p:nvSpPr>
              <p:spPr bwMode="auto">
                <a:xfrm>
                  <a:off x="4009" y="2322"/>
                  <a:ext cx="18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a:t>
                  </a:r>
                </a:p>
              </p:txBody>
            </p:sp>
            <p:sp>
              <p:nvSpPr>
                <p:cNvPr id="33924" name="Rectangle 79"/>
                <p:cNvSpPr>
                  <a:spLocks noChangeArrowheads="1"/>
                </p:cNvSpPr>
                <p:nvPr/>
              </p:nvSpPr>
              <p:spPr bwMode="auto">
                <a:xfrm rot="5400000">
                  <a:off x="3993" y="2583"/>
                  <a:ext cx="384"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pitchFamily="19" charset="0"/>
                    </a:rPr>
                    <a:t>ALU</a:t>
                  </a:r>
                </a:p>
              </p:txBody>
            </p:sp>
            <p:sp>
              <p:nvSpPr>
                <p:cNvPr id="33925" name="Freeform 80"/>
                <p:cNvSpPr>
                  <a:spLocks/>
                </p:cNvSpPr>
                <p:nvPr/>
              </p:nvSpPr>
              <p:spPr bwMode="auto">
                <a:xfrm>
                  <a:off x="4032" y="2304"/>
                  <a:ext cx="283" cy="720"/>
                </a:xfrm>
                <a:custGeom>
                  <a:avLst/>
                  <a:gdLst>
                    <a:gd name="T0" fmla="*/ 0 w 240"/>
                    <a:gd name="T1" fmla="*/ 0 h 672"/>
                    <a:gd name="T2" fmla="*/ 0 w 240"/>
                    <a:gd name="T3" fmla="*/ 309 h 672"/>
                    <a:gd name="T4" fmla="*/ 57 w 240"/>
                    <a:gd name="T5" fmla="*/ 360 h 672"/>
                    <a:gd name="T6" fmla="*/ 0 w 240"/>
                    <a:gd name="T7" fmla="*/ 411 h 672"/>
                    <a:gd name="T8" fmla="*/ 0 w 240"/>
                    <a:gd name="T9" fmla="*/ 720 h 672"/>
                    <a:gd name="T10" fmla="*/ 283 w 240"/>
                    <a:gd name="T11" fmla="*/ 514 h 672"/>
                    <a:gd name="T12" fmla="*/ 283 w 240"/>
                    <a:gd name="T13" fmla="*/ 206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0" name="Group 81"/>
              <p:cNvGrpSpPr>
                <a:grpSpLocks/>
              </p:cNvGrpSpPr>
              <p:nvPr/>
            </p:nvGrpSpPr>
            <p:grpSpPr bwMode="auto">
              <a:xfrm>
                <a:off x="7439025" y="4191000"/>
                <a:ext cx="358775" cy="1600200"/>
                <a:chOff x="5294" y="2544"/>
                <a:chExt cx="226" cy="1008"/>
              </a:xfrm>
            </p:grpSpPr>
            <p:sp>
              <p:nvSpPr>
                <p:cNvPr id="33920" name="Rectangle 82"/>
                <p:cNvSpPr>
                  <a:spLocks noChangeArrowheads="1"/>
                </p:cNvSpPr>
                <p:nvPr/>
              </p:nvSpPr>
              <p:spPr bwMode="auto">
                <a:xfrm>
                  <a:off x="5294" y="26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0</a:t>
                  </a:r>
                </a:p>
              </p:txBody>
            </p:sp>
            <p:sp>
              <p:nvSpPr>
                <p:cNvPr id="33921" name="Rectangle 83"/>
                <p:cNvSpPr>
                  <a:spLocks noChangeArrowheads="1"/>
                </p:cNvSpPr>
                <p:nvPr/>
              </p:nvSpPr>
              <p:spPr bwMode="auto">
                <a:xfrm>
                  <a:off x="5294" y="324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1</a:t>
                  </a:r>
                </a:p>
              </p:txBody>
            </p:sp>
            <p:sp>
              <p:nvSpPr>
                <p:cNvPr id="33922" name="Freeform 84"/>
                <p:cNvSpPr>
                  <a:spLocks/>
                </p:cNvSpPr>
                <p:nvPr/>
              </p:nvSpPr>
              <p:spPr bwMode="auto">
                <a:xfrm>
                  <a:off x="5328" y="2544"/>
                  <a:ext cx="192" cy="1008"/>
                </a:xfrm>
                <a:custGeom>
                  <a:avLst/>
                  <a:gdLst>
                    <a:gd name="T0" fmla="*/ 0 w 192"/>
                    <a:gd name="T1" fmla="*/ 0 h 1008"/>
                    <a:gd name="T2" fmla="*/ 0 w 192"/>
                    <a:gd name="T3" fmla="*/ 1008 h 1008"/>
                    <a:gd name="T4" fmla="*/ 192 w 192"/>
                    <a:gd name="T5" fmla="*/ 864 h 1008"/>
                    <a:gd name="T6" fmla="*/ 192 w 192"/>
                    <a:gd name="T7" fmla="*/ 144 h 1008"/>
                    <a:gd name="T8" fmla="*/ 0 w 192"/>
                    <a:gd name="T9" fmla="*/ 0 h 1008"/>
                    <a:gd name="T10" fmla="*/ 0 60000 65536"/>
                    <a:gd name="T11" fmla="*/ 0 60000 65536"/>
                    <a:gd name="T12" fmla="*/ 0 60000 65536"/>
                    <a:gd name="T13" fmla="*/ 0 60000 65536"/>
                    <a:gd name="T14" fmla="*/ 0 60000 65536"/>
                    <a:gd name="T15" fmla="*/ 0 w 192"/>
                    <a:gd name="T16" fmla="*/ 0 h 1008"/>
                    <a:gd name="T17" fmla="*/ 192 w 192"/>
                    <a:gd name="T18" fmla="*/ 1008 h 1008"/>
                  </a:gdLst>
                  <a:ahLst/>
                  <a:cxnLst>
                    <a:cxn ang="T10">
                      <a:pos x="T0" y="T1"/>
                    </a:cxn>
                    <a:cxn ang="T11">
                      <a:pos x="T2" y="T3"/>
                    </a:cxn>
                    <a:cxn ang="T12">
                      <a:pos x="T4" y="T5"/>
                    </a:cxn>
                    <a:cxn ang="T13">
                      <a:pos x="T6" y="T7"/>
                    </a:cxn>
                    <a:cxn ang="T14">
                      <a:pos x="T8" y="T9"/>
                    </a:cxn>
                  </a:cxnLst>
                  <a:rect l="T15" t="T16" r="T17" b="T18"/>
                  <a:pathLst>
                    <a:path w="192" h="1008">
                      <a:moveTo>
                        <a:pt x="0" y="0"/>
                      </a:moveTo>
                      <a:lnTo>
                        <a:pt x="0" y="1008"/>
                      </a:lnTo>
                      <a:lnTo>
                        <a:pt x="192" y="864"/>
                      </a:lnTo>
                      <a:lnTo>
                        <a:pt x="192" y="144"/>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1" name="Group 85"/>
              <p:cNvGrpSpPr>
                <a:grpSpLocks/>
              </p:cNvGrpSpPr>
              <p:nvPr/>
            </p:nvGrpSpPr>
            <p:grpSpPr bwMode="auto">
              <a:xfrm>
                <a:off x="6016625" y="5000625"/>
                <a:ext cx="1146175" cy="1181100"/>
                <a:chOff x="4398" y="3054"/>
                <a:chExt cx="722" cy="744"/>
              </a:xfrm>
            </p:grpSpPr>
            <p:sp>
              <p:nvSpPr>
                <p:cNvPr id="33914" name="Rectangle 86"/>
                <p:cNvSpPr>
                  <a:spLocks noChangeArrowheads="1"/>
                </p:cNvSpPr>
                <p:nvPr/>
              </p:nvSpPr>
              <p:spPr bwMode="auto">
                <a:xfrm>
                  <a:off x="4410" y="3087"/>
                  <a:ext cx="710" cy="711"/>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33915" name="Rectangle 87"/>
                <p:cNvSpPr>
                  <a:spLocks noChangeArrowheads="1"/>
                </p:cNvSpPr>
                <p:nvPr/>
              </p:nvSpPr>
              <p:spPr bwMode="auto">
                <a:xfrm>
                  <a:off x="4398" y="3054"/>
                  <a:ext cx="42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WrEn</a:t>
                  </a:r>
                </a:p>
              </p:txBody>
            </p:sp>
            <p:sp>
              <p:nvSpPr>
                <p:cNvPr id="33916" name="Rectangle 88"/>
                <p:cNvSpPr>
                  <a:spLocks noChangeArrowheads="1"/>
                </p:cNvSpPr>
                <p:nvPr/>
              </p:nvSpPr>
              <p:spPr bwMode="auto">
                <a:xfrm>
                  <a:off x="4783" y="3054"/>
                  <a:ext cx="31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Adr</a:t>
                  </a:r>
                </a:p>
              </p:txBody>
            </p:sp>
            <p:sp>
              <p:nvSpPr>
                <p:cNvPr id="33917" name="Rectangle 89"/>
                <p:cNvSpPr>
                  <a:spLocks noChangeArrowheads="1"/>
                </p:cNvSpPr>
                <p:nvPr/>
              </p:nvSpPr>
              <p:spPr bwMode="auto">
                <a:xfrm>
                  <a:off x="4416" y="3311"/>
                  <a:ext cx="700" cy="364"/>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80000"/>
                    </a:lnSpc>
                  </a:pPr>
                  <a:r>
                    <a:rPr lang="en-US" sz="2000" b="1">
                      <a:solidFill>
                        <a:schemeClr val="tx1"/>
                      </a:solidFill>
                      <a:latin typeface="Times" pitchFamily="19" charset="0"/>
                    </a:rPr>
                    <a:t>Data</a:t>
                  </a:r>
                </a:p>
                <a:p>
                  <a:pPr algn="ctr">
                    <a:lnSpc>
                      <a:spcPct val="80000"/>
                    </a:lnSpc>
                  </a:pPr>
                  <a:r>
                    <a:rPr lang="en-US" sz="2000" b="1">
                      <a:solidFill>
                        <a:schemeClr val="tx1"/>
                      </a:solidFill>
                      <a:latin typeface="Times" pitchFamily="19" charset="0"/>
                    </a:rPr>
                    <a:t>Memory</a:t>
                  </a:r>
                </a:p>
              </p:txBody>
            </p:sp>
            <p:sp>
              <p:nvSpPr>
                <p:cNvPr id="33918" name="Line 90"/>
                <p:cNvSpPr>
                  <a:spLocks noChangeShapeType="1"/>
                </p:cNvSpPr>
                <p:nvPr/>
              </p:nvSpPr>
              <p:spPr bwMode="auto">
                <a:xfrm>
                  <a:off x="4416" y="3648"/>
                  <a:ext cx="96" cy="4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3919" name="Line 91"/>
                <p:cNvSpPr>
                  <a:spLocks noChangeShapeType="1"/>
                </p:cNvSpPr>
                <p:nvPr/>
              </p:nvSpPr>
              <p:spPr bwMode="auto">
                <a:xfrm flipH="1">
                  <a:off x="4416" y="3696"/>
                  <a:ext cx="96" cy="48"/>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33847" name="Line 92"/>
              <p:cNvSpPr>
                <a:spLocks noChangeShapeType="1"/>
              </p:cNvSpPr>
              <p:nvPr/>
            </p:nvSpPr>
            <p:spPr bwMode="auto">
              <a:xfrm>
                <a:off x="2463800" y="2743200"/>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3848" name="Line 93"/>
              <p:cNvSpPr>
                <a:spLocks noChangeShapeType="1"/>
              </p:cNvSpPr>
              <p:nvPr/>
            </p:nvSpPr>
            <p:spPr bwMode="auto">
              <a:xfrm>
                <a:off x="2844800" y="2743200"/>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3849" name="Freeform 94"/>
              <p:cNvSpPr>
                <a:spLocks/>
              </p:cNvSpPr>
              <p:nvPr/>
            </p:nvSpPr>
            <p:spPr bwMode="auto">
              <a:xfrm>
                <a:off x="1930400" y="2514600"/>
                <a:ext cx="304800" cy="533400"/>
              </a:xfrm>
              <a:custGeom>
                <a:avLst/>
                <a:gdLst>
                  <a:gd name="T0" fmla="*/ 0 w 192"/>
                  <a:gd name="T1" fmla="*/ 0 h 336"/>
                  <a:gd name="T2" fmla="*/ 0 w 192"/>
                  <a:gd name="T3" fmla="*/ 533400 h 336"/>
                  <a:gd name="T4" fmla="*/ 304800 w 192"/>
                  <a:gd name="T5" fmla="*/ 533400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3850" name="Line 95"/>
              <p:cNvSpPr>
                <a:spLocks noChangeShapeType="1"/>
              </p:cNvSpPr>
              <p:nvPr/>
            </p:nvSpPr>
            <p:spPr bwMode="auto">
              <a:xfrm>
                <a:off x="2387600" y="35814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3851" name="Line 96"/>
              <p:cNvSpPr>
                <a:spLocks noChangeShapeType="1"/>
              </p:cNvSpPr>
              <p:nvPr/>
            </p:nvSpPr>
            <p:spPr bwMode="auto">
              <a:xfrm>
                <a:off x="2692400" y="3200400"/>
                <a:ext cx="0" cy="609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3852" name="Line 97"/>
              <p:cNvSpPr>
                <a:spLocks noChangeShapeType="1"/>
              </p:cNvSpPr>
              <p:nvPr/>
            </p:nvSpPr>
            <p:spPr bwMode="auto">
              <a:xfrm>
                <a:off x="3073400" y="35052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3853" name="Line 98"/>
              <p:cNvSpPr>
                <a:spLocks noChangeShapeType="1"/>
              </p:cNvSpPr>
              <p:nvPr/>
            </p:nvSpPr>
            <p:spPr bwMode="auto">
              <a:xfrm>
                <a:off x="3454400" y="35052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3854" name="Rectangle 99"/>
              <p:cNvSpPr>
                <a:spLocks noChangeArrowheads="1"/>
              </p:cNvSpPr>
              <p:nvPr/>
            </p:nvSpPr>
            <p:spPr bwMode="auto">
              <a:xfrm>
                <a:off x="3248025" y="34290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pitchFamily="19" charset="0"/>
                  </a:rPr>
                  <a:t>5</a:t>
                </a:r>
              </a:p>
            </p:txBody>
          </p:sp>
          <p:sp>
            <p:nvSpPr>
              <p:cNvPr id="33855" name="Line 100"/>
              <p:cNvSpPr>
                <a:spLocks noChangeShapeType="1"/>
              </p:cNvSpPr>
              <p:nvPr/>
            </p:nvSpPr>
            <p:spPr bwMode="auto">
              <a:xfrm>
                <a:off x="3683000" y="4114800"/>
                <a:ext cx="17526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3856" name="Line 101"/>
              <p:cNvSpPr>
                <a:spLocks noChangeShapeType="1"/>
              </p:cNvSpPr>
              <p:nvPr/>
            </p:nvSpPr>
            <p:spPr bwMode="auto">
              <a:xfrm>
                <a:off x="5740400" y="3505200"/>
                <a:ext cx="0" cy="4953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3857" name="Line 102"/>
              <p:cNvSpPr>
                <a:spLocks noChangeShapeType="1"/>
              </p:cNvSpPr>
              <p:nvPr/>
            </p:nvSpPr>
            <p:spPr bwMode="auto">
              <a:xfrm>
                <a:off x="3683000" y="4648200"/>
                <a:ext cx="914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3858" name="Line 103"/>
              <p:cNvSpPr>
                <a:spLocks noChangeShapeType="1"/>
              </p:cNvSpPr>
              <p:nvPr/>
            </p:nvSpPr>
            <p:spPr bwMode="auto">
              <a:xfrm>
                <a:off x="4902200" y="4800600"/>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3859" name="Freeform 104"/>
              <p:cNvSpPr>
                <a:spLocks/>
              </p:cNvSpPr>
              <p:nvPr/>
            </p:nvSpPr>
            <p:spPr bwMode="auto">
              <a:xfrm>
                <a:off x="4216400" y="4648200"/>
                <a:ext cx="1828800" cy="609600"/>
              </a:xfrm>
              <a:custGeom>
                <a:avLst/>
                <a:gdLst>
                  <a:gd name="T0" fmla="*/ 0 w 1152"/>
                  <a:gd name="T1" fmla="*/ 0 h 288"/>
                  <a:gd name="T2" fmla="*/ 0 w 1152"/>
                  <a:gd name="T3" fmla="*/ 609600 h 288"/>
                  <a:gd name="T4" fmla="*/ 1828800 w 1152"/>
                  <a:gd name="T5" fmla="*/ 609600 h 288"/>
                  <a:gd name="T6" fmla="*/ 0 60000 65536"/>
                  <a:gd name="T7" fmla="*/ 0 60000 65536"/>
                  <a:gd name="T8" fmla="*/ 0 60000 65536"/>
                  <a:gd name="T9" fmla="*/ 0 w 1152"/>
                  <a:gd name="T10" fmla="*/ 0 h 288"/>
                  <a:gd name="T11" fmla="*/ 1152 w 1152"/>
                  <a:gd name="T12" fmla="*/ 288 h 288"/>
                </a:gdLst>
                <a:ahLst/>
                <a:cxnLst>
                  <a:cxn ang="T6">
                    <a:pos x="T0" y="T1"/>
                  </a:cxn>
                  <a:cxn ang="T7">
                    <a:pos x="T2" y="T3"/>
                  </a:cxn>
                  <a:cxn ang="T8">
                    <a:pos x="T4" y="T5"/>
                  </a:cxn>
                </a:cxnLst>
                <a:rect l="T9" t="T10" r="T11" b="T12"/>
                <a:pathLst>
                  <a:path w="1152" h="288">
                    <a:moveTo>
                      <a:pt x="0" y="0"/>
                    </a:moveTo>
                    <a:lnTo>
                      <a:pt x="0" y="288"/>
                    </a:lnTo>
                    <a:lnTo>
                      <a:pt x="1152" y="288"/>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3860" name="Line 105"/>
              <p:cNvSpPr>
                <a:spLocks noChangeShapeType="1"/>
              </p:cNvSpPr>
              <p:nvPr/>
            </p:nvSpPr>
            <p:spPr bwMode="auto">
              <a:xfrm>
                <a:off x="3911600" y="54864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3861" name="Line 106"/>
              <p:cNvSpPr>
                <a:spLocks noChangeShapeType="1"/>
              </p:cNvSpPr>
              <p:nvPr/>
            </p:nvSpPr>
            <p:spPr bwMode="auto">
              <a:xfrm>
                <a:off x="2844800" y="54864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3862" name="Line 107"/>
              <p:cNvSpPr>
                <a:spLocks noChangeShapeType="1"/>
              </p:cNvSpPr>
              <p:nvPr/>
            </p:nvSpPr>
            <p:spPr bwMode="auto">
              <a:xfrm flipH="1">
                <a:off x="2463800" y="46482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3863" name="Line 108"/>
              <p:cNvSpPr>
                <a:spLocks noChangeShapeType="1"/>
              </p:cNvSpPr>
              <p:nvPr/>
            </p:nvSpPr>
            <p:spPr bwMode="auto">
              <a:xfrm>
                <a:off x="2540000" y="46482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3864" name="Line 109"/>
              <p:cNvSpPr>
                <a:spLocks noChangeShapeType="1"/>
              </p:cNvSpPr>
              <p:nvPr/>
            </p:nvSpPr>
            <p:spPr bwMode="auto">
              <a:xfrm>
                <a:off x="2540000" y="48006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3865" name="Line 110"/>
              <p:cNvSpPr>
                <a:spLocks noChangeShapeType="1"/>
              </p:cNvSpPr>
              <p:nvPr/>
            </p:nvSpPr>
            <p:spPr bwMode="auto">
              <a:xfrm flipV="1">
                <a:off x="3759200" y="6096000"/>
                <a:ext cx="0" cy="2286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3866" name="Line 111"/>
              <p:cNvSpPr>
                <a:spLocks noChangeShapeType="1"/>
              </p:cNvSpPr>
              <p:nvPr/>
            </p:nvSpPr>
            <p:spPr bwMode="auto">
              <a:xfrm flipV="1">
                <a:off x="4749800" y="5562600"/>
                <a:ext cx="0" cy="3810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3867" name="Line 112"/>
              <p:cNvSpPr>
                <a:spLocks noChangeShapeType="1"/>
              </p:cNvSpPr>
              <p:nvPr/>
            </p:nvSpPr>
            <p:spPr bwMode="auto">
              <a:xfrm flipH="1">
                <a:off x="5816600" y="6019800"/>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3868" name="Line 113"/>
              <p:cNvSpPr>
                <a:spLocks noChangeShapeType="1"/>
              </p:cNvSpPr>
              <p:nvPr/>
            </p:nvSpPr>
            <p:spPr bwMode="auto">
              <a:xfrm>
                <a:off x="5892800" y="4419600"/>
                <a:ext cx="16002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3869" name="Line 114"/>
              <p:cNvSpPr>
                <a:spLocks noChangeShapeType="1"/>
              </p:cNvSpPr>
              <p:nvPr/>
            </p:nvSpPr>
            <p:spPr bwMode="auto">
              <a:xfrm>
                <a:off x="6883400" y="4419600"/>
                <a:ext cx="0" cy="6096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3870" name="Line 115"/>
              <p:cNvSpPr>
                <a:spLocks noChangeShapeType="1"/>
              </p:cNvSpPr>
              <p:nvPr/>
            </p:nvSpPr>
            <p:spPr bwMode="auto">
              <a:xfrm flipH="1">
                <a:off x="6121400" y="43434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3871" name="Freeform 116"/>
              <p:cNvSpPr>
                <a:spLocks/>
              </p:cNvSpPr>
              <p:nvPr/>
            </p:nvSpPr>
            <p:spPr bwMode="auto">
              <a:xfrm>
                <a:off x="1701800" y="4267200"/>
                <a:ext cx="6248400" cy="2209800"/>
              </a:xfrm>
              <a:custGeom>
                <a:avLst/>
                <a:gdLst>
                  <a:gd name="T0" fmla="*/ 6096000 w 3936"/>
                  <a:gd name="T1" fmla="*/ 736600 h 1296"/>
                  <a:gd name="T2" fmla="*/ 6248400 w 3936"/>
                  <a:gd name="T3" fmla="*/ 736600 h 1296"/>
                  <a:gd name="T4" fmla="*/ 6248400 w 3936"/>
                  <a:gd name="T5" fmla="*/ 2209800 h 1296"/>
                  <a:gd name="T6" fmla="*/ 0 w 3936"/>
                  <a:gd name="T7" fmla="*/ 2209800 h 1296"/>
                  <a:gd name="T8" fmla="*/ 0 w 3936"/>
                  <a:gd name="T9" fmla="*/ 0 h 1296"/>
                  <a:gd name="T10" fmla="*/ 533400 w 3936"/>
                  <a:gd name="T11" fmla="*/ 0 h 1296"/>
                  <a:gd name="T12" fmla="*/ 0 60000 65536"/>
                  <a:gd name="T13" fmla="*/ 0 60000 65536"/>
                  <a:gd name="T14" fmla="*/ 0 60000 65536"/>
                  <a:gd name="T15" fmla="*/ 0 60000 65536"/>
                  <a:gd name="T16" fmla="*/ 0 60000 65536"/>
                  <a:gd name="T17" fmla="*/ 0 60000 65536"/>
                  <a:gd name="T18" fmla="*/ 0 w 3936"/>
                  <a:gd name="T19" fmla="*/ 0 h 1296"/>
                  <a:gd name="T20" fmla="*/ 3936 w 3936"/>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3936" h="1296">
                    <a:moveTo>
                      <a:pt x="3840" y="432"/>
                    </a:moveTo>
                    <a:lnTo>
                      <a:pt x="3936" y="432"/>
                    </a:lnTo>
                    <a:lnTo>
                      <a:pt x="3936" y="1296"/>
                    </a:lnTo>
                    <a:lnTo>
                      <a:pt x="0" y="1296"/>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3872" name="Line 117"/>
              <p:cNvSpPr>
                <a:spLocks noChangeShapeType="1"/>
              </p:cNvSpPr>
              <p:nvPr/>
            </p:nvSpPr>
            <p:spPr bwMode="auto">
              <a:xfrm>
                <a:off x="7188200" y="5562600"/>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3873" name="Line 118"/>
              <p:cNvSpPr>
                <a:spLocks noChangeShapeType="1"/>
              </p:cNvSpPr>
              <p:nvPr/>
            </p:nvSpPr>
            <p:spPr bwMode="auto">
              <a:xfrm>
                <a:off x="5022850" y="1968500"/>
                <a:ext cx="2489200" cy="0"/>
              </a:xfrm>
              <a:prstGeom prst="line">
                <a:avLst/>
              </a:prstGeom>
              <a:noFill/>
              <a:ln w="25400">
                <a:solidFill>
                  <a:schemeClr val="tx1"/>
                </a:solidFill>
                <a:round/>
                <a:headEnd/>
                <a:tailEnd type="triangle" w="med" len="sm"/>
              </a:ln>
            </p:spPr>
            <p:txBody>
              <a:bodyPr wrap="none" anchor="ctr">
                <a:prstTxWarp prst="textNoShape">
                  <a:avLst/>
                </a:prstTxWarp>
              </a:bodyPr>
              <a:lstStyle/>
              <a:p>
                <a:endParaRPr lang="en-US"/>
              </a:p>
            </p:txBody>
          </p:sp>
          <p:sp>
            <p:nvSpPr>
              <p:cNvPr id="33875" name="Line 120"/>
              <p:cNvSpPr>
                <a:spLocks noChangeShapeType="1"/>
              </p:cNvSpPr>
              <p:nvPr/>
            </p:nvSpPr>
            <p:spPr bwMode="auto">
              <a:xfrm>
                <a:off x="5359400" y="19812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33876" name="Rectangle 121"/>
              <p:cNvSpPr>
                <a:spLocks noChangeArrowheads="1"/>
              </p:cNvSpPr>
              <p:nvPr/>
            </p:nvSpPr>
            <p:spPr bwMode="auto">
              <a:xfrm rot="5400000">
                <a:off x="4995069" y="2248694"/>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&lt;21:25&gt;</a:t>
                </a:r>
              </a:p>
            </p:txBody>
          </p:sp>
          <p:sp>
            <p:nvSpPr>
              <p:cNvPr id="33877" name="Rectangle 122"/>
              <p:cNvSpPr>
                <a:spLocks noChangeArrowheads="1"/>
              </p:cNvSpPr>
              <p:nvPr/>
            </p:nvSpPr>
            <p:spPr bwMode="auto">
              <a:xfrm rot="5400000">
                <a:off x="5528469" y="2248694"/>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&lt;16:20&gt;</a:t>
                </a:r>
              </a:p>
            </p:txBody>
          </p:sp>
          <p:sp>
            <p:nvSpPr>
              <p:cNvPr id="33878" name="Rectangle 123"/>
              <p:cNvSpPr>
                <a:spLocks noChangeArrowheads="1"/>
              </p:cNvSpPr>
              <p:nvPr/>
            </p:nvSpPr>
            <p:spPr bwMode="auto">
              <a:xfrm rot="5400000">
                <a:off x="6061869" y="2248694"/>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&lt;11:15&gt;</a:t>
                </a:r>
              </a:p>
            </p:txBody>
          </p:sp>
          <p:sp>
            <p:nvSpPr>
              <p:cNvPr id="33879" name="Rectangle 124"/>
              <p:cNvSpPr>
                <a:spLocks noChangeArrowheads="1"/>
              </p:cNvSpPr>
              <p:nvPr/>
            </p:nvSpPr>
            <p:spPr bwMode="auto">
              <a:xfrm rot="5400000">
                <a:off x="6607969" y="2235994"/>
                <a:ext cx="919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&lt;0:15&gt;</a:t>
                </a:r>
              </a:p>
            </p:txBody>
          </p:sp>
          <p:sp>
            <p:nvSpPr>
              <p:cNvPr id="33880" name="Line 125"/>
              <p:cNvSpPr>
                <a:spLocks noChangeShapeType="1"/>
              </p:cNvSpPr>
              <p:nvPr/>
            </p:nvSpPr>
            <p:spPr bwMode="auto">
              <a:xfrm>
                <a:off x="5892800" y="19812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33881" name="Line 126"/>
              <p:cNvSpPr>
                <a:spLocks noChangeShapeType="1"/>
              </p:cNvSpPr>
              <p:nvPr/>
            </p:nvSpPr>
            <p:spPr bwMode="auto">
              <a:xfrm>
                <a:off x="6426200" y="19812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33882" name="Line 127"/>
              <p:cNvSpPr>
                <a:spLocks noChangeShapeType="1"/>
              </p:cNvSpPr>
              <p:nvPr/>
            </p:nvSpPr>
            <p:spPr bwMode="auto">
              <a:xfrm>
                <a:off x="6959600" y="19812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33883" name="Rectangle 128"/>
              <p:cNvSpPr>
                <a:spLocks noChangeArrowheads="1"/>
              </p:cNvSpPr>
              <p:nvPr/>
            </p:nvSpPr>
            <p:spPr bwMode="auto">
              <a:xfrm>
                <a:off x="6716713" y="2806700"/>
                <a:ext cx="914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Imm16</a:t>
                </a:r>
              </a:p>
            </p:txBody>
          </p:sp>
          <p:sp>
            <p:nvSpPr>
              <p:cNvPr id="33884" name="Rectangle 129"/>
              <p:cNvSpPr>
                <a:spLocks noChangeArrowheads="1"/>
              </p:cNvSpPr>
              <p:nvPr/>
            </p:nvSpPr>
            <p:spPr bwMode="auto">
              <a:xfrm>
                <a:off x="6183313" y="2806700"/>
                <a:ext cx="4778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Rd</a:t>
                </a:r>
              </a:p>
            </p:txBody>
          </p:sp>
          <p:sp>
            <p:nvSpPr>
              <p:cNvPr id="33885" name="Rectangle 130"/>
              <p:cNvSpPr>
                <a:spLocks noChangeArrowheads="1"/>
              </p:cNvSpPr>
              <p:nvPr/>
            </p:nvSpPr>
            <p:spPr bwMode="auto">
              <a:xfrm>
                <a:off x="5726113" y="2806700"/>
                <a:ext cx="42068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Rt</a:t>
                </a:r>
              </a:p>
            </p:txBody>
          </p:sp>
          <p:sp>
            <p:nvSpPr>
              <p:cNvPr id="33886" name="Rectangle 131"/>
              <p:cNvSpPr>
                <a:spLocks noChangeArrowheads="1"/>
              </p:cNvSpPr>
              <p:nvPr/>
            </p:nvSpPr>
            <p:spPr bwMode="auto">
              <a:xfrm>
                <a:off x="5192713" y="2806700"/>
                <a:ext cx="4492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Rs</a:t>
                </a:r>
              </a:p>
            </p:txBody>
          </p:sp>
          <p:sp>
            <p:nvSpPr>
              <p:cNvPr id="33887" name="Rectangle 132"/>
              <p:cNvSpPr>
                <a:spLocks noChangeArrowheads="1"/>
              </p:cNvSpPr>
              <p:nvPr/>
            </p:nvSpPr>
            <p:spPr bwMode="auto">
              <a:xfrm>
                <a:off x="3379788" y="1922463"/>
                <a:ext cx="239712" cy="369887"/>
              </a:xfrm>
              <a:prstGeom prst="rect">
                <a:avLst/>
              </a:prstGeom>
              <a:noFill/>
              <a:ln w="12700">
                <a:noFill/>
                <a:miter lim="800000"/>
                <a:headEnd/>
                <a:tailEnd/>
              </a:ln>
            </p:spPr>
            <p:txBody>
              <a:bodyPr wrap="none" anchor="ctr">
                <a:prstTxWarp prst="textNoShape">
                  <a:avLst/>
                </a:prstTxWarp>
              </a:bodyPr>
              <a:lstStyle/>
              <a:p>
                <a:endParaRPr lang="en-US"/>
              </a:p>
            </p:txBody>
          </p:sp>
          <p:sp>
            <p:nvSpPr>
              <p:cNvPr id="33888" name="Rectangle 133"/>
              <p:cNvSpPr>
                <a:spLocks noChangeArrowheads="1"/>
              </p:cNvSpPr>
              <p:nvPr/>
            </p:nvSpPr>
            <p:spPr bwMode="auto">
              <a:xfrm>
                <a:off x="3379788" y="2740025"/>
                <a:ext cx="239712" cy="369888"/>
              </a:xfrm>
              <a:prstGeom prst="rect">
                <a:avLst/>
              </a:prstGeom>
              <a:noFill/>
              <a:ln w="12700">
                <a:noFill/>
                <a:miter lim="800000"/>
                <a:headEnd/>
                <a:tailEnd/>
              </a:ln>
            </p:spPr>
            <p:txBody>
              <a:bodyPr wrap="none" anchor="ctr">
                <a:prstTxWarp prst="textNoShape">
                  <a:avLst/>
                </a:prstTxWarp>
              </a:bodyPr>
              <a:lstStyle/>
              <a:p>
                <a:endParaRPr lang="en-US"/>
              </a:p>
            </p:txBody>
          </p:sp>
          <p:sp>
            <p:nvSpPr>
              <p:cNvPr id="33890" name="Rectangle 135"/>
              <p:cNvSpPr>
                <a:spLocks noChangeArrowheads="1"/>
              </p:cNvSpPr>
              <p:nvPr/>
            </p:nvSpPr>
            <p:spPr bwMode="auto">
              <a:xfrm>
                <a:off x="3927475" y="1770063"/>
                <a:ext cx="1101725" cy="1000125"/>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33892" name="Line 137"/>
              <p:cNvSpPr>
                <a:spLocks noChangeShapeType="1"/>
              </p:cNvSpPr>
              <p:nvPr/>
            </p:nvSpPr>
            <p:spPr bwMode="auto">
              <a:xfrm>
                <a:off x="3530600" y="1981200"/>
                <a:ext cx="3810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3893" name="Line 138"/>
              <p:cNvSpPr>
                <a:spLocks noChangeShapeType="1"/>
              </p:cNvSpPr>
              <p:nvPr/>
            </p:nvSpPr>
            <p:spPr bwMode="auto">
              <a:xfrm>
                <a:off x="3530600" y="1981200"/>
                <a:ext cx="3810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3894" name="Rectangle 139"/>
              <p:cNvSpPr>
                <a:spLocks noChangeArrowheads="1"/>
              </p:cNvSpPr>
              <p:nvPr/>
            </p:nvSpPr>
            <p:spPr bwMode="auto">
              <a:xfrm>
                <a:off x="3192463" y="2286000"/>
                <a:ext cx="4905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pitchFamily="19" charset="0"/>
                  </a:rPr>
                  <a:t>clk</a:t>
                </a:r>
              </a:p>
            </p:txBody>
          </p:sp>
          <p:sp>
            <p:nvSpPr>
              <p:cNvPr id="33895" name="Line 140"/>
              <p:cNvSpPr>
                <a:spLocks noChangeShapeType="1"/>
              </p:cNvSpPr>
              <p:nvPr/>
            </p:nvSpPr>
            <p:spPr bwMode="auto">
              <a:xfrm flipH="1">
                <a:off x="3683000" y="2514600"/>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3896" name="Line 141"/>
              <p:cNvSpPr>
                <a:spLocks noChangeShapeType="1"/>
              </p:cNvSpPr>
              <p:nvPr/>
            </p:nvSpPr>
            <p:spPr bwMode="auto">
              <a:xfrm>
                <a:off x="3911600" y="2438400"/>
                <a:ext cx="152400" cy="76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3897" name="Line 142"/>
              <p:cNvSpPr>
                <a:spLocks noChangeShapeType="1"/>
              </p:cNvSpPr>
              <p:nvPr/>
            </p:nvSpPr>
            <p:spPr bwMode="auto">
              <a:xfrm flipH="1">
                <a:off x="3911600" y="2514600"/>
                <a:ext cx="152400" cy="76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3898" name="Freeform 143"/>
              <p:cNvSpPr>
                <a:spLocks/>
              </p:cNvSpPr>
              <p:nvPr/>
            </p:nvSpPr>
            <p:spPr bwMode="auto">
              <a:xfrm>
                <a:off x="4521200" y="2819400"/>
                <a:ext cx="1066800" cy="1066800"/>
              </a:xfrm>
              <a:custGeom>
                <a:avLst/>
                <a:gdLst>
                  <a:gd name="T0" fmla="*/ 1066800 w 672"/>
                  <a:gd name="T1" fmla="*/ 1066800 h 1008"/>
                  <a:gd name="T2" fmla="*/ 1066800 w 672"/>
                  <a:gd name="T3" fmla="*/ 660400 h 1008"/>
                  <a:gd name="T4" fmla="*/ 0 w 672"/>
                  <a:gd name="T5" fmla="*/ 660400 h 1008"/>
                  <a:gd name="T6" fmla="*/ 0 w 672"/>
                  <a:gd name="T7" fmla="*/ 0 h 1008"/>
                  <a:gd name="T8" fmla="*/ 0 60000 65536"/>
                  <a:gd name="T9" fmla="*/ 0 60000 65536"/>
                  <a:gd name="T10" fmla="*/ 0 60000 65536"/>
                  <a:gd name="T11" fmla="*/ 0 60000 65536"/>
                  <a:gd name="T12" fmla="*/ 0 w 672"/>
                  <a:gd name="T13" fmla="*/ 0 h 1008"/>
                  <a:gd name="T14" fmla="*/ 672 w 672"/>
                  <a:gd name="T15" fmla="*/ 1008 h 1008"/>
                </a:gdLst>
                <a:ahLst/>
                <a:cxnLst>
                  <a:cxn ang="T8">
                    <a:pos x="T0" y="T1"/>
                  </a:cxn>
                  <a:cxn ang="T9">
                    <a:pos x="T2" y="T3"/>
                  </a:cxn>
                  <a:cxn ang="T10">
                    <a:pos x="T4" y="T5"/>
                  </a:cxn>
                  <a:cxn ang="T11">
                    <a:pos x="T6" y="T7"/>
                  </a:cxn>
                </a:cxnLst>
                <a:rect l="T12" t="T13" r="T14" b="T15"/>
                <a:pathLst>
                  <a:path w="672" h="1008">
                    <a:moveTo>
                      <a:pt x="672" y="1008"/>
                    </a:moveTo>
                    <a:lnTo>
                      <a:pt x="672" y="624"/>
                    </a:lnTo>
                    <a:lnTo>
                      <a:pt x="0" y="624"/>
                    </a:lnTo>
                    <a:lnTo>
                      <a:pt x="0"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3899" name="Oval 144"/>
              <p:cNvSpPr>
                <a:spLocks noChangeArrowheads="1"/>
              </p:cNvSpPr>
              <p:nvPr/>
            </p:nvSpPr>
            <p:spPr bwMode="auto">
              <a:xfrm>
                <a:off x="1295400" y="1981200"/>
                <a:ext cx="1625600" cy="787400"/>
              </a:xfrm>
              <a:prstGeom prst="ellipse">
                <a:avLst/>
              </a:prstGeom>
              <a:noFill/>
              <a:ln w="50800">
                <a:solidFill>
                  <a:srgbClr val="33CC33"/>
                </a:solidFill>
                <a:round/>
                <a:headEnd/>
                <a:tailEnd/>
              </a:ln>
            </p:spPr>
            <p:txBody>
              <a:bodyPr wrap="none" anchor="ctr">
                <a:prstTxWarp prst="textNoShape">
                  <a:avLst/>
                </a:prstTxWarp>
              </a:bodyPr>
              <a:lstStyle/>
              <a:p>
                <a:endParaRPr lang="en-US"/>
              </a:p>
            </p:txBody>
          </p:sp>
          <p:sp>
            <p:nvSpPr>
              <p:cNvPr id="33900" name="Oval 145"/>
              <p:cNvSpPr>
                <a:spLocks noChangeArrowheads="1"/>
              </p:cNvSpPr>
              <p:nvPr/>
            </p:nvSpPr>
            <p:spPr bwMode="auto">
              <a:xfrm>
                <a:off x="2159000" y="5842000"/>
                <a:ext cx="1625600" cy="787400"/>
              </a:xfrm>
              <a:prstGeom prst="ellipse">
                <a:avLst/>
              </a:prstGeom>
              <a:noFill/>
              <a:ln w="50800">
                <a:solidFill>
                  <a:srgbClr val="33CC33"/>
                </a:solidFill>
                <a:round/>
                <a:headEnd/>
                <a:tailEnd/>
              </a:ln>
            </p:spPr>
            <p:txBody>
              <a:bodyPr wrap="none" anchor="ctr">
                <a:prstTxWarp prst="textNoShape">
                  <a:avLst/>
                </a:prstTxWarp>
              </a:bodyPr>
              <a:lstStyle/>
              <a:p>
                <a:endParaRPr lang="en-US"/>
              </a:p>
            </p:txBody>
          </p:sp>
          <p:sp>
            <p:nvSpPr>
              <p:cNvPr id="33901" name="Oval 146"/>
              <p:cNvSpPr>
                <a:spLocks noChangeArrowheads="1"/>
              </p:cNvSpPr>
              <p:nvPr/>
            </p:nvSpPr>
            <p:spPr bwMode="auto">
              <a:xfrm>
                <a:off x="3987800" y="5791200"/>
                <a:ext cx="1625600" cy="787400"/>
              </a:xfrm>
              <a:prstGeom prst="ellipse">
                <a:avLst/>
              </a:prstGeom>
              <a:noFill/>
              <a:ln w="50800">
                <a:solidFill>
                  <a:srgbClr val="33CC33"/>
                </a:solidFill>
                <a:round/>
                <a:headEnd/>
                <a:tailEnd/>
              </a:ln>
            </p:spPr>
            <p:txBody>
              <a:bodyPr wrap="none" anchor="ctr">
                <a:prstTxWarp prst="textNoShape">
                  <a:avLst/>
                </a:prstTxWarp>
              </a:bodyPr>
              <a:lstStyle/>
              <a:p>
                <a:endParaRPr lang="en-US"/>
              </a:p>
            </p:txBody>
          </p:sp>
          <p:sp>
            <p:nvSpPr>
              <p:cNvPr id="33902" name="Oval 147"/>
              <p:cNvSpPr>
                <a:spLocks noChangeArrowheads="1"/>
              </p:cNvSpPr>
              <p:nvPr/>
            </p:nvSpPr>
            <p:spPr bwMode="auto">
              <a:xfrm>
                <a:off x="5207000" y="2895600"/>
                <a:ext cx="1625600" cy="787400"/>
              </a:xfrm>
              <a:prstGeom prst="ellipse">
                <a:avLst/>
              </a:prstGeom>
              <a:noFill/>
              <a:ln w="50800">
                <a:solidFill>
                  <a:srgbClr val="33CC33"/>
                </a:solidFill>
                <a:round/>
                <a:headEnd/>
                <a:tailEnd/>
              </a:ln>
            </p:spPr>
            <p:txBody>
              <a:bodyPr wrap="none" anchor="ctr">
                <a:prstTxWarp prst="textNoShape">
                  <a:avLst/>
                </a:prstTxWarp>
              </a:bodyPr>
              <a:lstStyle/>
              <a:p>
                <a:endParaRPr lang="en-US"/>
              </a:p>
            </p:txBody>
          </p:sp>
          <p:sp>
            <p:nvSpPr>
              <p:cNvPr id="33903" name="Line 148"/>
              <p:cNvSpPr>
                <a:spLocks noChangeShapeType="1"/>
              </p:cNvSpPr>
              <p:nvPr/>
            </p:nvSpPr>
            <p:spPr bwMode="auto">
              <a:xfrm>
                <a:off x="2844800" y="2743200"/>
                <a:ext cx="0" cy="152400"/>
              </a:xfrm>
              <a:prstGeom prst="line">
                <a:avLst/>
              </a:prstGeom>
              <a:noFill/>
              <a:ln w="57150">
                <a:solidFill>
                  <a:schemeClr val="accent2"/>
                </a:solidFill>
                <a:round/>
                <a:headEnd/>
                <a:tailEnd/>
              </a:ln>
            </p:spPr>
            <p:txBody>
              <a:bodyPr wrap="none" anchor="ctr">
                <a:prstTxWarp prst="textNoShape">
                  <a:avLst/>
                </a:prstTxWarp>
              </a:bodyPr>
              <a:lstStyle/>
              <a:p>
                <a:endParaRPr lang="en-US"/>
              </a:p>
            </p:txBody>
          </p:sp>
          <p:sp>
            <p:nvSpPr>
              <p:cNvPr id="33904" name="Line 149"/>
              <p:cNvSpPr>
                <a:spLocks noChangeShapeType="1"/>
              </p:cNvSpPr>
              <p:nvPr/>
            </p:nvSpPr>
            <p:spPr bwMode="auto">
              <a:xfrm>
                <a:off x="2692400" y="3200400"/>
                <a:ext cx="0" cy="609600"/>
              </a:xfrm>
              <a:prstGeom prst="line">
                <a:avLst/>
              </a:prstGeom>
              <a:noFill/>
              <a:ln w="57150">
                <a:solidFill>
                  <a:schemeClr val="accent2"/>
                </a:solidFill>
                <a:round/>
                <a:headEnd/>
                <a:tailEnd/>
              </a:ln>
            </p:spPr>
            <p:txBody>
              <a:bodyPr wrap="none" anchor="ctr">
                <a:prstTxWarp prst="textNoShape">
                  <a:avLst/>
                </a:prstTxWarp>
              </a:bodyPr>
              <a:lstStyle/>
              <a:p>
                <a:endParaRPr lang="en-US"/>
              </a:p>
            </p:txBody>
          </p:sp>
          <p:sp>
            <p:nvSpPr>
              <p:cNvPr id="33905" name="Line 150"/>
              <p:cNvSpPr>
                <a:spLocks noChangeShapeType="1"/>
              </p:cNvSpPr>
              <p:nvPr/>
            </p:nvSpPr>
            <p:spPr bwMode="auto">
              <a:xfrm>
                <a:off x="3073400" y="3505200"/>
                <a:ext cx="0" cy="304800"/>
              </a:xfrm>
              <a:prstGeom prst="line">
                <a:avLst/>
              </a:prstGeom>
              <a:noFill/>
              <a:ln w="57150">
                <a:solidFill>
                  <a:schemeClr val="accent2"/>
                </a:solidFill>
                <a:round/>
                <a:headEnd/>
                <a:tailEnd/>
              </a:ln>
            </p:spPr>
            <p:txBody>
              <a:bodyPr wrap="none" anchor="ctr">
                <a:prstTxWarp prst="textNoShape">
                  <a:avLst/>
                </a:prstTxWarp>
              </a:bodyPr>
              <a:lstStyle/>
              <a:p>
                <a:endParaRPr lang="en-US"/>
              </a:p>
            </p:txBody>
          </p:sp>
          <p:sp>
            <p:nvSpPr>
              <p:cNvPr id="33906" name="Line 151"/>
              <p:cNvSpPr>
                <a:spLocks noChangeShapeType="1"/>
              </p:cNvSpPr>
              <p:nvPr/>
            </p:nvSpPr>
            <p:spPr bwMode="auto">
              <a:xfrm>
                <a:off x="3683000" y="4114800"/>
                <a:ext cx="1752600" cy="0"/>
              </a:xfrm>
              <a:prstGeom prst="line">
                <a:avLst/>
              </a:prstGeom>
              <a:noFill/>
              <a:ln w="57150">
                <a:solidFill>
                  <a:schemeClr val="accent2"/>
                </a:solidFill>
                <a:round/>
                <a:headEnd/>
                <a:tailEnd/>
              </a:ln>
            </p:spPr>
            <p:txBody>
              <a:bodyPr wrap="none" anchor="ctr">
                <a:prstTxWarp prst="textNoShape">
                  <a:avLst/>
                </a:prstTxWarp>
              </a:bodyPr>
              <a:lstStyle/>
              <a:p>
                <a:endParaRPr lang="en-US"/>
              </a:p>
            </p:txBody>
          </p:sp>
          <p:sp>
            <p:nvSpPr>
              <p:cNvPr id="33907" name="Line 152"/>
              <p:cNvSpPr>
                <a:spLocks noChangeShapeType="1"/>
              </p:cNvSpPr>
              <p:nvPr/>
            </p:nvSpPr>
            <p:spPr bwMode="auto">
              <a:xfrm>
                <a:off x="3911600" y="5486400"/>
                <a:ext cx="685800" cy="0"/>
              </a:xfrm>
              <a:prstGeom prst="line">
                <a:avLst/>
              </a:prstGeom>
              <a:noFill/>
              <a:ln w="57150">
                <a:solidFill>
                  <a:schemeClr val="accent2"/>
                </a:solidFill>
                <a:round/>
                <a:headEnd/>
                <a:tailEnd/>
              </a:ln>
            </p:spPr>
            <p:txBody>
              <a:bodyPr wrap="none" anchor="ctr">
                <a:prstTxWarp prst="textNoShape">
                  <a:avLst/>
                </a:prstTxWarp>
              </a:bodyPr>
              <a:lstStyle/>
              <a:p>
                <a:endParaRPr lang="en-US"/>
              </a:p>
            </p:txBody>
          </p:sp>
          <p:sp>
            <p:nvSpPr>
              <p:cNvPr id="33908" name="Line 153"/>
              <p:cNvSpPr>
                <a:spLocks noChangeShapeType="1"/>
              </p:cNvSpPr>
              <p:nvPr/>
            </p:nvSpPr>
            <p:spPr bwMode="auto">
              <a:xfrm flipV="1">
                <a:off x="4597400" y="4800600"/>
                <a:ext cx="304800" cy="685800"/>
              </a:xfrm>
              <a:prstGeom prst="line">
                <a:avLst/>
              </a:prstGeom>
              <a:noFill/>
              <a:ln w="57150">
                <a:solidFill>
                  <a:schemeClr val="accent2"/>
                </a:solidFill>
                <a:round/>
                <a:headEnd/>
                <a:tailEnd/>
              </a:ln>
            </p:spPr>
            <p:txBody>
              <a:bodyPr wrap="none" anchor="ctr">
                <a:prstTxWarp prst="textNoShape">
                  <a:avLst/>
                </a:prstTxWarp>
              </a:bodyPr>
              <a:lstStyle/>
              <a:p>
                <a:endParaRPr lang="en-US"/>
              </a:p>
            </p:txBody>
          </p:sp>
          <p:sp>
            <p:nvSpPr>
              <p:cNvPr id="33909" name="Line 154"/>
              <p:cNvSpPr>
                <a:spLocks noChangeShapeType="1"/>
              </p:cNvSpPr>
              <p:nvPr/>
            </p:nvSpPr>
            <p:spPr bwMode="auto">
              <a:xfrm>
                <a:off x="4902200" y="4800600"/>
                <a:ext cx="533400" cy="0"/>
              </a:xfrm>
              <a:prstGeom prst="line">
                <a:avLst/>
              </a:prstGeom>
              <a:noFill/>
              <a:ln w="57150">
                <a:solidFill>
                  <a:schemeClr val="accent2"/>
                </a:solidFill>
                <a:round/>
                <a:headEnd/>
                <a:tailEnd/>
              </a:ln>
            </p:spPr>
            <p:txBody>
              <a:bodyPr wrap="none" anchor="ctr">
                <a:prstTxWarp prst="textNoShape">
                  <a:avLst/>
                </a:prstTxWarp>
              </a:bodyPr>
              <a:lstStyle/>
              <a:p>
                <a:endParaRPr lang="en-US"/>
              </a:p>
            </p:txBody>
          </p:sp>
          <p:sp>
            <p:nvSpPr>
              <p:cNvPr id="33910" name="Line 155"/>
              <p:cNvSpPr>
                <a:spLocks noChangeShapeType="1"/>
              </p:cNvSpPr>
              <p:nvPr/>
            </p:nvSpPr>
            <p:spPr bwMode="auto">
              <a:xfrm>
                <a:off x="5892800" y="4419600"/>
                <a:ext cx="1600200" cy="0"/>
              </a:xfrm>
              <a:prstGeom prst="line">
                <a:avLst/>
              </a:prstGeom>
              <a:noFill/>
              <a:ln w="57150">
                <a:solidFill>
                  <a:schemeClr val="accent2"/>
                </a:solidFill>
                <a:round/>
                <a:headEnd/>
                <a:tailEnd/>
              </a:ln>
            </p:spPr>
            <p:txBody>
              <a:bodyPr wrap="none" anchor="ctr">
                <a:prstTxWarp prst="textNoShape">
                  <a:avLst/>
                </a:prstTxWarp>
              </a:bodyPr>
              <a:lstStyle/>
              <a:p>
                <a:endParaRPr lang="en-US"/>
              </a:p>
            </p:txBody>
          </p:sp>
          <p:sp>
            <p:nvSpPr>
              <p:cNvPr id="33911" name="Line 156"/>
              <p:cNvSpPr>
                <a:spLocks noChangeShapeType="1"/>
              </p:cNvSpPr>
              <p:nvPr/>
            </p:nvSpPr>
            <p:spPr bwMode="auto">
              <a:xfrm>
                <a:off x="7493000" y="4419600"/>
                <a:ext cx="304800" cy="609600"/>
              </a:xfrm>
              <a:prstGeom prst="line">
                <a:avLst/>
              </a:prstGeom>
              <a:noFill/>
              <a:ln w="57150">
                <a:solidFill>
                  <a:schemeClr val="accent2"/>
                </a:solidFill>
                <a:round/>
                <a:headEnd/>
                <a:tailEnd/>
              </a:ln>
            </p:spPr>
            <p:txBody>
              <a:bodyPr wrap="none" anchor="ctr">
                <a:prstTxWarp prst="textNoShape">
                  <a:avLst/>
                </a:prstTxWarp>
              </a:bodyPr>
              <a:lstStyle/>
              <a:p>
                <a:endParaRPr lang="en-US"/>
              </a:p>
            </p:txBody>
          </p:sp>
          <p:sp>
            <p:nvSpPr>
              <p:cNvPr id="33912" name="Freeform 157"/>
              <p:cNvSpPr>
                <a:spLocks/>
              </p:cNvSpPr>
              <p:nvPr/>
            </p:nvSpPr>
            <p:spPr bwMode="auto">
              <a:xfrm>
                <a:off x="1701800" y="4267200"/>
                <a:ext cx="6248400" cy="2209800"/>
              </a:xfrm>
              <a:custGeom>
                <a:avLst/>
                <a:gdLst>
                  <a:gd name="T0" fmla="*/ 6096000 w 3936"/>
                  <a:gd name="T1" fmla="*/ 762000 h 1392"/>
                  <a:gd name="T2" fmla="*/ 6248400 w 3936"/>
                  <a:gd name="T3" fmla="*/ 762000 h 1392"/>
                  <a:gd name="T4" fmla="*/ 6248400 w 3936"/>
                  <a:gd name="T5" fmla="*/ 2209800 h 1392"/>
                  <a:gd name="T6" fmla="*/ 0 w 3936"/>
                  <a:gd name="T7" fmla="*/ 2209800 h 1392"/>
                  <a:gd name="T8" fmla="*/ 0 w 3936"/>
                  <a:gd name="T9" fmla="*/ 0 h 1392"/>
                  <a:gd name="T10" fmla="*/ 457200 w 3936"/>
                  <a:gd name="T11" fmla="*/ 0 h 1392"/>
                  <a:gd name="T12" fmla="*/ 0 60000 65536"/>
                  <a:gd name="T13" fmla="*/ 0 60000 65536"/>
                  <a:gd name="T14" fmla="*/ 0 60000 65536"/>
                  <a:gd name="T15" fmla="*/ 0 60000 65536"/>
                  <a:gd name="T16" fmla="*/ 0 60000 65536"/>
                  <a:gd name="T17" fmla="*/ 0 60000 65536"/>
                  <a:gd name="T18" fmla="*/ 0 w 3936"/>
                  <a:gd name="T19" fmla="*/ 0 h 1392"/>
                  <a:gd name="T20" fmla="*/ 3936 w 3936"/>
                  <a:gd name="T21" fmla="*/ 1392 h 1392"/>
                </a:gdLst>
                <a:ahLst/>
                <a:cxnLst>
                  <a:cxn ang="T12">
                    <a:pos x="T0" y="T1"/>
                  </a:cxn>
                  <a:cxn ang="T13">
                    <a:pos x="T2" y="T3"/>
                  </a:cxn>
                  <a:cxn ang="T14">
                    <a:pos x="T4" y="T5"/>
                  </a:cxn>
                  <a:cxn ang="T15">
                    <a:pos x="T6" y="T7"/>
                  </a:cxn>
                  <a:cxn ang="T16">
                    <a:pos x="T8" y="T9"/>
                  </a:cxn>
                  <a:cxn ang="T17">
                    <a:pos x="T10" y="T11"/>
                  </a:cxn>
                </a:cxnLst>
                <a:rect l="T18" t="T19" r="T20" b="T21"/>
                <a:pathLst>
                  <a:path w="3936" h="1392">
                    <a:moveTo>
                      <a:pt x="3840" y="480"/>
                    </a:moveTo>
                    <a:lnTo>
                      <a:pt x="3936" y="480"/>
                    </a:lnTo>
                    <a:lnTo>
                      <a:pt x="3936" y="1392"/>
                    </a:lnTo>
                    <a:lnTo>
                      <a:pt x="0" y="1392"/>
                    </a:lnTo>
                    <a:lnTo>
                      <a:pt x="0" y="0"/>
                    </a:lnTo>
                    <a:lnTo>
                      <a:pt x="288" y="0"/>
                    </a:lnTo>
                  </a:path>
                </a:pathLst>
              </a:custGeom>
              <a:noFill/>
              <a:ln w="57150">
                <a:solidFill>
                  <a:schemeClr val="accent2"/>
                </a:solidFill>
                <a:round/>
                <a:headEnd/>
                <a:tailEnd/>
              </a:ln>
            </p:spPr>
            <p:txBody>
              <a:bodyPr wrap="none" anchor="ctr">
                <a:prstTxWarp prst="textNoShape">
                  <a:avLst/>
                </a:prstTxWarp>
              </a:bodyPr>
              <a:lstStyle/>
              <a:p>
                <a:endParaRPr lang="en-US"/>
              </a:p>
            </p:txBody>
          </p:sp>
          <p:sp>
            <p:nvSpPr>
              <p:cNvPr id="33913" name="Line 158"/>
              <p:cNvSpPr>
                <a:spLocks noChangeShapeType="1"/>
              </p:cNvSpPr>
              <p:nvPr/>
            </p:nvSpPr>
            <p:spPr bwMode="auto">
              <a:xfrm>
                <a:off x="2844800" y="5486400"/>
                <a:ext cx="685800" cy="0"/>
              </a:xfrm>
              <a:prstGeom prst="line">
                <a:avLst/>
              </a:prstGeom>
              <a:noFill/>
              <a:ln w="57150">
                <a:solidFill>
                  <a:schemeClr val="accent2"/>
                </a:solidFill>
                <a:round/>
                <a:headEnd/>
                <a:tailEnd/>
              </a:ln>
            </p:spPr>
            <p:txBody>
              <a:bodyPr wrap="none" anchor="ctr">
                <a:prstTxWarp prst="textNoShape">
                  <a:avLst/>
                </a:prstTxWarp>
              </a:bodyPr>
              <a:lstStyle/>
              <a:p>
                <a:endParaRPr lang="en-US"/>
              </a:p>
            </p:txBody>
          </p:sp>
        </p:grpSp>
      </p:gr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Microsoft Office 98">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Microsoft Office 98">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a:ln>
              <a:noFill/>
            </a:ln>
            <a:solidFill>
              <a:schemeClr val="accent1"/>
            </a:solidFill>
            <a:effectLst/>
            <a:latin typeface="Helvetica" pitchFamily="-12"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a:ln>
              <a:noFill/>
            </a:ln>
            <a:solidFill>
              <a:schemeClr val="accent1"/>
            </a:solidFill>
            <a:effectLst/>
            <a:latin typeface="Helvetica" pitchFamily="-12" charset="0"/>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22451</TotalTime>
  <Pages>47</Pages>
  <Words>10300</Words>
  <Application>Microsoft PowerPoint 4.0</Application>
  <PresentationFormat>Letter Paper (8.5x11 in)</PresentationFormat>
  <Paragraphs>2542</Paragraphs>
  <Slides>72</Slides>
  <Notes>72</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72</vt:i4>
      </vt:variant>
    </vt:vector>
  </HeadingPairs>
  <TitlesOfParts>
    <vt:vector size="74" baseType="lpstr">
      <vt:lpstr>Microsoft Office 98</vt:lpstr>
      <vt:lpstr>Worksheet</vt:lpstr>
      <vt:lpstr>Slide 1</vt:lpstr>
      <vt:lpstr>Review: A Single Cycle Datapath</vt:lpstr>
      <vt:lpstr>Recap: Meaning of the Control Signals</vt:lpstr>
      <vt:lpstr>Recap: Meaning of the Control Signals</vt:lpstr>
      <vt:lpstr>Instruction Fetch Unit at the Beginning of Add</vt:lpstr>
      <vt:lpstr>The Single Cycle Datapath during Add</vt:lpstr>
      <vt:lpstr>Instruction Fetch Unit at the End of Add</vt:lpstr>
      <vt:lpstr>Single Cycle Datapath during Or Immediate?</vt:lpstr>
      <vt:lpstr>Slide 9</vt:lpstr>
      <vt:lpstr>The Single Cycle Datapath during Load?</vt:lpstr>
      <vt:lpstr>The Single Cycle Datapath during Load</vt:lpstr>
      <vt:lpstr>The Single Cycle Datapath during Store?</vt:lpstr>
      <vt:lpstr>The Single Cycle Datapath during Store</vt:lpstr>
      <vt:lpstr>The Single Cycle Datapath during Branch?</vt:lpstr>
      <vt:lpstr>The Single Cycle Datapath during Branch</vt:lpstr>
      <vt:lpstr>Instruction Fetch Unit at the End of Branch</vt:lpstr>
      <vt:lpstr>How to Design a Processor: step-by-step</vt:lpstr>
      <vt:lpstr>Step 4: Given Datapath: RTL  Control</vt:lpstr>
      <vt:lpstr>A Summary of the Control Signals</vt:lpstr>
      <vt:lpstr>Boolean Expressions for Controller</vt:lpstr>
      <vt:lpstr>Controller Implementation</vt:lpstr>
      <vt:lpstr>Processor Performance</vt:lpstr>
      <vt:lpstr>Gotta Do Laundry</vt:lpstr>
      <vt:lpstr>Sequential Laundry</vt:lpstr>
      <vt:lpstr>Pipelined Laundry</vt:lpstr>
      <vt:lpstr>General Definitions</vt:lpstr>
      <vt:lpstr>Pipelining Lessons (1/2)</vt:lpstr>
      <vt:lpstr>Pipelining Lessons (2/2)</vt:lpstr>
      <vt:lpstr>Steps in Executing MIPS</vt:lpstr>
      <vt:lpstr>Pipelined Execution Representation</vt:lpstr>
      <vt:lpstr>Review: Datapath for MIPS</vt:lpstr>
      <vt:lpstr>Graphical Pipeline Representation</vt:lpstr>
      <vt:lpstr>Example</vt:lpstr>
      <vt:lpstr>Pipeline Hazard: Matching socks in later load</vt:lpstr>
      <vt:lpstr>Administrivia</vt:lpstr>
      <vt:lpstr>Problems for Pipelining CPUs</vt:lpstr>
      <vt:lpstr>Structural Hazard #1: Single Memory (1/2)</vt:lpstr>
      <vt:lpstr>Structural Hazard #1: Single Memory (2/2)</vt:lpstr>
      <vt:lpstr>Structural Hazard #2: Registers (1/2)</vt:lpstr>
      <vt:lpstr>Structural Hazard #2: Registers (2/2)</vt:lpstr>
      <vt:lpstr>Control Hazard: Branching (1/8)</vt:lpstr>
      <vt:lpstr>Control Hazard: Branching (2/8)</vt:lpstr>
      <vt:lpstr>Control Hazard: Branching (3/8)</vt:lpstr>
      <vt:lpstr>Control Hazard: Branching (4/8)</vt:lpstr>
      <vt:lpstr>Control Hazard: Branching (5/8)</vt:lpstr>
      <vt:lpstr>Control Hazard: Branching (6a/8)</vt:lpstr>
      <vt:lpstr>Control Hazard: Branching (6b/8)</vt:lpstr>
      <vt:lpstr>Control Hazard: Branching (7/8)</vt:lpstr>
      <vt:lpstr>Control Hazard: Branching (8/8)</vt:lpstr>
      <vt:lpstr>Example: Nondelayed vs. Delayed Branch</vt:lpstr>
      <vt:lpstr>Data Hazards (1/2)</vt:lpstr>
      <vt:lpstr>Data Hazards (2/2)</vt:lpstr>
      <vt:lpstr>Data Hazard Solution: Forwarding</vt:lpstr>
      <vt:lpstr>Data Hazard: Loads (1/4)</vt:lpstr>
      <vt:lpstr>Data Hazard: Loads (2/4)</vt:lpstr>
      <vt:lpstr>Data Hazard: Loads (3/4)</vt:lpstr>
      <vt:lpstr>Data Hazard: Loads (4/4)</vt:lpstr>
      <vt:lpstr>Summary: Single-cycle Processor</vt:lpstr>
      <vt:lpstr>Things to Remember</vt:lpstr>
      <vt:lpstr>“And in Conclusion..”</vt:lpstr>
      <vt:lpstr>Bonus slides</vt:lpstr>
      <vt:lpstr>RTL: The Add Instruction</vt:lpstr>
      <vt:lpstr>A Summary of the Control Signals (1/2)</vt:lpstr>
      <vt:lpstr>The Single Cycle Datapath during Jump</vt:lpstr>
      <vt:lpstr>The Single Cycle Datapath during Jump</vt:lpstr>
      <vt:lpstr>Instruction Fetch Unit at the End of  Jump</vt:lpstr>
      <vt:lpstr>Instruction Fetch Unit at the End of  Jump</vt:lpstr>
      <vt:lpstr> Historical Trivia</vt:lpstr>
      <vt:lpstr>Pipeline Hazard: Matching socks in later load</vt:lpstr>
      <vt:lpstr>Out-of-Order Laundry: Don’t Wait</vt:lpstr>
      <vt:lpstr>Superscalar Laundry: Parallel per stage</vt:lpstr>
      <vt:lpstr>Superscalar Laundry: Mismatch Mix</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CS61C - Lecture 13</dc:title>
  <dc:subject/>
  <dc:creator>John Wawrzynek</dc:creator>
  <cp:keywords/>
  <dc:description/>
  <cp:lastModifiedBy>Jeremy Huddleston</cp:lastModifiedBy>
  <cp:revision>1372</cp:revision>
  <cp:lastPrinted>2009-07-12T23:57:16Z</cp:lastPrinted>
  <dcterms:created xsi:type="dcterms:W3CDTF">2009-07-27T02:14:07Z</dcterms:created>
  <dcterms:modified xsi:type="dcterms:W3CDTF">2009-07-27T02:50:30Z</dcterms:modified>
</cp:coreProperties>
</file>