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notesSlides/notesSlide74.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notesSlides/notesSlide73.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52.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notesSlides/notesSlide56.xml" ContentType="application/vnd.openxmlformats-officedocument.presentationml.notes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41.xml" ContentType="application/vnd.openxmlformats-officedocument.presentationml.notesSlide+xml"/>
  <Override PartName="/ppt/notesSlides/notesSlide66.xml" ContentType="application/vnd.openxmlformats-officedocument.presentationml.notesSlide+xml"/>
  <Override PartName="/ppt/notesSlides/notesSlide71.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1.xml" ContentType="application/vnd.openxmlformats-officedocument.presentationml.notesSlide+xml"/>
  <Override PartName="/ppt/notesSlides/notesSlide57.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notesSlides/notesSlide43.xml" ContentType="application/vnd.openxmlformats-officedocument.presentationml.notesSlide+xml"/>
  <Override PartName="/ppt/slides/slide10.xml" ContentType="application/vnd.openxmlformats-officedocument.presentationml.slide+xml"/>
  <Override PartName="/ppt/notesSlides/notesSlide45.xml" ContentType="application/vnd.openxmlformats-officedocument.presentationml.notesSlide+xml"/>
  <Override PartName="/ppt/slides/slide33.xml" ContentType="application/vnd.openxmlformats-officedocument.presentationml.slide+xml"/>
  <Override PartName="/ppt/notesSlides/notesSlide48.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Override PartName="/ppt/notesSlides/notesSlide79.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62.xml" ContentType="application/vnd.openxmlformats-officedocument.presentationml.notesSlide+xml"/>
  <Override PartName="/ppt/slides/slide53.xml" ContentType="application/vnd.openxmlformats-officedocument.presentationml.slide+xml"/>
  <Override PartName="/ppt/slides/slide76.xml" ContentType="application/vnd.openxmlformats-officedocument.presentationml.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notesSlides/notesSlide55.xml" ContentType="application/vnd.openxmlformats-officedocument.presentationml.notesSlide+xml"/>
  <Override PartName="/ppt/slides/slide55.xml" ContentType="application/vnd.openxmlformats-officedocument.presentationml.slide+xml"/>
  <Override PartName="/ppt/notesSlides/notesSlide77.xml" ContentType="application/vnd.openxmlformats-officedocument.presentationml.notes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53.xml" ContentType="application/vnd.openxmlformats-officedocument.presentationml.notesSlide+xml"/>
  <Override PartName="/ppt/notesSlides/notesSlide14.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notesSlides/notesSlide75.xml" ContentType="application/vnd.openxmlformats-officedocument.presentationml.notesSlide+xml"/>
  <Override PartName="/ppt/slides/slide2.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notesSlides/notesSlide69.xml" ContentType="application/vnd.openxmlformats-officedocument.presentationml.notesSlide+xml"/>
  <Override PartName="/ppt/slides/slide42.xml" ContentType="application/vnd.openxmlformats-officedocument.presentationml.slide+xml"/>
  <Override PartName="/ppt/notesSlides/notesSlide40.xml" ContentType="application/vnd.openxmlformats-officedocument.presentationml.notesSlide+xml"/>
  <Override PartName="/ppt/notesSlides/notesSlide65.xml" ContentType="application/vnd.openxmlformats-officedocument.presentationml.notesSlide+xml"/>
  <Override PartName="/ppt/slides/slide45.xml" ContentType="application/vnd.openxmlformats-officedocument.presentationml.slide+xml"/>
  <Override PartName="/ppt/notesSlides/notesSlide34.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63.xml" ContentType="application/vnd.openxmlformats-officedocument.presentationml.notesSlide+xml"/>
  <Override PartName="/ppt/slides/slide81.xml" ContentType="application/vnd.openxmlformats-officedocument.presentationml.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82.xml" ContentType="application/vnd.openxmlformats-officedocument.presentationml.slide+xml"/>
  <Override PartName="/ppt/notesSlides/notesSlide50.xml" ContentType="application/vnd.openxmlformats-officedocument.presentationml.notes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notesSlides/notesSlide60.xml" ContentType="application/vnd.openxmlformats-officedocument.presentationml.notes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notesSlides/notesSlide78.xml" ContentType="application/vnd.openxmlformats-officedocument.presentationml.notesSlide+xml"/>
  <Override PartName="/ppt/presentation.xml" ContentType="application/vnd.openxmlformats-officedocument.presentationml.presentation.main+xml"/>
  <Override PartName="/ppt/notesSlides/notesSlide59.xml" ContentType="application/vnd.openxmlformats-officedocument.presentationml.notesSlide+xml"/>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79.xml" ContentType="application/vnd.openxmlformats-officedocument.presentationml.slide+xml"/>
  <Default Extension="jpeg" ContentType="image/jpeg"/>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notesSlides/notesSlide67.xml" ContentType="application/vnd.openxmlformats-officedocument.presentationml.notes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72.xml" ContentType="application/vnd.openxmlformats-officedocument.presentationml.slide+xml"/>
  <Override PartName="/ppt/slides/slide74.xml" ContentType="application/vnd.openxmlformats-officedocument.presentationml.slide+xml"/>
  <Override PartName="/ppt/notesSlides/notesSlide80.xml" ContentType="application/vnd.openxmlformats-officedocument.presentationml.notesSlide+xml"/>
  <Override PartName="/ppt/slides/slide75.xml" ContentType="application/vnd.openxmlformats-officedocument.presentationml.slide+xml"/>
  <Override PartName="/ppt/slides/slide8.xml" ContentType="application/vnd.openxmlformats-officedocument.presentationml.slide+xml"/>
  <Override PartName="/ppt/notesSlides/notesSlide64.xml" ContentType="application/vnd.openxmlformats-officedocument.presentationml.notesSlide+xml"/>
  <Override PartName="/ppt/slides/slide15.xml" ContentType="application/vnd.openxmlformats-officedocument.presentationml.slide+xml"/>
  <Override PartName="/ppt/notesSlides/notesSlide70.xml" ContentType="application/vnd.openxmlformats-officedocument.presentationml.notesSlide+xml"/>
  <Override PartName="/ppt/notesSlides/notesSlide49.xml" ContentType="application/vnd.openxmlformats-officedocument.presentationml.notesSlide+xml"/>
  <Override PartName="/ppt/notesSlides/notesSlide68.xml" ContentType="application/vnd.openxmlformats-officedocument.presentationml.notesSlide+xml"/>
  <Override PartName="/ppt/notesSlides/notesSlide81.xml" ContentType="application/vnd.openxmlformats-officedocument.presentationml.notesSlide+xml"/>
  <Override PartName="/ppt/slides/slide9.xml" ContentType="application/vnd.openxmlformats-officedocument.presentationml.slide+xml"/>
  <Override PartName="/ppt/slides/slide60.xml" ContentType="application/vnd.openxmlformats-officedocument.presentationml.slide+xml"/>
  <Default Extension="rels" ContentType="application/vnd.openxmlformats-package.relationships+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84"/>
  </p:notesMasterIdLst>
  <p:handoutMasterIdLst>
    <p:handoutMasterId r:id="rId85"/>
  </p:handoutMasterIdLst>
  <p:sldIdLst>
    <p:sldId id="1021" r:id="rId2"/>
    <p:sldId id="992" r:id="rId3"/>
    <p:sldId id="994" r:id="rId4"/>
    <p:sldId id="995" r:id="rId5"/>
    <p:sldId id="996" r:id="rId6"/>
    <p:sldId id="997" r:id="rId7"/>
    <p:sldId id="998" r:id="rId8"/>
    <p:sldId id="999" r:id="rId9"/>
    <p:sldId id="1000" r:id="rId10"/>
    <p:sldId id="1001" r:id="rId11"/>
    <p:sldId id="1002" r:id="rId12"/>
    <p:sldId id="1003" r:id="rId13"/>
    <p:sldId id="1004" r:id="rId14"/>
    <p:sldId id="1005" r:id="rId15"/>
    <p:sldId id="1006" r:id="rId16"/>
    <p:sldId id="1007" r:id="rId17"/>
    <p:sldId id="1008" r:id="rId18"/>
    <p:sldId id="1009" r:id="rId19"/>
    <p:sldId id="1010" r:id="rId20"/>
    <p:sldId id="1012" r:id="rId21"/>
    <p:sldId id="1013" r:id="rId22"/>
    <p:sldId id="1014" r:id="rId23"/>
    <p:sldId id="1024" r:id="rId24"/>
    <p:sldId id="1027" r:id="rId25"/>
    <p:sldId id="1028" r:id="rId26"/>
    <p:sldId id="1029" r:id="rId27"/>
    <p:sldId id="1030" r:id="rId28"/>
    <p:sldId id="1031" r:id="rId29"/>
    <p:sldId id="1032" r:id="rId30"/>
    <p:sldId id="1033" r:id="rId31"/>
    <p:sldId id="1034" r:id="rId32"/>
    <p:sldId id="1035" r:id="rId33"/>
    <p:sldId id="1036" r:id="rId34"/>
    <p:sldId id="1037" r:id="rId35"/>
    <p:sldId id="1038" r:id="rId36"/>
    <p:sldId id="1039" r:id="rId37"/>
    <p:sldId id="1040" r:id="rId38"/>
    <p:sldId id="1041" r:id="rId39"/>
    <p:sldId id="1042" r:id="rId40"/>
    <p:sldId id="1043" r:id="rId41"/>
    <p:sldId id="1044" r:id="rId42"/>
    <p:sldId id="1045" r:id="rId43"/>
    <p:sldId id="1055" r:id="rId44"/>
    <p:sldId id="1061" r:id="rId45"/>
    <p:sldId id="1062" r:id="rId46"/>
    <p:sldId id="1063" r:id="rId47"/>
    <p:sldId id="1064" r:id="rId48"/>
    <p:sldId id="1065" r:id="rId49"/>
    <p:sldId id="1066" r:id="rId50"/>
    <p:sldId id="1067" r:id="rId51"/>
    <p:sldId id="1068" r:id="rId52"/>
    <p:sldId id="1069" r:id="rId53"/>
    <p:sldId id="1070" r:id="rId54"/>
    <p:sldId id="1071" r:id="rId55"/>
    <p:sldId id="1072" r:id="rId56"/>
    <p:sldId id="1073" r:id="rId57"/>
    <p:sldId id="1074" r:id="rId58"/>
    <p:sldId id="1075" r:id="rId59"/>
    <p:sldId id="1076" r:id="rId60"/>
    <p:sldId id="1077" r:id="rId61"/>
    <p:sldId id="1091" r:id="rId62"/>
    <p:sldId id="1053" r:id="rId63"/>
    <p:sldId id="1080" r:id="rId64"/>
    <p:sldId id="1081" r:id="rId65"/>
    <p:sldId id="1090" r:id="rId66"/>
    <p:sldId id="1092" r:id="rId67"/>
    <p:sldId id="1093" r:id="rId68"/>
    <p:sldId id="1094" r:id="rId69"/>
    <p:sldId id="1095" r:id="rId70"/>
    <p:sldId id="1056" r:id="rId71"/>
    <p:sldId id="1057" r:id="rId72"/>
    <p:sldId id="1058" r:id="rId73"/>
    <p:sldId id="1059" r:id="rId74"/>
    <p:sldId id="1060" r:id="rId75"/>
    <p:sldId id="1082" r:id="rId76"/>
    <p:sldId id="1083" r:id="rId77"/>
    <p:sldId id="1084" r:id="rId78"/>
    <p:sldId id="1085" r:id="rId79"/>
    <p:sldId id="1086" r:id="rId80"/>
    <p:sldId id="1087" r:id="rId81"/>
    <p:sldId id="1088" r:id="rId82"/>
    <p:sldId id="1089" r:id="rId83"/>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gray" frameSlides="1"/>
  <p:showPr showNarration="1" useTimings="0">
    <p:present/>
    <p:sldAll/>
    <p:penClr>
      <a:schemeClr val="tx1"/>
    </p:penClr>
  </p:showPr>
  <p:clrMru>
    <a:srgbClr val="94F0E4"/>
    <a:srgbClr val="5771A0"/>
    <a:srgbClr val="800080"/>
    <a:srgbClr val="66FF33"/>
    <a:srgbClr val="FF0000"/>
    <a:srgbClr val="3333CC"/>
    <a:srgbClr val="FF8DA0"/>
    <a:srgbClr val="008000"/>
    <a:srgbClr val="810A52"/>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81191" autoAdjust="0"/>
  </p:normalViewPr>
  <p:slideViewPr>
    <p:cSldViewPr>
      <p:cViewPr varScale="1">
        <p:scale>
          <a:sx n="152" d="100"/>
          <a:sy n="152" d="100"/>
        </p:scale>
        <p:origin x="-1096" y="-120"/>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992"/>
    </p:cViewPr>
  </p:sorterViewPr>
  <p:notesViewPr>
    <p:cSldViewPr>
      <p:cViewPr varScale="1">
        <p:scale>
          <a:sx n="58" d="100"/>
          <a:sy n="58" d="100"/>
        </p:scale>
        <p:origin x="-1782" y="-90"/>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slide" Target="slides/slide69.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slide" Target="slides/slide73.xml"/><Relationship Id="rId25" Type="http://schemas.openxmlformats.org/officeDocument/2006/relationships/slide" Target="slides/slide24.xml"/><Relationship Id="rId10" Type="http://schemas.openxmlformats.org/officeDocument/2006/relationships/slide" Target="slides/slide9.xml"/><Relationship Id="rId90" Type="http://schemas.openxmlformats.org/officeDocument/2006/relationships/tableStyles" Target="tableStyles.xml"/><Relationship Id="rId50" Type="http://schemas.openxmlformats.org/officeDocument/2006/relationships/slide" Target="slides/slide49.xml"/><Relationship Id="rId77" Type="http://schemas.openxmlformats.org/officeDocument/2006/relationships/slide" Target="slides/slide76.xml"/><Relationship Id="rId63" Type="http://schemas.openxmlformats.org/officeDocument/2006/relationships/slide" Target="slides/slide62.xml"/><Relationship Id="rId17" Type="http://schemas.openxmlformats.org/officeDocument/2006/relationships/slide" Target="slides/slide16.xml"/><Relationship Id="rId85" Type="http://schemas.openxmlformats.org/officeDocument/2006/relationships/handoutMaster" Target="handoutMasters/handoutMaster1.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slide" Target="slides/slide70.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9" Type="http://schemas.openxmlformats.org/officeDocument/2006/relationships/theme" Target="theme/theme1.xml"/><Relationship Id="rId88" Type="http://schemas.openxmlformats.org/officeDocument/2006/relationships/viewProps" Target="viewProps.xml"/><Relationship Id="rId87" Type="http://schemas.openxmlformats.org/officeDocument/2006/relationships/presProps" Target="presProps.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82" Type="http://schemas.openxmlformats.org/officeDocument/2006/relationships/slide" Target="slides/slide81.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slide" Target="slides/slide71.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slide" Target="slides/slide74.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76" Type="http://schemas.openxmlformats.org/officeDocument/2006/relationships/slide" Target="slides/slide75.xml"/><Relationship Id="rId79" Type="http://schemas.openxmlformats.org/officeDocument/2006/relationships/slide" Target="slides/slide78.xml"/><Relationship Id="rId80" Type="http://schemas.openxmlformats.org/officeDocument/2006/relationships/slide" Target="slides/slide79.xml"/><Relationship Id="rId81" Type="http://schemas.openxmlformats.org/officeDocument/2006/relationships/slide" Target="slides/slide80.xml"/><Relationship Id="rId3" Type="http://schemas.openxmlformats.org/officeDocument/2006/relationships/slide" Target="slides/slide2.xml"/><Relationship Id="rId86" Type="http://schemas.openxmlformats.org/officeDocument/2006/relationships/printerSettings" Target="printerSettings/printerSettings1.bin"/><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notesMaster" Target="notesMasters/notesMaster1.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78" Type="http://schemas.openxmlformats.org/officeDocument/2006/relationships/slide" Target="slides/slide77.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3"/>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3341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83341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184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85184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389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85389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88706" name="Rectangle 2"/>
          <p:cNvSpPr>
            <a:spLocks noGrp="1" noRot="1" noChangeAspect="1" noChangeArrowheads="1" noTextEdit="1"/>
          </p:cNvSpPr>
          <p:nvPr>
            <p:ph type="sldImg"/>
          </p:nvPr>
        </p:nvSpPr>
        <p:spPr/>
      </p:sp>
      <p:sp>
        <p:nvSpPr>
          <p:cNvPr id="288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696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85696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9010" name="Rectangle 2"/>
          <p:cNvSpPr>
            <a:spLocks noGrp="1" noChangeArrowheads="1"/>
          </p:cNvSpPr>
          <p:nvPr>
            <p:ph type="body" idx="1"/>
          </p:nvPr>
        </p:nvSpPr>
        <p:spPr bwMode="auto">
          <a:xfrm>
            <a:off x="1282700" y="4421188"/>
            <a:ext cx="4384675" cy="4191000"/>
          </a:xfrm>
          <a:prstGeom prst="rect">
            <a:avLst/>
          </a:prstGeom>
          <a:noFill/>
          <a:ln w="12700">
            <a:miter lim="800000"/>
            <a:headEnd/>
            <a:tailEnd/>
          </a:ln>
        </p:spPr>
        <p:txBody>
          <a:bodyPr lIns="92245" tIns="46124" rIns="92245" bIns="46124">
            <a:prstTxWarp prst="textNoShape">
              <a:avLst/>
            </a:prstTxWarp>
          </a:bodyPr>
          <a:lstStyle/>
          <a:p>
            <a:pPr defTabSz="877888"/>
            <a:r>
              <a:rPr lang="en-US"/>
              <a:t>Let’s look at the simplest cache one can build.  A direct mapped cache that only has 4 bytes.</a:t>
            </a:r>
          </a:p>
          <a:p>
            <a:pPr defTabSz="877888"/>
            <a:r>
              <a:rPr lang="en-US"/>
              <a:t>In this direct mapped cache with only 4 bytes, location 0 of the cache can be occupied by data form memory location 0, 4, 8, C, ... and so on.</a:t>
            </a:r>
          </a:p>
          <a:p>
            <a:pPr defTabSz="877888"/>
            <a:r>
              <a:rPr lang="en-US"/>
              <a:t>While location 1 of the cache can be occupied by data from memory location 1, 5, 9, ... etc.</a:t>
            </a:r>
          </a:p>
          <a:p>
            <a:pPr defTabSz="877888"/>
            <a:r>
              <a:rPr lang="en-US"/>
              <a:t>So in general, the cache location where a memory location can map to  is uniquely determined by the 2 least significant bits of the address (Cache Index).</a:t>
            </a:r>
          </a:p>
          <a:p>
            <a:pPr defTabSz="877888"/>
            <a:r>
              <a:rPr lang="en-US"/>
              <a:t>For example here, any memory location whose two least significant bits of the address are 0s can  go to cache location zero.</a:t>
            </a:r>
          </a:p>
          <a:p>
            <a:pPr defTabSz="877888"/>
            <a:r>
              <a:rPr lang="en-US"/>
              <a:t>With so many memory locations to chose from, which one should we place in the cache?</a:t>
            </a:r>
          </a:p>
          <a:p>
            <a:pPr defTabSz="877888"/>
            <a:r>
              <a:rPr lang="en-US"/>
              <a:t>Of course, the one we have read or write  most recently because by the principle of temporal locality, the one we just touch is most  likely to be the one we will need again soon.</a:t>
            </a:r>
          </a:p>
          <a:p>
            <a:pPr defTabSz="877888"/>
            <a:r>
              <a:rPr lang="en-US"/>
              <a:t>Of all the possible memory locations that can be placed in cache Location 0, how can we tell which one is in the cache?</a:t>
            </a:r>
          </a:p>
          <a:p>
            <a:pPr defTabSz="877888"/>
            <a:endParaRPr lang="en-US"/>
          </a:p>
          <a:p>
            <a:pPr defTabSz="877888"/>
            <a:r>
              <a:rPr lang="en-US"/>
              <a:t>+2 = 22 min. (Y:02)</a:t>
            </a:r>
          </a:p>
        </p:txBody>
      </p:sp>
      <p:sp>
        <p:nvSpPr>
          <p:cNvPr id="2859011" name="Rectangle 3"/>
          <p:cNvSpPr>
            <a:spLocks noGrp="1" noRot="1" noChangeAspect="1" noChangeArrowheads="1" noTextEdit="1"/>
          </p:cNvSpPr>
          <p:nvPr>
            <p:ph type="sldImg"/>
          </p:nvPr>
        </p:nvSpPr>
        <p:spPr bwMode="auto">
          <a:xfrm>
            <a:off x="1187450" y="696913"/>
            <a:ext cx="4654550" cy="3490912"/>
          </a:xfrm>
          <a:prstGeom prst="rect">
            <a:avLst/>
          </a:prstGeom>
          <a:noFill/>
          <a:ln w="12700" cap="flat">
            <a:solidFill>
              <a:schemeClr val="tx1"/>
            </a:solidFill>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85634" name="Rectangle 2"/>
          <p:cNvSpPr>
            <a:spLocks noGrp="1" noChangeArrowheads="1"/>
          </p:cNvSpPr>
          <p:nvPr>
            <p:ph type="body" idx="1"/>
          </p:nvPr>
        </p:nvSpPr>
        <p:spPr bwMode="auto">
          <a:xfrm>
            <a:off x="1282700" y="4421188"/>
            <a:ext cx="4384675" cy="4191000"/>
          </a:xfrm>
          <a:prstGeom prst="rect">
            <a:avLst/>
          </a:prstGeom>
          <a:noFill/>
          <a:ln w="12700">
            <a:miter lim="800000"/>
            <a:headEnd/>
            <a:tailEnd/>
          </a:ln>
        </p:spPr>
        <p:txBody>
          <a:bodyPr lIns="92245" tIns="46124" rIns="92245" bIns="46124">
            <a:prstTxWarp prst="textNoShape">
              <a:avLst/>
            </a:prstTxWarp>
          </a:bodyPr>
          <a:lstStyle/>
          <a:p>
            <a:pPr defTabSz="877888"/>
            <a:r>
              <a:rPr lang="en-US"/>
              <a:t>Let’s look at the simplest cache one can build.  A direct mapped cache that only has 4 bytes.</a:t>
            </a:r>
          </a:p>
          <a:p>
            <a:pPr defTabSz="877888"/>
            <a:r>
              <a:rPr lang="en-US"/>
              <a:t>In this direct mapped cache with only 4 bytes, location 0 of the cache can be occupied by data form memory location 0, 4, 8, C, ... and so on.</a:t>
            </a:r>
          </a:p>
          <a:p>
            <a:pPr defTabSz="877888"/>
            <a:r>
              <a:rPr lang="en-US"/>
              <a:t>While location 1 of the cache can be occupied by data from memory location 1, 5, 9, ... etc.</a:t>
            </a:r>
          </a:p>
          <a:p>
            <a:pPr defTabSz="877888"/>
            <a:r>
              <a:rPr lang="en-US"/>
              <a:t>So in general, the cache location where a memory location can map to  is uniquely determined by the 2 least significant bits of the address (Cache Index).</a:t>
            </a:r>
          </a:p>
          <a:p>
            <a:pPr defTabSz="877888"/>
            <a:r>
              <a:rPr lang="en-US"/>
              <a:t>For example here, any memory location whose two least significant bits of the address are 0s can  go to cache location zero.</a:t>
            </a:r>
          </a:p>
          <a:p>
            <a:pPr defTabSz="877888"/>
            <a:r>
              <a:rPr lang="en-US"/>
              <a:t>With so many memory locations to chose from, which one should we place in the cache?</a:t>
            </a:r>
          </a:p>
          <a:p>
            <a:pPr defTabSz="877888"/>
            <a:r>
              <a:rPr lang="en-US"/>
              <a:t>Of course, the one we have read or write  most recently because by the principle of temporal locality, the one we just touch is most  likely to be the one we will need again soon.</a:t>
            </a:r>
          </a:p>
          <a:p>
            <a:pPr defTabSz="877888"/>
            <a:r>
              <a:rPr lang="en-US"/>
              <a:t>Of all the possible memory locations that can be placed in cache Location 0, how can we tell which one is in the cache?</a:t>
            </a:r>
          </a:p>
          <a:p>
            <a:pPr defTabSz="877888"/>
            <a:endParaRPr lang="en-US"/>
          </a:p>
          <a:p>
            <a:pPr defTabSz="877888"/>
            <a:r>
              <a:rPr lang="en-US"/>
              <a:t>+2 = 22 min. (Y:02)</a:t>
            </a:r>
          </a:p>
        </p:txBody>
      </p:sp>
      <p:sp>
        <p:nvSpPr>
          <p:cNvPr id="2885635" name="Rectangle 3"/>
          <p:cNvSpPr>
            <a:spLocks noGrp="1" noRot="1" noChangeAspect="1" noChangeArrowheads="1" noTextEdit="1"/>
          </p:cNvSpPr>
          <p:nvPr>
            <p:ph type="sldImg"/>
          </p:nvPr>
        </p:nvSpPr>
        <p:spPr bwMode="auto">
          <a:xfrm>
            <a:off x="1187450" y="696913"/>
            <a:ext cx="4654550" cy="3490912"/>
          </a:xfrm>
          <a:prstGeom prst="rect">
            <a:avLst/>
          </a:prstGeom>
          <a:noFill/>
          <a:ln w="12700" cap="flat">
            <a:solidFill>
              <a:schemeClr val="tx1"/>
            </a:solidFill>
            <a:miter lim="800000"/>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87682" name="Rectangle 2"/>
          <p:cNvSpPr>
            <a:spLocks noGrp="1" noChangeArrowheads="1"/>
          </p:cNvSpPr>
          <p:nvPr>
            <p:ph type="body" idx="1"/>
          </p:nvPr>
        </p:nvSpPr>
        <p:spPr bwMode="auto">
          <a:xfrm>
            <a:off x="1282700" y="4421188"/>
            <a:ext cx="4384675" cy="4191000"/>
          </a:xfrm>
          <a:prstGeom prst="rect">
            <a:avLst/>
          </a:prstGeom>
          <a:noFill/>
          <a:ln w="12700">
            <a:miter lim="800000"/>
            <a:headEnd/>
            <a:tailEnd/>
          </a:ln>
        </p:spPr>
        <p:txBody>
          <a:bodyPr lIns="92245" tIns="46124" rIns="92245" bIns="46124">
            <a:prstTxWarp prst="textNoShape">
              <a:avLst/>
            </a:prstTxWarp>
          </a:bodyPr>
          <a:lstStyle/>
          <a:p>
            <a:pPr defTabSz="877888"/>
            <a:r>
              <a:rPr lang="en-US"/>
              <a:t>Let’s look at the simplest cache one can build.  A direct mapped cache that only has 4 bytes.</a:t>
            </a:r>
          </a:p>
          <a:p>
            <a:pPr defTabSz="877888"/>
            <a:r>
              <a:rPr lang="en-US"/>
              <a:t>In this direct mapped cache with only 4 bytes, location 0 of the cache can be occupied by data form memory location 0, 4, 8, C, ... and so on.</a:t>
            </a:r>
          </a:p>
          <a:p>
            <a:pPr defTabSz="877888"/>
            <a:r>
              <a:rPr lang="en-US"/>
              <a:t>While location 1 of the cache can be occupied by data from memory location 1, 5, 9, ... etc.</a:t>
            </a:r>
          </a:p>
          <a:p>
            <a:pPr defTabSz="877888"/>
            <a:r>
              <a:rPr lang="en-US"/>
              <a:t>So in general, the cache location where a memory location can map to  is uniquely determined by the 2 least significant bits of the address (Cache Index).</a:t>
            </a:r>
          </a:p>
          <a:p>
            <a:pPr defTabSz="877888"/>
            <a:r>
              <a:rPr lang="en-US"/>
              <a:t>For example here, any memory location whose two least significant bits of the address are 0s can  go to cache location zero.</a:t>
            </a:r>
          </a:p>
          <a:p>
            <a:pPr defTabSz="877888"/>
            <a:r>
              <a:rPr lang="en-US"/>
              <a:t>With so many memory locations to chose from, which one should we place in the cache?</a:t>
            </a:r>
          </a:p>
          <a:p>
            <a:pPr defTabSz="877888"/>
            <a:r>
              <a:rPr lang="en-US"/>
              <a:t>Of course, the one we have read or write  most recently because by the principle of temporal locality, the one we just touch is most  likely to be the one we will need again soon.</a:t>
            </a:r>
          </a:p>
          <a:p>
            <a:pPr defTabSz="877888"/>
            <a:r>
              <a:rPr lang="en-US"/>
              <a:t>Of all the possible memory locations that can be placed in cache Location 0, how can we tell which one is in the cache?</a:t>
            </a:r>
          </a:p>
          <a:p>
            <a:pPr defTabSz="877888"/>
            <a:endParaRPr lang="en-US"/>
          </a:p>
          <a:p>
            <a:pPr defTabSz="877888"/>
            <a:r>
              <a:rPr lang="en-US"/>
              <a:t>+2 = 22 min. (Y:02)</a:t>
            </a:r>
          </a:p>
        </p:txBody>
      </p:sp>
      <p:sp>
        <p:nvSpPr>
          <p:cNvPr id="2887683" name="Rectangle 3"/>
          <p:cNvSpPr>
            <a:spLocks noGrp="1" noRot="1" noChangeAspect="1" noChangeArrowheads="1" noTextEdit="1"/>
          </p:cNvSpPr>
          <p:nvPr>
            <p:ph type="sldImg"/>
          </p:nvPr>
        </p:nvSpPr>
        <p:spPr bwMode="auto">
          <a:xfrm>
            <a:off x="1187450" y="696913"/>
            <a:ext cx="4654550" cy="3490912"/>
          </a:xfrm>
          <a:prstGeom prst="rect">
            <a:avLst/>
          </a:prstGeom>
          <a:noFill/>
          <a:ln w="12700" cap="flat">
            <a:solidFill>
              <a:schemeClr val="tx1"/>
            </a:solidFill>
            <a:miter lim="800000"/>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105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86105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310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86310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202"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867203"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3545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83545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925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86925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71298"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871299"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9122"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49123"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7922"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897923"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9970"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899971"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02018"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02019"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04066"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04067"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06114"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06115"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08162"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08163"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10210"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10211"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3750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83750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12258"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12259"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14306"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14307"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16354"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16355"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18402"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18403"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20450"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20451"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22498"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22499"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24546"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24547"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26594"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26595"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28642"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28643"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0690"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30691"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39554" name="Rectangle 2"/>
          <p:cNvSpPr>
            <a:spLocks noGrp="1" noChangeArrowheads="1"/>
          </p:cNvSpPr>
          <p:nvPr>
            <p:ph type="body" idx="1"/>
          </p:nvPr>
        </p:nvSpPr>
        <p:spPr bwMode="auto">
          <a:xfrm>
            <a:off x="528638" y="4421188"/>
            <a:ext cx="6051550" cy="4189412"/>
          </a:xfrm>
          <a:prstGeom prst="rect">
            <a:avLst/>
          </a:prstGeom>
          <a:noFill/>
          <a:ln w="12700">
            <a:miter lim="800000"/>
            <a:headEnd/>
            <a:tailEnd/>
          </a:ln>
        </p:spPr>
        <p:txBody>
          <a:bodyPr lIns="92339" tIns="45360" rIns="92339" bIns="45360">
            <a:prstTxWarp prst="textNoShape">
              <a:avLst/>
            </a:prstTxWarp>
          </a:bodyPr>
          <a:lstStyle/>
          <a:p>
            <a:endParaRPr lang="en-US"/>
          </a:p>
          <a:p>
            <a:r>
              <a:rPr lang="en-US"/>
              <a:t>Y-axis is performance</a:t>
            </a:r>
          </a:p>
          <a:p>
            <a:r>
              <a:rPr lang="en-US"/>
              <a:t>X-axis is time</a:t>
            </a:r>
          </a:p>
          <a:p>
            <a:r>
              <a:rPr lang="en-US"/>
              <a:t>Latency</a:t>
            </a:r>
          </a:p>
          <a:p>
            <a:r>
              <a:rPr lang="en-US"/>
              <a:t>Cliché: </a:t>
            </a:r>
          </a:p>
          <a:p>
            <a:r>
              <a:rPr lang="en-US"/>
              <a:t>Not e that x86 didn’t have cache on chip until 1989</a:t>
            </a:r>
          </a:p>
        </p:txBody>
      </p:sp>
      <p:sp>
        <p:nvSpPr>
          <p:cNvPr id="2839555" name="Rectangle 3"/>
          <p:cNvSpPr>
            <a:spLocks noGrp="1" noRot="1" noChangeAspect="1" noChangeArrowheads="1" noTextEdit="1"/>
          </p:cNvSpPr>
          <p:nvPr>
            <p:ph type="sldImg"/>
          </p:nvPr>
        </p:nvSpPr>
        <p:spPr bwMode="auto">
          <a:xfrm>
            <a:off x="1200150" y="598488"/>
            <a:ext cx="4635500" cy="3476625"/>
          </a:xfrm>
          <a:prstGeom prst="rect">
            <a:avLst/>
          </a:prstGeom>
          <a:noFill/>
          <a:ln w="12700" cap="flat">
            <a:solidFill>
              <a:schemeClr val="tx1"/>
            </a:solidFill>
            <a:miter lim="800000"/>
            <a:headEnd/>
            <a:tailEnd/>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2738"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32739"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4786"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34787"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345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6345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574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574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779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779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984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984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189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8189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3938" name="Rectangle 2"/>
          <p:cNvSpPr>
            <a:spLocks noGrp="1" noRot="1" noChangeAspect="1" noChangeArrowheads="1" noTextEdit="1"/>
          </p:cNvSpPr>
          <p:nvPr>
            <p:ph type="sldImg"/>
          </p:nvPr>
        </p:nvSpPr>
        <p:spPr bwMode="auto">
          <a:xfrm>
            <a:off x="1201738" y="598488"/>
            <a:ext cx="4635500" cy="3476625"/>
          </a:xfrm>
          <a:prstGeom prst="rect">
            <a:avLst/>
          </a:prstGeom>
          <a:solidFill>
            <a:srgbClr val="FFFFFF"/>
          </a:solidFill>
          <a:ln>
            <a:solidFill>
              <a:srgbClr val="000000"/>
            </a:solidFill>
            <a:miter lim="800000"/>
            <a:headEnd/>
            <a:tailEnd/>
          </a:ln>
        </p:spPr>
      </p:sp>
      <p:sp>
        <p:nvSpPr>
          <p:cNvPr id="2983939"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1425" tIns="45712" rIns="91425" bIns="45712">
            <a:prstTxWarp prst="textNoShape">
              <a:avLst/>
            </a:prstTxWarp>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598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8598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803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8803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160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84160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0082" name="Rectangle 2"/>
          <p:cNvSpPr>
            <a:spLocks noGrp="1" noChangeArrowheads="1"/>
          </p:cNvSpPr>
          <p:nvPr>
            <p:ph type="body" idx="1"/>
          </p:nvPr>
        </p:nvSpPr>
        <p:spPr bwMode="auto">
          <a:xfrm>
            <a:off x="1282700" y="4421188"/>
            <a:ext cx="4384675" cy="4191000"/>
          </a:xfrm>
          <a:prstGeom prst="rect">
            <a:avLst/>
          </a:prstGeom>
          <a:noFill/>
          <a:ln w="12700">
            <a:miter lim="800000"/>
            <a:headEnd/>
            <a:tailEnd/>
          </a:ln>
        </p:spPr>
        <p:txBody>
          <a:bodyPr lIns="92252" tIns="46127" rIns="92252" bIns="46127">
            <a:prstTxWarp prst="textNoShape">
              <a:avLst/>
            </a:prstTxWarp>
          </a:bodyPr>
          <a:lstStyle/>
          <a:p>
            <a:pPr defTabSz="877888"/>
            <a:r>
              <a:rPr lang="en-US"/>
              <a:t>Let’s look at the simplest cache one can build.  A direct mapped cache that only has 4 bytes.</a:t>
            </a:r>
          </a:p>
          <a:p>
            <a:pPr defTabSz="877888"/>
            <a:r>
              <a:rPr lang="en-US"/>
              <a:t>In this direct mapped cache with only 4 bytes, location 0 of the cache can be occupied by data form memory location 0, 4, 8, C, ... and so on.</a:t>
            </a:r>
          </a:p>
          <a:p>
            <a:pPr defTabSz="877888"/>
            <a:r>
              <a:rPr lang="en-US"/>
              <a:t>While location 1 of the cache can be occupied by data from memory location 1, 5, 9, ... etc.</a:t>
            </a:r>
          </a:p>
          <a:p>
            <a:pPr defTabSz="877888"/>
            <a:r>
              <a:rPr lang="en-US"/>
              <a:t>So in general, the cache location where a memory location can map to  is uniquely determined by the 2 least significant bits of the address (Cache Index).</a:t>
            </a:r>
          </a:p>
          <a:p>
            <a:pPr defTabSz="877888"/>
            <a:r>
              <a:rPr lang="en-US"/>
              <a:t>For example here, any memory location whose two least significant bits of the address are 0s can  go to cache location zero.</a:t>
            </a:r>
          </a:p>
          <a:p>
            <a:pPr defTabSz="877888"/>
            <a:r>
              <a:rPr lang="en-US"/>
              <a:t>With so many memory locations to chose from, which one should we place in the cache?</a:t>
            </a:r>
          </a:p>
          <a:p>
            <a:pPr defTabSz="877888"/>
            <a:r>
              <a:rPr lang="en-US"/>
              <a:t>Of course, the one we have read or write  most recently because by the principle of temporal locality, the one we just touch is most  likely to be the one we will need again soon.</a:t>
            </a:r>
          </a:p>
          <a:p>
            <a:pPr defTabSz="877888"/>
            <a:r>
              <a:rPr lang="en-US"/>
              <a:t>Of all the possible memory locations that can be placed in cache Location 0, how can we tell which one is in the cache?</a:t>
            </a:r>
          </a:p>
          <a:p>
            <a:pPr defTabSz="877888"/>
            <a:endParaRPr lang="en-US"/>
          </a:p>
          <a:p>
            <a:pPr defTabSz="877888"/>
            <a:r>
              <a:rPr lang="en-US"/>
              <a:t>+2 = 22 min. (Y:02)</a:t>
            </a:r>
          </a:p>
        </p:txBody>
      </p:sp>
      <p:sp>
        <p:nvSpPr>
          <p:cNvPr id="2990083" name="Rectangle 3"/>
          <p:cNvSpPr>
            <a:spLocks noGrp="1" noRot="1" noChangeAspect="1" noChangeArrowheads="1" noTextEdit="1"/>
          </p:cNvSpPr>
          <p:nvPr>
            <p:ph type="sldImg"/>
          </p:nvPr>
        </p:nvSpPr>
        <p:spPr bwMode="auto">
          <a:xfrm>
            <a:off x="1185863" y="696913"/>
            <a:ext cx="4654550" cy="3490912"/>
          </a:xfrm>
          <a:prstGeom prst="rect">
            <a:avLst/>
          </a:prstGeom>
          <a:noFill/>
          <a:ln w="12700" cap="flat">
            <a:solidFill>
              <a:schemeClr val="tx1"/>
            </a:solidFill>
            <a:miter lim="800000"/>
            <a:headEnd/>
            <a:tailEnd/>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213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9213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417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9417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6226"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96227"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827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9827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032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032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237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237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441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441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646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646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851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0851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3650" name="Rectangle 2"/>
          <p:cNvSpPr>
            <a:spLocks noGrp="1" noRot="1" noChangeAspect="1" noChangeArrowheads="1" noTextEdit="1"/>
          </p:cNvSpPr>
          <p:nvPr>
            <p:ph type="sldImg"/>
          </p:nvPr>
        </p:nvSpPr>
        <p:spPr bwMode="auto">
          <a:xfrm>
            <a:off x="1203325" y="596900"/>
            <a:ext cx="4637088" cy="3478213"/>
          </a:xfrm>
          <a:prstGeom prst="rect">
            <a:avLst/>
          </a:prstGeom>
          <a:solidFill>
            <a:srgbClr val="FFFFFF"/>
          </a:solidFill>
          <a:ln>
            <a:solidFill>
              <a:srgbClr val="000000"/>
            </a:solidFill>
            <a:miter lim="800000"/>
            <a:headEnd/>
            <a:tailEnd/>
          </a:ln>
        </p:spPr>
      </p:sp>
      <p:sp>
        <p:nvSpPr>
          <p:cNvPr id="2843651" name="Rectangle 3"/>
          <p:cNvSpPr>
            <a:spLocks noGrp="1" noChangeArrowheads="1"/>
          </p:cNvSpPr>
          <p:nvPr>
            <p:ph type="body" idx="1"/>
          </p:nvPr>
        </p:nvSpPr>
        <p:spPr bwMode="auto">
          <a:xfrm>
            <a:off x="528638" y="4422775"/>
            <a:ext cx="6051550" cy="4189413"/>
          </a:xfrm>
          <a:prstGeom prst="rect">
            <a:avLst/>
          </a:prstGeom>
          <a:solidFill>
            <a:srgbClr val="FFFFFF"/>
          </a:solidFill>
          <a:ln>
            <a:solidFill>
              <a:srgbClr val="000000"/>
            </a:solidFill>
            <a:miter lim="800000"/>
            <a:headEnd/>
            <a:tailEnd/>
          </a:ln>
        </p:spPr>
        <p:txBody>
          <a:bodyPr lIns="91423" tIns="45712" rIns="91423" bIns="45712">
            <a:prstTxWarp prst="textNoShape">
              <a:avLst/>
            </a:prstTxWarp>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8358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88358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707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4707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261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261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3001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3001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515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86515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5" tIns="45902" rIns="91805" bIns="45902">
            <a:prstTxWarp prst="textNoShape">
              <a:avLst/>
            </a:prstTxWarp>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3826"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893827"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5874"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895875" name="Rectangle 3"/>
          <p:cNvSpPr>
            <a:spLocks noGrp="1" noChangeArrowheads="1"/>
          </p:cNvSpPr>
          <p:nvPr>
            <p:ph type="body" idx="1"/>
          </p:nvPr>
        </p:nvSpPr>
        <p:spPr bwMode="auto">
          <a:xfrm>
            <a:off x="527050" y="4421188"/>
            <a:ext cx="6053138" cy="4191000"/>
          </a:xfrm>
          <a:prstGeom prst="rect">
            <a:avLst/>
          </a:prstGeom>
          <a:solidFill>
            <a:srgbClr val="FFFFFF"/>
          </a:solidFill>
          <a:ln>
            <a:solidFill>
              <a:srgbClr val="000000"/>
            </a:solidFill>
            <a:miter lim="800000"/>
            <a:headEnd/>
            <a:tailEnd/>
          </a:ln>
        </p:spPr>
        <p:txBody>
          <a:bodyPr lIns="92975" tIns="46489" rIns="92975" bIns="46489">
            <a:prstTxWarp prst="textNoShape">
              <a:avLst/>
            </a:prstTxWarp>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6834" name="Rectangle 2"/>
          <p:cNvSpPr>
            <a:spLocks noGrp="1" noRot="1" noChangeAspect="1" noChangeArrowheads="1" noTextEdit="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2936835"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15" tIns="46656" rIns="93315" bIns="46656">
            <a:prstTxWarp prst="textNoShape">
              <a:avLst/>
            </a:prstTxWarp>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888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3888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5506" name="Rectangle 2"/>
          <p:cNvSpPr>
            <a:spLocks noGrp="1" noChangeArrowheads="1"/>
          </p:cNvSpPr>
          <p:nvPr>
            <p:ph type="body" idx="1"/>
          </p:nvPr>
        </p:nvSpPr>
        <p:spPr bwMode="auto">
          <a:xfrm>
            <a:off x="528638" y="4422775"/>
            <a:ext cx="6051550" cy="4189413"/>
          </a:xfrm>
          <a:prstGeom prst="rect">
            <a:avLst/>
          </a:prstGeom>
          <a:noFill/>
          <a:ln w="12700">
            <a:miter lim="800000"/>
            <a:headEnd/>
            <a:tailEnd/>
          </a:ln>
        </p:spPr>
        <p:txBody>
          <a:bodyPr lIns="92333" tIns="45356" rIns="92333" bIns="45356">
            <a:prstTxWarp prst="textNoShape">
              <a:avLst/>
            </a:prstTxWarp>
          </a:bodyPr>
          <a:lstStyle/>
          <a:p>
            <a:r>
              <a:rPr lang="en-US"/>
              <a:t>As I said earlier, block size is a tradeoff. In general, larger block size will reduce the miss rate because it take advantage of spatial locality.</a:t>
            </a:r>
          </a:p>
          <a:p>
            <a:r>
              <a:rPr lang="en-US"/>
              <a:t>But remember, miss rate NOT  the only cache performance metrics.  You also have to worry about miss penalty.</a:t>
            </a:r>
          </a:p>
          <a:p>
            <a:r>
              <a:rPr lang="en-US"/>
              <a:t>As you increase the block size, your miss penalty will go up because as the block gets larger, it will take you longer to fill up the block.</a:t>
            </a:r>
          </a:p>
          <a:p>
            <a:r>
              <a:rPr lang="en-US"/>
              <a:t>Even if you look at miss rate by itself, which you should NOT, bigger block size does not always win.  As you increase the block size, assuming keeping cache size constant, your miss rate will drop off rapidly at the beginning due to spatial locality.</a:t>
            </a:r>
          </a:p>
          <a:p>
            <a:r>
              <a:rPr lang="en-US"/>
              <a:t>However, once you pass certain point, your miss rate actually goes up.</a:t>
            </a:r>
          </a:p>
          <a:p>
            <a:r>
              <a:rPr lang="en-US"/>
              <a:t>As a result of these two curves, the Average Access Time (point to equation), which is really the more important performance metric than the miss rate, will go down initially because the miss rate is dropping much faster than the increase in miss penalty.</a:t>
            </a:r>
          </a:p>
          <a:p>
            <a:r>
              <a:rPr lang="en-US"/>
              <a:t>But eventually, as you keep on increasing the block size, the average access time can go up rapidly because not only is the miss penalty is increasing, the miss rate is increasing as well.</a:t>
            </a:r>
          </a:p>
          <a:p>
            <a:r>
              <a:rPr lang="en-US"/>
              <a:t>Let me show you why your miss rate may go up as you increase the block size by another extreme example.</a:t>
            </a:r>
          </a:p>
          <a:p>
            <a:endParaRPr lang="en-US"/>
          </a:p>
          <a:p>
            <a:r>
              <a:rPr lang="en-US"/>
              <a:t>+3 = 33 min. (Y:13)</a:t>
            </a:r>
          </a:p>
        </p:txBody>
      </p:sp>
      <p:sp>
        <p:nvSpPr>
          <p:cNvPr id="2965507" name="Rectangle 3"/>
          <p:cNvSpPr>
            <a:spLocks noGrp="1" noRot="1" noChangeAspect="1" noChangeArrowheads="1" noTextEdit="1"/>
          </p:cNvSpPr>
          <p:nvPr>
            <p:ph type="sldImg"/>
          </p:nvPr>
        </p:nvSpPr>
        <p:spPr bwMode="auto">
          <a:xfrm>
            <a:off x="1206500" y="600075"/>
            <a:ext cx="4630738" cy="3473450"/>
          </a:xfrm>
          <a:prstGeom prst="rect">
            <a:avLst/>
          </a:prstGeom>
          <a:noFill/>
          <a:ln w="12700">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569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84569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7554" name="Rectangle 1026"/>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67555" name="Rectangle 1027"/>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60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6960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165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165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369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97369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6" tIns="45903" rIns="91806" bIns="45903">
            <a:prstTxWarp prst="textNoShape">
              <a:avLst/>
            </a:prstTxWarp>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056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056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5682"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5683"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773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773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977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1977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182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2182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387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2387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7746"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847747"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5922" name="Rectangle 2"/>
          <p:cNvSpPr>
            <a:spLocks noGrp="1" noRot="1" noChangeAspect="1" noChangeArrowheads="1"/>
          </p:cNvSpPr>
          <p:nvPr>
            <p:ph type="sldImg"/>
          </p:nvPr>
        </p:nvSpPr>
        <p:spPr bwMode="auto">
          <a:xfrm>
            <a:off x="1200150" y="598488"/>
            <a:ext cx="4635500" cy="3476625"/>
          </a:xfrm>
          <a:prstGeom prst="rect">
            <a:avLst/>
          </a:prstGeom>
          <a:solidFill>
            <a:srgbClr val="FFFFFF"/>
          </a:solidFill>
          <a:ln>
            <a:solidFill>
              <a:srgbClr val="000000"/>
            </a:solidFill>
            <a:miter lim="800000"/>
            <a:headEnd/>
            <a:tailEnd/>
          </a:ln>
        </p:spPr>
      </p:sp>
      <p:sp>
        <p:nvSpPr>
          <p:cNvPr id="3025923" name="Rectangle 3"/>
          <p:cNvSpPr>
            <a:spLocks noGrp="1" noChangeArrowheads="1"/>
          </p:cNvSpPr>
          <p:nvPr>
            <p:ph type="body" idx="1"/>
          </p:nvPr>
        </p:nvSpPr>
        <p:spPr bwMode="auto">
          <a:xfrm>
            <a:off x="528638" y="4421188"/>
            <a:ext cx="6051550" cy="4189412"/>
          </a:xfrm>
          <a:prstGeom prst="rect">
            <a:avLst/>
          </a:prstGeom>
          <a:solidFill>
            <a:srgbClr val="FFFFFF"/>
          </a:solidFill>
          <a:ln>
            <a:solidFill>
              <a:srgbClr val="000000"/>
            </a:solidFill>
            <a:miter lim="800000"/>
            <a:headEnd/>
            <a:tailEnd/>
          </a:ln>
        </p:spPr>
        <p:txBody>
          <a:bodyPr lIns="93321" tIns="46660" rIns="93321" bIns="46660">
            <a:prstTxWarp prst="textNoShape">
              <a:avLst/>
            </a:prstTxWarp>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7970"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3027971"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9794"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849795"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01C1680E-D985-8A48-BA9E-A9F7CF2082B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44601BE-1874-5548-A792-BFB77CD508AE}"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2.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9144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1143000"/>
            <a:ext cx="8229600" cy="5213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914400" y="6654800"/>
            <a:ext cx="4953000" cy="203200"/>
          </a:xfrm>
          <a:prstGeom prst="rect">
            <a:avLst/>
          </a:prstGeom>
          <a:noFill/>
          <a:ln w="12700">
            <a:noFill/>
            <a:miter lim="800000"/>
            <a:headEnd/>
            <a:tailEnd/>
          </a:ln>
          <a:effectLst/>
        </p:spPr>
        <p:txBody>
          <a:bodyPr lIns="63500" tIns="25400" rIns="63500" bIns="25400">
            <a:prstTxWarp prst="textNoShape">
              <a:avLst/>
            </a:prstTxWarp>
            <a:spAutoFit/>
          </a:bodyPr>
          <a:lstStyle/>
          <a:p>
            <a:pPr>
              <a:defRPr/>
            </a:pPr>
            <a:r>
              <a:rPr lang="en-US" sz="1000" b="1" dirty="0">
                <a:solidFill>
                  <a:schemeClr val="tx1"/>
                </a:solidFill>
                <a:latin typeface="18 VAG Rounded Black   09390"/>
              </a:rPr>
              <a:t>CS61C</a:t>
            </a:r>
            <a:r>
              <a:rPr lang="en-US" sz="1000" b="1" dirty="0" smtClean="0">
                <a:solidFill>
                  <a:schemeClr val="tx1"/>
                </a:solidFill>
                <a:latin typeface="18 VAG Rounded Black   09390"/>
              </a:rPr>
              <a:t> </a:t>
            </a:r>
            <a:r>
              <a:rPr lang="en-US" sz="1000" b="1" dirty="0" smtClean="0">
                <a:solidFill>
                  <a:srgbClr val="FFFF00"/>
                </a:solidFill>
                <a:latin typeface="18 VAG Rounded Black   09390"/>
              </a:rPr>
              <a:t>L11 </a:t>
            </a:r>
            <a:r>
              <a:rPr lang="en-US" sz="1000" b="1" dirty="0" smtClean="0">
                <a:solidFill>
                  <a:srgbClr val="FFFF00"/>
                </a:solidFill>
                <a:latin typeface="18 VAG Rounded Black   09390"/>
              </a:rPr>
              <a:t>Caches</a:t>
            </a:r>
            <a:r>
              <a:rPr lang="en-US" sz="1000" b="1" dirty="0" smtClean="0">
                <a:solidFill>
                  <a:srgbClr val="FFFF00"/>
                </a:solidFill>
                <a:latin typeface="18 VAG Rounded Black   09390"/>
              </a:rPr>
              <a:t> </a:t>
            </a:r>
            <a:r>
              <a:rPr lang="en-US" sz="1000" b="1" dirty="0" smtClean="0">
                <a:solidFill>
                  <a:schemeClr val="tx1"/>
                </a:solidFill>
                <a:latin typeface="18 VAG Rounded Black   09390"/>
              </a:rPr>
              <a:t>(</a:t>
            </a:r>
            <a:fld id="{0382F9D6-1C8F-9447-89CA-9F506CE985D4}" type="slidenum">
              <a:rPr lang="en-US" sz="1000" b="1">
                <a:solidFill>
                  <a:schemeClr val="tx1"/>
                </a:solidFill>
                <a:latin typeface="18 VAG Rounded Black   09390"/>
              </a:rPr>
              <a:pPr>
                <a:defRPr/>
              </a:pPr>
              <a:t>‹#›</a:t>
            </a:fld>
            <a:r>
              <a:rPr lang="en-US" sz="1000" b="1" dirty="0">
                <a:solidFill>
                  <a:schemeClr val="tx1"/>
                </a:solidFill>
                <a:latin typeface="18 VAG Rounded Black   09390"/>
              </a:rPr>
              <a:t>)</a:t>
            </a:r>
          </a:p>
        </p:txBody>
      </p:sp>
      <p:sp>
        <p:nvSpPr>
          <p:cNvPr id="19" name="Rectangle 11"/>
          <p:cNvSpPr>
            <a:spLocks noChangeArrowheads="1"/>
          </p:cNvSpPr>
          <p:nvPr userDrawn="1"/>
        </p:nvSpPr>
        <p:spPr bwMode="auto">
          <a:xfrm>
            <a:off x="6964789" y="6651625"/>
            <a:ext cx="2182401"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smtClean="0">
                <a:solidFill>
                  <a:schemeClr val="tx1"/>
                </a:solidFill>
                <a:latin typeface="18 VAG Rounded Black   09390"/>
              </a:rPr>
              <a:t>Huddleston, Summer 2009 </a:t>
            </a:r>
            <a:r>
              <a:rPr lang="en-US" sz="1000" b="1" dirty="0">
                <a:solidFill>
                  <a:schemeClr val="tx1"/>
                </a:solidFill>
                <a:latin typeface="18 VAG Rounded Black   09390"/>
              </a:rPr>
              <a:t>© UCB</a:t>
            </a:r>
          </a:p>
        </p:txBody>
      </p:sp>
      <p:pic>
        <p:nvPicPr>
          <p:cNvPr id="1034" name="Picture 14"/>
          <p:cNvPicPr>
            <a:picLocks noChangeAspect="1" noChangeArrowheads="1"/>
          </p:cNvPicPr>
          <p:nvPr userDrawn="1"/>
        </p:nvPicPr>
        <p:blipFill>
          <a:blip r:embed="rId13">
            <a:clrChange>
              <a:clrFrom>
                <a:srgbClr val="FFFFFF"/>
              </a:clrFrom>
              <a:clrTo>
                <a:srgbClr val="FFFFFF">
                  <a:alpha val="0"/>
                </a:srgbClr>
              </a:clrTo>
            </a:clrChange>
          </a:blip>
          <a:srcRect/>
          <a:stretch>
            <a:fillRect/>
          </a:stretch>
        </p:blipFill>
        <p:spPr bwMode="auto">
          <a:xfrm>
            <a:off x="0" y="6192838"/>
            <a:ext cx="850900" cy="665162"/>
          </a:xfrm>
          <a:prstGeom prst="rect">
            <a:avLst/>
          </a:prstGeom>
          <a:noFill/>
          <a:ln w="9525">
            <a:noFill/>
            <a:miter lim="800000"/>
            <a:headEnd/>
            <a:tailEnd/>
          </a:ln>
        </p:spPr>
      </p:pic>
      <p:cxnSp>
        <p:nvCxnSpPr>
          <p:cNvPr id="13" name="Straight Connector 12"/>
          <p:cNvCxnSpPr/>
          <p:nvPr userDrawn="1"/>
        </p:nvCxnSpPr>
        <p:spPr>
          <a:xfrm>
            <a:off x="457200" y="11414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1"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1" kern="1200">
          <a:solidFill>
            <a:schemeClr val="accent3">
              <a:lumMod val="40000"/>
              <a:lumOff val="60000"/>
            </a:schemeClr>
          </a:solidFill>
          <a:latin typeface="18 VAG Rounded Bold   07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1" kern="1200">
          <a:solidFill>
            <a:schemeClr val="tx2">
              <a:lumMod val="90000"/>
            </a:schemeClr>
          </a:solidFill>
          <a:latin typeface="18 VAG Rounded Bold   07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1" kern="1200">
          <a:solidFill>
            <a:srgbClr val="F273AF"/>
          </a:solidFill>
          <a:latin typeface="18 VAG Rounded Bold   07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1" kern="1200">
          <a:solidFill>
            <a:schemeClr val="tx1"/>
          </a:solidFill>
          <a:latin typeface="18 VAG Rounded Bold   07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3"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3" Type="http://schemas.openxmlformats.org/officeDocument/2006/relationships/image" Target="../media/image5.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CS61CL : Machine Structures</a:t>
            </a:r>
            <a:endParaRPr lang="en-US" dirty="0">
              <a:solidFill>
                <a:schemeClr val="tx1"/>
              </a:solidFill>
            </a:endParaRPr>
          </a:p>
        </p:txBody>
      </p:sp>
      <p:sp>
        <p:nvSpPr>
          <p:cNvPr id="3" name="Content Placeholder 2"/>
          <p:cNvSpPr>
            <a:spLocks noGrp="1"/>
          </p:cNvSpPr>
          <p:nvPr>
            <p:ph idx="1"/>
          </p:nvPr>
        </p:nvSpPr>
        <p:spPr/>
        <p:txBody>
          <a:bodyPr/>
          <a:lstStyle/>
          <a:p>
            <a:pPr algn="ctr">
              <a:buNone/>
            </a:pPr>
            <a:r>
              <a:rPr lang="en-US" dirty="0" smtClean="0"/>
              <a:t>Lecture #11 – Caches</a:t>
            </a:r>
          </a:p>
          <a:p>
            <a:pPr algn="ctr">
              <a:buNone/>
            </a:pPr>
            <a:r>
              <a:rPr lang="en-US" dirty="0" smtClean="0"/>
              <a:t>2009-07-29</a:t>
            </a:r>
            <a:endParaRPr lang="en-US" dirty="0"/>
          </a:p>
        </p:txBody>
      </p:sp>
      <p:grpSp>
        <p:nvGrpSpPr>
          <p:cNvPr id="4" name="Group 36"/>
          <p:cNvGrpSpPr>
            <a:grpSpLocks/>
          </p:cNvGrpSpPr>
          <p:nvPr/>
        </p:nvGrpSpPr>
        <p:grpSpPr bwMode="auto">
          <a:xfrm>
            <a:off x="3497263" y="2501900"/>
            <a:ext cx="2124075" cy="2832100"/>
            <a:chOff x="2203" y="1481"/>
            <a:chExt cx="1338" cy="1784"/>
          </a:xfrm>
        </p:grpSpPr>
        <p:pic>
          <p:nvPicPr>
            <p:cNvPr id="5" name="Picture 20" descr="Jeremy"/>
            <p:cNvPicPr>
              <a:picLocks noChangeAspect="1" noChangeArrowheads="1"/>
            </p:cNvPicPr>
            <p:nvPr/>
          </p:nvPicPr>
          <p:blipFill>
            <a:blip r:embed="rId2"/>
            <a:srcRect/>
            <a:stretch>
              <a:fillRect/>
            </a:stretch>
          </p:blipFill>
          <p:spPr bwMode="auto">
            <a:xfrm>
              <a:off x="2208" y="1488"/>
              <a:ext cx="1330" cy="1773"/>
            </a:xfrm>
            <a:prstGeom prst="rect">
              <a:avLst/>
            </a:prstGeom>
            <a:noFill/>
            <a:ln w="9525">
              <a:noFill/>
              <a:miter lim="800000"/>
              <a:headEnd/>
              <a:tailEnd/>
            </a:ln>
          </p:spPr>
        </p:pic>
        <p:sp>
          <p:nvSpPr>
            <p:cNvPr id="6" name="Rectangle 6"/>
            <p:cNvSpPr>
              <a:spLocks noChangeArrowheads="1"/>
            </p:cNvSpPr>
            <p:nvPr/>
          </p:nvSpPr>
          <p:spPr bwMode="auto">
            <a:xfrm>
              <a:off x="2203" y="1481"/>
              <a:ext cx="1338" cy="1784"/>
            </a:xfrm>
            <a:prstGeom prst="rect">
              <a:avLst/>
            </a:prstGeom>
            <a:noFill/>
            <a:ln w="38100">
              <a:solidFill>
                <a:srgbClr val="000550"/>
              </a:solidFill>
              <a:miter lim="800000"/>
              <a:headEnd/>
              <a:tailEnd/>
            </a:ln>
          </p:spPr>
          <p:txBody>
            <a:bodyPr anchor="ctr">
              <a:prstTxWarp prst="textNoShape">
                <a:avLst/>
              </a:prstTxWarp>
              <a:spAutoFit/>
            </a:bodyPr>
            <a:lstStyle/>
            <a:p>
              <a:endParaRPr lang="en-US"/>
            </a:p>
          </p:txBody>
        </p:sp>
      </p:grpSp>
      <p:sp>
        <p:nvSpPr>
          <p:cNvPr id="7" name="Rectangle 2"/>
          <p:cNvSpPr>
            <a:spLocks noChangeArrowheads="1"/>
          </p:cNvSpPr>
          <p:nvPr/>
        </p:nvSpPr>
        <p:spPr bwMode="auto">
          <a:xfrm>
            <a:off x="533400" y="5334000"/>
            <a:ext cx="8077200" cy="464230"/>
          </a:xfrm>
          <a:prstGeom prst="rect">
            <a:avLst/>
          </a:prstGeom>
          <a:solidFill>
            <a:srgbClr val="000550"/>
          </a:solidFill>
          <a:ln w="12700">
            <a:noFill/>
            <a:miter lim="800000"/>
            <a:headEnd/>
            <a:tailEnd/>
          </a:ln>
        </p:spPr>
        <p:txBody>
          <a:bodyPr lIns="63500" tIns="25400" rIns="63500" bIns="25400">
            <a:prstTxWarp prst="textNoShape">
              <a:avLst/>
            </a:prstTxWarp>
            <a:spAutoFit/>
          </a:bodyPr>
          <a:lstStyle/>
          <a:p>
            <a:pPr marL="203200" indent="-203200" algn="ctr">
              <a:lnSpc>
                <a:spcPct val="95000"/>
              </a:lnSpc>
              <a:spcBef>
                <a:spcPct val="65000"/>
              </a:spcBef>
              <a:buSzPct val="100000"/>
              <a:buFont typeface="Times" pitchFamily="18" charset="0"/>
              <a:buNone/>
              <a:tabLst>
                <a:tab pos="1660525" algn="l"/>
              </a:tabLst>
            </a:pPr>
            <a:r>
              <a:rPr lang="en-US" sz="2800" b="1" dirty="0">
                <a:solidFill>
                  <a:schemeClr val="tx1"/>
                </a:solidFill>
              </a:rPr>
              <a:t>Jeremy Huddleston</a:t>
            </a:r>
            <a:endParaRPr lang="en-US" sz="2800" b="1" dirty="0">
              <a:solidFill>
                <a:schemeClr val="tx1"/>
              </a:solidFill>
              <a:latin typeface="Courier New"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8770" name="Rectangle 2"/>
          <p:cNvSpPr>
            <a:spLocks noGrp="1" noChangeArrowheads="1"/>
          </p:cNvSpPr>
          <p:nvPr>
            <p:ph type="title"/>
          </p:nvPr>
        </p:nvSpPr>
        <p:spPr/>
        <p:txBody>
          <a:bodyPr/>
          <a:lstStyle/>
          <a:p>
            <a:r>
              <a:rPr lang="en-US" sz="3600" dirty="0" smtClean="0"/>
              <a:t>Memory Hierarchy Analogy: Library (2/2)</a:t>
            </a:r>
            <a:endParaRPr lang="en-US" sz="3600" dirty="0"/>
          </a:p>
        </p:txBody>
      </p:sp>
      <p:sp>
        <p:nvSpPr>
          <p:cNvPr id="2848771" name="Rectangle 3"/>
          <p:cNvSpPr>
            <a:spLocks noGrp="1" noChangeArrowheads="1"/>
          </p:cNvSpPr>
          <p:nvPr>
            <p:ph type="body" idx="1"/>
          </p:nvPr>
        </p:nvSpPr>
        <p:spPr/>
        <p:txBody>
          <a:bodyPr/>
          <a:lstStyle/>
          <a:p>
            <a:r>
              <a:rPr lang="en-US" dirty="0" smtClean="0"/>
              <a:t>Open books on table are </a:t>
            </a:r>
            <a:r>
              <a:rPr lang="en-US" dirty="0" smtClean="0">
                <a:solidFill>
                  <a:schemeClr val="accent2"/>
                </a:solidFill>
              </a:rPr>
              <a:t>cache</a:t>
            </a:r>
          </a:p>
          <a:p>
            <a:pPr lvl="1"/>
            <a:r>
              <a:rPr lang="en-US" dirty="0" smtClean="0"/>
              <a:t>smaller capacity: can have very few open books fit on table; again, when table fills up, you must close a book</a:t>
            </a:r>
          </a:p>
          <a:p>
            <a:pPr lvl="1"/>
            <a:r>
              <a:rPr lang="en-US" dirty="0" smtClean="0"/>
              <a:t>much, much faster to retrieve data</a:t>
            </a:r>
          </a:p>
          <a:p>
            <a:r>
              <a:rPr lang="en-US" dirty="0" smtClean="0"/>
              <a:t>Illusion created: whole library open on the tabletop </a:t>
            </a:r>
          </a:p>
          <a:p>
            <a:pPr lvl="1"/>
            <a:r>
              <a:rPr lang="en-US" dirty="0" smtClean="0"/>
              <a:t>Keep as many recently used books open on table as possible since likely to use again</a:t>
            </a:r>
          </a:p>
          <a:p>
            <a:pPr lvl="1"/>
            <a:r>
              <a:rPr lang="en-US" dirty="0" smtClean="0"/>
              <a:t>Also keep as many books on table as possible, since faster than going to library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0818" name="Rectangle 2"/>
          <p:cNvSpPr>
            <a:spLocks noGrp="1" noChangeArrowheads="1"/>
          </p:cNvSpPr>
          <p:nvPr>
            <p:ph type="title"/>
          </p:nvPr>
        </p:nvSpPr>
        <p:spPr/>
        <p:txBody>
          <a:bodyPr/>
          <a:lstStyle/>
          <a:p>
            <a:r>
              <a:rPr lang="en-US" smtClean="0"/>
              <a:t>Memory Hierarchy Basis</a:t>
            </a:r>
            <a:endParaRPr lang="en-US" dirty="0"/>
          </a:p>
        </p:txBody>
      </p:sp>
      <p:sp>
        <p:nvSpPr>
          <p:cNvPr id="2850819" name="Rectangle 3"/>
          <p:cNvSpPr>
            <a:spLocks noGrp="1" noChangeArrowheads="1"/>
          </p:cNvSpPr>
          <p:nvPr>
            <p:ph type="body" idx="1"/>
          </p:nvPr>
        </p:nvSpPr>
        <p:spPr/>
        <p:txBody>
          <a:bodyPr/>
          <a:lstStyle/>
          <a:p>
            <a:r>
              <a:rPr lang="en-US" dirty="0" smtClean="0"/>
              <a:t>Cache contains copies of data in memory that are being used.</a:t>
            </a:r>
          </a:p>
          <a:p>
            <a:r>
              <a:rPr lang="en-US" dirty="0" smtClean="0"/>
              <a:t>Memory contains copies of data on disk that are being used.</a:t>
            </a:r>
          </a:p>
          <a:p>
            <a:r>
              <a:rPr lang="en-US" dirty="0" smtClean="0"/>
              <a:t>Caches work on the principles of </a:t>
            </a:r>
            <a:r>
              <a:rPr lang="en-US" dirty="0" smtClean="0">
                <a:solidFill>
                  <a:schemeClr val="accent1"/>
                </a:solidFill>
              </a:rPr>
              <a:t>temporal and spatial locality</a:t>
            </a:r>
            <a:r>
              <a:rPr lang="en-US" dirty="0" smtClean="0"/>
              <a:t>.</a:t>
            </a:r>
          </a:p>
          <a:p>
            <a:pPr lvl="1"/>
            <a:r>
              <a:rPr lang="en-US" dirty="0" smtClean="0"/>
              <a:t>Temporal Locality: if we use it now, chances are we’ll want to use it again soon.</a:t>
            </a:r>
          </a:p>
          <a:p>
            <a:pPr lvl="1"/>
            <a:r>
              <a:rPr lang="en-US" dirty="0" smtClean="0"/>
              <a:t>Spatial Locality: if we use a piece of memory, chances are we’ll use the neighboring pieces soon.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2866" name="Rectangle 2"/>
          <p:cNvSpPr>
            <a:spLocks noGrp="1" noChangeArrowheads="1"/>
          </p:cNvSpPr>
          <p:nvPr>
            <p:ph type="title"/>
          </p:nvPr>
        </p:nvSpPr>
        <p:spPr/>
        <p:txBody>
          <a:bodyPr/>
          <a:lstStyle/>
          <a:p>
            <a:r>
              <a:rPr lang="en-US" smtClean="0"/>
              <a:t>Cache Design</a:t>
            </a:r>
            <a:endParaRPr lang="en-US"/>
          </a:p>
        </p:txBody>
      </p:sp>
      <p:sp>
        <p:nvSpPr>
          <p:cNvPr id="2852867" name="Rectangle 3"/>
          <p:cNvSpPr>
            <a:spLocks noGrp="1" noChangeArrowheads="1"/>
          </p:cNvSpPr>
          <p:nvPr>
            <p:ph type="body" idx="1"/>
          </p:nvPr>
        </p:nvSpPr>
        <p:spPr/>
        <p:txBody>
          <a:bodyPr/>
          <a:lstStyle/>
          <a:p>
            <a:r>
              <a:rPr lang="en-US" smtClean="0"/>
              <a:t>How do we organize cache?</a:t>
            </a:r>
          </a:p>
          <a:p>
            <a:r>
              <a:rPr lang="en-US" smtClean="0"/>
              <a:t>Where does each memory address map to?</a:t>
            </a:r>
          </a:p>
          <a:p>
            <a:pPr lvl="1"/>
            <a:r>
              <a:rPr lang="en-US" smtClean="0"/>
              <a:t>(Remember that cache is subset of memory, so multiple memory addresses map to the same cache location.)</a:t>
            </a:r>
          </a:p>
          <a:p>
            <a:r>
              <a:rPr lang="en-US" smtClean="0"/>
              <a:t>How do we know which elements are in cache?</a:t>
            </a:r>
          </a:p>
          <a:p>
            <a:r>
              <a:rPr lang="en-US" smtClean="0"/>
              <a:t>How do we quickly locate them?</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4916" name="Rectangle 4"/>
          <p:cNvSpPr>
            <a:spLocks noGrp="1" noChangeArrowheads="1"/>
          </p:cNvSpPr>
          <p:nvPr>
            <p:ph type="title"/>
          </p:nvPr>
        </p:nvSpPr>
        <p:spPr/>
        <p:txBody>
          <a:bodyPr/>
          <a:lstStyle/>
          <a:p>
            <a:r>
              <a:rPr lang="en-US" smtClean="0"/>
              <a:t>Administrivia</a:t>
            </a:r>
            <a:endParaRPr lang="en-US"/>
          </a:p>
        </p:txBody>
      </p:sp>
      <p:sp>
        <p:nvSpPr>
          <p:cNvPr id="2854917" name="Rectangle 5"/>
          <p:cNvSpPr>
            <a:spLocks noGrp="1" noChangeArrowheads="1"/>
          </p:cNvSpPr>
          <p:nvPr>
            <p:ph type="body" idx="1"/>
          </p:nvPr>
        </p:nvSpPr>
        <p:spPr/>
        <p:txBody>
          <a:bodyPr/>
          <a:lstStyle/>
          <a:p>
            <a:r>
              <a:rPr lang="en-US" dirty="0" smtClean="0"/>
              <a:t>Project 4 (on Caches) will be in</a:t>
            </a:r>
            <a:br>
              <a:rPr lang="en-US" dirty="0" smtClean="0"/>
            </a:br>
            <a:r>
              <a:rPr lang="en-US" dirty="0" smtClean="0">
                <a:solidFill>
                  <a:schemeClr val="accent2"/>
                </a:solidFill>
              </a:rPr>
              <a:t>optional groups of two</a:t>
            </a:r>
            <a:r>
              <a:rPr lang="en-US" dirty="0" smtClean="0"/>
              <a:t>.</a:t>
            </a:r>
            <a:endParaRPr lang="en-US" dirty="0" smtClean="0"/>
          </a:p>
          <a:p>
            <a:r>
              <a:rPr lang="en-US" dirty="0" smtClean="0"/>
              <a:t>Jeremy’s OH today canceled</a:t>
            </a:r>
          </a:p>
          <a:p>
            <a:pPr lvl="1"/>
            <a:r>
              <a:rPr lang="en-US" dirty="0" smtClean="0"/>
              <a:t>I will have OH on Friday, time will be posted on the newsgroup</a:t>
            </a:r>
          </a:p>
          <a:p>
            <a:r>
              <a:rPr lang="en-US" dirty="0" smtClean="0"/>
              <a:t>HW7 due tomorrow</a:t>
            </a:r>
          </a:p>
          <a:p>
            <a:pPr lvl="1"/>
            <a:r>
              <a:rPr lang="en-US" dirty="0" smtClean="0"/>
              <a:t>You </a:t>
            </a:r>
            <a:r>
              <a:rPr lang="en-US" dirty="0" smtClean="0">
                <a:solidFill>
                  <a:srgbClr val="800000"/>
                </a:solidFill>
              </a:rPr>
              <a:t>MUST </a:t>
            </a:r>
            <a:r>
              <a:rPr lang="en-US" dirty="0" smtClean="0"/>
              <a:t>have a discussion with your TA in lab tomorrow for credit</a:t>
            </a:r>
          </a:p>
        </p:txBody>
      </p:sp>
      <p:sp>
        <p:nvSpPr>
          <p:cNvPr id="8" name="Subtitle 48"/>
          <p:cNvSpPr txBox="1">
            <a:spLocks/>
          </p:cNvSpPr>
          <p:nvPr/>
        </p:nvSpPr>
        <p:spPr bwMode="auto">
          <a:xfrm>
            <a:off x="0" y="0"/>
            <a:ext cx="7696200" cy="533400"/>
          </a:xfrm>
          <a:prstGeom prst="rect">
            <a:avLst/>
          </a:prstGeom>
          <a:noFill/>
          <a:ln w="9525">
            <a:noFill/>
            <a:miter lim="800000"/>
            <a:headEnd/>
            <a:tailEnd/>
          </a:ln>
        </p:spPr>
        <p:txBody>
          <a:bodyPr lIns="100584">
            <a:prstTxWarp prst="textNoShape">
              <a:avLst/>
            </a:prstTxWarp>
          </a:bodyPr>
          <a:lstStyle/>
          <a:p>
            <a:pPr algn="r" eaLnBrk="1" hangingPunct="1">
              <a:lnSpc>
                <a:spcPct val="90000"/>
              </a:lnSpc>
              <a:buClr>
                <a:schemeClr val="tx2"/>
              </a:buClr>
              <a:buSzPct val="95000"/>
            </a:pPr>
            <a:endParaRPr lang="en-US" sz="2000" b="1" dirty="0">
              <a:latin typeface="Courier New" pitchFamily="-65" charset="0"/>
              <a:ea typeface="Courier New" pitchFamily="-65" charset="0"/>
              <a:cs typeface="Courier New" pitchFamily="-65"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5938" name="Rectangle 2"/>
          <p:cNvSpPr>
            <a:spLocks noGrp="1" noChangeArrowheads="1"/>
          </p:cNvSpPr>
          <p:nvPr>
            <p:ph type="title"/>
          </p:nvPr>
        </p:nvSpPr>
        <p:spPr/>
        <p:txBody>
          <a:bodyPr/>
          <a:lstStyle/>
          <a:p>
            <a:r>
              <a:rPr lang="en-US" smtClean="0"/>
              <a:t>Direct-Mapped Cache (1/4)</a:t>
            </a:r>
            <a:endParaRPr lang="en-US"/>
          </a:p>
        </p:txBody>
      </p:sp>
      <p:sp>
        <p:nvSpPr>
          <p:cNvPr id="2855939" name="Rectangle 3"/>
          <p:cNvSpPr>
            <a:spLocks noGrp="1" noChangeArrowheads="1"/>
          </p:cNvSpPr>
          <p:nvPr>
            <p:ph type="body" idx="1"/>
          </p:nvPr>
        </p:nvSpPr>
        <p:spPr/>
        <p:txBody>
          <a:bodyPr/>
          <a:lstStyle/>
          <a:p>
            <a:r>
              <a:rPr lang="en-US" dirty="0" smtClean="0"/>
              <a:t>In a </a:t>
            </a:r>
            <a:r>
              <a:rPr lang="en-US" dirty="0" smtClean="0">
                <a:solidFill>
                  <a:schemeClr val="accent1"/>
                </a:solidFill>
              </a:rPr>
              <a:t>direct-mapped cache</a:t>
            </a:r>
            <a:r>
              <a:rPr lang="en-US" dirty="0" smtClean="0"/>
              <a:t>, each memory address is associated with one possible </a:t>
            </a:r>
            <a:r>
              <a:rPr lang="en-US" dirty="0" smtClean="0">
                <a:solidFill>
                  <a:schemeClr val="accent1"/>
                </a:solidFill>
              </a:rPr>
              <a:t>block </a:t>
            </a:r>
            <a:r>
              <a:rPr lang="en-US" dirty="0" smtClean="0"/>
              <a:t>within the cache</a:t>
            </a:r>
          </a:p>
          <a:p>
            <a:pPr lvl="1"/>
            <a:r>
              <a:rPr lang="en-US" dirty="0" smtClean="0"/>
              <a:t>Therefore, we only need to look in a single location in the cache for the data if it exists in the cache</a:t>
            </a:r>
          </a:p>
          <a:p>
            <a:pPr lvl="1"/>
            <a:r>
              <a:rPr lang="en-US" dirty="0" smtClean="0"/>
              <a:t>Block is the unit of transfer between cache and memory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57986" name="Rectangle 2"/>
          <p:cNvSpPr>
            <a:spLocks noGrp="1" noChangeArrowheads="1"/>
          </p:cNvSpPr>
          <p:nvPr>
            <p:ph type="title"/>
          </p:nvPr>
        </p:nvSpPr>
        <p:spPr>
          <a:xfrm>
            <a:off x="584200" y="277813"/>
            <a:ext cx="6394450" cy="409575"/>
          </a:xfrm>
          <a:noFill/>
          <a:ln/>
        </p:spPr>
        <p:txBody>
          <a:bodyPr wrap="square" lIns="90488" tIns="44450" rIns="90488" bIns="44450" anchor="ctr"/>
          <a:lstStyle/>
          <a:p>
            <a:r>
              <a:rPr lang="en-US"/>
              <a:t>Direct-Mapped Cache (2/4)</a:t>
            </a:r>
          </a:p>
        </p:txBody>
      </p:sp>
      <p:sp>
        <p:nvSpPr>
          <p:cNvPr id="2857987" name="Rectangle 3"/>
          <p:cNvSpPr>
            <a:spLocks noGrp="1" noChangeArrowheads="1"/>
          </p:cNvSpPr>
          <p:nvPr>
            <p:ph type="body" idx="1"/>
          </p:nvPr>
        </p:nvSpPr>
        <p:spPr>
          <a:xfrm>
            <a:off x="3451225" y="3352800"/>
            <a:ext cx="5692775" cy="2603500"/>
          </a:xfrm>
          <a:noFill/>
          <a:ln/>
        </p:spPr>
        <p:txBody>
          <a:bodyPr lIns="90488" tIns="44450" rIns="90488" bIns="44450"/>
          <a:lstStyle/>
          <a:p>
            <a:pPr marL="285750" indent="-285750">
              <a:buFont typeface="Times" pitchFamily="-65" charset="0"/>
              <a:buNone/>
            </a:pPr>
            <a:r>
              <a:rPr lang="en-US"/>
              <a:t>      Cache Location 0 can be</a:t>
            </a:r>
            <a:br>
              <a:rPr lang="en-US"/>
            </a:br>
            <a:r>
              <a:rPr lang="en-US"/>
              <a:t>    occupied by data from:</a:t>
            </a:r>
          </a:p>
          <a:p>
            <a:pPr lvl="1" indent="-228600"/>
            <a:r>
              <a:rPr lang="en-US"/>
              <a:t>Memory location 0, 4, 8, ... </a:t>
            </a:r>
          </a:p>
          <a:p>
            <a:pPr lvl="1" indent="-228600"/>
            <a:r>
              <a:rPr lang="en-US"/>
              <a:t>4 blocks </a:t>
            </a:r>
            <a:r>
              <a:rPr lang="en-US">
                <a:solidFill>
                  <a:schemeClr val="tx2"/>
                </a:solidFill>
                <a:latin typeface="Symbol" pitchFamily="-65" charset="2"/>
                <a:cs typeface="ＭＳ Ｐゴシック" pitchFamily="-65" charset="-128"/>
                <a:sym typeface="Symbol" pitchFamily="-65" charset="2"/>
              </a:rPr>
              <a:t></a:t>
            </a:r>
            <a:r>
              <a:rPr lang="en-US"/>
              <a:t>any memory location that is multiple of 4</a:t>
            </a:r>
          </a:p>
        </p:txBody>
      </p:sp>
      <p:grpSp>
        <p:nvGrpSpPr>
          <p:cNvPr id="2" name="Group 4"/>
          <p:cNvGrpSpPr>
            <a:grpSpLocks/>
          </p:cNvGrpSpPr>
          <p:nvPr/>
        </p:nvGrpSpPr>
        <p:grpSpPr bwMode="auto">
          <a:xfrm>
            <a:off x="2978150" y="1708150"/>
            <a:ext cx="1758950" cy="3879850"/>
            <a:chOff x="1876" y="1076"/>
            <a:chExt cx="1108" cy="2444"/>
          </a:xfrm>
        </p:grpSpPr>
        <p:sp>
          <p:nvSpPr>
            <p:cNvPr id="2857989" name="Line 5"/>
            <p:cNvSpPr>
              <a:spLocks noChangeShapeType="1"/>
            </p:cNvSpPr>
            <p:nvPr/>
          </p:nvSpPr>
          <p:spPr bwMode="auto">
            <a:xfrm flipV="1">
              <a:off x="1876" y="1076"/>
              <a:ext cx="1060" cy="152"/>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857990" name="Line 6"/>
            <p:cNvSpPr>
              <a:spLocks noChangeShapeType="1"/>
            </p:cNvSpPr>
            <p:nvPr/>
          </p:nvSpPr>
          <p:spPr bwMode="auto">
            <a:xfrm flipV="1">
              <a:off x="1912" y="1100"/>
              <a:ext cx="1048" cy="78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857991" name="Line 7"/>
            <p:cNvSpPr>
              <a:spLocks noChangeShapeType="1"/>
            </p:cNvSpPr>
            <p:nvPr/>
          </p:nvSpPr>
          <p:spPr bwMode="auto">
            <a:xfrm flipV="1">
              <a:off x="1876" y="1124"/>
              <a:ext cx="1060" cy="1604"/>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857992" name="Line 8"/>
            <p:cNvSpPr>
              <a:spLocks noChangeShapeType="1"/>
            </p:cNvSpPr>
            <p:nvPr/>
          </p:nvSpPr>
          <p:spPr bwMode="auto">
            <a:xfrm flipV="1">
              <a:off x="1876" y="1184"/>
              <a:ext cx="1108" cy="2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857994" name="Rectangle 10"/>
          <p:cNvSpPr>
            <a:spLocks noChangeArrowheads="1"/>
          </p:cNvSpPr>
          <p:nvPr/>
        </p:nvSpPr>
        <p:spPr bwMode="auto">
          <a:xfrm>
            <a:off x="1312863" y="1206500"/>
            <a:ext cx="1484312"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dirty="0">
                <a:solidFill>
                  <a:schemeClr val="tx1"/>
                </a:solidFill>
                <a:latin typeface="Times" pitchFamily="-65" charset="0"/>
              </a:rPr>
              <a:t>Memory</a:t>
            </a:r>
          </a:p>
        </p:txBody>
      </p:sp>
      <p:sp>
        <p:nvSpPr>
          <p:cNvPr id="2857995" name="Rectangle 11"/>
          <p:cNvSpPr>
            <a:spLocks noChangeArrowheads="1"/>
          </p:cNvSpPr>
          <p:nvPr/>
        </p:nvSpPr>
        <p:spPr bwMode="auto">
          <a:xfrm>
            <a:off x="0" y="869950"/>
            <a:ext cx="1374775" cy="8191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Times" pitchFamily="-65" charset="0"/>
              </a:rPr>
              <a:t>Memory </a:t>
            </a:r>
            <a:br>
              <a:rPr lang="en-US" sz="2400" b="1" dirty="0">
                <a:solidFill>
                  <a:schemeClr val="tx1"/>
                </a:solidFill>
                <a:latin typeface="Times" pitchFamily="-65" charset="0"/>
              </a:rPr>
            </a:br>
            <a:r>
              <a:rPr lang="en-US" sz="2400" b="1" dirty="0">
                <a:solidFill>
                  <a:schemeClr val="tx1"/>
                </a:solidFill>
                <a:latin typeface="Times" pitchFamily="-65" charset="0"/>
              </a:rPr>
              <a:t>Address</a:t>
            </a:r>
          </a:p>
        </p:txBody>
      </p:sp>
      <p:sp>
        <p:nvSpPr>
          <p:cNvPr id="2857996" name="Rectangle 12"/>
          <p:cNvSpPr>
            <a:spLocks noChangeArrowheads="1"/>
          </p:cNvSpPr>
          <p:nvPr/>
        </p:nvSpPr>
        <p:spPr bwMode="auto">
          <a:xfrm>
            <a:off x="927100" y="1789113"/>
            <a:ext cx="2032000" cy="11938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857997" name="Line 13"/>
          <p:cNvSpPr>
            <a:spLocks noChangeShapeType="1"/>
          </p:cNvSpPr>
          <p:nvPr/>
        </p:nvSpPr>
        <p:spPr bwMode="auto">
          <a:xfrm>
            <a:off x="927100" y="20812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57998" name="Line 14"/>
          <p:cNvSpPr>
            <a:spLocks noChangeShapeType="1"/>
          </p:cNvSpPr>
          <p:nvPr/>
        </p:nvSpPr>
        <p:spPr bwMode="auto">
          <a:xfrm>
            <a:off x="927100" y="23860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57999" name="Line 15"/>
          <p:cNvSpPr>
            <a:spLocks noChangeShapeType="1"/>
          </p:cNvSpPr>
          <p:nvPr/>
        </p:nvSpPr>
        <p:spPr bwMode="auto">
          <a:xfrm>
            <a:off x="927100" y="26908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58000" name="Rectangle 16"/>
          <p:cNvSpPr>
            <a:spLocks noChangeArrowheads="1"/>
          </p:cNvSpPr>
          <p:nvPr/>
        </p:nvSpPr>
        <p:spPr bwMode="auto">
          <a:xfrm>
            <a:off x="927100" y="3008313"/>
            <a:ext cx="2032000" cy="11938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858001" name="Line 17"/>
          <p:cNvSpPr>
            <a:spLocks noChangeShapeType="1"/>
          </p:cNvSpPr>
          <p:nvPr/>
        </p:nvSpPr>
        <p:spPr bwMode="auto">
          <a:xfrm>
            <a:off x="927100" y="33004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58002" name="Line 18"/>
          <p:cNvSpPr>
            <a:spLocks noChangeShapeType="1"/>
          </p:cNvSpPr>
          <p:nvPr/>
        </p:nvSpPr>
        <p:spPr bwMode="auto">
          <a:xfrm>
            <a:off x="927100" y="36052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58003" name="Line 19"/>
          <p:cNvSpPr>
            <a:spLocks noChangeShapeType="1"/>
          </p:cNvSpPr>
          <p:nvPr/>
        </p:nvSpPr>
        <p:spPr bwMode="auto">
          <a:xfrm>
            <a:off x="927100" y="39100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58004" name="Rectangle 20"/>
          <p:cNvSpPr>
            <a:spLocks noChangeArrowheads="1"/>
          </p:cNvSpPr>
          <p:nvPr/>
        </p:nvSpPr>
        <p:spPr bwMode="auto">
          <a:xfrm>
            <a:off x="927100" y="4227513"/>
            <a:ext cx="2032000" cy="11938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858005" name="Line 21"/>
          <p:cNvSpPr>
            <a:spLocks noChangeShapeType="1"/>
          </p:cNvSpPr>
          <p:nvPr/>
        </p:nvSpPr>
        <p:spPr bwMode="auto">
          <a:xfrm>
            <a:off x="927100" y="45196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58006" name="Line 22"/>
          <p:cNvSpPr>
            <a:spLocks noChangeShapeType="1"/>
          </p:cNvSpPr>
          <p:nvPr/>
        </p:nvSpPr>
        <p:spPr bwMode="auto">
          <a:xfrm>
            <a:off x="927100" y="48244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58007" name="Line 23"/>
          <p:cNvSpPr>
            <a:spLocks noChangeShapeType="1"/>
          </p:cNvSpPr>
          <p:nvPr/>
        </p:nvSpPr>
        <p:spPr bwMode="auto">
          <a:xfrm>
            <a:off x="927100" y="51292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58008" name="Rectangle 24"/>
          <p:cNvSpPr>
            <a:spLocks noChangeArrowheads="1"/>
          </p:cNvSpPr>
          <p:nvPr/>
        </p:nvSpPr>
        <p:spPr bwMode="auto">
          <a:xfrm>
            <a:off x="927100" y="5446713"/>
            <a:ext cx="2032000" cy="11938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858009" name="Line 25"/>
          <p:cNvSpPr>
            <a:spLocks noChangeShapeType="1"/>
          </p:cNvSpPr>
          <p:nvPr/>
        </p:nvSpPr>
        <p:spPr bwMode="auto">
          <a:xfrm>
            <a:off x="927100" y="57388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58010" name="Line 26"/>
          <p:cNvSpPr>
            <a:spLocks noChangeShapeType="1"/>
          </p:cNvSpPr>
          <p:nvPr/>
        </p:nvSpPr>
        <p:spPr bwMode="auto">
          <a:xfrm>
            <a:off x="927100" y="60436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58011" name="Line 27"/>
          <p:cNvSpPr>
            <a:spLocks noChangeShapeType="1"/>
          </p:cNvSpPr>
          <p:nvPr/>
        </p:nvSpPr>
        <p:spPr bwMode="auto">
          <a:xfrm>
            <a:off x="927100" y="63484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58012" name="Rectangle 28"/>
          <p:cNvSpPr>
            <a:spLocks noChangeArrowheads="1"/>
          </p:cNvSpPr>
          <p:nvPr/>
        </p:nvSpPr>
        <p:spPr bwMode="auto">
          <a:xfrm>
            <a:off x="541338" y="16748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858013" name="Rectangle 29"/>
          <p:cNvSpPr>
            <a:spLocks noChangeArrowheads="1"/>
          </p:cNvSpPr>
          <p:nvPr/>
        </p:nvSpPr>
        <p:spPr bwMode="auto">
          <a:xfrm>
            <a:off x="560388" y="19796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858014" name="Rectangle 30"/>
          <p:cNvSpPr>
            <a:spLocks noChangeArrowheads="1"/>
          </p:cNvSpPr>
          <p:nvPr/>
        </p:nvSpPr>
        <p:spPr bwMode="auto">
          <a:xfrm>
            <a:off x="560388" y="22844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2</a:t>
            </a:r>
          </a:p>
        </p:txBody>
      </p:sp>
      <p:sp>
        <p:nvSpPr>
          <p:cNvPr id="2858015" name="Rectangle 31"/>
          <p:cNvSpPr>
            <a:spLocks noChangeArrowheads="1"/>
          </p:cNvSpPr>
          <p:nvPr/>
        </p:nvSpPr>
        <p:spPr bwMode="auto">
          <a:xfrm>
            <a:off x="560388" y="25892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3</a:t>
            </a:r>
          </a:p>
        </p:txBody>
      </p:sp>
      <p:sp>
        <p:nvSpPr>
          <p:cNvPr id="2858016" name="Rectangle 32"/>
          <p:cNvSpPr>
            <a:spLocks noChangeArrowheads="1"/>
          </p:cNvSpPr>
          <p:nvPr/>
        </p:nvSpPr>
        <p:spPr bwMode="auto">
          <a:xfrm>
            <a:off x="560388" y="28940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4</a:t>
            </a:r>
          </a:p>
        </p:txBody>
      </p:sp>
      <p:sp>
        <p:nvSpPr>
          <p:cNvPr id="2858017" name="Rectangle 33"/>
          <p:cNvSpPr>
            <a:spLocks noChangeArrowheads="1"/>
          </p:cNvSpPr>
          <p:nvPr/>
        </p:nvSpPr>
        <p:spPr bwMode="auto">
          <a:xfrm>
            <a:off x="560388" y="31988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5</a:t>
            </a:r>
          </a:p>
        </p:txBody>
      </p:sp>
      <p:sp>
        <p:nvSpPr>
          <p:cNvPr id="2858018" name="Rectangle 34"/>
          <p:cNvSpPr>
            <a:spLocks noChangeArrowheads="1"/>
          </p:cNvSpPr>
          <p:nvPr/>
        </p:nvSpPr>
        <p:spPr bwMode="auto">
          <a:xfrm>
            <a:off x="560388" y="35036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6</a:t>
            </a:r>
          </a:p>
        </p:txBody>
      </p:sp>
      <p:sp>
        <p:nvSpPr>
          <p:cNvPr id="2858019" name="Rectangle 35"/>
          <p:cNvSpPr>
            <a:spLocks noChangeArrowheads="1"/>
          </p:cNvSpPr>
          <p:nvPr/>
        </p:nvSpPr>
        <p:spPr bwMode="auto">
          <a:xfrm>
            <a:off x="560388" y="38084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7</a:t>
            </a:r>
          </a:p>
        </p:txBody>
      </p:sp>
      <p:sp>
        <p:nvSpPr>
          <p:cNvPr id="2858020" name="Rectangle 36"/>
          <p:cNvSpPr>
            <a:spLocks noChangeArrowheads="1"/>
          </p:cNvSpPr>
          <p:nvPr/>
        </p:nvSpPr>
        <p:spPr bwMode="auto">
          <a:xfrm>
            <a:off x="560388" y="41132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8</a:t>
            </a:r>
          </a:p>
        </p:txBody>
      </p:sp>
      <p:sp>
        <p:nvSpPr>
          <p:cNvPr id="2858021" name="Rectangle 37"/>
          <p:cNvSpPr>
            <a:spLocks noChangeArrowheads="1"/>
          </p:cNvSpPr>
          <p:nvPr/>
        </p:nvSpPr>
        <p:spPr bwMode="auto">
          <a:xfrm>
            <a:off x="560388" y="44180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9</a:t>
            </a:r>
          </a:p>
        </p:txBody>
      </p:sp>
      <p:sp>
        <p:nvSpPr>
          <p:cNvPr id="2858022" name="Rectangle 38"/>
          <p:cNvSpPr>
            <a:spLocks noChangeArrowheads="1"/>
          </p:cNvSpPr>
          <p:nvPr/>
        </p:nvSpPr>
        <p:spPr bwMode="auto">
          <a:xfrm>
            <a:off x="560388" y="4722813"/>
            <a:ext cx="438150"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a:t>
            </a:r>
          </a:p>
        </p:txBody>
      </p:sp>
      <p:sp>
        <p:nvSpPr>
          <p:cNvPr id="2858023" name="Rectangle 39"/>
          <p:cNvSpPr>
            <a:spLocks noChangeArrowheads="1"/>
          </p:cNvSpPr>
          <p:nvPr/>
        </p:nvSpPr>
        <p:spPr bwMode="auto">
          <a:xfrm>
            <a:off x="560388" y="5027613"/>
            <a:ext cx="417512"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a:t>
            </a:r>
          </a:p>
        </p:txBody>
      </p:sp>
      <p:sp>
        <p:nvSpPr>
          <p:cNvPr id="2858024" name="Rectangle 40"/>
          <p:cNvSpPr>
            <a:spLocks noChangeArrowheads="1"/>
          </p:cNvSpPr>
          <p:nvPr/>
        </p:nvSpPr>
        <p:spPr bwMode="auto">
          <a:xfrm>
            <a:off x="560388" y="5332413"/>
            <a:ext cx="438150"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t>
            </a:r>
          </a:p>
        </p:txBody>
      </p:sp>
      <p:sp>
        <p:nvSpPr>
          <p:cNvPr id="2858025" name="Rectangle 41"/>
          <p:cNvSpPr>
            <a:spLocks noChangeArrowheads="1"/>
          </p:cNvSpPr>
          <p:nvPr/>
        </p:nvSpPr>
        <p:spPr bwMode="auto">
          <a:xfrm>
            <a:off x="560388" y="5637213"/>
            <a:ext cx="438150"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D</a:t>
            </a:r>
          </a:p>
        </p:txBody>
      </p:sp>
      <p:sp>
        <p:nvSpPr>
          <p:cNvPr id="2858026" name="Rectangle 42"/>
          <p:cNvSpPr>
            <a:spLocks noChangeArrowheads="1"/>
          </p:cNvSpPr>
          <p:nvPr/>
        </p:nvSpPr>
        <p:spPr bwMode="auto">
          <a:xfrm>
            <a:off x="560388" y="5942013"/>
            <a:ext cx="417512"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E</a:t>
            </a:r>
          </a:p>
        </p:txBody>
      </p:sp>
      <p:sp>
        <p:nvSpPr>
          <p:cNvPr id="2858027" name="Rectangle 43"/>
          <p:cNvSpPr>
            <a:spLocks noChangeArrowheads="1"/>
          </p:cNvSpPr>
          <p:nvPr/>
        </p:nvSpPr>
        <p:spPr bwMode="auto">
          <a:xfrm>
            <a:off x="555625" y="6256338"/>
            <a:ext cx="398463"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F</a:t>
            </a:r>
          </a:p>
        </p:txBody>
      </p:sp>
      <p:sp>
        <p:nvSpPr>
          <p:cNvPr id="2858028" name="Rectangle 44"/>
          <p:cNvSpPr>
            <a:spLocks noChangeArrowheads="1"/>
          </p:cNvSpPr>
          <p:nvPr/>
        </p:nvSpPr>
        <p:spPr bwMode="auto">
          <a:xfrm>
            <a:off x="933450" y="1790700"/>
            <a:ext cx="2019300" cy="285750"/>
          </a:xfrm>
          <a:prstGeom prst="rect">
            <a:avLst/>
          </a:prstGeom>
          <a:solidFill>
            <a:srgbClr val="FF8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29" name="Rectangle 45"/>
          <p:cNvSpPr>
            <a:spLocks noChangeArrowheads="1"/>
          </p:cNvSpPr>
          <p:nvPr/>
        </p:nvSpPr>
        <p:spPr bwMode="auto">
          <a:xfrm>
            <a:off x="933450" y="2971800"/>
            <a:ext cx="2019300" cy="285750"/>
          </a:xfrm>
          <a:prstGeom prst="rect">
            <a:avLst/>
          </a:prstGeom>
          <a:solidFill>
            <a:srgbClr val="FF8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30" name="Rectangle 46"/>
          <p:cNvSpPr>
            <a:spLocks noChangeArrowheads="1"/>
          </p:cNvSpPr>
          <p:nvPr/>
        </p:nvSpPr>
        <p:spPr bwMode="auto">
          <a:xfrm>
            <a:off x="933450" y="4229100"/>
            <a:ext cx="2019300" cy="285750"/>
          </a:xfrm>
          <a:prstGeom prst="rect">
            <a:avLst/>
          </a:prstGeom>
          <a:solidFill>
            <a:srgbClr val="FF8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31" name="Rectangle 47"/>
          <p:cNvSpPr>
            <a:spLocks noChangeArrowheads="1"/>
          </p:cNvSpPr>
          <p:nvPr/>
        </p:nvSpPr>
        <p:spPr bwMode="auto">
          <a:xfrm>
            <a:off x="933450" y="5448300"/>
            <a:ext cx="2019300" cy="285750"/>
          </a:xfrm>
          <a:prstGeom prst="rect">
            <a:avLst/>
          </a:prstGeom>
          <a:solidFill>
            <a:srgbClr val="FF8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32" name="Rectangle 48"/>
          <p:cNvSpPr>
            <a:spLocks noChangeArrowheads="1"/>
          </p:cNvSpPr>
          <p:nvPr/>
        </p:nvSpPr>
        <p:spPr bwMode="auto">
          <a:xfrm>
            <a:off x="933450" y="2076450"/>
            <a:ext cx="2019300" cy="285750"/>
          </a:xfrm>
          <a:prstGeom prst="rect">
            <a:avLst/>
          </a:prstGeom>
          <a:solidFill>
            <a:schemeClr val="accent4"/>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33" name="Rectangle 49"/>
          <p:cNvSpPr>
            <a:spLocks noChangeArrowheads="1"/>
          </p:cNvSpPr>
          <p:nvPr/>
        </p:nvSpPr>
        <p:spPr bwMode="auto">
          <a:xfrm>
            <a:off x="933450" y="3295650"/>
            <a:ext cx="2019300" cy="285750"/>
          </a:xfrm>
          <a:prstGeom prst="rect">
            <a:avLst/>
          </a:prstGeom>
          <a:solidFill>
            <a:schemeClr val="accent4"/>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34" name="Rectangle 50"/>
          <p:cNvSpPr>
            <a:spLocks noChangeArrowheads="1"/>
          </p:cNvSpPr>
          <p:nvPr/>
        </p:nvSpPr>
        <p:spPr bwMode="auto">
          <a:xfrm>
            <a:off x="933450" y="4514850"/>
            <a:ext cx="2019300" cy="285750"/>
          </a:xfrm>
          <a:prstGeom prst="rect">
            <a:avLst/>
          </a:prstGeom>
          <a:solidFill>
            <a:schemeClr val="accent4"/>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35" name="Rectangle 51"/>
          <p:cNvSpPr>
            <a:spLocks noChangeArrowheads="1"/>
          </p:cNvSpPr>
          <p:nvPr/>
        </p:nvSpPr>
        <p:spPr bwMode="auto">
          <a:xfrm>
            <a:off x="933450" y="5734050"/>
            <a:ext cx="2019300" cy="285750"/>
          </a:xfrm>
          <a:prstGeom prst="rect">
            <a:avLst/>
          </a:prstGeom>
          <a:solidFill>
            <a:schemeClr val="accent4"/>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36" name="Rectangle 52"/>
          <p:cNvSpPr>
            <a:spLocks noChangeArrowheads="1"/>
          </p:cNvSpPr>
          <p:nvPr/>
        </p:nvSpPr>
        <p:spPr bwMode="auto">
          <a:xfrm>
            <a:off x="933450" y="2362200"/>
            <a:ext cx="2019300" cy="285750"/>
          </a:xfrm>
          <a:prstGeom prst="rect">
            <a:avLst/>
          </a:prstGeom>
          <a:solidFill>
            <a:srgbClr val="FF66FF"/>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37" name="Rectangle 53"/>
          <p:cNvSpPr>
            <a:spLocks noChangeArrowheads="1"/>
          </p:cNvSpPr>
          <p:nvPr/>
        </p:nvSpPr>
        <p:spPr bwMode="auto">
          <a:xfrm>
            <a:off x="933450" y="3581400"/>
            <a:ext cx="2019300" cy="285750"/>
          </a:xfrm>
          <a:prstGeom prst="rect">
            <a:avLst/>
          </a:prstGeom>
          <a:solidFill>
            <a:srgbClr val="FF66FF"/>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38" name="Rectangle 54"/>
          <p:cNvSpPr>
            <a:spLocks noChangeArrowheads="1"/>
          </p:cNvSpPr>
          <p:nvPr/>
        </p:nvSpPr>
        <p:spPr bwMode="auto">
          <a:xfrm>
            <a:off x="933450" y="4800600"/>
            <a:ext cx="2019300" cy="285750"/>
          </a:xfrm>
          <a:prstGeom prst="rect">
            <a:avLst/>
          </a:prstGeom>
          <a:solidFill>
            <a:srgbClr val="FF66FF"/>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39" name="Rectangle 55"/>
          <p:cNvSpPr>
            <a:spLocks noChangeArrowheads="1"/>
          </p:cNvSpPr>
          <p:nvPr/>
        </p:nvSpPr>
        <p:spPr bwMode="auto">
          <a:xfrm>
            <a:off x="933450" y="6019800"/>
            <a:ext cx="2019300" cy="285750"/>
          </a:xfrm>
          <a:prstGeom prst="rect">
            <a:avLst/>
          </a:prstGeom>
          <a:solidFill>
            <a:srgbClr val="FF66FF"/>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40" name="Rectangle 56"/>
          <p:cNvSpPr>
            <a:spLocks noChangeArrowheads="1"/>
          </p:cNvSpPr>
          <p:nvPr/>
        </p:nvSpPr>
        <p:spPr bwMode="auto">
          <a:xfrm>
            <a:off x="933450" y="2652713"/>
            <a:ext cx="2019300" cy="28575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41" name="Rectangle 57"/>
          <p:cNvSpPr>
            <a:spLocks noChangeArrowheads="1"/>
          </p:cNvSpPr>
          <p:nvPr/>
        </p:nvSpPr>
        <p:spPr bwMode="auto">
          <a:xfrm>
            <a:off x="933450" y="3905250"/>
            <a:ext cx="2019300" cy="28575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42" name="Rectangle 58"/>
          <p:cNvSpPr>
            <a:spLocks noChangeArrowheads="1"/>
          </p:cNvSpPr>
          <p:nvPr/>
        </p:nvSpPr>
        <p:spPr bwMode="auto">
          <a:xfrm>
            <a:off x="933450" y="5124450"/>
            <a:ext cx="2019300" cy="28575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43" name="Rectangle 59"/>
          <p:cNvSpPr>
            <a:spLocks noChangeArrowheads="1"/>
          </p:cNvSpPr>
          <p:nvPr/>
        </p:nvSpPr>
        <p:spPr bwMode="auto">
          <a:xfrm>
            <a:off x="933450" y="6343650"/>
            <a:ext cx="2019300" cy="28575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45" name="Rectangle 61"/>
          <p:cNvSpPr>
            <a:spLocks noChangeArrowheads="1"/>
          </p:cNvSpPr>
          <p:nvPr/>
        </p:nvSpPr>
        <p:spPr bwMode="auto">
          <a:xfrm>
            <a:off x="5386388" y="711200"/>
            <a:ext cx="2482850" cy="94297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4  Byte Direct </a:t>
            </a:r>
          </a:p>
          <a:p>
            <a:r>
              <a:rPr lang="en-US" sz="2800" b="1">
                <a:solidFill>
                  <a:schemeClr val="tx1"/>
                </a:solidFill>
                <a:latin typeface="Times" pitchFamily="-65" charset="0"/>
              </a:rPr>
              <a:t>Mapped Cache</a:t>
            </a:r>
          </a:p>
        </p:txBody>
      </p:sp>
      <p:sp>
        <p:nvSpPr>
          <p:cNvPr id="2858047" name="Line 63"/>
          <p:cNvSpPr>
            <a:spLocks noChangeShapeType="1"/>
          </p:cNvSpPr>
          <p:nvPr/>
        </p:nvSpPr>
        <p:spPr bwMode="auto">
          <a:xfrm>
            <a:off x="4965700" y="1905000"/>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58048" name="Line 64"/>
          <p:cNvSpPr>
            <a:spLocks noChangeShapeType="1"/>
          </p:cNvSpPr>
          <p:nvPr/>
        </p:nvSpPr>
        <p:spPr bwMode="auto">
          <a:xfrm>
            <a:off x="4965700" y="2209800"/>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58049" name="Line 65"/>
          <p:cNvSpPr>
            <a:spLocks noChangeShapeType="1"/>
          </p:cNvSpPr>
          <p:nvPr/>
        </p:nvSpPr>
        <p:spPr bwMode="auto">
          <a:xfrm>
            <a:off x="4965700" y="2514600"/>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58050" name="Rectangle 66"/>
          <p:cNvSpPr>
            <a:spLocks noChangeArrowheads="1"/>
          </p:cNvSpPr>
          <p:nvPr/>
        </p:nvSpPr>
        <p:spPr bwMode="auto">
          <a:xfrm>
            <a:off x="4075113" y="717550"/>
            <a:ext cx="1217612" cy="94297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Cache </a:t>
            </a:r>
          </a:p>
          <a:p>
            <a:r>
              <a:rPr lang="en-US" sz="2800" b="1">
                <a:solidFill>
                  <a:schemeClr val="tx1"/>
                </a:solidFill>
                <a:latin typeface="Times" pitchFamily="-65" charset="0"/>
              </a:rPr>
              <a:t>Index</a:t>
            </a:r>
          </a:p>
        </p:txBody>
      </p:sp>
      <p:sp>
        <p:nvSpPr>
          <p:cNvPr id="2858051" name="Rectangle 67"/>
          <p:cNvSpPr>
            <a:spLocks noChangeArrowheads="1"/>
          </p:cNvSpPr>
          <p:nvPr/>
        </p:nvSpPr>
        <p:spPr bwMode="auto">
          <a:xfrm>
            <a:off x="4646613" y="148590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858052" name="Rectangle 68"/>
          <p:cNvSpPr>
            <a:spLocks noChangeArrowheads="1"/>
          </p:cNvSpPr>
          <p:nvPr/>
        </p:nvSpPr>
        <p:spPr bwMode="auto">
          <a:xfrm>
            <a:off x="4646613" y="179070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858053" name="Rectangle 69"/>
          <p:cNvSpPr>
            <a:spLocks noChangeArrowheads="1"/>
          </p:cNvSpPr>
          <p:nvPr/>
        </p:nvSpPr>
        <p:spPr bwMode="auto">
          <a:xfrm>
            <a:off x="4646613" y="209550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2</a:t>
            </a:r>
          </a:p>
        </p:txBody>
      </p:sp>
      <p:sp>
        <p:nvSpPr>
          <p:cNvPr id="2858054" name="Rectangle 70"/>
          <p:cNvSpPr>
            <a:spLocks noChangeArrowheads="1"/>
          </p:cNvSpPr>
          <p:nvPr/>
        </p:nvSpPr>
        <p:spPr bwMode="auto">
          <a:xfrm>
            <a:off x="4646613" y="240030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3</a:t>
            </a:r>
          </a:p>
        </p:txBody>
      </p:sp>
      <p:sp>
        <p:nvSpPr>
          <p:cNvPr id="2858055" name="Rectangle 71"/>
          <p:cNvSpPr>
            <a:spLocks noChangeArrowheads="1"/>
          </p:cNvSpPr>
          <p:nvPr/>
        </p:nvSpPr>
        <p:spPr bwMode="auto">
          <a:xfrm>
            <a:off x="4972050" y="1619250"/>
            <a:ext cx="2019300" cy="285750"/>
          </a:xfrm>
          <a:prstGeom prst="rect">
            <a:avLst/>
          </a:prstGeom>
          <a:solidFill>
            <a:srgbClr val="FF8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56" name="Rectangle 72"/>
          <p:cNvSpPr>
            <a:spLocks noChangeArrowheads="1"/>
          </p:cNvSpPr>
          <p:nvPr/>
        </p:nvSpPr>
        <p:spPr bwMode="auto">
          <a:xfrm>
            <a:off x="4972050" y="1905000"/>
            <a:ext cx="2019300" cy="285750"/>
          </a:xfrm>
          <a:prstGeom prst="rect">
            <a:avLst/>
          </a:prstGeom>
          <a:solidFill>
            <a:schemeClr val="accent4"/>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57" name="Rectangle 73"/>
          <p:cNvSpPr>
            <a:spLocks noChangeArrowheads="1"/>
          </p:cNvSpPr>
          <p:nvPr/>
        </p:nvSpPr>
        <p:spPr bwMode="auto">
          <a:xfrm>
            <a:off x="4972050" y="2190750"/>
            <a:ext cx="2019300" cy="285750"/>
          </a:xfrm>
          <a:prstGeom prst="rect">
            <a:avLst/>
          </a:prstGeom>
          <a:solidFill>
            <a:srgbClr val="FF66FF"/>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58" name="Rectangle 74"/>
          <p:cNvSpPr>
            <a:spLocks noChangeArrowheads="1"/>
          </p:cNvSpPr>
          <p:nvPr/>
        </p:nvSpPr>
        <p:spPr bwMode="auto">
          <a:xfrm>
            <a:off x="4972050" y="2476500"/>
            <a:ext cx="2019300" cy="28575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58059" name="Rectangle 75"/>
          <p:cNvSpPr>
            <a:spLocks noChangeArrowheads="1"/>
          </p:cNvSpPr>
          <p:nvPr/>
        </p:nvSpPr>
        <p:spPr bwMode="auto">
          <a:xfrm>
            <a:off x="3429000" y="5562600"/>
            <a:ext cx="5173211" cy="1077218"/>
          </a:xfrm>
          <a:prstGeom prst="rect">
            <a:avLst/>
          </a:prstGeom>
          <a:noFill/>
          <a:ln w="12700">
            <a:noFill/>
            <a:miter lim="800000"/>
            <a:headEnd/>
            <a:tailEnd/>
          </a:ln>
          <a:effectLst/>
        </p:spPr>
        <p:txBody>
          <a:bodyPr wrap="none">
            <a:prstTxWarp prst="textNoShape">
              <a:avLst/>
            </a:prstTxWarp>
            <a:spAutoFit/>
          </a:bodyPr>
          <a:lstStyle/>
          <a:p>
            <a:r>
              <a:rPr lang="en-US" sz="3200" b="1" dirty="0">
                <a:latin typeface="18 VAG Rounded Bold   07390"/>
              </a:rPr>
              <a:t>What if we wanted a block</a:t>
            </a:r>
            <a:br>
              <a:rPr lang="en-US" sz="3200" b="1" dirty="0">
                <a:latin typeface="18 VAG Rounded Bold   07390"/>
              </a:rPr>
            </a:br>
            <a:r>
              <a:rPr lang="en-US" sz="3200" b="1" dirty="0">
                <a:latin typeface="18 VAG Rounded Bold   07390"/>
              </a:rPr>
              <a:t>to be bigger than one byte?</a:t>
            </a:r>
          </a:p>
        </p:txBody>
      </p:sp>
      <p:sp>
        <p:nvSpPr>
          <p:cNvPr id="2858060" name="Rectangle 76"/>
          <p:cNvSpPr>
            <a:spLocks noChangeArrowheads="1"/>
          </p:cNvSpPr>
          <p:nvPr/>
        </p:nvSpPr>
        <p:spPr bwMode="auto">
          <a:xfrm>
            <a:off x="4876800" y="2743200"/>
            <a:ext cx="2994025"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Block size = 1 byte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857987">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85798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85798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8580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987" grpId="0" build="p" bldLvl="2" autoUpdateAnimBg="0"/>
      <p:bldP spid="2858059" grpId="0" build="p"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84610" name="Rectangle 2"/>
          <p:cNvSpPr>
            <a:spLocks noGrp="1" noChangeArrowheads="1"/>
          </p:cNvSpPr>
          <p:nvPr>
            <p:ph type="title"/>
          </p:nvPr>
        </p:nvSpPr>
        <p:spPr>
          <a:xfrm>
            <a:off x="584200" y="277813"/>
            <a:ext cx="6394450" cy="409575"/>
          </a:xfrm>
          <a:noFill/>
          <a:ln/>
        </p:spPr>
        <p:txBody>
          <a:bodyPr wrap="square" lIns="90488" tIns="44450" rIns="90488" bIns="44450" anchor="ctr"/>
          <a:lstStyle/>
          <a:p>
            <a:r>
              <a:rPr lang="en-US"/>
              <a:t>Direct-Mapped Cache (3/4)</a:t>
            </a:r>
          </a:p>
        </p:txBody>
      </p:sp>
      <p:sp>
        <p:nvSpPr>
          <p:cNvPr id="2884611" name="Rectangle 3"/>
          <p:cNvSpPr>
            <a:spLocks noGrp="1" noChangeArrowheads="1"/>
          </p:cNvSpPr>
          <p:nvPr>
            <p:ph type="body" idx="1"/>
          </p:nvPr>
        </p:nvSpPr>
        <p:spPr>
          <a:xfrm>
            <a:off x="3657600" y="3657600"/>
            <a:ext cx="5311775" cy="2603500"/>
          </a:xfrm>
          <a:noFill/>
          <a:ln/>
        </p:spPr>
        <p:txBody>
          <a:bodyPr lIns="90488" tIns="44450" rIns="90488" bIns="44450"/>
          <a:lstStyle/>
          <a:p>
            <a:pPr marL="285750" indent="-285750">
              <a:lnSpc>
                <a:spcPct val="65000"/>
              </a:lnSpc>
            </a:pPr>
            <a:r>
              <a:rPr lang="en-US" sz="2400"/>
              <a:t>When we ask for a byte, the system finds out the right block, and loads it all!</a:t>
            </a:r>
          </a:p>
          <a:p>
            <a:pPr lvl="1" indent="-228600">
              <a:lnSpc>
                <a:spcPct val="75000"/>
              </a:lnSpc>
            </a:pPr>
            <a:r>
              <a:rPr lang="en-US" sz="2000"/>
              <a:t>How does it know right block?</a:t>
            </a:r>
          </a:p>
          <a:p>
            <a:pPr lvl="1" indent="-228600">
              <a:lnSpc>
                <a:spcPct val="75000"/>
              </a:lnSpc>
            </a:pPr>
            <a:r>
              <a:rPr lang="en-US" sz="2000"/>
              <a:t>How do we select the byte?</a:t>
            </a:r>
          </a:p>
          <a:p>
            <a:pPr marL="285750" indent="-285750">
              <a:lnSpc>
                <a:spcPct val="65000"/>
              </a:lnSpc>
            </a:pPr>
            <a:r>
              <a:rPr lang="en-US" sz="2400"/>
              <a:t>E.g., Mem address 11101?</a:t>
            </a:r>
          </a:p>
          <a:p>
            <a:pPr marL="285750" indent="-285750">
              <a:lnSpc>
                <a:spcPct val="65000"/>
              </a:lnSpc>
            </a:pPr>
            <a:r>
              <a:rPr lang="en-US" sz="2400"/>
              <a:t>How does it know WHICH colored block it originated from?</a:t>
            </a:r>
          </a:p>
          <a:p>
            <a:pPr lvl="1" indent="-228600">
              <a:lnSpc>
                <a:spcPct val="75000"/>
              </a:lnSpc>
            </a:pPr>
            <a:r>
              <a:rPr lang="en-US" sz="2000"/>
              <a:t>What do you do at baggage claim?</a:t>
            </a:r>
          </a:p>
        </p:txBody>
      </p:sp>
      <p:grpSp>
        <p:nvGrpSpPr>
          <p:cNvPr id="2" name="Group 4"/>
          <p:cNvGrpSpPr>
            <a:grpSpLocks/>
          </p:cNvGrpSpPr>
          <p:nvPr/>
        </p:nvGrpSpPr>
        <p:grpSpPr bwMode="auto">
          <a:xfrm>
            <a:off x="2978150" y="1708150"/>
            <a:ext cx="1758950" cy="3879850"/>
            <a:chOff x="1876" y="1076"/>
            <a:chExt cx="1108" cy="2444"/>
          </a:xfrm>
        </p:grpSpPr>
        <p:sp>
          <p:nvSpPr>
            <p:cNvPr id="2884613" name="Line 5"/>
            <p:cNvSpPr>
              <a:spLocks noChangeShapeType="1"/>
            </p:cNvSpPr>
            <p:nvPr/>
          </p:nvSpPr>
          <p:spPr bwMode="auto">
            <a:xfrm flipV="1">
              <a:off x="1876" y="1076"/>
              <a:ext cx="1060" cy="152"/>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884614" name="Line 6"/>
            <p:cNvSpPr>
              <a:spLocks noChangeShapeType="1"/>
            </p:cNvSpPr>
            <p:nvPr/>
          </p:nvSpPr>
          <p:spPr bwMode="auto">
            <a:xfrm flipV="1">
              <a:off x="1912" y="1100"/>
              <a:ext cx="1048" cy="78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884615" name="Line 7"/>
            <p:cNvSpPr>
              <a:spLocks noChangeShapeType="1"/>
            </p:cNvSpPr>
            <p:nvPr/>
          </p:nvSpPr>
          <p:spPr bwMode="auto">
            <a:xfrm flipV="1">
              <a:off x="1876" y="1124"/>
              <a:ext cx="1060" cy="1604"/>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884616" name="Line 8"/>
            <p:cNvSpPr>
              <a:spLocks noChangeShapeType="1"/>
            </p:cNvSpPr>
            <p:nvPr/>
          </p:nvSpPr>
          <p:spPr bwMode="auto">
            <a:xfrm flipV="1">
              <a:off x="1876" y="1184"/>
              <a:ext cx="1108" cy="2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884618" name="Rectangle 10"/>
          <p:cNvSpPr>
            <a:spLocks noChangeArrowheads="1"/>
          </p:cNvSpPr>
          <p:nvPr/>
        </p:nvSpPr>
        <p:spPr bwMode="auto">
          <a:xfrm>
            <a:off x="1312863" y="990600"/>
            <a:ext cx="1484312"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Memory</a:t>
            </a:r>
          </a:p>
        </p:txBody>
      </p:sp>
      <p:sp>
        <p:nvSpPr>
          <p:cNvPr id="2884619" name="Rectangle 11"/>
          <p:cNvSpPr>
            <a:spLocks noChangeArrowheads="1"/>
          </p:cNvSpPr>
          <p:nvPr/>
        </p:nvSpPr>
        <p:spPr bwMode="auto">
          <a:xfrm>
            <a:off x="0" y="869950"/>
            <a:ext cx="1374775" cy="8191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Times" pitchFamily="-65" charset="0"/>
              </a:rPr>
              <a:t>Memory </a:t>
            </a:r>
            <a:br>
              <a:rPr lang="en-US" sz="2400" b="1">
                <a:solidFill>
                  <a:schemeClr val="tx1"/>
                </a:solidFill>
                <a:latin typeface="Times" pitchFamily="-65" charset="0"/>
              </a:rPr>
            </a:br>
            <a:r>
              <a:rPr lang="en-US" sz="2400" b="1">
                <a:solidFill>
                  <a:schemeClr val="tx1"/>
                </a:solidFill>
                <a:latin typeface="Times" pitchFamily="-65" charset="0"/>
              </a:rPr>
              <a:t>Address</a:t>
            </a:r>
          </a:p>
        </p:txBody>
      </p:sp>
      <p:sp>
        <p:nvSpPr>
          <p:cNvPr id="2884620" name="Rectangle 12"/>
          <p:cNvSpPr>
            <a:spLocks noChangeArrowheads="1"/>
          </p:cNvSpPr>
          <p:nvPr/>
        </p:nvSpPr>
        <p:spPr bwMode="auto">
          <a:xfrm>
            <a:off x="927100" y="1789113"/>
            <a:ext cx="2032000" cy="11938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884621" name="Line 13"/>
          <p:cNvSpPr>
            <a:spLocks noChangeShapeType="1"/>
          </p:cNvSpPr>
          <p:nvPr/>
        </p:nvSpPr>
        <p:spPr bwMode="auto">
          <a:xfrm>
            <a:off x="927100" y="20812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4622" name="Line 14"/>
          <p:cNvSpPr>
            <a:spLocks noChangeShapeType="1"/>
          </p:cNvSpPr>
          <p:nvPr/>
        </p:nvSpPr>
        <p:spPr bwMode="auto">
          <a:xfrm>
            <a:off x="927100" y="23860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4623" name="Line 15"/>
          <p:cNvSpPr>
            <a:spLocks noChangeShapeType="1"/>
          </p:cNvSpPr>
          <p:nvPr/>
        </p:nvSpPr>
        <p:spPr bwMode="auto">
          <a:xfrm>
            <a:off x="927100" y="26908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4624" name="Rectangle 16"/>
          <p:cNvSpPr>
            <a:spLocks noChangeArrowheads="1"/>
          </p:cNvSpPr>
          <p:nvPr/>
        </p:nvSpPr>
        <p:spPr bwMode="auto">
          <a:xfrm>
            <a:off x="927100" y="3008313"/>
            <a:ext cx="2032000" cy="11938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884625" name="Line 17"/>
          <p:cNvSpPr>
            <a:spLocks noChangeShapeType="1"/>
          </p:cNvSpPr>
          <p:nvPr/>
        </p:nvSpPr>
        <p:spPr bwMode="auto">
          <a:xfrm>
            <a:off x="927100" y="33004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4626" name="Line 18"/>
          <p:cNvSpPr>
            <a:spLocks noChangeShapeType="1"/>
          </p:cNvSpPr>
          <p:nvPr/>
        </p:nvSpPr>
        <p:spPr bwMode="auto">
          <a:xfrm>
            <a:off x="927100" y="36052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4627" name="Line 19"/>
          <p:cNvSpPr>
            <a:spLocks noChangeShapeType="1"/>
          </p:cNvSpPr>
          <p:nvPr/>
        </p:nvSpPr>
        <p:spPr bwMode="auto">
          <a:xfrm>
            <a:off x="927100" y="39100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4628" name="Rectangle 20"/>
          <p:cNvSpPr>
            <a:spLocks noChangeArrowheads="1"/>
          </p:cNvSpPr>
          <p:nvPr/>
        </p:nvSpPr>
        <p:spPr bwMode="auto">
          <a:xfrm>
            <a:off x="927100" y="4227513"/>
            <a:ext cx="2032000" cy="11938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884629" name="Line 21"/>
          <p:cNvSpPr>
            <a:spLocks noChangeShapeType="1"/>
          </p:cNvSpPr>
          <p:nvPr/>
        </p:nvSpPr>
        <p:spPr bwMode="auto">
          <a:xfrm>
            <a:off x="927100" y="45196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4630" name="Line 22"/>
          <p:cNvSpPr>
            <a:spLocks noChangeShapeType="1"/>
          </p:cNvSpPr>
          <p:nvPr/>
        </p:nvSpPr>
        <p:spPr bwMode="auto">
          <a:xfrm>
            <a:off x="927100" y="48244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4631" name="Line 23"/>
          <p:cNvSpPr>
            <a:spLocks noChangeShapeType="1"/>
          </p:cNvSpPr>
          <p:nvPr/>
        </p:nvSpPr>
        <p:spPr bwMode="auto">
          <a:xfrm>
            <a:off x="927100" y="51292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4632" name="Rectangle 24"/>
          <p:cNvSpPr>
            <a:spLocks noChangeArrowheads="1"/>
          </p:cNvSpPr>
          <p:nvPr/>
        </p:nvSpPr>
        <p:spPr bwMode="auto">
          <a:xfrm>
            <a:off x="927100" y="5446713"/>
            <a:ext cx="2032000" cy="11938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884633" name="Line 25"/>
          <p:cNvSpPr>
            <a:spLocks noChangeShapeType="1"/>
          </p:cNvSpPr>
          <p:nvPr/>
        </p:nvSpPr>
        <p:spPr bwMode="auto">
          <a:xfrm>
            <a:off x="927100" y="57388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4634" name="Line 26"/>
          <p:cNvSpPr>
            <a:spLocks noChangeShapeType="1"/>
          </p:cNvSpPr>
          <p:nvPr/>
        </p:nvSpPr>
        <p:spPr bwMode="auto">
          <a:xfrm>
            <a:off x="927100" y="60436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4635" name="Line 27"/>
          <p:cNvSpPr>
            <a:spLocks noChangeShapeType="1"/>
          </p:cNvSpPr>
          <p:nvPr/>
        </p:nvSpPr>
        <p:spPr bwMode="auto">
          <a:xfrm>
            <a:off x="927100" y="63484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4636" name="Rectangle 28"/>
          <p:cNvSpPr>
            <a:spLocks noChangeArrowheads="1"/>
          </p:cNvSpPr>
          <p:nvPr/>
        </p:nvSpPr>
        <p:spPr bwMode="auto">
          <a:xfrm>
            <a:off x="541338" y="16748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884637" name="Rectangle 29"/>
          <p:cNvSpPr>
            <a:spLocks noChangeArrowheads="1"/>
          </p:cNvSpPr>
          <p:nvPr/>
        </p:nvSpPr>
        <p:spPr bwMode="auto">
          <a:xfrm>
            <a:off x="560388" y="19796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2</a:t>
            </a:r>
          </a:p>
        </p:txBody>
      </p:sp>
      <p:sp>
        <p:nvSpPr>
          <p:cNvPr id="2884638" name="Rectangle 30"/>
          <p:cNvSpPr>
            <a:spLocks noChangeArrowheads="1"/>
          </p:cNvSpPr>
          <p:nvPr/>
        </p:nvSpPr>
        <p:spPr bwMode="auto">
          <a:xfrm>
            <a:off x="560388" y="22844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4</a:t>
            </a:r>
          </a:p>
        </p:txBody>
      </p:sp>
      <p:sp>
        <p:nvSpPr>
          <p:cNvPr id="2884639" name="Rectangle 31"/>
          <p:cNvSpPr>
            <a:spLocks noChangeArrowheads="1"/>
          </p:cNvSpPr>
          <p:nvPr/>
        </p:nvSpPr>
        <p:spPr bwMode="auto">
          <a:xfrm>
            <a:off x="560388" y="25892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6</a:t>
            </a:r>
          </a:p>
        </p:txBody>
      </p:sp>
      <p:sp>
        <p:nvSpPr>
          <p:cNvPr id="2884640" name="Rectangle 32"/>
          <p:cNvSpPr>
            <a:spLocks noChangeArrowheads="1"/>
          </p:cNvSpPr>
          <p:nvPr/>
        </p:nvSpPr>
        <p:spPr bwMode="auto">
          <a:xfrm>
            <a:off x="560388" y="28940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8</a:t>
            </a:r>
          </a:p>
        </p:txBody>
      </p:sp>
      <p:sp>
        <p:nvSpPr>
          <p:cNvPr id="2884641" name="Rectangle 33"/>
          <p:cNvSpPr>
            <a:spLocks noChangeArrowheads="1"/>
          </p:cNvSpPr>
          <p:nvPr/>
        </p:nvSpPr>
        <p:spPr bwMode="auto">
          <a:xfrm>
            <a:off x="560388" y="3198813"/>
            <a:ext cx="438150"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a:t>
            </a:r>
          </a:p>
        </p:txBody>
      </p:sp>
      <p:sp>
        <p:nvSpPr>
          <p:cNvPr id="2884642" name="Rectangle 34"/>
          <p:cNvSpPr>
            <a:spLocks noChangeArrowheads="1"/>
          </p:cNvSpPr>
          <p:nvPr/>
        </p:nvSpPr>
        <p:spPr bwMode="auto">
          <a:xfrm>
            <a:off x="560388" y="3503613"/>
            <a:ext cx="438150"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t>
            </a:r>
          </a:p>
        </p:txBody>
      </p:sp>
      <p:sp>
        <p:nvSpPr>
          <p:cNvPr id="2884643" name="Rectangle 35"/>
          <p:cNvSpPr>
            <a:spLocks noChangeArrowheads="1"/>
          </p:cNvSpPr>
          <p:nvPr/>
        </p:nvSpPr>
        <p:spPr bwMode="auto">
          <a:xfrm>
            <a:off x="560388" y="3808413"/>
            <a:ext cx="417512"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E</a:t>
            </a:r>
          </a:p>
        </p:txBody>
      </p:sp>
      <p:sp>
        <p:nvSpPr>
          <p:cNvPr id="2884644" name="Rectangle 36"/>
          <p:cNvSpPr>
            <a:spLocks noChangeArrowheads="1"/>
          </p:cNvSpPr>
          <p:nvPr/>
        </p:nvSpPr>
        <p:spPr bwMode="auto">
          <a:xfrm>
            <a:off x="454025" y="4113213"/>
            <a:ext cx="5365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10</a:t>
            </a:r>
          </a:p>
        </p:txBody>
      </p:sp>
      <p:sp>
        <p:nvSpPr>
          <p:cNvPr id="2884645" name="Rectangle 37"/>
          <p:cNvSpPr>
            <a:spLocks noChangeArrowheads="1"/>
          </p:cNvSpPr>
          <p:nvPr/>
        </p:nvSpPr>
        <p:spPr bwMode="auto">
          <a:xfrm>
            <a:off x="450850" y="4418013"/>
            <a:ext cx="5365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pPr algn="r"/>
            <a:r>
              <a:rPr lang="en-US" sz="2800" b="1">
                <a:solidFill>
                  <a:schemeClr val="tx1"/>
                </a:solidFill>
                <a:latin typeface="Times" pitchFamily="-65" charset="0"/>
              </a:rPr>
              <a:t>12</a:t>
            </a:r>
          </a:p>
        </p:txBody>
      </p:sp>
      <p:sp>
        <p:nvSpPr>
          <p:cNvPr id="2884646" name="Rectangle 38"/>
          <p:cNvSpPr>
            <a:spLocks noChangeArrowheads="1"/>
          </p:cNvSpPr>
          <p:nvPr/>
        </p:nvSpPr>
        <p:spPr bwMode="auto">
          <a:xfrm>
            <a:off x="454025" y="4722813"/>
            <a:ext cx="5365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pPr algn="r"/>
            <a:r>
              <a:rPr lang="en-US" sz="2800" b="1">
                <a:solidFill>
                  <a:schemeClr val="tx1"/>
                </a:solidFill>
                <a:latin typeface="Times" pitchFamily="-65" charset="0"/>
              </a:rPr>
              <a:t>14</a:t>
            </a:r>
          </a:p>
        </p:txBody>
      </p:sp>
      <p:sp>
        <p:nvSpPr>
          <p:cNvPr id="2884647" name="Rectangle 39"/>
          <p:cNvSpPr>
            <a:spLocks noChangeArrowheads="1"/>
          </p:cNvSpPr>
          <p:nvPr/>
        </p:nvSpPr>
        <p:spPr bwMode="auto">
          <a:xfrm>
            <a:off x="427038" y="5027613"/>
            <a:ext cx="5365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pPr algn="r"/>
            <a:r>
              <a:rPr lang="en-US" sz="2800" b="1">
                <a:solidFill>
                  <a:schemeClr val="tx1"/>
                </a:solidFill>
                <a:latin typeface="Times" pitchFamily="-65" charset="0"/>
              </a:rPr>
              <a:t>16</a:t>
            </a:r>
          </a:p>
        </p:txBody>
      </p:sp>
      <p:sp>
        <p:nvSpPr>
          <p:cNvPr id="2884648" name="Rectangle 40"/>
          <p:cNvSpPr>
            <a:spLocks noChangeArrowheads="1"/>
          </p:cNvSpPr>
          <p:nvPr/>
        </p:nvSpPr>
        <p:spPr bwMode="auto">
          <a:xfrm>
            <a:off x="425450" y="5332413"/>
            <a:ext cx="5365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pPr algn="r"/>
            <a:r>
              <a:rPr lang="en-US" sz="2800" b="1">
                <a:solidFill>
                  <a:schemeClr val="tx1"/>
                </a:solidFill>
                <a:latin typeface="Times" pitchFamily="-65" charset="0"/>
              </a:rPr>
              <a:t>18</a:t>
            </a:r>
          </a:p>
        </p:txBody>
      </p:sp>
      <p:sp>
        <p:nvSpPr>
          <p:cNvPr id="2884649" name="Rectangle 41"/>
          <p:cNvSpPr>
            <a:spLocks noChangeArrowheads="1"/>
          </p:cNvSpPr>
          <p:nvPr/>
        </p:nvSpPr>
        <p:spPr bwMode="auto">
          <a:xfrm>
            <a:off x="422275" y="5637213"/>
            <a:ext cx="615950"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pPr algn="r"/>
            <a:r>
              <a:rPr lang="en-US" sz="2800" b="1">
                <a:solidFill>
                  <a:schemeClr val="tx1"/>
                </a:solidFill>
                <a:latin typeface="Times" pitchFamily="-65" charset="0"/>
              </a:rPr>
              <a:t>1A</a:t>
            </a:r>
          </a:p>
        </p:txBody>
      </p:sp>
      <p:sp>
        <p:nvSpPr>
          <p:cNvPr id="2884650" name="Rectangle 42"/>
          <p:cNvSpPr>
            <a:spLocks noChangeArrowheads="1"/>
          </p:cNvSpPr>
          <p:nvPr/>
        </p:nvSpPr>
        <p:spPr bwMode="auto">
          <a:xfrm>
            <a:off x="395288" y="5942013"/>
            <a:ext cx="615950"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pPr algn="r"/>
            <a:r>
              <a:rPr lang="en-US" sz="2800" b="1">
                <a:solidFill>
                  <a:schemeClr val="tx1"/>
                </a:solidFill>
                <a:latin typeface="Times" pitchFamily="-65" charset="0"/>
              </a:rPr>
              <a:t>1C</a:t>
            </a:r>
          </a:p>
        </p:txBody>
      </p:sp>
      <p:sp>
        <p:nvSpPr>
          <p:cNvPr id="2884651" name="Rectangle 43"/>
          <p:cNvSpPr>
            <a:spLocks noChangeArrowheads="1"/>
          </p:cNvSpPr>
          <p:nvPr/>
        </p:nvSpPr>
        <p:spPr bwMode="auto">
          <a:xfrm>
            <a:off x="395287" y="6256338"/>
            <a:ext cx="595313"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pPr algn="r"/>
            <a:r>
              <a:rPr lang="en-US" sz="2800" b="1" dirty="0">
                <a:solidFill>
                  <a:schemeClr val="tx1"/>
                </a:solidFill>
                <a:latin typeface="Times" pitchFamily="-65" charset="0"/>
              </a:rPr>
              <a:t>1E</a:t>
            </a:r>
          </a:p>
        </p:txBody>
      </p:sp>
      <p:sp>
        <p:nvSpPr>
          <p:cNvPr id="2884652" name="Rectangle 44"/>
          <p:cNvSpPr>
            <a:spLocks noChangeArrowheads="1"/>
          </p:cNvSpPr>
          <p:nvPr/>
        </p:nvSpPr>
        <p:spPr bwMode="auto">
          <a:xfrm>
            <a:off x="933450" y="1790700"/>
            <a:ext cx="2019300" cy="285750"/>
          </a:xfrm>
          <a:prstGeom prst="rect">
            <a:avLst/>
          </a:prstGeom>
          <a:solidFill>
            <a:srgbClr val="FF8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4653" name="Rectangle 45"/>
          <p:cNvSpPr>
            <a:spLocks noChangeArrowheads="1"/>
          </p:cNvSpPr>
          <p:nvPr/>
        </p:nvSpPr>
        <p:spPr bwMode="auto">
          <a:xfrm>
            <a:off x="933450" y="3009900"/>
            <a:ext cx="2019300" cy="285750"/>
          </a:xfrm>
          <a:prstGeom prst="rect">
            <a:avLst/>
          </a:prstGeom>
          <a:solidFill>
            <a:srgbClr val="FF8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4654" name="Rectangle 46"/>
          <p:cNvSpPr>
            <a:spLocks noChangeArrowheads="1"/>
          </p:cNvSpPr>
          <p:nvPr/>
        </p:nvSpPr>
        <p:spPr bwMode="auto">
          <a:xfrm>
            <a:off x="933450" y="4229100"/>
            <a:ext cx="2019300" cy="285750"/>
          </a:xfrm>
          <a:prstGeom prst="rect">
            <a:avLst/>
          </a:prstGeom>
          <a:solidFill>
            <a:srgbClr val="FF8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4655" name="Rectangle 47"/>
          <p:cNvSpPr>
            <a:spLocks noChangeArrowheads="1"/>
          </p:cNvSpPr>
          <p:nvPr/>
        </p:nvSpPr>
        <p:spPr bwMode="auto">
          <a:xfrm>
            <a:off x="933450" y="5448300"/>
            <a:ext cx="2019300" cy="285750"/>
          </a:xfrm>
          <a:prstGeom prst="rect">
            <a:avLst/>
          </a:prstGeom>
          <a:solidFill>
            <a:srgbClr val="FF8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4656" name="Rectangle 48"/>
          <p:cNvSpPr>
            <a:spLocks noChangeArrowheads="1"/>
          </p:cNvSpPr>
          <p:nvPr/>
        </p:nvSpPr>
        <p:spPr bwMode="auto">
          <a:xfrm>
            <a:off x="933450" y="2076450"/>
            <a:ext cx="2019300" cy="285750"/>
          </a:xfrm>
          <a:prstGeom prst="rect">
            <a:avLst/>
          </a:prstGeom>
          <a:solidFill>
            <a:schemeClr val="accent4"/>
          </a:solidFill>
          <a:ln w="38100">
            <a:solidFill>
              <a:schemeClr val="tx1"/>
            </a:solidFill>
            <a:miter lim="800000"/>
            <a:headEnd/>
            <a:tailEnd/>
          </a:ln>
          <a:effectLst/>
        </p:spPr>
        <p:txBody>
          <a:bodyPr wrap="none" anchor="ctr">
            <a:prstTxWarp prst="textNoShape">
              <a:avLst/>
            </a:prstTxWarp>
          </a:bodyPr>
          <a:lstStyle/>
          <a:p>
            <a:endParaRPr lang="en-US">
              <a:solidFill>
                <a:schemeClr val="accent4"/>
              </a:solidFill>
            </a:endParaRPr>
          </a:p>
        </p:txBody>
      </p:sp>
      <p:sp>
        <p:nvSpPr>
          <p:cNvPr id="2884657" name="Rectangle 49"/>
          <p:cNvSpPr>
            <a:spLocks noChangeArrowheads="1"/>
          </p:cNvSpPr>
          <p:nvPr/>
        </p:nvSpPr>
        <p:spPr bwMode="auto">
          <a:xfrm>
            <a:off x="933450" y="3295650"/>
            <a:ext cx="2019300" cy="285750"/>
          </a:xfrm>
          <a:prstGeom prst="rect">
            <a:avLst/>
          </a:prstGeom>
          <a:solidFill>
            <a:schemeClr val="accent4"/>
          </a:solidFill>
          <a:ln w="38100">
            <a:solidFill>
              <a:schemeClr val="tx1"/>
            </a:solidFill>
            <a:miter lim="800000"/>
            <a:headEnd/>
            <a:tailEnd/>
          </a:ln>
          <a:effectLst/>
        </p:spPr>
        <p:txBody>
          <a:bodyPr wrap="none" anchor="ctr">
            <a:prstTxWarp prst="textNoShape">
              <a:avLst/>
            </a:prstTxWarp>
          </a:bodyPr>
          <a:lstStyle/>
          <a:p>
            <a:endParaRPr lang="en-US">
              <a:solidFill>
                <a:schemeClr val="accent4"/>
              </a:solidFill>
            </a:endParaRPr>
          </a:p>
        </p:txBody>
      </p:sp>
      <p:sp>
        <p:nvSpPr>
          <p:cNvPr id="2884658" name="Rectangle 50"/>
          <p:cNvSpPr>
            <a:spLocks noChangeArrowheads="1"/>
          </p:cNvSpPr>
          <p:nvPr/>
        </p:nvSpPr>
        <p:spPr bwMode="auto">
          <a:xfrm>
            <a:off x="933450" y="4514850"/>
            <a:ext cx="2019300" cy="285750"/>
          </a:xfrm>
          <a:prstGeom prst="rect">
            <a:avLst/>
          </a:prstGeom>
          <a:solidFill>
            <a:schemeClr val="accent4"/>
          </a:solidFill>
          <a:ln w="38100">
            <a:solidFill>
              <a:schemeClr val="tx1"/>
            </a:solidFill>
            <a:miter lim="800000"/>
            <a:headEnd/>
            <a:tailEnd/>
          </a:ln>
          <a:effectLst/>
        </p:spPr>
        <p:txBody>
          <a:bodyPr wrap="none" anchor="ctr">
            <a:prstTxWarp prst="textNoShape">
              <a:avLst/>
            </a:prstTxWarp>
          </a:bodyPr>
          <a:lstStyle/>
          <a:p>
            <a:endParaRPr lang="en-US">
              <a:solidFill>
                <a:schemeClr val="accent4"/>
              </a:solidFill>
            </a:endParaRPr>
          </a:p>
        </p:txBody>
      </p:sp>
      <p:sp>
        <p:nvSpPr>
          <p:cNvPr id="2884659" name="Rectangle 51"/>
          <p:cNvSpPr>
            <a:spLocks noChangeArrowheads="1"/>
          </p:cNvSpPr>
          <p:nvPr/>
        </p:nvSpPr>
        <p:spPr bwMode="auto">
          <a:xfrm>
            <a:off x="933450" y="5734050"/>
            <a:ext cx="2019300" cy="285750"/>
          </a:xfrm>
          <a:prstGeom prst="rect">
            <a:avLst/>
          </a:prstGeom>
          <a:solidFill>
            <a:schemeClr val="accent4"/>
          </a:solidFill>
          <a:ln w="38100">
            <a:solidFill>
              <a:schemeClr val="tx1"/>
            </a:solidFill>
            <a:miter lim="800000"/>
            <a:headEnd/>
            <a:tailEnd/>
          </a:ln>
          <a:effectLst/>
        </p:spPr>
        <p:txBody>
          <a:bodyPr wrap="none" anchor="ctr">
            <a:prstTxWarp prst="textNoShape">
              <a:avLst/>
            </a:prstTxWarp>
          </a:bodyPr>
          <a:lstStyle/>
          <a:p>
            <a:endParaRPr lang="en-US">
              <a:solidFill>
                <a:schemeClr val="accent4"/>
              </a:solidFill>
            </a:endParaRPr>
          </a:p>
        </p:txBody>
      </p:sp>
      <p:sp>
        <p:nvSpPr>
          <p:cNvPr id="2884660" name="Rectangle 52"/>
          <p:cNvSpPr>
            <a:spLocks noChangeArrowheads="1"/>
          </p:cNvSpPr>
          <p:nvPr/>
        </p:nvSpPr>
        <p:spPr bwMode="auto">
          <a:xfrm>
            <a:off x="933450" y="2362200"/>
            <a:ext cx="2019300" cy="285750"/>
          </a:xfrm>
          <a:prstGeom prst="rect">
            <a:avLst/>
          </a:prstGeom>
          <a:solidFill>
            <a:srgbClr val="FF66FF"/>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4661" name="Rectangle 53"/>
          <p:cNvSpPr>
            <a:spLocks noChangeArrowheads="1"/>
          </p:cNvSpPr>
          <p:nvPr/>
        </p:nvSpPr>
        <p:spPr bwMode="auto">
          <a:xfrm>
            <a:off x="933450" y="3581400"/>
            <a:ext cx="2019300" cy="285750"/>
          </a:xfrm>
          <a:prstGeom prst="rect">
            <a:avLst/>
          </a:prstGeom>
          <a:solidFill>
            <a:srgbClr val="FF66FF"/>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4662" name="Rectangle 54"/>
          <p:cNvSpPr>
            <a:spLocks noChangeArrowheads="1"/>
          </p:cNvSpPr>
          <p:nvPr/>
        </p:nvSpPr>
        <p:spPr bwMode="auto">
          <a:xfrm>
            <a:off x="933450" y="4800600"/>
            <a:ext cx="2019300" cy="285750"/>
          </a:xfrm>
          <a:prstGeom prst="rect">
            <a:avLst/>
          </a:prstGeom>
          <a:solidFill>
            <a:srgbClr val="FF66FF"/>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4663" name="Rectangle 55"/>
          <p:cNvSpPr>
            <a:spLocks noChangeArrowheads="1"/>
          </p:cNvSpPr>
          <p:nvPr/>
        </p:nvSpPr>
        <p:spPr bwMode="auto">
          <a:xfrm>
            <a:off x="933450" y="6019800"/>
            <a:ext cx="2019300" cy="285750"/>
          </a:xfrm>
          <a:prstGeom prst="rect">
            <a:avLst/>
          </a:prstGeom>
          <a:solidFill>
            <a:srgbClr val="FF66FF"/>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4664" name="Rectangle 56"/>
          <p:cNvSpPr>
            <a:spLocks noChangeArrowheads="1"/>
          </p:cNvSpPr>
          <p:nvPr/>
        </p:nvSpPr>
        <p:spPr bwMode="auto">
          <a:xfrm>
            <a:off x="933450" y="2686050"/>
            <a:ext cx="2019300" cy="28575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4665" name="Rectangle 57"/>
          <p:cNvSpPr>
            <a:spLocks noChangeArrowheads="1"/>
          </p:cNvSpPr>
          <p:nvPr/>
        </p:nvSpPr>
        <p:spPr bwMode="auto">
          <a:xfrm>
            <a:off x="933450" y="3905250"/>
            <a:ext cx="2019300" cy="28575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4666" name="Rectangle 58"/>
          <p:cNvSpPr>
            <a:spLocks noChangeArrowheads="1"/>
          </p:cNvSpPr>
          <p:nvPr/>
        </p:nvSpPr>
        <p:spPr bwMode="auto">
          <a:xfrm>
            <a:off x="933450" y="5124450"/>
            <a:ext cx="2019300" cy="28575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4667" name="Rectangle 59"/>
          <p:cNvSpPr>
            <a:spLocks noChangeArrowheads="1"/>
          </p:cNvSpPr>
          <p:nvPr/>
        </p:nvSpPr>
        <p:spPr bwMode="auto">
          <a:xfrm>
            <a:off x="933450" y="6343650"/>
            <a:ext cx="2019300" cy="28575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4669" name="Rectangle 61"/>
          <p:cNvSpPr>
            <a:spLocks noChangeArrowheads="1"/>
          </p:cNvSpPr>
          <p:nvPr/>
        </p:nvSpPr>
        <p:spPr bwMode="auto">
          <a:xfrm>
            <a:off x="5386388" y="711200"/>
            <a:ext cx="2482850" cy="94297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8  Byte Direct </a:t>
            </a:r>
          </a:p>
          <a:p>
            <a:r>
              <a:rPr lang="en-US" sz="2800" b="1">
                <a:solidFill>
                  <a:schemeClr val="tx1"/>
                </a:solidFill>
                <a:latin typeface="Times" pitchFamily="-65" charset="0"/>
              </a:rPr>
              <a:t>Mapped Cache</a:t>
            </a:r>
          </a:p>
        </p:txBody>
      </p:sp>
      <p:sp>
        <p:nvSpPr>
          <p:cNvPr id="2884671" name="Line 63"/>
          <p:cNvSpPr>
            <a:spLocks noChangeShapeType="1"/>
          </p:cNvSpPr>
          <p:nvPr/>
        </p:nvSpPr>
        <p:spPr bwMode="auto">
          <a:xfrm>
            <a:off x="4965700" y="1905000"/>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4672" name="Line 64"/>
          <p:cNvSpPr>
            <a:spLocks noChangeShapeType="1"/>
          </p:cNvSpPr>
          <p:nvPr/>
        </p:nvSpPr>
        <p:spPr bwMode="auto">
          <a:xfrm>
            <a:off x="4965700" y="2209800"/>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4673" name="Line 65"/>
          <p:cNvSpPr>
            <a:spLocks noChangeShapeType="1"/>
          </p:cNvSpPr>
          <p:nvPr/>
        </p:nvSpPr>
        <p:spPr bwMode="auto">
          <a:xfrm>
            <a:off x="4965700" y="2514600"/>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4674" name="Rectangle 66"/>
          <p:cNvSpPr>
            <a:spLocks noChangeArrowheads="1"/>
          </p:cNvSpPr>
          <p:nvPr/>
        </p:nvSpPr>
        <p:spPr bwMode="auto">
          <a:xfrm>
            <a:off x="4075113" y="717550"/>
            <a:ext cx="1217612" cy="94297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Cache </a:t>
            </a:r>
          </a:p>
          <a:p>
            <a:r>
              <a:rPr lang="en-US" sz="2800" b="1">
                <a:solidFill>
                  <a:schemeClr val="tx1"/>
                </a:solidFill>
                <a:latin typeface="Times" pitchFamily="-65" charset="0"/>
              </a:rPr>
              <a:t>Index</a:t>
            </a:r>
          </a:p>
        </p:txBody>
      </p:sp>
      <p:sp>
        <p:nvSpPr>
          <p:cNvPr id="2884675" name="Rectangle 67"/>
          <p:cNvSpPr>
            <a:spLocks noChangeArrowheads="1"/>
          </p:cNvSpPr>
          <p:nvPr/>
        </p:nvSpPr>
        <p:spPr bwMode="auto">
          <a:xfrm>
            <a:off x="4641850" y="14843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884676" name="Rectangle 68"/>
          <p:cNvSpPr>
            <a:spLocks noChangeArrowheads="1"/>
          </p:cNvSpPr>
          <p:nvPr/>
        </p:nvSpPr>
        <p:spPr bwMode="auto">
          <a:xfrm>
            <a:off x="4641850" y="17891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884677" name="Rectangle 69"/>
          <p:cNvSpPr>
            <a:spLocks noChangeArrowheads="1"/>
          </p:cNvSpPr>
          <p:nvPr/>
        </p:nvSpPr>
        <p:spPr bwMode="auto">
          <a:xfrm>
            <a:off x="4641850" y="20939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2</a:t>
            </a:r>
          </a:p>
        </p:txBody>
      </p:sp>
      <p:sp>
        <p:nvSpPr>
          <p:cNvPr id="2884678" name="Rectangle 70"/>
          <p:cNvSpPr>
            <a:spLocks noChangeArrowheads="1"/>
          </p:cNvSpPr>
          <p:nvPr/>
        </p:nvSpPr>
        <p:spPr bwMode="auto">
          <a:xfrm>
            <a:off x="4641850" y="23987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3</a:t>
            </a:r>
          </a:p>
        </p:txBody>
      </p:sp>
      <p:sp>
        <p:nvSpPr>
          <p:cNvPr id="2884679" name="Rectangle 71"/>
          <p:cNvSpPr>
            <a:spLocks noChangeArrowheads="1"/>
          </p:cNvSpPr>
          <p:nvPr/>
        </p:nvSpPr>
        <p:spPr bwMode="auto">
          <a:xfrm>
            <a:off x="4972050" y="1619250"/>
            <a:ext cx="2019300" cy="285750"/>
          </a:xfrm>
          <a:prstGeom prst="rect">
            <a:avLst/>
          </a:prstGeom>
          <a:solidFill>
            <a:srgbClr val="FF8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4680" name="Rectangle 72"/>
          <p:cNvSpPr>
            <a:spLocks noChangeArrowheads="1"/>
          </p:cNvSpPr>
          <p:nvPr/>
        </p:nvSpPr>
        <p:spPr bwMode="auto">
          <a:xfrm>
            <a:off x="4972050" y="1905000"/>
            <a:ext cx="2019300" cy="285750"/>
          </a:xfrm>
          <a:prstGeom prst="rect">
            <a:avLst/>
          </a:prstGeom>
          <a:solidFill>
            <a:schemeClr val="accent4"/>
          </a:solidFill>
          <a:ln w="38100">
            <a:solidFill>
              <a:schemeClr val="tx1"/>
            </a:solidFill>
            <a:miter lim="800000"/>
            <a:headEnd/>
            <a:tailEnd/>
          </a:ln>
          <a:effectLst/>
        </p:spPr>
        <p:txBody>
          <a:bodyPr wrap="none" anchor="ctr">
            <a:prstTxWarp prst="textNoShape">
              <a:avLst/>
            </a:prstTxWarp>
          </a:bodyPr>
          <a:lstStyle/>
          <a:p>
            <a:endParaRPr lang="en-US">
              <a:solidFill>
                <a:schemeClr val="accent4"/>
              </a:solidFill>
            </a:endParaRPr>
          </a:p>
        </p:txBody>
      </p:sp>
      <p:sp>
        <p:nvSpPr>
          <p:cNvPr id="2884681" name="Rectangle 73"/>
          <p:cNvSpPr>
            <a:spLocks noChangeArrowheads="1"/>
          </p:cNvSpPr>
          <p:nvPr/>
        </p:nvSpPr>
        <p:spPr bwMode="auto">
          <a:xfrm>
            <a:off x="4972050" y="2190750"/>
            <a:ext cx="2019300" cy="285750"/>
          </a:xfrm>
          <a:prstGeom prst="rect">
            <a:avLst/>
          </a:prstGeom>
          <a:solidFill>
            <a:srgbClr val="FF66FF"/>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4682" name="Rectangle 74"/>
          <p:cNvSpPr>
            <a:spLocks noChangeArrowheads="1"/>
          </p:cNvSpPr>
          <p:nvPr/>
        </p:nvSpPr>
        <p:spPr bwMode="auto">
          <a:xfrm>
            <a:off x="4972050" y="2481263"/>
            <a:ext cx="2019300" cy="28575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4683" name="Line 75"/>
          <p:cNvSpPr>
            <a:spLocks noChangeShapeType="1"/>
          </p:cNvSpPr>
          <p:nvPr/>
        </p:nvSpPr>
        <p:spPr bwMode="auto">
          <a:xfrm>
            <a:off x="1930400" y="1784350"/>
            <a:ext cx="0" cy="4857750"/>
          </a:xfrm>
          <a:prstGeom prst="line">
            <a:avLst/>
          </a:prstGeom>
          <a:noFill/>
          <a:ln w="38100">
            <a:solidFill>
              <a:schemeClr val="tx1"/>
            </a:solidFill>
            <a:round/>
            <a:headEnd/>
            <a:tailEnd/>
          </a:ln>
          <a:effectLst/>
        </p:spPr>
        <p:txBody>
          <a:bodyPr anchor="ctr">
            <a:prstTxWarp prst="textNoShape">
              <a:avLst/>
            </a:prstTxWarp>
            <a:spAutoFit/>
          </a:bodyPr>
          <a:lstStyle/>
          <a:p>
            <a:endParaRPr lang="en-US"/>
          </a:p>
        </p:txBody>
      </p:sp>
      <p:sp>
        <p:nvSpPr>
          <p:cNvPr id="2884684" name="Line 76"/>
          <p:cNvSpPr>
            <a:spLocks noChangeShapeType="1"/>
          </p:cNvSpPr>
          <p:nvPr/>
        </p:nvSpPr>
        <p:spPr bwMode="auto">
          <a:xfrm>
            <a:off x="5994400" y="1600200"/>
            <a:ext cx="0" cy="1182688"/>
          </a:xfrm>
          <a:prstGeom prst="line">
            <a:avLst/>
          </a:prstGeom>
          <a:noFill/>
          <a:ln w="38100">
            <a:solidFill>
              <a:schemeClr val="tx1"/>
            </a:solidFill>
            <a:round/>
            <a:headEnd/>
            <a:tailEnd/>
          </a:ln>
          <a:effectLst/>
        </p:spPr>
        <p:txBody>
          <a:bodyPr anchor="ctr">
            <a:prstTxWarp prst="textNoShape">
              <a:avLst/>
            </a:prstTxWarp>
            <a:spAutoFit/>
          </a:bodyPr>
          <a:lstStyle/>
          <a:p>
            <a:endParaRPr lang="en-US"/>
          </a:p>
        </p:txBody>
      </p:sp>
      <p:sp>
        <p:nvSpPr>
          <p:cNvPr id="2884685" name="Rectangle 77"/>
          <p:cNvSpPr>
            <a:spLocks noChangeArrowheads="1"/>
          </p:cNvSpPr>
          <p:nvPr/>
        </p:nvSpPr>
        <p:spPr bwMode="auto">
          <a:xfrm>
            <a:off x="2286000" y="16748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884686" name="Rectangle 78"/>
          <p:cNvSpPr>
            <a:spLocks noChangeArrowheads="1"/>
          </p:cNvSpPr>
          <p:nvPr/>
        </p:nvSpPr>
        <p:spPr bwMode="auto">
          <a:xfrm>
            <a:off x="1295400" y="16748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884687" name="Rectangle 79"/>
          <p:cNvSpPr>
            <a:spLocks noChangeArrowheads="1"/>
          </p:cNvSpPr>
          <p:nvPr/>
        </p:nvSpPr>
        <p:spPr bwMode="auto">
          <a:xfrm>
            <a:off x="2286000" y="196215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2</a:t>
            </a:r>
          </a:p>
        </p:txBody>
      </p:sp>
      <p:sp>
        <p:nvSpPr>
          <p:cNvPr id="2884688" name="Rectangle 80"/>
          <p:cNvSpPr>
            <a:spLocks noChangeArrowheads="1"/>
          </p:cNvSpPr>
          <p:nvPr/>
        </p:nvSpPr>
        <p:spPr bwMode="auto">
          <a:xfrm>
            <a:off x="1295400" y="196215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3</a:t>
            </a:r>
          </a:p>
        </p:txBody>
      </p:sp>
      <p:sp>
        <p:nvSpPr>
          <p:cNvPr id="2884689" name="Rectangle 81"/>
          <p:cNvSpPr>
            <a:spLocks noChangeArrowheads="1"/>
          </p:cNvSpPr>
          <p:nvPr/>
        </p:nvSpPr>
        <p:spPr bwMode="auto">
          <a:xfrm>
            <a:off x="2133600" y="3124200"/>
            <a:ext cx="614363"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dirty="0">
                <a:solidFill>
                  <a:schemeClr val="tx1"/>
                </a:solidFill>
                <a:latin typeface="Times" pitchFamily="-65" charset="0"/>
              </a:rPr>
              <a:t>etc</a:t>
            </a:r>
          </a:p>
        </p:txBody>
      </p:sp>
      <p:sp>
        <p:nvSpPr>
          <p:cNvPr id="2884691" name="Rectangle 83"/>
          <p:cNvSpPr>
            <a:spLocks noChangeArrowheads="1"/>
          </p:cNvSpPr>
          <p:nvPr/>
        </p:nvSpPr>
        <p:spPr bwMode="auto">
          <a:xfrm>
            <a:off x="4876800" y="2743200"/>
            <a:ext cx="31321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Block size = 2 bytes</a:t>
            </a:r>
          </a:p>
        </p:txBody>
      </p:sp>
      <p:sp>
        <p:nvSpPr>
          <p:cNvPr id="2884692" name="Rectangle 84"/>
          <p:cNvSpPr>
            <a:spLocks noChangeArrowheads="1"/>
          </p:cNvSpPr>
          <p:nvPr/>
        </p:nvSpPr>
        <p:spPr bwMode="auto">
          <a:xfrm>
            <a:off x="2286000" y="224790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4</a:t>
            </a:r>
          </a:p>
        </p:txBody>
      </p:sp>
      <p:sp>
        <p:nvSpPr>
          <p:cNvPr id="2884693" name="Rectangle 85"/>
          <p:cNvSpPr>
            <a:spLocks noChangeArrowheads="1"/>
          </p:cNvSpPr>
          <p:nvPr/>
        </p:nvSpPr>
        <p:spPr bwMode="auto">
          <a:xfrm>
            <a:off x="1295400" y="224790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5</a:t>
            </a:r>
          </a:p>
        </p:txBody>
      </p:sp>
      <p:sp>
        <p:nvSpPr>
          <p:cNvPr id="2884694" name="Rectangle 86"/>
          <p:cNvSpPr>
            <a:spLocks noChangeArrowheads="1"/>
          </p:cNvSpPr>
          <p:nvPr/>
        </p:nvSpPr>
        <p:spPr bwMode="auto">
          <a:xfrm>
            <a:off x="2286000" y="257175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6</a:t>
            </a:r>
          </a:p>
        </p:txBody>
      </p:sp>
      <p:sp>
        <p:nvSpPr>
          <p:cNvPr id="2884695" name="Rectangle 87"/>
          <p:cNvSpPr>
            <a:spLocks noChangeArrowheads="1"/>
          </p:cNvSpPr>
          <p:nvPr/>
        </p:nvSpPr>
        <p:spPr bwMode="auto">
          <a:xfrm>
            <a:off x="1295400" y="257175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7</a:t>
            </a:r>
          </a:p>
        </p:txBody>
      </p:sp>
      <p:sp>
        <p:nvSpPr>
          <p:cNvPr id="2884696" name="Rectangle 88"/>
          <p:cNvSpPr>
            <a:spLocks noChangeArrowheads="1"/>
          </p:cNvSpPr>
          <p:nvPr/>
        </p:nvSpPr>
        <p:spPr bwMode="auto">
          <a:xfrm>
            <a:off x="2286000" y="289560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8</a:t>
            </a:r>
          </a:p>
        </p:txBody>
      </p:sp>
      <p:sp>
        <p:nvSpPr>
          <p:cNvPr id="2884697" name="Rectangle 89"/>
          <p:cNvSpPr>
            <a:spLocks noChangeArrowheads="1"/>
          </p:cNvSpPr>
          <p:nvPr/>
        </p:nvSpPr>
        <p:spPr bwMode="auto">
          <a:xfrm>
            <a:off x="1295400" y="289560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884611">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884611">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884611">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884611">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884611">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28846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4611" grpId="0" build="p" bldLvl="2" autoUpdateAnimBg="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86658" name="Rectangle 2"/>
          <p:cNvSpPr>
            <a:spLocks noGrp="1" noChangeArrowheads="1"/>
          </p:cNvSpPr>
          <p:nvPr>
            <p:ph type="title"/>
          </p:nvPr>
        </p:nvSpPr>
        <p:spPr>
          <a:xfrm>
            <a:off x="584200" y="277813"/>
            <a:ext cx="6394450" cy="409575"/>
          </a:xfrm>
          <a:noFill/>
          <a:ln/>
        </p:spPr>
        <p:txBody>
          <a:bodyPr wrap="square" lIns="90488" tIns="44450" rIns="90488" bIns="44450" anchor="ctr"/>
          <a:lstStyle/>
          <a:p>
            <a:r>
              <a:rPr lang="en-US"/>
              <a:t>Direct-Mapped Cache (4/4)</a:t>
            </a:r>
          </a:p>
        </p:txBody>
      </p:sp>
      <p:sp>
        <p:nvSpPr>
          <p:cNvPr id="2886659" name="Rectangle 3"/>
          <p:cNvSpPr>
            <a:spLocks noGrp="1" noChangeArrowheads="1"/>
          </p:cNvSpPr>
          <p:nvPr>
            <p:ph type="body" idx="1"/>
          </p:nvPr>
        </p:nvSpPr>
        <p:spPr>
          <a:xfrm>
            <a:off x="3505200" y="3657600"/>
            <a:ext cx="5464175" cy="2603500"/>
          </a:xfrm>
          <a:noFill/>
          <a:ln/>
        </p:spPr>
        <p:txBody>
          <a:bodyPr lIns="90488" tIns="44450" rIns="90488" bIns="44450"/>
          <a:lstStyle/>
          <a:p>
            <a:pPr marL="285750" indent="-285750">
              <a:lnSpc>
                <a:spcPct val="65000"/>
              </a:lnSpc>
            </a:pPr>
            <a:r>
              <a:rPr lang="en-US" sz="2400" dirty="0"/>
              <a:t>What should go in the tag?</a:t>
            </a:r>
          </a:p>
          <a:p>
            <a:pPr lvl="1" indent="-228600">
              <a:lnSpc>
                <a:spcPct val="75000"/>
              </a:lnSpc>
            </a:pPr>
            <a:r>
              <a:rPr lang="en-US" sz="2000" dirty="0"/>
              <a:t>Do we need the entire address?</a:t>
            </a:r>
          </a:p>
          <a:p>
            <a:pPr marL="1143000" lvl="2" indent="-228600">
              <a:lnSpc>
                <a:spcPct val="75000"/>
              </a:lnSpc>
            </a:pPr>
            <a:r>
              <a:rPr lang="en-US" sz="1800" dirty="0"/>
              <a:t>What do all these tags have in common?</a:t>
            </a:r>
          </a:p>
          <a:p>
            <a:pPr lvl="1" indent="-228600">
              <a:lnSpc>
                <a:spcPct val="75000"/>
              </a:lnSpc>
            </a:pPr>
            <a:r>
              <a:rPr lang="en-US" sz="2000" dirty="0"/>
              <a:t>What did we do with the immediate when we were branch addressing, always count by</a:t>
            </a:r>
            <a:r>
              <a:rPr lang="en-US" sz="2000" dirty="0" smtClean="0"/>
              <a:t> bytes</a:t>
            </a:r>
            <a:r>
              <a:rPr lang="en-US" sz="2000" dirty="0"/>
              <a:t>?</a:t>
            </a:r>
          </a:p>
          <a:p>
            <a:pPr marL="285750" indent="-285750">
              <a:lnSpc>
                <a:spcPct val="65000"/>
              </a:lnSpc>
            </a:pPr>
            <a:r>
              <a:rPr lang="en-US" sz="2400" dirty="0"/>
              <a:t>Why not count </a:t>
            </a:r>
            <a:r>
              <a:rPr lang="en-US" sz="2400" dirty="0" smtClean="0"/>
              <a:t>by </a:t>
            </a:r>
            <a:r>
              <a:rPr lang="en-US" sz="2400" dirty="0" smtClean="0">
                <a:solidFill>
                  <a:srgbClr val="FFFF00"/>
                </a:solidFill>
              </a:rPr>
              <a:t>cache #</a:t>
            </a:r>
            <a:r>
              <a:rPr lang="en-US" sz="2400" dirty="0"/>
              <a:t>?</a:t>
            </a:r>
          </a:p>
          <a:p>
            <a:pPr lvl="1" indent="-228600">
              <a:lnSpc>
                <a:spcPct val="75000"/>
              </a:lnSpc>
            </a:pPr>
            <a:r>
              <a:rPr lang="en-US" sz="2000" dirty="0"/>
              <a:t>It’s useful to draw memory with the same width as the block size</a:t>
            </a:r>
          </a:p>
        </p:txBody>
      </p:sp>
      <p:grpSp>
        <p:nvGrpSpPr>
          <p:cNvPr id="2" name="Group 4"/>
          <p:cNvGrpSpPr>
            <a:grpSpLocks/>
          </p:cNvGrpSpPr>
          <p:nvPr/>
        </p:nvGrpSpPr>
        <p:grpSpPr bwMode="auto">
          <a:xfrm>
            <a:off x="2978150" y="1708150"/>
            <a:ext cx="1758950" cy="3879850"/>
            <a:chOff x="1876" y="1076"/>
            <a:chExt cx="1108" cy="2444"/>
          </a:xfrm>
        </p:grpSpPr>
        <p:sp>
          <p:nvSpPr>
            <p:cNvPr id="2886661" name="Line 5"/>
            <p:cNvSpPr>
              <a:spLocks noChangeShapeType="1"/>
            </p:cNvSpPr>
            <p:nvPr/>
          </p:nvSpPr>
          <p:spPr bwMode="auto">
            <a:xfrm flipV="1">
              <a:off x="1876" y="1076"/>
              <a:ext cx="1060" cy="152"/>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886662" name="Line 6"/>
            <p:cNvSpPr>
              <a:spLocks noChangeShapeType="1"/>
            </p:cNvSpPr>
            <p:nvPr/>
          </p:nvSpPr>
          <p:spPr bwMode="auto">
            <a:xfrm flipV="1">
              <a:off x="1912" y="1100"/>
              <a:ext cx="1048" cy="788"/>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886663" name="Line 7"/>
            <p:cNvSpPr>
              <a:spLocks noChangeShapeType="1"/>
            </p:cNvSpPr>
            <p:nvPr/>
          </p:nvSpPr>
          <p:spPr bwMode="auto">
            <a:xfrm flipV="1">
              <a:off x="1876" y="1124"/>
              <a:ext cx="1060" cy="1604"/>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sp>
          <p:nvSpPr>
            <p:cNvPr id="2886664" name="Line 8"/>
            <p:cNvSpPr>
              <a:spLocks noChangeShapeType="1"/>
            </p:cNvSpPr>
            <p:nvPr/>
          </p:nvSpPr>
          <p:spPr bwMode="auto">
            <a:xfrm flipV="1">
              <a:off x="1876" y="1184"/>
              <a:ext cx="1108" cy="2336"/>
            </a:xfrm>
            <a:prstGeom prst="line">
              <a:avLst/>
            </a:prstGeom>
            <a:noFill/>
            <a:ln w="28575">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886665" name="Rectangle 9"/>
          <p:cNvSpPr>
            <a:spLocks noChangeArrowheads="1"/>
          </p:cNvSpPr>
          <p:nvPr/>
        </p:nvSpPr>
        <p:spPr bwMode="auto">
          <a:xfrm>
            <a:off x="1254125" y="1008063"/>
            <a:ext cx="2149475" cy="8207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Memory</a:t>
            </a:r>
          </a:p>
          <a:p>
            <a:r>
              <a:rPr lang="en-US" sz="2000" b="1">
                <a:solidFill>
                  <a:schemeClr val="tx1"/>
                </a:solidFill>
                <a:latin typeface="Times" pitchFamily="-65" charset="0"/>
              </a:rPr>
              <a:t>(addresses shown)</a:t>
            </a:r>
            <a:endParaRPr lang="en-US" sz="2800" b="1">
              <a:solidFill>
                <a:schemeClr val="tx1"/>
              </a:solidFill>
              <a:latin typeface="Times" pitchFamily="-65" charset="0"/>
            </a:endParaRPr>
          </a:p>
        </p:txBody>
      </p:sp>
      <p:sp>
        <p:nvSpPr>
          <p:cNvPr id="2886666" name="Rectangle 10"/>
          <p:cNvSpPr>
            <a:spLocks noChangeArrowheads="1"/>
          </p:cNvSpPr>
          <p:nvPr/>
        </p:nvSpPr>
        <p:spPr bwMode="auto">
          <a:xfrm>
            <a:off x="990600" y="685800"/>
            <a:ext cx="2441575" cy="4540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chemeClr val="tx1"/>
                </a:solidFill>
                <a:latin typeface="Times" pitchFamily="-65" charset="0"/>
              </a:rPr>
              <a:t>Memory Address</a:t>
            </a:r>
          </a:p>
        </p:txBody>
      </p:sp>
      <p:sp>
        <p:nvSpPr>
          <p:cNvPr id="2886667" name="Rectangle 11"/>
          <p:cNvSpPr>
            <a:spLocks noChangeArrowheads="1"/>
          </p:cNvSpPr>
          <p:nvPr/>
        </p:nvSpPr>
        <p:spPr bwMode="auto">
          <a:xfrm>
            <a:off x="927100" y="1789113"/>
            <a:ext cx="2032000" cy="11938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886668" name="Line 12"/>
          <p:cNvSpPr>
            <a:spLocks noChangeShapeType="1"/>
          </p:cNvSpPr>
          <p:nvPr/>
        </p:nvSpPr>
        <p:spPr bwMode="auto">
          <a:xfrm>
            <a:off x="927100" y="20812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6669" name="Line 13"/>
          <p:cNvSpPr>
            <a:spLocks noChangeShapeType="1"/>
          </p:cNvSpPr>
          <p:nvPr/>
        </p:nvSpPr>
        <p:spPr bwMode="auto">
          <a:xfrm>
            <a:off x="927100" y="23860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6670" name="Line 14"/>
          <p:cNvSpPr>
            <a:spLocks noChangeShapeType="1"/>
          </p:cNvSpPr>
          <p:nvPr/>
        </p:nvSpPr>
        <p:spPr bwMode="auto">
          <a:xfrm>
            <a:off x="927100" y="26908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6671" name="Rectangle 15"/>
          <p:cNvSpPr>
            <a:spLocks noChangeArrowheads="1"/>
          </p:cNvSpPr>
          <p:nvPr/>
        </p:nvSpPr>
        <p:spPr bwMode="auto">
          <a:xfrm>
            <a:off x="927100" y="3008313"/>
            <a:ext cx="2032000" cy="11938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886672" name="Line 16"/>
          <p:cNvSpPr>
            <a:spLocks noChangeShapeType="1"/>
          </p:cNvSpPr>
          <p:nvPr/>
        </p:nvSpPr>
        <p:spPr bwMode="auto">
          <a:xfrm>
            <a:off x="927100" y="33004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6673" name="Line 17"/>
          <p:cNvSpPr>
            <a:spLocks noChangeShapeType="1"/>
          </p:cNvSpPr>
          <p:nvPr/>
        </p:nvSpPr>
        <p:spPr bwMode="auto">
          <a:xfrm>
            <a:off x="927100" y="36052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6674" name="Line 18"/>
          <p:cNvSpPr>
            <a:spLocks noChangeShapeType="1"/>
          </p:cNvSpPr>
          <p:nvPr/>
        </p:nvSpPr>
        <p:spPr bwMode="auto">
          <a:xfrm>
            <a:off x="927100" y="39100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6675" name="Rectangle 19"/>
          <p:cNvSpPr>
            <a:spLocks noChangeArrowheads="1"/>
          </p:cNvSpPr>
          <p:nvPr/>
        </p:nvSpPr>
        <p:spPr bwMode="auto">
          <a:xfrm>
            <a:off x="927100" y="4227513"/>
            <a:ext cx="2032000" cy="11938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886676" name="Line 20"/>
          <p:cNvSpPr>
            <a:spLocks noChangeShapeType="1"/>
          </p:cNvSpPr>
          <p:nvPr/>
        </p:nvSpPr>
        <p:spPr bwMode="auto">
          <a:xfrm>
            <a:off x="927100" y="45196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6677" name="Line 21"/>
          <p:cNvSpPr>
            <a:spLocks noChangeShapeType="1"/>
          </p:cNvSpPr>
          <p:nvPr/>
        </p:nvSpPr>
        <p:spPr bwMode="auto">
          <a:xfrm>
            <a:off x="927100" y="48244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6678" name="Line 22"/>
          <p:cNvSpPr>
            <a:spLocks noChangeShapeType="1"/>
          </p:cNvSpPr>
          <p:nvPr/>
        </p:nvSpPr>
        <p:spPr bwMode="auto">
          <a:xfrm>
            <a:off x="927100" y="51292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6679" name="Rectangle 23"/>
          <p:cNvSpPr>
            <a:spLocks noChangeArrowheads="1"/>
          </p:cNvSpPr>
          <p:nvPr/>
        </p:nvSpPr>
        <p:spPr bwMode="auto">
          <a:xfrm>
            <a:off x="927100" y="5446713"/>
            <a:ext cx="2032000" cy="11938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886680" name="Line 24"/>
          <p:cNvSpPr>
            <a:spLocks noChangeShapeType="1"/>
          </p:cNvSpPr>
          <p:nvPr/>
        </p:nvSpPr>
        <p:spPr bwMode="auto">
          <a:xfrm>
            <a:off x="927100" y="57388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6681" name="Line 25"/>
          <p:cNvSpPr>
            <a:spLocks noChangeShapeType="1"/>
          </p:cNvSpPr>
          <p:nvPr/>
        </p:nvSpPr>
        <p:spPr bwMode="auto">
          <a:xfrm>
            <a:off x="927100" y="60436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6682" name="Line 26"/>
          <p:cNvSpPr>
            <a:spLocks noChangeShapeType="1"/>
          </p:cNvSpPr>
          <p:nvPr/>
        </p:nvSpPr>
        <p:spPr bwMode="auto">
          <a:xfrm>
            <a:off x="927100" y="6348413"/>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6683" name="Rectangle 27"/>
          <p:cNvSpPr>
            <a:spLocks noChangeArrowheads="1"/>
          </p:cNvSpPr>
          <p:nvPr/>
        </p:nvSpPr>
        <p:spPr bwMode="auto">
          <a:xfrm>
            <a:off x="492125" y="16748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886684" name="Rectangle 28"/>
          <p:cNvSpPr>
            <a:spLocks noChangeArrowheads="1"/>
          </p:cNvSpPr>
          <p:nvPr/>
        </p:nvSpPr>
        <p:spPr bwMode="auto">
          <a:xfrm>
            <a:off x="511175" y="19796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2</a:t>
            </a:r>
          </a:p>
        </p:txBody>
      </p:sp>
      <p:sp>
        <p:nvSpPr>
          <p:cNvPr id="2886685" name="Rectangle 29"/>
          <p:cNvSpPr>
            <a:spLocks noChangeArrowheads="1"/>
          </p:cNvSpPr>
          <p:nvPr/>
        </p:nvSpPr>
        <p:spPr bwMode="auto">
          <a:xfrm>
            <a:off x="511175" y="22844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4</a:t>
            </a:r>
          </a:p>
        </p:txBody>
      </p:sp>
      <p:sp>
        <p:nvSpPr>
          <p:cNvPr id="2886686" name="Rectangle 30"/>
          <p:cNvSpPr>
            <a:spLocks noChangeArrowheads="1"/>
          </p:cNvSpPr>
          <p:nvPr/>
        </p:nvSpPr>
        <p:spPr bwMode="auto">
          <a:xfrm>
            <a:off x="511175" y="25892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6</a:t>
            </a:r>
          </a:p>
        </p:txBody>
      </p:sp>
      <p:sp>
        <p:nvSpPr>
          <p:cNvPr id="2886687" name="Rectangle 31"/>
          <p:cNvSpPr>
            <a:spLocks noChangeArrowheads="1"/>
          </p:cNvSpPr>
          <p:nvPr/>
        </p:nvSpPr>
        <p:spPr bwMode="auto">
          <a:xfrm>
            <a:off x="511175" y="28940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8</a:t>
            </a:r>
          </a:p>
        </p:txBody>
      </p:sp>
      <p:sp>
        <p:nvSpPr>
          <p:cNvPr id="2886688" name="Rectangle 32"/>
          <p:cNvSpPr>
            <a:spLocks noChangeArrowheads="1"/>
          </p:cNvSpPr>
          <p:nvPr/>
        </p:nvSpPr>
        <p:spPr bwMode="auto">
          <a:xfrm>
            <a:off x="511175" y="3198813"/>
            <a:ext cx="438150"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a:t>
            </a:r>
          </a:p>
        </p:txBody>
      </p:sp>
      <p:sp>
        <p:nvSpPr>
          <p:cNvPr id="2886689" name="Rectangle 33"/>
          <p:cNvSpPr>
            <a:spLocks noChangeArrowheads="1"/>
          </p:cNvSpPr>
          <p:nvPr/>
        </p:nvSpPr>
        <p:spPr bwMode="auto">
          <a:xfrm>
            <a:off x="511175" y="3503613"/>
            <a:ext cx="438150"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t>
            </a:r>
          </a:p>
        </p:txBody>
      </p:sp>
      <p:sp>
        <p:nvSpPr>
          <p:cNvPr id="2886690" name="Rectangle 34"/>
          <p:cNvSpPr>
            <a:spLocks noChangeArrowheads="1"/>
          </p:cNvSpPr>
          <p:nvPr/>
        </p:nvSpPr>
        <p:spPr bwMode="auto">
          <a:xfrm>
            <a:off x="511175" y="3808413"/>
            <a:ext cx="417513"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E</a:t>
            </a:r>
          </a:p>
        </p:txBody>
      </p:sp>
      <p:sp>
        <p:nvSpPr>
          <p:cNvPr id="2886691" name="Rectangle 35"/>
          <p:cNvSpPr>
            <a:spLocks noChangeArrowheads="1"/>
          </p:cNvSpPr>
          <p:nvPr/>
        </p:nvSpPr>
        <p:spPr bwMode="auto">
          <a:xfrm>
            <a:off x="404813" y="4113213"/>
            <a:ext cx="5365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10</a:t>
            </a:r>
          </a:p>
        </p:txBody>
      </p:sp>
      <p:sp>
        <p:nvSpPr>
          <p:cNvPr id="2886692" name="Rectangle 36"/>
          <p:cNvSpPr>
            <a:spLocks noChangeArrowheads="1"/>
          </p:cNvSpPr>
          <p:nvPr/>
        </p:nvSpPr>
        <p:spPr bwMode="auto">
          <a:xfrm>
            <a:off x="461963" y="4418013"/>
            <a:ext cx="5365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pPr algn="r"/>
            <a:r>
              <a:rPr lang="en-US" sz="2800" b="1">
                <a:solidFill>
                  <a:schemeClr val="tx1"/>
                </a:solidFill>
                <a:latin typeface="Times" pitchFamily="-65" charset="0"/>
              </a:rPr>
              <a:t>12</a:t>
            </a:r>
          </a:p>
        </p:txBody>
      </p:sp>
      <p:sp>
        <p:nvSpPr>
          <p:cNvPr id="2886693" name="Rectangle 37"/>
          <p:cNvSpPr>
            <a:spLocks noChangeArrowheads="1"/>
          </p:cNvSpPr>
          <p:nvPr/>
        </p:nvSpPr>
        <p:spPr bwMode="auto">
          <a:xfrm>
            <a:off x="465138" y="4722813"/>
            <a:ext cx="5365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pPr algn="r"/>
            <a:r>
              <a:rPr lang="en-US" sz="2800" b="1">
                <a:solidFill>
                  <a:schemeClr val="tx1"/>
                </a:solidFill>
                <a:latin typeface="Times" pitchFamily="-65" charset="0"/>
              </a:rPr>
              <a:t>14</a:t>
            </a:r>
          </a:p>
        </p:txBody>
      </p:sp>
      <p:sp>
        <p:nvSpPr>
          <p:cNvPr id="2886694" name="Rectangle 38"/>
          <p:cNvSpPr>
            <a:spLocks noChangeArrowheads="1"/>
          </p:cNvSpPr>
          <p:nvPr/>
        </p:nvSpPr>
        <p:spPr bwMode="auto">
          <a:xfrm>
            <a:off x="438150" y="5027613"/>
            <a:ext cx="5365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pPr algn="r"/>
            <a:r>
              <a:rPr lang="en-US" sz="2800" b="1">
                <a:solidFill>
                  <a:schemeClr val="tx1"/>
                </a:solidFill>
                <a:latin typeface="Times" pitchFamily="-65" charset="0"/>
              </a:rPr>
              <a:t>16</a:t>
            </a:r>
          </a:p>
        </p:txBody>
      </p:sp>
      <p:sp>
        <p:nvSpPr>
          <p:cNvPr id="2886695" name="Rectangle 39"/>
          <p:cNvSpPr>
            <a:spLocks noChangeArrowheads="1"/>
          </p:cNvSpPr>
          <p:nvPr/>
        </p:nvSpPr>
        <p:spPr bwMode="auto">
          <a:xfrm>
            <a:off x="465138" y="5332413"/>
            <a:ext cx="5365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pPr algn="r"/>
            <a:r>
              <a:rPr lang="en-US" sz="2800" b="1">
                <a:solidFill>
                  <a:schemeClr val="tx1"/>
                </a:solidFill>
                <a:latin typeface="Times" pitchFamily="-65" charset="0"/>
              </a:rPr>
              <a:t>18</a:t>
            </a:r>
          </a:p>
        </p:txBody>
      </p:sp>
      <p:sp>
        <p:nvSpPr>
          <p:cNvPr id="2886696" name="Rectangle 40"/>
          <p:cNvSpPr>
            <a:spLocks noChangeArrowheads="1"/>
          </p:cNvSpPr>
          <p:nvPr/>
        </p:nvSpPr>
        <p:spPr bwMode="auto">
          <a:xfrm>
            <a:off x="431800" y="5638800"/>
            <a:ext cx="615950"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pPr algn="r"/>
            <a:r>
              <a:rPr lang="en-US" sz="2800" b="1">
                <a:solidFill>
                  <a:schemeClr val="tx1"/>
                </a:solidFill>
                <a:latin typeface="Times" pitchFamily="-65" charset="0"/>
              </a:rPr>
              <a:t>1A</a:t>
            </a:r>
          </a:p>
        </p:txBody>
      </p:sp>
      <p:sp>
        <p:nvSpPr>
          <p:cNvPr id="2886697" name="Rectangle 41"/>
          <p:cNvSpPr>
            <a:spLocks noChangeArrowheads="1"/>
          </p:cNvSpPr>
          <p:nvPr/>
        </p:nvSpPr>
        <p:spPr bwMode="auto">
          <a:xfrm>
            <a:off x="457200" y="5942013"/>
            <a:ext cx="615950"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pPr algn="r"/>
            <a:r>
              <a:rPr lang="en-US" sz="2800" b="1">
                <a:solidFill>
                  <a:schemeClr val="tx1"/>
                </a:solidFill>
                <a:latin typeface="Times" pitchFamily="-65" charset="0"/>
              </a:rPr>
              <a:t>1C</a:t>
            </a:r>
          </a:p>
        </p:txBody>
      </p:sp>
      <p:sp>
        <p:nvSpPr>
          <p:cNvPr id="2886698" name="Rectangle 42"/>
          <p:cNvSpPr>
            <a:spLocks noChangeArrowheads="1"/>
          </p:cNvSpPr>
          <p:nvPr/>
        </p:nvSpPr>
        <p:spPr bwMode="auto">
          <a:xfrm>
            <a:off x="304800" y="6256338"/>
            <a:ext cx="595313"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pPr algn="r"/>
            <a:r>
              <a:rPr lang="en-US" sz="2800" b="1">
                <a:solidFill>
                  <a:schemeClr val="tx1"/>
                </a:solidFill>
                <a:latin typeface="Times" pitchFamily="-65" charset="0"/>
              </a:rPr>
              <a:t>1E</a:t>
            </a:r>
          </a:p>
        </p:txBody>
      </p:sp>
      <p:sp>
        <p:nvSpPr>
          <p:cNvPr id="2886699" name="Rectangle 43"/>
          <p:cNvSpPr>
            <a:spLocks noChangeArrowheads="1"/>
          </p:cNvSpPr>
          <p:nvPr/>
        </p:nvSpPr>
        <p:spPr bwMode="auto">
          <a:xfrm>
            <a:off x="933450" y="1790700"/>
            <a:ext cx="2019300" cy="285750"/>
          </a:xfrm>
          <a:prstGeom prst="rect">
            <a:avLst/>
          </a:prstGeom>
          <a:solidFill>
            <a:srgbClr val="FF8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00" name="Rectangle 44"/>
          <p:cNvSpPr>
            <a:spLocks noChangeArrowheads="1"/>
          </p:cNvSpPr>
          <p:nvPr/>
        </p:nvSpPr>
        <p:spPr bwMode="auto">
          <a:xfrm>
            <a:off x="933450" y="3009900"/>
            <a:ext cx="2019300" cy="285750"/>
          </a:xfrm>
          <a:prstGeom prst="rect">
            <a:avLst/>
          </a:prstGeom>
          <a:solidFill>
            <a:srgbClr val="FF8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01" name="Rectangle 45"/>
          <p:cNvSpPr>
            <a:spLocks noChangeArrowheads="1"/>
          </p:cNvSpPr>
          <p:nvPr/>
        </p:nvSpPr>
        <p:spPr bwMode="auto">
          <a:xfrm>
            <a:off x="933450" y="4229100"/>
            <a:ext cx="2019300" cy="285750"/>
          </a:xfrm>
          <a:prstGeom prst="rect">
            <a:avLst/>
          </a:prstGeom>
          <a:solidFill>
            <a:srgbClr val="FF8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02" name="Rectangle 46"/>
          <p:cNvSpPr>
            <a:spLocks noChangeArrowheads="1"/>
          </p:cNvSpPr>
          <p:nvPr/>
        </p:nvSpPr>
        <p:spPr bwMode="auto">
          <a:xfrm>
            <a:off x="933450" y="5448300"/>
            <a:ext cx="2019300" cy="285750"/>
          </a:xfrm>
          <a:prstGeom prst="rect">
            <a:avLst/>
          </a:prstGeom>
          <a:solidFill>
            <a:srgbClr val="FF8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03" name="Rectangle 47"/>
          <p:cNvSpPr>
            <a:spLocks noChangeArrowheads="1"/>
          </p:cNvSpPr>
          <p:nvPr/>
        </p:nvSpPr>
        <p:spPr bwMode="auto">
          <a:xfrm>
            <a:off x="933450" y="2076450"/>
            <a:ext cx="2019300" cy="285750"/>
          </a:xfrm>
          <a:prstGeom prst="rect">
            <a:avLst/>
          </a:prstGeom>
          <a:solidFill>
            <a:schemeClr val="accent4"/>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04" name="Rectangle 48"/>
          <p:cNvSpPr>
            <a:spLocks noChangeArrowheads="1"/>
          </p:cNvSpPr>
          <p:nvPr/>
        </p:nvSpPr>
        <p:spPr bwMode="auto">
          <a:xfrm>
            <a:off x="933450" y="3295650"/>
            <a:ext cx="2019300" cy="285750"/>
          </a:xfrm>
          <a:prstGeom prst="rect">
            <a:avLst/>
          </a:prstGeom>
          <a:solidFill>
            <a:schemeClr val="accent4"/>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05" name="Rectangle 49"/>
          <p:cNvSpPr>
            <a:spLocks noChangeArrowheads="1"/>
          </p:cNvSpPr>
          <p:nvPr/>
        </p:nvSpPr>
        <p:spPr bwMode="auto">
          <a:xfrm>
            <a:off x="933450" y="4514850"/>
            <a:ext cx="2019300" cy="285750"/>
          </a:xfrm>
          <a:prstGeom prst="rect">
            <a:avLst/>
          </a:prstGeom>
          <a:solidFill>
            <a:schemeClr val="accent4"/>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06" name="Rectangle 50"/>
          <p:cNvSpPr>
            <a:spLocks noChangeArrowheads="1"/>
          </p:cNvSpPr>
          <p:nvPr/>
        </p:nvSpPr>
        <p:spPr bwMode="auto">
          <a:xfrm>
            <a:off x="933450" y="5734050"/>
            <a:ext cx="2019300" cy="285750"/>
          </a:xfrm>
          <a:prstGeom prst="rect">
            <a:avLst/>
          </a:prstGeom>
          <a:solidFill>
            <a:schemeClr val="accent4"/>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07" name="Rectangle 51"/>
          <p:cNvSpPr>
            <a:spLocks noChangeArrowheads="1"/>
          </p:cNvSpPr>
          <p:nvPr/>
        </p:nvSpPr>
        <p:spPr bwMode="auto">
          <a:xfrm>
            <a:off x="933450" y="2362200"/>
            <a:ext cx="2019300" cy="285750"/>
          </a:xfrm>
          <a:prstGeom prst="rect">
            <a:avLst/>
          </a:prstGeom>
          <a:solidFill>
            <a:srgbClr val="FF66FF"/>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08" name="Rectangle 52"/>
          <p:cNvSpPr>
            <a:spLocks noChangeArrowheads="1"/>
          </p:cNvSpPr>
          <p:nvPr/>
        </p:nvSpPr>
        <p:spPr bwMode="auto">
          <a:xfrm>
            <a:off x="933450" y="3581400"/>
            <a:ext cx="2019300" cy="285750"/>
          </a:xfrm>
          <a:prstGeom prst="rect">
            <a:avLst/>
          </a:prstGeom>
          <a:solidFill>
            <a:srgbClr val="FF66FF"/>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09" name="Rectangle 53"/>
          <p:cNvSpPr>
            <a:spLocks noChangeArrowheads="1"/>
          </p:cNvSpPr>
          <p:nvPr/>
        </p:nvSpPr>
        <p:spPr bwMode="auto">
          <a:xfrm>
            <a:off x="933450" y="4800600"/>
            <a:ext cx="2019300" cy="285750"/>
          </a:xfrm>
          <a:prstGeom prst="rect">
            <a:avLst/>
          </a:prstGeom>
          <a:solidFill>
            <a:srgbClr val="FF66FF"/>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10" name="Rectangle 54"/>
          <p:cNvSpPr>
            <a:spLocks noChangeArrowheads="1"/>
          </p:cNvSpPr>
          <p:nvPr/>
        </p:nvSpPr>
        <p:spPr bwMode="auto">
          <a:xfrm>
            <a:off x="933450" y="6019800"/>
            <a:ext cx="2019300" cy="285750"/>
          </a:xfrm>
          <a:prstGeom prst="rect">
            <a:avLst/>
          </a:prstGeom>
          <a:solidFill>
            <a:srgbClr val="FF66FF"/>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11" name="Rectangle 55"/>
          <p:cNvSpPr>
            <a:spLocks noChangeArrowheads="1"/>
          </p:cNvSpPr>
          <p:nvPr/>
        </p:nvSpPr>
        <p:spPr bwMode="auto">
          <a:xfrm>
            <a:off x="933450" y="2686050"/>
            <a:ext cx="2019300" cy="28575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12" name="Rectangle 56"/>
          <p:cNvSpPr>
            <a:spLocks noChangeArrowheads="1"/>
          </p:cNvSpPr>
          <p:nvPr/>
        </p:nvSpPr>
        <p:spPr bwMode="auto">
          <a:xfrm>
            <a:off x="933450" y="3905250"/>
            <a:ext cx="2019300" cy="28575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13" name="Rectangle 57"/>
          <p:cNvSpPr>
            <a:spLocks noChangeArrowheads="1"/>
          </p:cNvSpPr>
          <p:nvPr/>
        </p:nvSpPr>
        <p:spPr bwMode="auto">
          <a:xfrm>
            <a:off x="933450" y="5124450"/>
            <a:ext cx="2019300" cy="28575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14" name="Rectangle 58"/>
          <p:cNvSpPr>
            <a:spLocks noChangeArrowheads="1"/>
          </p:cNvSpPr>
          <p:nvPr/>
        </p:nvSpPr>
        <p:spPr bwMode="auto">
          <a:xfrm>
            <a:off x="933450" y="6343650"/>
            <a:ext cx="2019300" cy="28575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16" name="Rectangle 60"/>
          <p:cNvSpPr>
            <a:spLocks noChangeArrowheads="1"/>
          </p:cNvSpPr>
          <p:nvPr/>
        </p:nvSpPr>
        <p:spPr bwMode="auto">
          <a:xfrm>
            <a:off x="5386388" y="711200"/>
            <a:ext cx="3638550" cy="94297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8  Byte Direct </a:t>
            </a:r>
          </a:p>
          <a:p>
            <a:r>
              <a:rPr lang="en-US" sz="2800" b="1">
                <a:solidFill>
                  <a:schemeClr val="tx1"/>
                </a:solidFill>
                <a:latin typeface="Times" pitchFamily="-65" charset="0"/>
              </a:rPr>
              <a:t>Mapped Cache w/Tag!</a:t>
            </a:r>
          </a:p>
        </p:txBody>
      </p:sp>
      <p:sp>
        <p:nvSpPr>
          <p:cNvPr id="2886718" name="Line 62"/>
          <p:cNvSpPr>
            <a:spLocks noChangeShapeType="1"/>
          </p:cNvSpPr>
          <p:nvPr/>
        </p:nvSpPr>
        <p:spPr bwMode="auto">
          <a:xfrm>
            <a:off x="6731000" y="1905000"/>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6719" name="Line 63"/>
          <p:cNvSpPr>
            <a:spLocks noChangeShapeType="1"/>
          </p:cNvSpPr>
          <p:nvPr/>
        </p:nvSpPr>
        <p:spPr bwMode="auto">
          <a:xfrm>
            <a:off x="6731000" y="2209800"/>
            <a:ext cx="203200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886721" name="Rectangle 65"/>
          <p:cNvSpPr>
            <a:spLocks noChangeArrowheads="1"/>
          </p:cNvSpPr>
          <p:nvPr/>
        </p:nvSpPr>
        <p:spPr bwMode="auto">
          <a:xfrm>
            <a:off x="4075113" y="717550"/>
            <a:ext cx="1217612" cy="94297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Cache </a:t>
            </a:r>
          </a:p>
          <a:p>
            <a:r>
              <a:rPr lang="en-US" sz="2800" b="1">
                <a:solidFill>
                  <a:schemeClr val="tx1"/>
                </a:solidFill>
                <a:latin typeface="Times" pitchFamily="-65" charset="0"/>
              </a:rPr>
              <a:t>Index</a:t>
            </a:r>
          </a:p>
        </p:txBody>
      </p:sp>
      <p:sp>
        <p:nvSpPr>
          <p:cNvPr id="2886722" name="Rectangle 66"/>
          <p:cNvSpPr>
            <a:spLocks noChangeArrowheads="1"/>
          </p:cNvSpPr>
          <p:nvPr/>
        </p:nvSpPr>
        <p:spPr bwMode="auto">
          <a:xfrm>
            <a:off x="4608513" y="153670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886723" name="Rectangle 67"/>
          <p:cNvSpPr>
            <a:spLocks noChangeArrowheads="1"/>
          </p:cNvSpPr>
          <p:nvPr/>
        </p:nvSpPr>
        <p:spPr bwMode="auto">
          <a:xfrm>
            <a:off x="4608513" y="184150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886724" name="Rectangle 68"/>
          <p:cNvSpPr>
            <a:spLocks noChangeArrowheads="1"/>
          </p:cNvSpPr>
          <p:nvPr/>
        </p:nvSpPr>
        <p:spPr bwMode="auto">
          <a:xfrm>
            <a:off x="4608513" y="214630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2</a:t>
            </a:r>
          </a:p>
        </p:txBody>
      </p:sp>
      <p:sp>
        <p:nvSpPr>
          <p:cNvPr id="2886725" name="Rectangle 69"/>
          <p:cNvSpPr>
            <a:spLocks noChangeArrowheads="1"/>
          </p:cNvSpPr>
          <p:nvPr/>
        </p:nvSpPr>
        <p:spPr bwMode="auto">
          <a:xfrm>
            <a:off x="4608513" y="245110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3</a:t>
            </a:r>
          </a:p>
        </p:txBody>
      </p:sp>
      <p:sp>
        <p:nvSpPr>
          <p:cNvPr id="2886726" name="Rectangle 70"/>
          <p:cNvSpPr>
            <a:spLocks noChangeArrowheads="1"/>
          </p:cNvSpPr>
          <p:nvPr/>
        </p:nvSpPr>
        <p:spPr bwMode="auto">
          <a:xfrm>
            <a:off x="6737350" y="1619250"/>
            <a:ext cx="2019300" cy="285750"/>
          </a:xfrm>
          <a:prstGeom prst="rect">
            <a:avLst/>
          </a:prstGeom>
          <a:solidFill>
            <a:srgbClr val="FF8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27" name="Rectangle 71"/>
          <p:cNvSpPr>
            <a:spLocks noChangeArrowheads="1"/>
          </p:cNvSpPr>
          <p:nvPr/>
        </p:nvSpPr>
        <p:spPr bwMode="auto">
          <a:xfrm>
            <a:off x="6737350" y="1905000"/>
            <a:ext cx="2019300" cy="285750"/>
          </a:xfrm>
          <a:prstGeom prst="rect">
            <a:avLst/>
          </a:prstGeom>
          <a:solidFill>
            <a:schemeClr val="accent4"/>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28" name="Rectangle 72"/>
          <p:cNvSpPr>
            <a:spLocks noChangeArrowheads="1"/>
          </p:cNvSpPr>
          <p:nvPr/>
        </p:nvSpPr>
        <p:spPr bwMode="auto">
          <a:xfrm>
            <a:off x="6737350" y="2190750"/>
            <a:ext cx="2019300" cy="285750"/>
          </a:xfrm>
          <a:prstGeom prst="rect">
            <a:avLst/>
          </a:prstGeom>
          <a:solidFill>
            <a:srgbClr val="FF66FF"/>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29" name="Rectangle 73"/>
          <p:cNvSpPr>
            <a:spLocks noChangeArrowheads="1"/>
          </p:cNvSpPr>
          <p:nvPr/>
        </p:nvSpPr>
        <p:spPr bwMode="auto">
          <a:xfrm>
            <a:off x="6737350" y="2476500"/>
            <a:ext cx="2019300" cy="285750"/>
          </a:xfrm>
          <a:prstGeom prst="rect">
            <a:avLst/>
          </a:prstGeom>
          <a:solidFill>
            <a:schemeClr val="accent1"/>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886730" name="Line 74"/>
          <p:cNvSpPr>
            <a:spLocks noChangeShapeType="1"/>
          </p:cNvSpPr>
          <p:nvPr/>
        </p:nvSpPr>
        <p:spPr bwMode="auto">
          <a:xfrm>
            <a:off x="1930400" y="1784350"/>
            <a:ext cx="0" cy="4857750"/>
          </a:xfrm>
          <a:prstGeom prst="line">
            <a:avLst/>
          </a:prstGeom>
          <a:noFill/>
          <a:ln w="38100">
            <a:solidFill>
              <a:schemeClr val="tx1"/>
            </a:solidFill>
            <a:round/>
            <a:headEnd/>
            <a:tailEnd/>
          </a:ln>
          <a:effectLst/>
        </p:spPr>
        <p:txBody>
          <a:bodyPr anchor="ctr">
            <a:prstTxWarp prst="textNoShape">
              <a:avLst/>
            </a:prstTxWarp>
            <a:spAutoFit/>
          </a:bodyPr>
          <a:lstStyle/>
          <a:p>
            <a:endParaRPr lang="en-US"/>
          </a:p>
        </p:txBody>
      </p:sp>
      <p:sp>
        <p:nvSpPr>
          <p:cNvPr id="2886731" name="Line 75"/>
          <p:cNvSpPr>
            <a:spLocks noChangeShapeType="1"/>
          </p:cNvSpPr>
          <p:nvPr/>
        </p:nvSpPr>
        <p:spPr bwMode="auto">
          <a:xfrm>
            <a:off x="7759700" y="1600200"/>
            <a:ext cx="0" cy="1173163"/>
          </a:xfrm>
          <a:prstGeom prst="line">
            <a:avLst/>
          </a:prstGeom>
          <a:noFill/>
          <a:ln w="38100">
            <a:solidFill>
              <a:schemeClr val="tx1"/>
            </a:solidFill>
            <a:round/>
            <a:headEnd/>
            <a:tailEnd/>
          </a:ln>
          <a:effectLst/>
        </p:spPr>
        <p:txBody>
          <a:bodyPr anchor="ctr">
            <a:prstTxWarp prst="textNoShape">
              <a:avLst/>
            </a:prstTxWarp>
            <a:spAutoFit/>
          </a:bodyPr>
          <a:lstStyle/>
          <a:p>
            <a:endParaRPr lang="en-US"/>
          </a:p>
        </p:txBody>
      </p:sp>
      <p:sp>
        <p:nvSpPr>
          <p:cNvPr id="2886732" name="Rectangle 76"/>
          <p:cNvSpPr>
            <a:spLocks noChangeArrowheads="1"/>
          </p:cNvSpPr>
          <p:nvPr/>
        </p:nvSpPr>
        <p:spPr bwMode="auto">
          <a:xfrm>
            <a:off x="2286000" y="16748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886733" name="Rectangle 77"/>
          <p:cNvSpPr>
            <a:spLocks noChangeArrowheads="1"/>
          </p:cNvSpPr>
          <p:nvPr/>
        </p:nvSpPr>
        <p:spPr bwMode="auto">
          <a:xfrm>
            <a:off x="1295400" y="1674813"/>
            <a:ext cx="358775" cy="515937"/>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886734" name="Rectangle 78"/>
          <p:cNvSpPr>
            <a:spLocks noChangeArrowheads="1"/>
          </p:cNvSpPr>
          <p:nvPr/>
        </p:nvSpPr>
        <p:spPr bwMode="auto">
          <a:xfrm>
            <a:off x="2286000" y="196215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2</a:t>
            </a:r>
          </a:p>
        </p:txBody>
      </p:sp>
      <p:sp>
        <p:nvSpPr>
          <p:cNvPr id="2886735" name="Rectangle 79"/>
          <p:cNvSpPr>
            <a:spLocks noChangeArrowheads="1"/>
          </p:cNvSpPr>
          <p:nvPr/>
        </p:nvSpPr>
        <p:spPr bwMode="auto">
          <a:xfrm>
            <a:off x="1295400" y="196215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3</a:t>
            </a:r>
          </a:p>
        </p:txBody>
      </p:sp>
      <p:sp>
        <p:nvSpPr>
          <p:cNvPr id="2886736" name="Rectangle 80"/>
          <p:cNvSpPr>
            <a:spLocks noChangeArrowheads="1"/>
          </p:cNvSpPr>
          <p:nvPr/>
        </p:nvSpPr>
        <p:spPr bwMode="auto">
          <a:xfrm>
            <a:off x="2133600" y="3200400"/>
            <a:ext cx="614363"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etc</a:t>
            </a:r>
          </a:p>
        </p:txBody>
      </p:sp>
      <p:sp>
        <p:nvSpPr>
          <p:cNvPr id="2886737" name="Rectangle 81"/>
          <p:cNvSpPr>
            <a:spLocks noChangeArrowheads="1"/>
          </p:cNvSpPr>
          <p:nvPr/>
        </p:nvSpPr>
        <p:spPr bwMode="auto">
          <a:xfrm>
            <a:off x="4876800" y="2743200"/>
            <a:ext cx="2914650" cy="884238"/>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    Tag          Data</a:t>
            </a:r>
          </a:p>
          <a:p>
            <a:r>
              <a:rPr lang="en-US" sz="2400" b="1">
                <a:solidFill>
                  <a:schemeClr val="tx1"/>
                </a:solidFill>
                <a:latin typeface="Times" pitchFamily="-65" charset="0"/>
              </a:rPr>
              <a:t>(Block size = 2 bytes)</a:t>
            </a:r>
            <a:endParaRPr lang="en-US" sz="2800" b="1">
              <a:solidFill>
                <a:schemeClr val="tx1"/>
              </a:solidFill>
              <a:latin typeface="Times" pitchFamily="-65" charset="0"/>
            </a:endParaRPr>
          </a:p>
        </p:txBody>
      </p:sp>
      <p:sp>
        <p:nvSpPr>
          <p:cNvPr id="2886738" name="Rectangle 82"/>
          <p:cNvSpPr>
            <a:spLocks noChangeArrowheads="1"/>
          </p:cNvSpPr>
          <p:nvPr/>
        </p:nvSpPr>
        <p:spPr bwMode="auto">
          <a:xfrm>
            <a:off x="2286000" y="224790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4</a:t>
            </a:r>
          </a:p>
        </p:txBody>
      </p:sp>
      <p:sp>
        <p:nvSpPr>
          <p:cNvPr id="2886739" name="Rectangle 83"/>
          <p:cNvSpPr>
            <a:spLocks noChangeArrowheads="1"/>
          </p:cNvSpPr>
          <p:nvPr/>
        </p:nvSpPr>
        <p:spPr bwMode="auto">
          <a:xfrm>
            <a:off x="1295400" y="224790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5</a:t>
            </a:r>
          </a:p>
        </p:txBody>
      </p:sp>
      <p:sp>
        <p:nvSpPr>
          <p:cNvPr id="2886740" name="Rectangle 84"/>
          <p:cNvSpPr>
            <a:spLocks noChangeArrowheads="1"/>
          </p:cNvSpPr>
          <p:nvPr/>
        </p:nvSpPr>
        <p:spPr bwMode="auto">
          <a:xfrm>
            <a:off x="2286000" y="257175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6</a:t>
            </a:r>
          </a:p>
        </p:txBody>
      </p:sp>
      <p:sp>
        <p:nvSpPr>
          <p:cNvPr id="2886741" name="Rectangle 85"/>
          <p:cNvSpPr>
            <a:spLocks noChangeArrowheads="1"/>
          </p:cNvSpPr>
          <p:nvPr/>
        </p:nvSpPr>
        <p:spPr bwMode="auto">
          <a:xfrm>
            <a:off x="1295400" y="257175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7</a:t>
            </a:r>
          </a:p>
        </p:txBody>
      </p:sp>
      <p:sp>
        <p:nvSpPr>
          <p:cNvPr id="2886742" name="Rectangle 86"/>
          <p:cNvSpPr>
            <a:spLocks noChangeArrowheads="1"/>
          </p:cNvSpPr>
          <p:nvPr/>
        </p:nvSpPr>
        <p:spPr bwMode="auto">
          <a:xfrm>
            <a:off x="2286000" y="289560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8</a:t>
            </a:r>
          </a:p>
        </p:txBody>
      </p:sp>
      <p:sp>
        <p:nvSpPr>
          <p:cNvPr id="2886743" name="Rectangle 87"/>
          <p:cNvSpPr>
            <a:spLocks noChangeArrowheads="1"/>
          </p:cNvSpPr>
          <p:nvPr/>
        </p:nvSpPr>
        <p:spPr bwMode="auto">
          <a:xfrm>
            <a:off x="1295400" y="2895600"/>
            <a:ext cx="358775" cy="51593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9</a:t>
            </a:r>
          </a:p>
        </p:txBody>
      </p:sp>
      <p:sp>
        <p:nvSpPr>
          <p:cNvPr id="2886744" name="Rectangle 88"/>
          <p:cNvSpPr>
            <a:spLocks noChangeArrowheads="1"/>
          </p:cNvSpPr>
          <p:nvPr/>
        </p:nvSpPr>
        <p:spPr bwMode="auto">
          <a:xfrm>
            <a:off x="5207000" y="1619250"/>
            <a:ext cx="1522413" cy="1146175"/>
          </a:xfrm>
          <a:prstGeom prst="rect">
            <a:avLst/>
          </a:prstGeom>
          <a:noFill/>
          <a:ln w="38100">
            <a:solidFill>
              <a:schemeClr val="tx1"/>
            </a:solidFill>
            <a:miter lim="800000"/>
            <a:headEnd/>
            <a:tailEnd/>
          </a:ln>
          <a:effectLst/>
        </p:spPr>
        <p:txBody>
          <a:bodyPr anchor="ctr">
            <a:prstTxWarp prst="textNoShape">
              <a:avLst/>
            </a:prstTxWarp>
            <a:spAutoFit/>
          </a:bodyPr>
          <a:lstStyle/>
          <a:p>
            <a:endParaRPr lang="en-US"/>
          </a:p>
        </p:txBody>
      </p:sp>
      <p:sp>
        <p:nvSpPr>
          <p:cNvPr id="2886745" name="Line 89"/>
          <p:cNvSpPr>
            <a:spLocks noChangeShapeType="1"/>
          </p:cNvSpPr>
          <p:nvPr/>
        </p:nvSpPr>
        <p:spPr bwMode="auto">
          <a:xfrm flipH="1">
            <a:off x="5200650" y="1905000"/>
            <a:ext cx="1581150" cy="0"/>
          </a:xfrm>
          <a:prstGeom prst="line">
            <a:avLst/>
          </a:prstGeom>
          <a:noFill/>
          <a:ln w="38100">
            <a:solidFill>
              <a:schemeClr val="tx1"/>
            </a:solidFill>
            <a:round/>
            <a:headEnd/>
            <a:tailEnd/>
          </a:ln>
          <a:effectLst/>
        </p:spPr>
        <p:txBody>
          <a:bodyPr anchor="ctr">
            <a:prstTxWarp prst="textNoShape">
              <a:avLst/>
            </a:prstTxWarp>
            <a:spAutoFit/>
          </a:bodyPr>
          <a:lstStyle/>
          <a:p>
            <a:endParaRPr lang="en-US"/>
          </a:p>
        </p:txBody>
      </p:sp>
      <p:sp>
        <p:nvSpPr>
          <p:cNvPr id="2886746" name="Line 90"/>
          <p:cNvSpPr>
            <a:spLocks noChangeShapeType="1"/>
          </p:cNvSpPr>
          <p:nvPr/>
        </p:nvSpPr>
        <p:spPr bwMode="auto">
          <a:xfrm flipH="1">
            <a:off x="5200650" y="2197100"/>
            <a:ext cx="1581150" cy="0"/>
          </a:xfrm>
          <a:prstGeom prst="line">
            <a:avLst/>
          </a:prstGeom>
          <a:noFill/>
          <a:ln w="38100">
            <a:solidFill>
              <a:schemeClr val="tx1"/>
            </a:solidFill>
            <a:round/>
            <a:headEnd/>
            <a:tailEnd/>
          </a:ln>
          <a:effectLst/>
        </p:spPr>
        <p:txBody>
          <a:bodyPr anchor="ctr">
            <a:prstTxWarp prst="textNoShape">
              <a:avLst/>
            </a:prstTxWarp>
            <a:spAutoFit/>
          </a:bodyPr>
          <a:lstStyle/>
          <a:p>
            <a:endParaRPr lang="en-US"/>
          </a:p>
        </p:txBody>
      </p:sp>
      <p:sp>
        <p:nvSpPr>
          <p:cNvPr id="2886747" name="Line 91"/>
          <p:cNvSpPr>
            <a:spLocks noChangeShapeType="1"/>
          </p:cNvSpPr>
          <p:nvPr/>
        </p:nvSpPr>
        <p:spPr bwMode="auto">
          <a:xfrm flipH="1">
            <a:off x="5200650" y="2476500"/>
            <a:ext cx="1581150" cy="0"/>
          </a:xfrm>
          <a:prstGeom prst="line">
            <a:avLst/>
          </a:prstGeom>
          <a:noFill/>
          <a:ln w="38100">
            <a:solidFill>
              <a:schemeClr val="tx1"/>
            </a:solidFill>
            <a:round/>
            <a:headEnd/>
            <a:tailEnd/>
          </a:ln>
          <a:effectLst/>
        </p:spPr>
        <p:txBody>
          <a:bodyPr anchor="ctr">
            <a:prstTxWarp prst="textNoShape">
              <a:avLst/>
            </a:prstTxWarp>
            <a:spAutoFit/>
          </a:bodyPr>
          <a:lstStyle/>
          <a:p>
            <a:endParaRPr lang="en-US"/>
          </a:p>
        </p:txBody>
      </p:sp>
      <p:grpSp>
        <p:nvGrpSpPr>
          <p:cNvPr id="3" name="Group 156"/>
          <p:cNvGrpSpPr>
            <a:grpSpLocks/>
          </p:cNvGrpSpPr>
          <p:nvPr/>
        </p:nvGrpSpPr>
        <p:grpSpPr bwMode="auto">
          <a:xfrm>
            <a:off x="5175250" y="1492251"/>
            <a:ext cx="595313" cy="1366838"/>
            <a:chOff x="3260" y="940"/>
            <a:chExt cx="375" cy="861"/>
          </a:xfrm>
        </p:grpSpPr>
        <p:sp>
          <p:nvSpPr>
            <p:cNvPr id="2886748" name="Rectangle 92"/>
            <p:cNvSpPr>
              <a:spLocks noChangeArrowheads="1"/>
            </p:cNvSpPr>
            <p:nvPr/>
          </p:nvSpPr>
          <p:spPr bwMode="auto">
            <a:xfrm>
              <a:off x="3334" y="940"/>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dirty="0">
                  <a:solidFill>
                    <a:schemeClr val="tx1"/>
                  </a:solidFill>
                  <a:latin typeface="Times" pitchFamily="-65" charset="0"/>
                </a:rPr>
                <a:t>8</a:t>
              </a:r>
            </a:p>
          </p:txBody>
        </p:sp>
        <p:sp>
          <p:nvSpPr>
            <p:cNvPr id="2886749" name="Rectangle 93"/>
            <p:cNvSpPr>
              <a:spLocks noChangeArrowheads="1"/>
            </p:cNvSpPr>
            <p:nvPr/>
          </p:nvSpPr>
          <p:spPr bwMode="auto">
            <a:xfrm>
              <a:off x="3334" y="1120"/>
              <a:ext cx="228" cy="32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dirty="0" smtClean="0">
                  <a:solidFill>
                    <a:schemeClr val="tx1"/>
                  </a:solidFill>
                  <a:latin typeface="Times" pitchFamily="-65" charset="0"/>
                </a:rPr>
                <a:t>2</a:t>
              </a:r>
              <a:endParaRPr lang="en-US" sz="2800" b="1" dirty="0">
                <a:solidFill>
                  <a:schemeClr val="tx1"/>
                </a:solidFill>
                <a:latin typeface="Times" pitchFamily="-65" charset="0"/>
              </a:endParaRPr>
            </a:p>
          </p:txBody>
        </p:sp>
        <p:sp>
          <p:nvSpPr>
            <p:cNvPr id="2886750" name="Rectangle 94"/>
            <p:cNvSpPr>
              <a:spLocks noChangeArrowheads="1"/>
            </p:cNvSpPr>
            <p:nvPr/>
          </p:nvSpPr>
          <p:spPr bwMode="auto">
            <a:xfrm>
              <a:off x="3260" y="1476"/>
              <a:ext cx="375" cy="3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800" b="1">
                  <a:solidFill>
                    <a:schemeClr val="tx1"/>
                  </a:solidFill>
                  <a:latin typeface="Times" pitchFamily="-65" charset="0"/>
                </a:rPr>
                <a:t>1E</a:t>
              </a:r>
            </a:p>
          </p:txBody>
        </p:sp>
        <p:sp>
          <p:nvSpPr>
            <p:cNvPr id="2886751" name="Rectangle 95"/>
            <p:cNvSpPr>
              <a:spLocks noChangeArrowheads="1"/>
            </p:cNvSpPr>
            <p:nvPr/>
          </p:nvSpPr>
          <p:spPr bwMode="auto">
            <a:xfrm>
              <a:off x="3278" y="1292"/>
              <a:ext cx="338" cy="325"/>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800" b="1">
                  <a:solidFill>
                    <a:schemeClr val="tx1"/>
                  </a:solidFill>
                  <a:latin typeface="Times" pitchFamily="-65" charset="0"/>
                </a:rPr>
                <a:t>14</a:t>
              </a:r>
            </a:p>
          </p:txBody>
        </p:sp>
      </p:grpSp>
      <p:sp>
        <p:nvSpPr>
          <p:cNvPr id="2886770" name="Line 114"/>
          <p:cNvSpPr>
            <a:spLocks noChangeShapeType="1"/>
          </p:cNvSpPr>
          <p:nvPr/>
        </p:nvSpPr>
        <p:spPr bwMode="auto">
          <a:xfrm flipH="1">
            <a:off x="838200" y="1066800"/>
            <a:ext cx="304800" cy="68580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a:p>
        </p:txBody>
      </p:sp>
      <p:grpSp>
        <p:nvGrpSpPr>
          <p:cNvPr id="4" name="Group 154"/>
          <p:cNvGrpSpPr>
            <a:grpSpLocks/>
          </p:cNvGrpSpPr>
          <p:nvPr/>
        </p:nvGrpSpPr>
        <p:grpSpPr bwMode="auto">
          <a:xfrm>
            <a:off x="914400" y="1752600"/>
            <a:ext cx="3214688" cy="5030788"/>
            <a:chOff x="624" y="1104"/>
            <a:chExt cx="2025" cy="3169"/>
          </a:xfrm>
        </p:grpSpPr>
        <p:sp>
          <p:nvSpPr>
            <p:cNvPr id="2886783" name="Rectangle 127"/>
            <p:cNvSpPr>
              <a:spLocks noChangeArrowheads="1"/>
            </p:cNvSpPr>
            <p:nvPr/>
          </p:nvSpPr>
          <p:spPr bwMode="auto">
            <a:xfrm>
              <a:off x="1932" y="1344"/>
              <a:ext cx="228" cy="32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dirty="0">
                  <a:solidFill>
                    <a:srgbClr val="FFFF00"/>
                  </a:solidFill>
                  <a:latin typeface="Times" pitchFamily="-65" charset="0"/>
                </a:rPr>
                <a:t>0</a:t>
              </a:r>
            </a:p>
          </p:txBody>
        </p:sp>
        <p:sp>
          <p:nvSpPr>
            <p:cNvPr id="2886787" name="Rectangle 131"/>
            <p:cNvSpPr>
              <a:spLocks noChangeArrowheads="1"/>
            </p:cNvSpPr>
            <p:nvPr/>
          </p:nvSpPr>
          <p:spPr bwMode="auto">
            <a:xfrm>
              <a:off x="1932" y="2064"/>
              <a:ext cx="228" cy="32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rgbClr val="FFFF00"/>
                  </a:solidFill>
                  <a:latin typeface="Times" pitchFamily="-65" charset="0"/>
                </a:rPr>
                <a:t>1</a:t>
              </a:r>
            </a:p>
          </p:txBody>
        </p:sp>
        <p:sp>
          <p:nvSpPr>
            <p:cNvPr id="2886791" name="Rectangle 135"/>
            <p:cNvSpPr>
              <a:spLocks noChangeArrowheads="1"/>
            </p:cNvSpPr>
            <p:nvPr/>
          </p:nvSpPr>
          <p:spPr bwMode="auto">
            <a:xfrm>
              <a:off x="1932" y="2832"/>
              <a:ext cx="228" cy="32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rgbClr val="FFFF00"/>
                  </a:solidFill>
                  <a:latin typeface="Times" pitchFamily="-65" charset="0"/>
                </a:rPr>
                <a:t>2</a:t>
              </a:r>
            </a:p>
          </p:txBody>
        </p:sp>
        <p:sp>
          <p:nvSpPr>
            <p:cNvPr id="2886796" name="Rectangle 140"/>
            <p:cNvSpPr>
              <a:spLocks noChangeArrowheads="1"/>
            </p:cNvSpPr>
            <p:nvPr/>
          </p:nvSpPr>
          <p:spPr bwMode="auto">
            <a:xfrm>
              <a:off x="1929" y="3600"/>
              <a:ext cx="228" cy="328"/>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rgbClr val="FFFF00"/>
                  </a:solidFill>
                  <a:latin typeface="Times" pitchFamily="-65" charset="0"/>
                </a:rPr>
                <a:t>3</a:t>
              </a:r>
            </a:p>
          </p:txBody>
        </p:sp>
        <p:sp>
          <p:nvSpPr>
            <p:cNvPr id="2886797" name="Rectangle 141"/>
            <p:cNvSpPr>
              <a:spLocks noChangeArrowheads="1"/>
            </p:cNvSpPr>
            <p:nvPr/>
          </p:nvSpPr>
          <p:spPr bwMode="auto">
            <a:xfrm>
              <a:off x="1920" y="3984"/>
              <a:ext cx="729" cy="289"/>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rgbClr val="FFFF00"/>
                  </a:solidFill>
                  <a:latin typeface="Times" pitchFamily="-65" charset="0"/>
                </a:rPr>
                <a:t>Cache#</a:t>
              </a:r>
            </a:p>
          </p:txBody>
        </p:sp>
        <p:sp>
          <p:nvSpPr>
            <p:cNvPr id="2886802" name="AutoShape 146"/>
            <p:cNvSpPr>
              <a:spLocks noChangeArrowheads="1"/>
            </p:cNvSpPr>
            <p:nvPr/>
          </p:nvSpPr>
          <p:spPr bwMode="auto">
            <a:xfrm>
              <a:off x="624" y="1104"/>
              <a:ext cx="1296" cy="768"/>
            </a:xfrm>
            <a:prstGeom prst="roundRect">
              <a:avLst>
                <a:gd name="adj" fmla="val 16667"/>
              </a:avLst>
            </a:prstGeom>
            <a:noFill/>
            <a:ln w="57150">
              <a:solidFill>
                <a:srgbClr val="FFFF00"/>
              </a:solidFill>
              <a:round/>
              <a:headEnd/>
              <a:tailEnd/>
            </a:ln>
            <a:effectLst/>
          </p:spPr>
          <p:txBody>
            <a:bodyPr anchor="ctr">
              <a:prstTxWarp prst="textNoShape">
                <a:avLst/>
              </a:prstTxWarp>
              <a:spAutoFit/>
            </a:bodyPr>
            <a:lstStyle/>
            <a:p>
              <a:endParaRPr lang="en-US"/>
            </a:p>
          </p:txBody>
        </p:sp>
        <p:sp>
          <p:nvSpPr>
            <p:cNvPr id="2886803" name="AutoShape 147"/>
            <p:cNvSpPr>
              <a:spLocks noChangeArrowheads="1"/>
            </p:cNvSpPr>
            <p:nvPr/>
          </p:nvSpPr>
          <p:spPr bwMode="auto">
            <a:xfrm>
              <a:off x="624" y="1872"/>
              <a:ext cx="1296" cy="768"/>
            </a:xfrm>
            <a:prstGeom prst="roundRect">
              <a:avLst>
                <a:gd name="adj" fmla="val 16667"/>
              </a:avLst>
            </a:prstGeom>
            <a:noFill/>
            <a:ln w="57150">
              <a:solidFill>
                <a:srgbClr val="FFFF00"/>
              </a:solidFill>
              <a:round/>
              <a:headEnd/>
              <a:tailEnd/>
            </a:ln>
            <a:effectLst/>
          </p:spPr>
          <p:txBody>
            <a:bodyPr anchor="ctr">
              <a:prstTxWarp prst="textNoShape">
                <a:avLst/>
              </a:prstTxWarp>
              <a:spAutoFit/>
            </a:bodyPr>
            <a:lstStyle/>
            <a:p>
              <a:endParaRPr lang="en-US"/>
            </a:p>
          </p:txBody>
        </p:sp>
        <p:sp>
          <p:nvSpPr>
            <p:cNvPr id="2886804" name="AutoShape 148"/>
            <p:cNvSpPr>
              <a:spLocks noChangeArrowheads="1"/>
            </p:cNvSpPr>
            <p:nvPr/>
          </p:nvSpPr>
          <p:spPr bwMode="auto">
            <a:xfrm>
              <a:off x="624" y="2640"/>
              <a:ext cx="1296" cy="768"/>
            </a:xfrm>
            <a:prstGeom prst="roundRect">
              <a:avLst>
                <a:gd name="adj" fmla="val 16667"/>
              </a:avLst>
            </a:prstGeom>
            <a:noFill/>
            <a:ln w="57150">
              <a:solidFill>
                <a:srgbClr val="FFFF00"/>
              </a:solidFill>
              <a:round/>
              <a:headEnd/>
              <a:tailEnd/>
            </a:ln>
            <a:effectLst/>
          </p:spPr>
          <p:txBody>
            <a:bodyPr anchor="ctr">
              <a:prstTxWarp prst="textNoShape">
                <a:avLst/>
              </a:prstTxWarp>
              <a:spAutoFit/>
            </a:bodyPr>
            <a:lstStyle/>
            <a:p>
              <a:endParaRPr lang="en-US"/>
            </a:p>
          </p:txBody>
        </p:sp>
        <p:sp>
          <p:nvSpPr>
            <p:cNvPr id="2886805" name="AutoShape 149"/>
            <p:cNvSpPr>
              <a:spLocks noChangeArrowheads="1"/>
            </p:cNvSpPr>
            <p:nvPr/>
          </p:nvSpPr>
          <p:spPr bwMode="auto">
            <a:xfrm>
              <a:off x="624" y="3408"/>
              <a:ext cx="1296" cy="768"/>
            </a:xfrm>
            <a:prstGeom prst="roundRect">
              <a:avLst>
                <a:gd name="adj" fmla="val 16667"/>
              </a:avLst>
            </a:prstGeom>
            <a:noFill/>
            <a:ln w="57150">
              <a:solidFill>
                <a:srgbClr val="FFFF00"/>
              </a:solidFill>
              <a:round/>
              <a:headEnd/>
              <a:tailEnd/>
            </a:ln>
            <a:effectLst/>
          </p:spPr>
          <p:txBody>
            <a:bodyPr anchor="ctr">
              <a:prstTxWarp prst="textNoShape">
                <a:avLst/>
              </a:prstTxWarp>
              <a:spAutoFit/>
            </a:bodyPr>
            <a:lstStyle/>
            <a:p>
              <a:endParaRPr lang="en-US"/>
            </a:p>
          </p:txBody>
        </p:sp>
      </p:grpSp>
      <p:grpSp>
        <p:nvGrpSpPr>
          <p:cNvPr id="5" name="Group 155"/>
          <p:cNvGrpSpPr>
            <a:grpSpLocks/>
          </p:cNvGrpSpPr>
          <p:nvPr/>
        </p:nvGrpSpPr>
        <p:grpSpPr bwMode="auto">
          <a:xfrm>
            <a:off x="5334000" y="1524001"/>
            <a:ext cx="811213" cy="1328738"/>
            <a:chOff x="3360" y="960"/>
            <a:chExt cx="511" cy="837"/>
          </a:xfrm>
        </p:grpSpPr>
        <p:sp>
          <p:nvSpPr>
            <p:cNvPr id="2886798" name="Rectangle 142"/>
            <p:cNvSpPr>
              <a:spLocks noChangeArrowheads="1"/>
            </p:cNvSpPr>
            <p:nvPr/>
          </p:nvSpPr>
          <p:spPr bwMode="auto">
            <a:xfrm>
              <a:off x="3650" y="960"/>
              <a:ext cx="212" cy="289"/>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rgbClr val="FFFF00"/>
                  </a:solidFill>
                  <a:latin typeface="Times" pitchFamily="-65" charset="0"/>
                </a:rPr>
                <a:t>1</a:t>
              </a:r>
            </a:p>
          </p:txBody>
        </p:sp>
        <p:sp>
          <p:nvSpPr>
            <p:cNvPr id="2886799" name="Rectangle 143"/>
            <p:cNvSpPr>
              <a:spLocks noChangeArrowheads="1"/>
            </p:cNvSpPr>
            <p:nvPr/>
          </p:nvSpPr>
          <p:spPr bwMode="auto">
            <a:xfrm>
              <a:off x="3650" y="1152"/>
              <a:ext cx="212" cy="289"/>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a:solidFill>
                    <a:srgbClr val="FFFF00"/>
                  </a:solidFill>
                  <a:latin typeface="Times" pitchFamily="-65" charset="0"/>
                </a:rPr>
                <a:t>0</a:t>
              </a:r>
            </a:p>
          </p:txBody>
        </p:sp>
        <p:sp>
          <p:nvSpPr>
            <p:cNvPr id="2886800" name="Rectangle 144"/>
            <p:cNvSpPr>
              <a:spLocks noChangeArrowheads="1"/>
            </p:cNvSpPr>
            <p:nvPr/>
          </p:nvSpPr>
          <p:spPr bwMode="auto">
            <a:xfrm>
              <a:off x="3659" y="1508"/>
              <a:ext cx="212" cy="289"/>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rgbClr val="FFFF00"/>
                  </a:solidFill>
                  <a:latin typeface="Times" pitchFamily="-65" charset="0"/>
                </a:rPr>
                <a:t>3</a:t>
              </a:r>
            </a:p>
          </p:txBody>
        </p:sp>
        <p:sp>
          <p:nvSpPr>
            <p:cNvPr id="2886801" name="Rectangle 145"/>
            <p:cNvSpPr>
              <a:spLocks noChangeArrowheads="1"/>
            </p:cNvSpPr>
            <p:nvPr/>
          </p:nvSpPr>
          <p:spPr bwMode="auto">
            <a:xfrm>
              <a:off x="3659" y="1324"/>
              <a:ext cx="212" cy="289"/>
            </a:xfrm>
            <a:prstGeom prst="rect">
              <a:avLst/>
            </a:prstGeom>
            <a:noFill/>
            <a:ln w="12700">
              <a:noFill/>
              <a:miter lim="800000"/>
              <a:headEnd/>
              <a:tailEnd/>
            </a:ln>
            <a:effectLst/>
          </p:spPr>
          <p:txBody>
            <a:bodyPr wrap="none" lIns="90488" tIns="44450" rIns="90488" bIns="44450">
              <a:prstTxWarp prst="textNoShape">
                <a:avLst/>
              </a:prstTxWarp>
              <a:spAutoFit/>
            </a:bodyPr>
            <a:lstStyle/>
            <a:p>
              <a:pPr algn="ctr"/>
              <a:r>
                <a:rPr lang="en-US" sz="2400" b="1">
                  <a:solidFill>
                    <a:srgbClr val="FFFF00"/>
                  </a:solidFill>
                  <a:latin typeface="Times" pitchFamily="-65" charset="0"/>
                </a:rPr>
                <a:t>2</a:t>
              </a:r>
            </a:p>
          </p:txBody>
        </p:sp>
        <p:sp>
          <p:nvSpPr>
            <p:cNvPr id="2886806" name="Line 150"/>
            <p:cNvSpPr>
              <a:spLocks noChangeShapeType="1"/>
            </p:cNvSpPr>
            <p:nvPr/>
          </p:nvSpPr>
          <p:spPr bwMode="auto">
            <a:xfrm>
              <a:off x="3360" y="1104"/>
              <a:ext cx="192" cy="0"/>
            </a:xfrm>
            <a:prstGeom prst="line">
              <a:avLst/>
            </a:prstGeom>
            <a:noFill/>
            <a:ln w="28575">
              <a:solidFill>
                <a:srgbClr val="FFFF00"/>
              </a:solidFill>
              <a:round/>
              <a:headEnd/>
              <a:tailEnd/>
            </a:ln>
            <a:effectLst/>
          </p:spPr>
          <p:txBody>
            <a:bodyPr wrap="none" anchor="ctr">
              <a:prstTxWarp prst="textNoShape">
                <a:avLst/>
              </a:prstTxWarp>
              <a:spAutoFit/>
            </a:bodyPr>
            <a:lstStyle/>
            <a:p>
              <a:endParaRPr lang="en-US">
                <a:solidFill>
                  <a:srgbClr val="FFFF00"/>
                </a:solidFill>
              </a:endParaRPr>
            </a:p>
          </p:txBody>
        </p:sp>
        <p:sp>
          <p:nvSpPr>
            <p:cNvPr id="2886807" name="Line 151"/>
            <p:cNvSpPr>
              <a:spLocks noChangeShapeType="1"/>
            </p:cNvSpPr>
            <p:nvPr/>
          </p:nvSpPr>
          <p:spPr bwMode="auto">
            <a:xfrm>
              <a:off x="3360" y="1296"/>
              <a:ext cx="192" cy="0"/>
            </a:xfrm>
            <a:prstGeom prst="line">
              <a:avLst/>
            </a:prstGeom>
            <a:noFill/>
            <a:ln w="28575">
              <a:solidFill>
                <a:srgbClr val="FFFF00"/>
              </a:solidFill>
              <a:round/>
              <a:headEnd/>
              <a:tailEnd/>
            </a:ln>
            <a:effectLst/>
          </p:spPr>
          <p:txBody>
            <a:bodyPr wrap="none" anchor="ctr">
              <a:prstTxWarp prst="textNoShape">
                <a:avLst/>
              </a:prstTxWarp>
              <a:spAutoFit/>
            </a:bodyPr>
            <a:lstStyle/>
            <a:p>
              <a:endParaRPr lang="en-US">
                <a:solidFill>
                  <a:srgbClr val="FFFF00"/>
                </a:solidFill>
              </a:endParaRPr>
            </a:p>
          </p:txBody>
        </p:sp>
        <p:sp>
          <p:nvSpPr>
            <p:cNvPr id="2886808" name="Line 152"/>
            <p:cNvSpPr>
              <a:spLocks noChangeShapeType="1"/>
            </p:cNvSpPr>
            <p:nvPr/>
          </p:nvSpPr>
          <p:spPr bwMode="auto">
            <a:xfrm>
              <a:off x="3360" y="1460"/>
              <a:ext cx="192" cy="0"/>
            </a:xfrm>
            <a:prstGeom prst="line">
              <a:avLst/>
            </a:prstGeom>
            <a:noFill/>
            <a:ln w="28575">
              <a:solidFill>
                <a:srgbClr val="FFFF00"/>
              </a:solidFill>
              <a:round/>
              <a:headEnd/>
              <a:tailEnd/>
            </a:ln>
            <a:effectLst/>
          </p:spPr>
          <p:txBody>
            <a:bodyPr wrap="none" anchor="ctr">
              <a:prstTxWarp prst="textNoShape">
                <a:avLst/>
              </a:prstTxWarp>
              <a:spAutoFit/>
            </a:bodyPr>
            <a:lstStyle/>
            <a:p>
              <a:endParaRPr lang="en-US">
                <a:solidFill>
                  <a:srgbClr val="FFFF00"/>
                </a:solidFill>
              </a:endParaRPr>
            </a:p>
          </p:txBody>
        </p:sp>
        <p:sp>
          <p:nvSpPr>
            <p:cNvPr id="2886809" name="Line 153"/>
            <p:cNvSpPr>
              <a:spLocks noChangeShapeType="1"/>
            </p:cNvSpPr>
            <p:nvPr/>
          </p:nvSpPr>
          <p:spPr bwMode="auto">
            <a:xfrm>
              <a:off x="3360" y="1632"/>
              <a:ext cx="192" cy="0"/>
            </a:xfrm>
            <a:prstGeom prst="line">
              <a:avLst/>
            </a:prstGeom>
            <a:noFill/>
            <a:ln w="28575">
              <a:solidFill>
                <a:srgbClr val="FFFF00"/>
              </a:solidFill>
              <a:round/>
              <a:headEnd/>
              <a:tailEnd/>
            </a:ln>
            <a:effectLst/>
          </p:spPr>
          <p:txBody>
            <a:bodyPr wrap="none" anchor="ctr">
              <a:prstTxWarp prst="textNoShape">
                <a:avLst/>
              </a:prstTxWarp>
              <a:spAutoFit/>
            </a:bodyPr>
            <a:lstStyle/>
            <a:p>
              <a:endParaRPr lang="en-US">
                <a:solidFill>
                  <a:srgbClr val="FFFF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88665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2886659">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2886659">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2886659">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2886659">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2886659">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499"/>
                                          </p:stCondLst>
                                        </p:cTn>
                                        <p:tgtEl>
                                          <p:spTgt spid="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6659" grpId="0" build="p" bldLvl="2"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0035" name="Rectangle 3"/>
          <p:cNvSpPr>
            <a:spLocks noGrp="1" noChangeArrowheads="1"/>
          </p:cNvSpPr>
          <p:nvPr>
            <p:ph type="body" idx="1"/>
          </p:nvPr>
        </p:nvSpPr>
        <p:spPr>
          <a:xfrm>
            <a:off x="457200" y="1143000"/>
            <a:ext cx="8229600" cy="2876550"/>
          </a:xfrm>
        </p:spPr>
        <p:txBody>
          <a:bodyPr/>
          <a:lstStyle/>
          <a:p>
            <a:r>
              <a:rPr lang="en-US" dirty="0"/>
              <a:t>Since multiple memory addresses map to same cache index, how do we tell which one is in there?</a:t>
            </a:r>
          </a:p>
          <a:p>
            <a:r>
              <a:rPr lang="en-US" dirty="0"/>
              <a:t>What if we have a block size &gt; 1 byte?</a:t>
            </a:r>
          </a:p>
          <a:p>
            <a:r>
              <a:rPr lang="en-US" dirty="0"/>
              <a:t>Answer: divide memory address into three fields</a:t>
            </a:r>
          </a:p>
        </p:txBody>
      </p:sp>
      <p:grpSp>
        <p:nvGrpSpPr>
          <p:cNvPr id="2" name="Group 4"/>
          <p:cNvGrpSpPr>
            <a:grpSpLocks/>
          </p:cNvGrpSpPr>
          <p:nvPr/>
        </p:nvGrpSpPr>
        <p:grpSpPr bwMode="auto">
          <a:xfrm>
            <a:off x="669925" y="4267200"/>
            <a:ext cx="7848600" cy="2235200"/>
            <a:chOff x="422" y="2688"/>
            <a:chExt cx="4944" cy="1408"/>
          </a:xfrm>
        </p:grpSpPr>
        <p:grpSp>
          <p:nvGrpSpPr>
            <p:cNvPr id="3" name="Group 5"/>
            <p:cNvGrpSpPr>
              <a:grpSpLocks/>
            </p:cNvGrpSpPr>
            <p:nvPr/>
          </p:nvGrpSpPr>
          <p:grpSpPr bwMode="auto">
            <a:xfrm>
              <a:off x="488" y="2688"/>
              <a:ext cx="4632" cy="384"/>
              <a:chOff x="384" y="2256"/>
              <a:chExt cx="4632" cy="384"/>
            </a:xfrm>
          </p:grpSpPr>
          <p:sp>
            <p:nvSpPr>
              <p:cNvPr id="2860038" name="Text Box 6"/>
              <p:cNvSpPr txBox="1">
                <a:spLocks noChangeArrowheads="1"/>
              </p:cNvSpPr>
              <p:nvPr/>
            </p:nvSpPr>
            <p:spPr bwMode="auto">
              <a:xfrm>
                <a:off x="458" y="2281"/>
                <a:ext cx="4552" cy="327"/>
              </a:xfrm>
              <a:prstGeom prst="rect">
                <a:avLst/>
              </a:prstGeom>
              <a:noFill/>
              <a:ln w="12700">
                <a:noFill/>
                <a:miter lim="800000"/>
                <a:headEnd/>
                <a:tailEnd/>
              </a:ln>
              <a:effectLst/>
            </p:spPr>
            <p:txBody>
              <a:bodyPr wrap="none">
                <a:prstTxWarp prst="textNoShape">
                  <a:avLst/>
                </a:prstTxWarp>
                <a:spAutoFit/>
              </a:bodyPr>
              <a:lstStyle/>
              <a:p>
                <a:r>
                  <a:rPr lang="en-US" sz="2800" b="1" dirty="0" err="1">
                    <a:solidFill>
                      <a:schemeClr val="accent2"/>
                    </a:solidFill>
                    <a:latin typeface="Courier New" pitchFamily="-65" charset="0"/>
                  </a:rPr>
                  <a:t>ttttttttttttttttt</a:t>
                </a:r>
                <a:r>
                  <a:rPr lang="en-US" sz="2800" b="1" dirty="0">
                    <a:solidFill>
                      <a:schemeClr val="tx1"/>
                    </a:solidFill>
                    <a:latin typeface="Courier New" pitchFamily="-65" charset="0"/>
                  </a:rPr>
                  <a:t> </a:t>
                </a:r>
                <a:r>
                  <a:rPr lang="en-US" sz="2800" b="1" dirty="0" err="1">
                    <a:latin typeface="Courier New" pitchFamily="-65" charset="0"/>
                  </a:rPr>
                  <a:t>iiiiiiiiii</a:t>
                </a:r>
                <a:r>
                  <a:rPr lang="en-US" sz="2800" b="1" dirty="0">
                    <a:solidFill>
                      <a:schemeClr val="tx1"/>
                    </a:solidFill>
                    <a:latin typeface="Courier New" pitchFamily="-65" charset="0"/>
                  </a:rPr>
                  <a:t> </a:t>
                </a:r>
                <a:r>
                  <a:rPr lang="en-US" sz="2800" b="1" dirty="0" err="1">
                    <a:solidFill>
                      <a:schemeClr val="accent4"/>
                    </a:solidFill>
                    <a:latin typeface="Courier New" pitchFamily="-65" charset="0"/>
                  </a:rPr>
                  <a:t>oooo</a:t>
                </a:r>
                <a:endParaRPr lang="en-US" sz="1800" b="1" dirty="0">
                  <a:solidFill>
                    <a:schemeClr val="accent4"/>
                  </a:solidFill>
                  <a:latin typeface="Courier New" pitchFamily="-65" charset="0"/>
                </a:endParaRPr>
              </a:p>
            </p:txBody>
          </p:sp>
          <p:sp>
            <p:nvSpPr>
              <p:cNvPr id="2860039" name="Rectangle 7"/>
              <p:cNvSpPr>
                <a:spLocks noChangeArrowheads="1"/>
              </p:cNvSpPr>
              <p:nvPr/>
            </p:nvSpPr>
            <p:spPr bwMode="auto">
              <a:xfrm>
                <a:off x="384" y="2256"/>
                <a:ext cx="2448" cy="384"/>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860040" name="Rectangle 8"/>
              <p:cNvSpPr>
                <a:spLocks noChangeArrowheads="1"/>
              </p:cNvSpPr>
              <p:nvPr/>
            </p:nvSpPr>
            <p:spPr bwMode="auto">
              <a:xfrm>
                <a:off x="2820" y="2256"/>
                <a:ext cx="1500" cy="384"/>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860041" name="Rectangle 9"/>
              <p:cNvSpPr>
                <a:spLocks noChangeArrowheads="1"/>
              </p:cNvSpPr>
              <p:nvPr/>
            </p:nvSpPr>
            <p:spPr bwMode="auto">
              <a:xfrm>
                <a:off x="4296" y="2256"/>
                <a:ext cx="720" cy="384"/>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2860042" name="Rectangle 10"/>
            <p:cNvSpPr>
              <a:spLocks noChangeArrowheads="1"/>
            </p:cNvSpPr>
            <p:nvPr/>
          </p:nvSpPr>
          <p:spPr bwMode="auto">
            <a:xfrm>
              <a:off x="422" y="3120"/>
              <a:ext cx="4944" cy="976"/>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a:lnSpc>
                  <a:spcPct val="75000"/>
                </a:lnSpc>
                <a:spcBef>
                  <a:spcPct val="65000"/>
                </a:spcBef>
                <a:buSzPct val="100000"/>
                <a:buFont typeface="Times" pitchFamily="-65" charset="0"/>
                <a:buNone/>
                <a:tabLst>
                  <a:tab pos="4114800" algn="l"/>
                  <a:tab pos="6289675" algn="l"/>
                </a:tabLst>
              </a:pPr>
              <a:r>
                <a:rPr lang="en-US" sz="3200" b="1" dirty="0">
                  <a:solidFill>
                    <a:schemeClr val="tx1"/>
                  </a:solidFill>
                  <a:latin typeface="18 VAG Rounded Bold   07390"/>
                </a:rPr>
                <a:t>	</a:t>
              </a:r>
              <a:r>
                <a:rPr lang="en-US" sz="3200" b="1" dirty="0">
                  <a:solidFill>
                    <a:schemeClr val="accent2"/>
                  </a:solidFill>
                  <a:latin typeface="18 VAG Rounded Bold   07390"/>
                </a:rPr>
                <a:t>tag</a:t>
              </a:r>
              <a:r>
                <a:rPr lang="en-US" sz="3200" b="1" dirty="0">
                  <a:solidFill>
                    <a:schemeClr val="tx1"/>
                  </a:solidFill>
                  <a:latin typeface="18 VAG Rounded Bold   07390"/>
                </a:rPr>
                <a:t>	</a:t>
              </a:r>
              <a:r>
                <a:rPr lang="en-US" sz="3200" b="1" dirty="0">
                  <a:latin typeface="18 VAG Rounded Bold   07390"/>
                </a:rPr>
                <a:t>index</a:t>
              </a:r>
              <a:r>
                <a:rPr lang="en-US" sz="3200" b="1" dirty="0">
                  <a:solidFill>
                    <a:schemeClr val="tx1"/>
                  </a:solidFill>
                  <a:latin typeface="18 VAG Rounded Bold   07390"/>
                </a:rPr>
                <a:t>	</a:t>
              </a:r>
              <a:r>
                <a:rPr lang="en-US" sz="3200" b="1" dirty="0">
                  <a:solidFill>
                    <a:schemeClr val="accent4"/>
                  </a:solidFill>
                  <a:latin typeface="18 VAG Rounded Bold   07390"/>
                </a:rPr>
                <a:t>byte</a:t>
              </a:r>
              <a:r>
                <a:rPr lang="en-US" sz="3200" b="1" dirty="0">
                  <a:solidFill>
                    <a:srgbClr val="00FF00"/>
                  </a:solidFill>
                  <a:latin typeface="18 VAG Rounded Bold   07390"/>
                </a:rPr>
                <a:t/>
              </a:r>
              <a:br>
                <a:rPr lang="en-US" sz="3200" b="1" dirty="0">
                  <a:solidFill>
                    <a:srgbClr val="00FF00"/>
                  </a:solidFill>
                  <a:latin typeface="18 VAG Rounded Bold   07390"/>
                </a:rPr>
              </a:br>
              <a:r>
                <a:rPr lang="en-US" sz="3200" b="1" dirty="0">
                  <a:solidFill>
                    <a:schemeClr val="accent2"/>
                  </a:solidFill>
                  <a:latin typeface="18 VAG Rounded Bold   07390"/>
                </a:rPr>
                <a:t>to check</a:t>
              </a:r>
              <a:r>
                <a:rPr lang="en-US" sz="3200" b="1" dirty="0">
                  <a:solidFill>
                    <a:srgbClr val="005400"/>
                  </a:solidFill>
                  <a:latin typeface="18 VAG Rounded Bold   07390"/>
                </a:rPr>
                <a:t>	</a:t>
              </a:r>
              <a:r>
                <a:rPr lang="en-US" sz="3200" b="1" dirty="0">
                  <a:latin typeface="18 VAG Rounded Bold   07390"/>
                </a:rPr>
                <a:t>to</a:t>
              </a:r>
              <a:r>
                <a:rPr lang="en-US" sz="3200" b="1" dirty="0">
                  <a:solidFill>
                    <a:srgbClr val="005400"/>
                  </a:solidFill>
                  <a:latin typeface="18 VAG Rounded Bold   07390"/>
                </a:rPr>
                <a:t> 	</a:t>
              </a:r>
              <a:r>
                <a:rPr lang="en-US" sz="3200" b="1" dirty="0">
                  <a:solidFill>
                    <a:schemeClr val="accent4"/>
                  </a:solidFill>
                  <a:latin typeface="18 VAG Rounded Bold   07390"/>
                </a:rPr>
                <a:t>offset</a:t>
              </a:r>
              <a:r>
                <a:rPr lang="en-US" sz="3200" b="1" dirty="0">
                  <a:solidFill>
                    <a:srgbClr val="005400"/>
                  </a:solidFill>
                  <a:latin typeface="18 VAG Rounded Bold   07390"/>
                </a:rPr>
                <a:t/>
              </a:r>
              <a:br>
                <a:rPr lang="en-US" sz="3200" b="1" dirty="0">
                  <a:solidFill>
                    <a:srgbClr val="005400"/>
                  </a:solidFill>
                  <a:latin typeface="18 VAG Rounded Bold   07390"/>
                </a:rPr>
              </a:br>
              <a:r>
                <a:rPr lang="en-US" sz="3200" b="1" dirty="0">
                  <a:solidFill>
                    <a:schemeClr val="accent2"/>
                  </a:solidFill>
                  <a:latin typeface="18 VAG Rounded Bold   07390"/>
                </a:rPr>
                <a:t>if have</a:t>
              </a:r>
              <a:r>
                <a:rPr lang="en-US" sz="3200" b="1" dirty="0">
                  <a:solidFill>
                    <a:srgbClr val="005400"/>
                  </a:solidFill>
                  <a:latin typeface="18 VAG Rounded Bold   07390"/>
                </a:rPr>
                <a:t> 	</a:t>
              </a:r>
              <a:r>
                <a:rPr lang="en-US" sz="3200" b="1" dirty="0">
                  <a:latin typeface="18 VAG Rounded Bold   07390"/>
                </a:rPr>
                <a:t>select	</a:t>
              </a:r>
              <a:r>
                <a:rPr lang="en-US" sz="3200" b="1" dirty="0">
                  <a:solidFill>
                    <a:schemeClr val="accent4"/>
                  </a:solidFill>
                  <a:latin typeface="18 VAG Rounded Bold   07390"/>
                </a:rPr>
                <a:t>within</a:t>
              </a:r>
              <a:r>
                <a:rPr lang="en-US" sz="3200" b="1" dirty="0">
                  <a:solidFill>
                    <a:srgbClr val="005400"/>
                  </a:solidFill>
                  <a:latin typeface="18 VAG Rounded Bold   07390"/>
                </a:rPr>
                <a:t/>
              </a:r>
              <a:br>
                <a:rPr lang="en-US" sz="3200" b="1" dirty="0">
                  <a:solidFill>
                    <a:srgbClr val="005400"/>
                  </a:solidFill>
                  <a:latin typeface="18 VAG Rounded Bold   07390"/>
                </a:rPr>
              </a:br>
              <a:r>
                <a:rPr lang="en-US" sz="3200" b="1" dirty="0">
                  <a:solidFill>
                    <a:schemeClr val="accent2"/>
                  </a:solidFill>
                  <a:latin typeface="18 VAG Rounded Bold   07390"/>
                </a:rPr>
                <a:t>correct block</a:t>
              </a:r>
              <a:r>
                <a:rPr lang="en-US" sz="3200" b="1" dirty="0">
                  <a:solidFill>
                    <a:srgbClr val="005400"/>
                  </a:solidFill>
                  <a:latin typeface="18 VAG Rounded Bold   07390"/>
                </a:rPr>
                <a:t>	</a:t>
              </a:r>
              <a:r>
                <a:rPr lang="en-US" sz="3200" b="1" dirty="0">
                  <a:latin typeface="18 VAG Rounded Bold   07390"/>
                </a:rPr>
                <a:t>block</a:t>
              </a:r>
              <a:r>
                <a:rPr lang="en-US" sz="3200" b="1" dirty="0">
                  <a:solidFill>
                    <a:srgbClr val="005400"/>
                  </a:solidFill>
                  <a:latin typeface="18 VAG Rounded Bold   07390"/>
                </a:rPr>
                <a:t>	</a:t>
              </a:r>
              <a:r>
                <a:rPr lang="en-US" sz="3200" b="1" dirty="0">
                  <a:solidFill>
                    <a:schemeClr val="accent4"/>
                  </a:solidFill>
                  <a:latin typeface="18 VAG Rounded Bold   07390"/>
                </a:rPr>
                <a:t>block</a:t>
              </a:r>
            </a:p>
          </p:txBody>
        </p:sp>
      </p:grpSp>
      <p:sp>
        <p:nvSpPr>
          <p:cNvPr id="11" name="Title 10"/>
          <p:cNvSpPr>
            <a:spLocks noGrp="1"/>
          </p:cNvSpPr>
          <p:nvPr>
            <p:ph type="title"/>
          </p:nvPr>
        </p:nvSpPr>
        <p:spPr/>
        <p:txBody>
          <a:bodyPr/>
          <a:lstStyle/>
          <a:p>
            <a:r>
              <a:rPr lang="en-US" dirty="0" smtClean="0"/>
              <a:t>Issues with Direct-Mapped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2082" name="Rectangle 2"/>
          <p:cNvSpPr>
            <a:spLocks noGrp="1" noChangeArrowheads="1"/>
          </p:cNvSpPr>
          <p:nvPr>
            <p:ph type="title"/>
          </p:nvPr>
        </p:nvSpPr>
        <p:spPr/>
        <p:txBody>
          <a:bodyPr/>
          <a:lstStyle/>
          <a:p>
            <a:r>
              <a:rPr lang="en-US" smtClean="0"/>
              <a:t>Direct-Mapped Cache Terminology</a:t>
            </a:r>
            <a:endParaRPr lang="en-US"/>
          </a:p>
        </p:txBody>
      </p:sp>
      <p:sp>
        <p:nvSpPr>
          <p:cNvPr id="2862083" name="Rectangle 3"/>
          <p:cNvSpPr>
            <a:spLocks noGrp="1" noChangeArrowheads="1"/>
          </p:cNvSpPr>
          <p:nvPr>
            <p:ph type="body" idx="1"/>
          </p:nvPr>
        </p:nvSpPr>
        <p:spPr/>
        <p:txBody>
          <a:bodyPr/>
          <a:lstStyle/>
          <a:p>
            <a:r>
              <a:rPr lang="en-US" dirty="0" smtClean="0"/>
              <a:t>All fields are read as unsigned integers.</a:t>
            </a:r>
          </a:p>
          <a:p>
            <a:r>
              <a:rPr lang="en-US" dirty="0" smtClean="0">
                <a:solidFill>
                  <a:schemeClr val="accent1"/>
                </a:solidFill>
              </a:rPr>
              <a:t>Index</a:t>
            </a:r>
          </a:p>
          <a:p>
            <a:pPr lvl="1"/>
            <a:r>
              <a:rPr lang="en-US" dirty="0" smtClean="0"/>
              <a:t>specifies the cache index (which “row”/block of the cache we should look in)</a:t>
            </a:r>
          </a:p>
          <a:p>
            <a:r>
              <a:rPr lang="en-US" dirty="0" smtClean="0">
                <a:solidFill>
                  <a:schemeClr val="accent4"/>
                </a:solidFill>
              </a:rPr>
              <a:t>Offset</a:t>
            </a:r>
          </a:p>
          <a:p>
            <a:pPr lvl="1"/>
            <a:r>
              <a:rPr lang="en-US" dirty="0" smtClean="0"/>
              <a:t>once we’ve found correct block, specifies which byte within the block we want</a:t>
            </a:r>
          </a:p>
          <a:p>
            <a:r>
              <a:rPr lang="en-US" dirty="0" smtClean="0">
                <a:solidFill>
                  <a:schemeClr val="accent2"/>
                </a:solidFill>
              </a:rPr>
              <a:t>Tag</a:t>
            </a:r>
          </a:p>
          <a:p>
            <a:pPr lvl="1"/>
            <a:r>
              <a:rPr lang="en-US" dirty="0" smtClean="0"/>
              <a:t>the remaining bits after offset and index are determined; these are used to distinguish between all the memory addresses that map to the same location</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32386" name="Rectangle 2"/>
          <p:cNvSpPr>
            <a:spLocks noGrp="1" noChangeArrowheads="1"/>
          </p:cNvSpPr>
          <p:nvPr>
            <p:ph type="title"/>
          </p:nvPr>
        </p:nvSpPr>
        <p:spPr/>
        <p:txBody>
          <a:bodyPr/>
          <a:lstStyle/>
          <a:p>
            <a:r>
              <a:rPr lang="en-US" smtClean="0"/>
              <a:t>Review : Pipelining</a:t>
            </a:r>
            <a:endParaRPr lang="en-US"/>
          </a:p>
        </p:txBody>
      </p:sp>
      <p:sp>
        <p:nvSpPr>
          <p:cNvPr id="2832387" name="Rectangle 3"/>
          <p:cNvSpPr>
            <a:spLocks noGrp="1" noChangeArrowheads="1"/>
          </p:cNvSpPr>
          <p:nvPr>
            <p:ph type="body" idx="1"/>
          </p:nvPr>
        </p:nvSpPr>
        <p:spPr/>
        <p:txBody>
          <a:bodyPr/>
          <a:lstStyle/>
          <a:p>
            <a:r>
              <a:rPr lang="en-US" smtClean="0"/>
              <a:t>Pipeline challenge is hazards</a:t>
            </a:r>
          </a:p>
          <a:p>
            <a:pPr lvl="1"/>
            <a:r>
              <a:rPr lang="en-US" smtClean="0"/>
              <a:t>Forwarding helps w/many data hazards</a:t>
            </a:r>
          </a:p>
          <a:p>
            <a:pPr lvl="1"/>
            <a:r>
              <a:rPr lang="en-US" smtClean="0"/>
              <a:t>Delayed branch helps with control hazard in our 5 stage pipeline</a:t>
            </a:r>
          </a:p>
          <a:p>
            <a:pPr lvl="1"/>
            <a:r>
              <a:rPr lang="en-US" smtClean="0"/>
              <a:t>Data hazards w/Loads  Load Delay Slot</a:t>
            </a:r>
          </a:p>
          <a:p>
            <a:pPr lvl="2"/>
            <a:r>
              <a:rPr lang="en-US" smtClean="0"/>
              <a:t>Interlock “smart” CPU has HW to detect if conflict with inst following load, if so it stalls </a:t>
            </a:r>
          </a:p>
          <a:p>
            <a:r>
              <a:rPr lang="en-US" smtClean="0"/>
              <a:t>More aggressive performance (discussed in section next week)</a:t>
            </a:r>
          </a:p>
          <a:p>
            <a:pPr lvl="1"/>
            <a:r>
              <a:rPr lang="en-US" smtClean="0"/>
              <a:t>Superscalar (parallelism)</a:t>
            </a:r>
          </a:p>
          <a:p>
            <a:pPr lvl="1"/>
            <a:r>
              <a:rPr lang="en-US" smtClean="0"/>
              <a:t>Out-of-order execution</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6178" name="Rectangle 2"/>
          <p:cNvSpPr>
            <a:spLocks noGrp="1" noChangeArrowheads="1"/>
          </p:cNvSpPr>
          <p:nvPr>
            <p:ph type="title"/>
          </p:nvPr>
        </p:nvSpPr>
        <p:spPr/>
        <p:txBody>
          <a:bodyPr/>
          <a:lstStyle/>
          <a:p>
            <a:r>
              <a:rPr lang="en-US" smtClean="0"/>
              <a:t>Direct-Mapped Cache Example (1/3)</a:t>
            </a:r>
            <a:endParaRPr lang="en-US"/>
          </a:p>
        </p:txBody>
      </p:sp>
      <p:sp>
        <p:nvSpPr>
          <p:cNvPr id="2866179" name="Rectangle 3"/>
          <p:cNvSpPr>
            <a:spLocks noGrp="1" noChangeArrowheads="1"/>
          </p:cNvSpPr>
          <p:nvPr>
            <p:ph type="body" idx="1"/>
          </p:nvPr>
        </p:nvSpPr>
        <p:spPr/>
        <p:txBody>
          <a:bodyPr/>
          <a:lstStyle/>
          <a:p>
            <a:r>
              <a:rPr lang="en-US" dirty="0" smtClean="0"/>
              <a:t>Suppose we have a 8B of data in a direct-mapped cache with 2 byte blocks</a:t>
            </a:r>
          </a:p>
          <a:p>
            <a:pPr lvl="1"/>
            <a:r>
              <a:rPr lang="en-US" dirty="0" smtClean="0"/>
              <a:t>Sound familiar?</a:t>
            </a:r>
          </a:p>
          <a:p>
            <a:r>
              <a:rPr lang="en-US" dirty="0" smtClean="0"/>
              <a:t>Determine the size of the tag, index and offset fields if we’re using a 32-bit architecture</a:t>
            </a:r>
          </a:p>
          <a:p>
            <a:r>
              <a:rPr lang="en-US" dirty="0" smtClean="0"/>
              <a:t>Offset</a:t>
            </a:r>
          </a:p>
          <a:p>
            <a:pPr lvl="1"/>
            <a:r>
              <a:rPr lang="en-US" dirty="0" smtClean="0"/>
              <a:t>need to specify correct byte within a block</a:t>
            </a:r>
          </a:p>
          <a:p>
            <a:pPr lvl="1"/>
            <a:r>
              <a:rPr lang="en-US" dirty="0" smtClean="0"/>
              <a:t>block contains 2 bytes</a:t>
            </a:r>
          </a:p>
          <a:p>
            <a:pPr lvl="2">
              <a:buNone/>
            </a:pPr>
            <a:r>
              <a:rPr lang="en-US" dirty="0" smtClean="0"/>
              <a:t>			      = 2</a:t>
            </a:r>
            <a:r>
              <a:rPr lang="en-US" baseline="30000" dirty="0" smtClean="0"/>
              <a:t>1</a:t>
            </a:r>
            <a:r>
              <a:rPr lang="en-US" dirty="0" smtClean="0"/>
              <a:t> bytes</a:t>
            </a:r>
          </a:p>
          <a:p>
            <a:pPr lvl="1"/>
            <a:r>
              <a:rPr lang="en-US" dirty="0" smtClean="0"/>
              <a:t>need </a:t>
            </a:r>
            <a:r>
              <a:rPr lang="en-US" dirty="0" smtClean="0">
                <a:solidFill>
                  <a:schemeClr val="accent2"/>
                </a:solidFill>
              </a:rPr>
              <a:t>1 bit </a:t>
            </a:r>
            <a:r>
              <a:rPr lang="en-US" dirty="0" smtClean="0"/>
              <a:t>to specify correct byte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8226" name="Rectangle 2"/>
          <p:cNvSpPr>
            <a:spLocks noGrp="1" noChangeArrowheads="1"/>
          </p:cNvSpPr>
          <p:nvPr>
            <p:ph type="title"/>
          </p:nvPr>
        </p:nvSpPr>
        <p:spPr/>
        <p:txBody>
          <a:bodyPr/>
          <a:lstStyle/>
          <a:p>
            <a:r>
              <a:rPr lang="en-US" smtClean="0"/>
              <a:t>Direct-Mapped Cache Example (2/3)</a:t>
            </a:r>
            <a:endParaRPr lang="en-US"/>
          </a:p>
        </p:txBody>
      </p:sp>
      <p:sp>
        <p:nvSpPr>
          <p:cNvPr id="2868227" name="Rectangle 3"/>
          <p:cNvSpPr>
            <a:spLocks noGrp="1" noChangeArrowheads="1"/>
          </p:cNvSpPr>
          <p:nvPr>
            <p:ph type="body" idx="1"/>
          </p:nvPr>
        </p:nvSpPr>
        <p:spPr/>
        <p:txBody>
          <a:bodyPr/>
          <a:lstStyle/>
          <a:p>
            <a:r>
              <a:rPr lang="en-US" dirty="0" smtClean="0"/>
              <a:t>Index: (~index into an “array of blocks”)</a:t>
            </a:r>
          </a:p>
          <a:p>
            <a:pPr lvl="1"/>
            <a:r>
              <a:rPr lang="en-US" dirty="0" smtClean="0"/>
              <a:t>need to specify correct block in cache</a:t>
            </a:r>
          </a:p>
          <a:p>
            <a:pPr lvl="1"/>
            <a:r>
              <a:rPr lang="en-US" dirty="0" smtClean="0"/>
              <a:t>cache contains 8 B = 2</a:t>
            </a:r>
            <a:r>
              <a:rPr lang="en-US" baseline="30000" dirty="0" smtClean="0"/>
              <a:t>3</a:t>
            </a:r>
            <a:r>
              <a:rPr lang="en-US" dirty="0" smtClean="0"/>
              <a:t> bytes</a:t>
            </a:r>
          </a:p>
          <a:p>
            <a:pPr lvl="1"/>
            <a:r>
              <a:rPr lang="en-US" dirty="0" smtClean="0"/>
              <a:t>block contains 2 B = 2</a:t>
            </a:r>
            <a:r>
              <a:rPr lang="en-US" baseline="30000" dirty="0" smtClean="0"/>
              <a:t>1</a:t>
            </a:r>
            <a:r>
              <a:rPr lang="en-US" dirty="0" smtClean="0"/>
              <a:t> bytes</a:t>
            </a:r>
          </a:p>
          <a:p>
            <a:pPr lvl="1"/>
            <a:r>
              <a:rPr lang="en-US" dirty="0" smtClean="0"/>
              <a:t># blocks/cache</a:t>
            </a:r>
          </a:p>
          <a:p>
            <a:pPr lvl="2">
              <a:buNone/>
            </a:pPr>
            <a:r>
              <a:rPr lang="en-US" dirty="0" smtClean="0"/>
              <a:t>		   =	</a:t>
            </a:r>
            <a:r>
              <a:rPr lang="en-US" u="sng" dirty="0" smtClean="0"/>
              <a:t>bytes/cache</a:t>
            </a:r>
            <a:r>
              <a:rPr lang="en-US" dirty="0" smtClean="0"/>
              <a:t/>
            </a:r>
            <a:br>
              <a:rPr lang="en-US" dirty="0" smtClean="0"/>
            </a:br>
            <a:r>
              <a:rPr lang="en-US" dirty="0" smtClean="0"/>
              <a:t>	  bytes</a:t>
            </a:r>
            <a:r>
              <a:rPr lang="en-US" dirty="0" smtClean="0"/>
              <a:t>/block</a:t>
            </a:r>
          </a:p>
          <a:p>
            <a:pPr lvl="2">
              <a:buNone/>
            </a:pPr>
            <a:r>
              <a:rPr lang="en-US" dirty="0" smtClean="0"/>
              <a:t>		   =	</a:t>
            </a:r>
            <a:r>
              <a:rPr lang="en-US" u="sng" dirty="0" smtClean="0"/>
              <a:t>2</a:t>
            </a:r>
            <a:r>
              <a:rPr lang="en-US" u="sng" baseline="30000" dirty="0" smtClean="0"/>
              <a:t>3</a:t>
            </a:r>
            <a:r>
              <a:rPr lang="en-US" u="sng" dirty="0" smtClean="0"/>
              <a:t> bytes/cache</a:t>
            </a:r>
            <a:r>
              <a:rPr lang="en-US" dirty="0" smtClean="0"/>
              <a:t/>
            </a:r>
            <a:br>
              <a:rPr lang="en-US" dirty="0" smtClean="0"/>
            </a:br>
            <a:r>
              <a:rPr lang="en-US" dirty="0" smtClean="0"/>
              <a:t>	  2</a:t>
            </a:r>
            <a:r>
              <a:rPr lang="en-US" baseline="30000" dirty="0" smtClean="0"/>
              <a:t>1</a:t>
            </a:r>
            <a:r>
              <a:rPr lang="en-US" dirty="0" smtClean="0"/>
              <a:t> </a:t>
            </a:r>
            <a:r>
              <a:rPr lang="en-US" dirty="0" smtClean="0"/>
              <a:t>bytes/block</a:t>
            </a:r>
          </a:p>
          <a:p>
            <a:pPr lvl="2">
              <a:buNone/>
            </a:pPr>
            <a:r>
              <a:rPr lang="en-US" dirty="0" smtClean="0"/>
              <a:t>		   =	2</a:t>
            </a:r>
            <a:r>
              <a:rPr lang="en-US" baseline="30000" dirty="0" smtClean="0"/>
              <a:t>2</a:t>
            </a:r>
            <a:r>
              <a:rPr lang="en-US" dirty="0" smtClean="0"/>
              <a:t> blocks/cache</a:t>
            </a:r>
          </a:p>
          <a:p>
            <a:pPr lvl="1"/>
            <a:r>
              <a:rPr lang="en-US" dirty="0" smtClean="0"/>
              <a:t>need </a:t>
            </a:r>
            <a:r>
              <a:rPr lang="en-US" dirty="0" smtClean="0">
                <a:solidFill>
                  <a:schemeClr val="accent2"/>
                </a:solidFill>
              </a:rPr>
              <a:t>2 bits </a:t>
            </a:r>
            <a:r>
              <a:rPr lang="en-US" dirty="0" smtClean="0"/>
              <a:t>to specify this many blocks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70274" name="Rectangle 2"/>
          <p:cNvSpPr>
            <a:spLocks noGrp="1" noChangeArrowheads="1"/>
          </p:cNvSpPr>
          <p:nvPr>
            <p:ph type="title"/>
          </p:nvPr>
        </p:nvSpPr>
        <p:spPr/>
        <p:txBody>
          <a:bodyPr/>
          <a:lstStyle/>
          <a:p>
            <a:r>
              <a:rPr lang="en-US" smtClean="0"/>
              <a:t>Direct-Mapped Cache Example (3/3)</a:t>
            </a:r>
            <a:endParaRPr lang="en-US"/>
          </a:p>
        </p:txBody>
      </p:sp>
      <p:sp>
        <p:nvSpPr>
          <p:cNvPr id="2870275" name="Rectangle 3"/>
          <p:cNvSpPr>
            <a:spLocks noGrp="1" noChangeArrowheads="1"/>
          </p:cNvSpPr>
          <p:nvPr>
            <p:ph type="body" idx="1"/>
          </p:nvPr>
        </p:nvSpPr>
        <p:spPr/>
        <p:txBody>
          <a:bodyPr/>
          <a:lstStyle/>
          <a:p>
            <a:r>
              <a:rPr lang="en-US" dirty="0" smtClean="0"/>
              <a:t>Tag: use remaining bits as tag</a:t>
            </a:r>
          </a:p>
          <a:p>
            <a:pPr lvl="1"/>
            <a:r>
              <a:rPr lang="en-US" dirty="0" smtClean="0"/>
              <a:t>tag length = </a:t>
            </a:r>
            <a:r>
              <a:rPr lang="en-US" dirty="0" err="1" smtClean="0"/>
              <a:t>addr</a:t>
            </a:r>
            <a:r>
              <a:rPr lang="en-US" dirty="0" smtClean="0"/>
              <a:t> length</a:t>
            </a:r>
            <a:r>
              <a:rPr lang="en-US" dirty="0" smtClean="0"/>
              <a:t> - offset </a:t>
            </a:r>
            <a:r>
              <a:rPr lang="en-US" dirty="0" smtClean="0"/>
              <a:t>- index	</a:t>
            </a:r>
            <a:br>
              <a:rPr lang="en-US" dirty="0" smtClean="0"/>
            </a:br>
            <a:r>
              <a:rPr lang="en-US" dirty="0" smtClean="0"/>
              <a:t>	     	       = 32 - 1 - 2 bits</a:t>
            </a:r>
            <a:br>
              <a:rPr lang="en-US" dirty="0" smtClean="0"/>
            </a:br>
            <a:r>
              <a:rPr lang="en-US" dirty="0" smtClean="0"/>
              <a:t>		       = 29 bits	</a:t>
            </a:r>
          </a:p>
          <a:p>
            <a:pPr lvl="1"/>
            <a:r>
              <a:rPr lang="en-US" dirty="0" smtClean="0"/>
              <a:t>so tag is leftmost </a:t>
            </a:r>
            <a:r>
              <a:rPr lang="en-US" dirty="0" smtClean="0">
                <a:solidFill>
                  <a:schemeClr val="accent2"/>
                </a:solidFill>
              </a:rPr>
              <a:t>29 bits </a:t>
            </a:r>
            <a:r>
              <a:rPr lang="en-US" dirty="0" smtClean="0"/>
              <a:t>of memory address</a:t>
            </a:r>
          </a:p>
          <a:p>
            <a:r>
              <a:rPr lang="en-US" dirty="0" smtClean="0"/>
              <a:t>Why not full 32 bit address as tag?</a:t>
            </a:r>
          </a:p>
          <a:p>
            <a:pPr lvl="1"/>
            <a:r>
              <a:rPr lang="en-US" dirty="0" smtClean="0"/>
              <a:t>All bytes within block need same address (4b)</a:t>
            </a:r>
          </a:p>
          <a:p>
            <a:pPr lvl="1"/>
            <a:r>
              <a:rPr lang="en-US" dirty="0" smtClean="0"/>
              <a:t>Index must be same for every address within a block, so it’s redundant in tag check, thus can leave off to save memory (here 10 bits)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8098" name="Rectangle 2"/>
          <p:cNvSpPr>
            <a:spLocks noGrp="1" noChangeArrowheads="1"/>
          </p:cNvSpPr>
          <p:nvPr>
            <p:ph type="title"/>
          </p:nvPr>
        </p:nvSpPr>
        <p:spPr/>
        <p:txBody>
          <a:bodyPr/>
          <a:lstStyle/>
          <a:p>
            <a:r>
              <a:rPr lang="en-US" smtClean="0"/>
              <a:t>Caching Terminology</a:t>
            </a:r>
            <a:endParaRPr lang="en-US"/>
          </a:p>
        </p:txBody>
      </p:sp>
      <p:sp>
        <p:nvSpPr>
          <p:cNvPr id="2948099" name="Rectangle 3"/>
          <p:cNvSpPr>
            <a:spLocks noGrp="1" noChangeArrowheads="1"/>
          </p:cNvSpPr>
          <p:nvPr>
            <p:ph type="body" idx="1"/>
          </p:nvPr>
        </p:nvSpPr>
        <p:spPr/>
        <p:txBody>
          <a:bodyPr/>
          <a:lstStyle/>
          <a:p>
            <a:r>
              <a:rPr lang="en-US" dirty="0" smtClean="0"/>
              <a:t>When reading memory, 3 things can happen: </a:t>
            </a:r>
          </a:p>
          <a:p>
            <a:pPr lvl="1"/>
            <a:r>
              <a:rPr lang="en-US" dirty="0" smtClean="0">
                <a:solidFill>
                  <a:schemeClr val="accent1"/>
                </a:solidFill>
              </a:rPr>
              <a:t>cache hit: </a:t>
            </a:r>
            <a:r>
              <a:rPr lang="en-US" dirty="0" smtClean="0"/>
              <a:t/>
            </a:r>
            <a:br>
              <a:rPr lang="en-US" dirty="0" smtClean="0"/>
            </a:br>
            <a:r>
              <a:rPr lang="en-US" dirty="0" smtClean="0"/>
              <a:t>cache block is valid and contains proper address, so read desired word</a:t>
            </a:r>
          </a:p>
          <a:p>
            <a:pPr lvl="1"/>
            <a:r>
              <a:rPr lang="en-US" dirty="0" smtClean="0">
                <a:solidFill>
                  <a:schemeClr val="accent1"/>
                </a:solidFill>
              </a:rPr>
              <a:t>cache miss: </a:t>
            </a:r>
            <a:r>
              <a:rPr lang="en-US" dirty="0" smtClean="0"/>
              <a:t/>
            </a:r>
            <a:br>
              <a:rPr lang="en-US" dirty="0" smtClean="0"/>
            </a:br>
            <a:r>
              <a:rPr lang="en-US" dirty="0" smtClean="0"/>
              <a:t>nothing in cache in appropriate block, so fetch from memory</a:t>
            </a:r>
          </a:p>
          <a:p>
            <a:pPr lvl="1"/>
            <a:r>
              <a:rPr lang="en-US" dirty="0" smtClean="0">
                <a:solidFill>
                  <a:schemeClr val="accent1"/>
                </a:solidFill>
              </a:rPr>
              <a:t>cache miss, block replacement: </a:t>
            </a:r>
            <a:r>
              <a:rPr lang="en-US" dirty="0" smtClean="0"/>
              <a:t/>
            </a:r>
            <a:br>
              <a:rPr lang="en-US" dirty="0" smtClean="0"/>
            </a:br>
            <a:r>
              <a:rPr lang="en-US" dirty="0" smtClean="0"/>
              <a:t>wrong data is in cache at appropriate block, so discard it and fetch desired data from memory (cache always copy)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6898" name="Rectangle 2"/>
          <p:cNvSpPr>
            <a:spLocks noGrp="1" noChangeArrowheads="1"/>
          </p:cNvSpPr>
          <p:nvPr>
            <p:ph type="title"/>
          </p:nvPr>
        </p:nvSpPr>
        <p:spPr>
          <a:xfrm>
            <a:off x="596900" y="241300"/>
            <a:ext cx="7883525" cy="474663"/>
          </a:xfrm>
        </p:spPr>
        <p:txBody>
          <a:bodyPr/>
          <a:lstStyle/>
          <a:p>
            <a:r>
              <a:rPr lang="en-US" sz="3400" dirty="0"/>
              <a:t>16 KB Direct Mapped Cache, 16B blocks</a:t>
            </a:r>
          </a:p>
        </p:txBody>
      </p:sp>
      <p:sp>
        <p:nvSpPr>
          <p:cNvPr id="2896899" name="Rectangle 3"/>
          <p:cNvSpPr>
            <a:spLocks noGrp="1" noChangeArrowheads="1"/>
          </p:cNvSpPr>
          <p:nvPr>
            <p:ph type="body" idx="1"/>
          </p:nvPr>
        </p:nvSpPr>
        <p:spPr>
          <a:xfrm>
            <a:off x="1600200" y="1219200"/>
            <a:ext cx="7004050" cy="914400"/>
          </a:xfrm>
          <a:noFill/>
          <a:ln/>
        </p:spPr>
        <p:txBody>
          <a:bodyPr>
            <a:normAutofit fontScale="92500" lnSpcReduction="20000"/>
          </a:bodyPr>
          <a:lstStyle/>
          <a:p>
            <a:pPr marL="285750" indent="-285750"/>
            <a:r>
              <a:rPr lang="en-US" sz="2400" u="sng" dirty="0">
                <a:solidFill>
                  <a:srgbClr val="FF0000"/>
                </a:solidFill>
              </a:rPr>
              <a:t>Valid bit:</a:t>
            </a:r>
            <a:r>
              <a:rPr lang="en-US" sz="2400" dirty="0">
                <a:solidFill>
                  <a:srgbClr val="FF0000"/>
                </a:solidFill>
              </a:rPr>
              <a:t> </a:t>
            </a:r>
            <a:r>
              <a:rPr lang="en-US" sz="2400" dirty="0"/>
              <a:t>determines whether anything is stored in that row (when computer initially turned on, all entries invalid)</a:t>
            </a:r>
            <a:r>
              <a:rPr lang="en-US" sz="2400" dirty="0">
                <a:solidFill>
                  <a:srgbClr val="FF0000"/>
                </a:solidFill>
              </a:rPr>
              <a:t> </a:t>
            </a:r>
            <a:endParaRPr lang="en-US" sz="2400" dirty="0"/>
          </a:p>
        </p:txBody>
      </p:sp>
      <p:grpSp>
        <p:nvGrpSpPr>
          <p:cNvPr id="2" name="Group 4"/>
          <p:cNvGrpSpPr>
            <a:grpSpLocks/>
          </p:cNvGrpSpPr>
          <p:nvPr/>
        </p:nvGrpSpPr>
        <p:grpSpPr bwMode="auto">
          <a:xfrm>
            <a:off x="0" y="1676400"/>
            <a:ext cx="8839200" cy="4665663"/>
            <a:chOff x="0" y="1120"/>
            <a:chExt cx="5568" cy="2939"/>
          </a:xfrm>
        </p:grpSpPr>
        <p:sp>
          <p:nvSpPr>
            <p:cNvPr id="2896901" name="Rectangle 5"/>
            <p:cNvSpPr>
              <a:spLocks noChangeArrowheads="1"/>
            </p:cNvSpPr>
            <p:nvPr/>
          </p:nvSpPr>
          <p:spPr bwMode="auto">
            <a:xfrm>
              <a:off x="720" y="163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02" name="Rectangle 6"/>
            <p:cNvSpPr>
              <a:spLocks noChangeArrowheads="1"/>
            </p:cNvSpPr>
            <p:nvPr/>
          </p:nvSpPr>
          <p:spPr bwMode="auto">
            <a:xfrm>
              <a:off x="576" y="163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03" name="Rectangle 7"/>
            <p:cNvSpPr>
              <a:spLocks noChangeArrowheads="1"/>
            </p:cNvSpPr>
            <p:nvPr/>
          </p:nvSpPr>
          <p:spPr bwMode="auto">
            <a:xfrm>
              <a:off x="1344" y="163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04" name="Rectangle 8"/>
            <p:cNvSpPr>
              <a:spLocks noChangeArrowheads="1"/>
            </p:cNvSpPr>
            <p:nvPr/>
          </p:nvSpPr>
          <p:spPr bwMode="auto">
            <a:xfrm>
              <a:off x="2400" y="163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05" name="Rectangle 9"/>
            <p:cNvSpPr>
              <a:spLocks noChangeArrowheads="1"/>
            </p:cNvSpPr>
            <p:nvPr/>
          </p:nvSpPr>
          <p:spPr bwMode="auto">
            <a:xfrm>
              <a:off x="3456" y="163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06" name="Rectangle 10"/>
            <p:cNvSpPr>
              <a:spLocks noChangeArrowheads="1"/>
            </p:cNvSpPr>
            <p:nvPr/>
          </p:nvSpPr>
          <p:spPr bwMode="auto">
            <a:xfrm>
              <a:off x="4512" y="163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07" name="Rectangle 11"/>
            <p:cNvSpPr>
              <a:spLocks noChangeArrowheads="1"/>
            </p:cNvSpPr>
            <p:nvPr/>
          </p:nvSpPr>
          <p:spPr bwMode="auto">
            <a:xfrm>
              <a:off x="720" y="182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08" name="Rectangle 12"/>
            <p:cNvSpPr>
              <a:spLocks noChangeArrowheads="1"/>
            </p:cNvSpPr>
            <p:nvPr/>
          </p:nvSpPr>
          <p:spPr bwMode="auto">
            <a:xfrm>
              <a:off x="576" y="182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09" name="Rectangle 13"/>
            <p:cNvSpPr>
              <a:spLocks noChangeArrowheads="1"/>
            </p:cNvSpPr>
            <p:nvPr/>
          </p:nvSpPr>
          <p:spPr bwMode="auto">
            <a:xfrm>
              <a:off x="1344" y="182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10" name="Rectangle 14"/>
            <p:cNvSpPr>
              <a:spLocks noChangeArrowheads="1"/>
            </p:cNvSpPr>
            <p:nvPr/>
          </p:nvSpPr>
          <p:spPr bwMode="auto">
            <a:xfrm>
              <a:off x="2400" y="182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11" name="Rectangle 15"/>
            <p:cNvSpPr>
              <a:spLocks noChangeArrowheads="1"/>
            </p:cNvSpPr>
            <p:nvPr/>
          </p:nvSpPr>
          <p:spPr bwMode="auto">
            <a:xfrm>
              <a:off x="3456" y="182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12" name="Rectangle 16"/>
            <p:cNvSpPr>
              <a:spLocks noChangeArrowheads="1"/>
            </p:cNvSpPr>
            <p:nvPr/>
          </p:nvSpPr>
          <p:spPr bwMode="auto">
            <a:xfrm>
              <a:off x="4512" y="182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13" name="Rectangle 17"/>
            <p:cNvSpPr>
              <a:spLocks noChangeArrowheads="1"/>
            </p:cNvSpPr>
            <p:nvPr/>
          </p:nvSpPr>
          <p:spPr bwMode="auto">
            <a:xfrm>
              <a:off x="720" y="201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14" name="Rectangle 18"/>
            <p:cNvSpPr>
              <a:spLocks noChangeArrowheads="1"/>
            </p:cNvSpPr>
            <p:nvPr/>
          </p:nvSpPr>
          <p:spPr bwMode="auto">
            <a:xfrm>
              <a:off x="576" y="201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15" name="Rectangle 19"/>
            <p:cNvSpPr>
              <a:spLocks noChangeArrowheads="1"/>
            </p:cNvSpPr>
            <p:nvPr/>
          </p:nvSpPr>
          <p:spPr bwMode="auto">
            <a:xfrm>
              <a:off x="1344" y="201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16" name="Rectangle 20"/>
            <p:cNvSpPr>
              <a:spLocks noChangeArrowheads="1"/>
            </p:cNvSpPr>
            <p:nvPr/>
          </p:nvSpPr>
          <p:spPr bwMode="auto">
            <a:xfrm>
              <a:off x="2400" y="201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17" name="Rectangle 21"/>
            <p:cNvSpPr>
              <a:spLocks noChangeArrowheads="1"/>
            </p:cNvSpPr>
            <p:nvPr/>
          </p:nvSpPr>
          <p:spPr bwMode="auto">
            <a:xfrm>
              <a:off x="3456" y="201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18" name="Rectangle 22"/>
            <p:cNvSpPr>
              <a:spLocks noChangeArrowheads="1"/>
            </p:cNvSpPr>
            <p:nvPr/>
          </p:nvSpPr>
          <p:spPr bwMode="auto">
            <a:xfrm>
              <a:off x="4512" y="201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19" name="Rectangle 23"/>
            <p:cNvSpPr>
              <a:spLocks noChangeArrowheads="1"/>
            </p:cNvSpPr>
            <p:nvPr/>
          </p:nvSpPr>
          <p:spPr bwMode="auto">
            <a:xfrm>
              <a:off x="720" y="220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20" name="Rectangle 24"/>
            <p:cNvSpPr>
              <a:spLocks noChangeArrowheads="1"/>
            </p:cNvSpPr>
            <p:nvPr/>
          </p:nvSpPr>
          <p:spPr bwMode="auto">
            <a:xfrm>
              <a:off x="576" y="220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21" name="Rectangle 25"/>
            <p:cNvSpPr>
              <a:spLocks noChangeArrowheads="1"/>
            </p:cNvSpPr>
            <p:nvPr/>
          </p:nvSpPr>
          <p:spPr bwMode="auto">
            <a:xfrm>
              <a:off x="1344" y="220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22" name="Rectangle 26"/>
            <p:cNvSpPr>
              <a:spLocks noChangeArrowheads="1"/>
            </p:cNvSpPr>
            <p:nvPr/>
          </p:nvSpPr>
          <p:spPr bwMode="auto">
            <a:xfrm>
              <a:off x="2400" y="220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23" name="Rectangle 27"/>
            <p:cNvSpPr>
              <a:spLocks noChangeArrowheads="1"/>
            </p:cNvSpPr>
            <p:nvPr/>
          </p:nvSpPr>
          <p:spPr bwMode="auto">
            <a:xfrm>
              <a:off x="3456" y="220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24" name="Rectangle 28"/>
            <p:cNvSpPr>
              <a:spLocks noChangeArrowheads="1"/>
            </p:cNvSpPr>
            <p:nvPr/>
          </p:nvSpPr>
          <p:spPr bwMode="auto">
            <a:xfrm>
              <a:off x="4512" y="220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25" name="Rectangle 29"/>
            <p:cNvSpPr>
              <a:spLocks noChangeArrowheads="1"/>
            </p:cNvSpPr>
            <p:nvPr/>
          </p:nvSpPr>
          <p:spPr bwMode="auto">
            <a:xfrm>
              <a:off x="720" y="240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26" name="Rectangle 30"/>
            <p:cNvSpPr>
              <a:spLocks noChangeArrowheads="1"/>
            </p:cNvSpPr>
            <p:nvPr/>
          </p:nvSpPr>
          <p:spPr bwMode="auto">
            <a:xfrm>
              <a:off x="576" y="240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27" name="Rectangle 31"/>
            <p:cNvSpPr>
              <a:spLocks noChangeArrowheads="1"/>
            </p:cNvSpPr>
            <p:nvPr/>
          </p:nvSpPr>
          <p:spPr bwMode="auto">
            <a:xfrm>
              <a:off x="1344" y="240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28" name="Rectangle 32"/>
            <p:cNvSpPr>
              <a:spLocks noChangeArrowheads="1"/>
            </p:cNvSpPr>
            <p:nvPr/>
          </p:nvSpPr>
          <p:spPr bwMode="auto">
            <a:xfrm>
              <a:off x="2400" y="240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29" name="Rectangle 33"/>
            <p:cNvSpPr>
              <a:spLocks noChangeArrowheads="1"/>
            </p:cNvSpPr>
            <p:nvPr/>
          </p:nvSpPr>
          <p:spPr bwMode="auto">
            <a:xfrm>
              <a:off x="3456" y="240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30" name="Rectangle 34"/>
            <p:cNvSpPr>
              <a:spLocks noChangeArrowheads="1"/>
            </p:cNvSpPr>
            <p:nvPr/>
          </p:nvSpPr>
          <p:spPr bwMode="auto">
            <a:xfrm>
              <a:off x="4512" y="240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31" name="Rectangle 35"/>
            <p:cNvSpPr>
              <a:spLocks noChangeArrowheads="1"/>
            </p:cNvSpPr>
            <p:nvPr/>
          </p:nvSpPr>
          <p:spPr bwMode="auto">
            <a:xfrm>
              <a:off x="720" y="25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32" name="Rectangle 36"/>
            <p:cNvSpPr>
              <a:spLocks noChangeArrowheads="1"/>
            </p:cNvSpPr>
            <p:nvPr/>
          </p:nvSpPr>
          <p:spPr bwMode="auto">
            <a:xfrm>
              <a:off x="576" y="25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33" name="Rectangle 37"/>
            <p:cNvSpPr>
              <a:spLocks noChangeArrowheads="1"/>
            </p:cNvSpPr>
            <p:nvPr/>
          </p:nvSpPr>
          <p:spPr bwMode="auto">
            <a:xfrm>
              <a:off x="1344" y="25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34" name="Rectangle 38"/>
            <p:cNvSpPr>
              <a:spLocks noChangeArrowheads="1"/>
            </p:cNvSpPr>
            <p:nvPr/>
          </p:nvSpPr>
          <p:spPr bwMode="auto">
            <a:xfrm>
              <a:off x="2400" y="25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35" name="Rectangle 39"/>
            <p:cNvSpPr>
              <a:spLocks noChangeArrowheads="1"/>
            </p:cNvSpPr>
            <p:nvPr/>
          </p:nvSpPr>
          <p:spPr bwMode="auto">
            <a:xfrm>
              <a:off x="3456" y="25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36" name="Rectangle 40"/>
            <p:cNvSpPr>
              <a:spLocks noChangeArrowheads="1"/>
            </p:cNvSpPr>
            <p:nvPr/>
          </p:nvSpPr>
          <p:spPr bwMode="auto">
            <a:xfrm>
              <a:off x="4512" y="25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37" name="Rectangle 41"/>
            <p:cNvSpPr>
              <a:spLocks noChangeArrowheads="1"/>
            </p:cNvSpPr>
            <p:nvPr/>
          </p:nvSpPr>
          <p:spPr bwMode="auto">
            <a:xfrm>
              <a:off x="720" y="278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38" name="Rectangle 42"/>
            <p:cNvSpPr>
              <a:spLocks noChangeArrowheads="1"/>
            </p:cNvSpPr>
            <p:nvPr/>
          </p:nvSpPr>
          <p:spPr bwMode="auto">
            <a:xfrm>
              <a:off x="576" y="278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39" name="Rectangle 43"/>
            <p:cNvSpPr>
              <a:spLocks noChangeArrowheads="1"/>
            </p:cNvSpPr>
            <p:nvPr/>
          </p:nvSpPr>
          <p:spPr bwMode="auto">
            <a:xfrm>
              <a:off x="1344" y="27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40" name="Rectangle 44"/>
            <p:cNvSpPr>
              <a:spLocks noChangeArrowheads="1"/>
            </p:cNvSpPr>
            <p:nvPr/>
          </p:nvSpPr>
          <p:spPr bwMode="auto">
            <a:xfrm>
              <a:off x="2400" y="27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41" name="Rectangle 45"/>
            <p:cNvSpPr>
              <a:spLocks noChangeArrowheads="1"/>
            </p:cNvSpPr>
            <p:nvPr/>
          </p:nvSpPr>
          <p:spPr bwMode="auto">
            <a:xfrm>
              <a:off x="3456" y="27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42" name="Rectangle 46"/>
            <p:cNvSpPr>
              <a:spLocks noChangeArrowheads="1"/>
            </p:cNvSpPr>
            <p:nvPr/>
          </p:nvSpPr>
          <p:spPr bwMode="auto">
            <a:xfrm>
              <a:off x="4512" y="27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43" name="Rectangle 47"/>
            <p:cNvSpPr>
              <a:spLocks noChangeArrowheads="1"/>
            </p:cNvSpPr>
            <p:nvPr/>
          </p:nvSpPr>
          <p:spPr bwMode="auto">
            <a:xfrm>
              <a:off x="720" y="297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44" name="Rectangle 48"/>
            <p:cNvSpPr>
              <a:spLocks noChangeArrowheads="1"/>
            </p:cNvSpPr>
            <p:nvPr/>
          </p:nvSpPr>
          <p:spPr bwMode="auto">
            <a:xfrm>
              <a:off x="576" y="297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45" name="Rectangle 49"/>
            <p:cNvSpPr>
              <a:spLocks noChangeArrowheads="1"/>
            </p:cNvSpPr>
            <p:nvPr/>
          </p:nvSpPr>
          <p:spPr bwMode="auto">
            <a:xfrm>
              <a:off x="1344" y="29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46" name="Rectangle 50"/>
            <p:cNvSpPr>
              <a:spLocks noChangeArrowheads="1"/>
            </p:cNvSpPr>
            <p:nvPr/>
          </p:nvSpPr>
          <p:spPr bwMode="auto">
            <a:xfrm>
              <a:off x="2400" y="29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47" name="Rectangle 51"/>
            <p:cNvSpPr>
              <a:spLocks noChangeArrowheads="1"/>
            </p:cNvSpPr>
            <p:nvPr/>
          </p:nvSpPr>
          <p:spPr bwMode="auto">
            <a:xfrm>
              <a:off x="3456" y="29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48" name="Rectangle 52"/>
            <p:cNvSpPr>
              <a:spLocks noChangeArrowheads="1"/>
            </p:cNvSpPr>
            <p:nvPr/>
          </p:nvSpPr>
          <p:spPr bwMode="auto">
            <a:xfrm>
              <a:off x="4512" y="29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49" name="Rectangle 53"/>
            <p:cNvSpPr>
              <a:spLocks noChangeArrowheads="1"/>
            </p:cNvSpPr>
            <p:nvPr/>
          </p:nvSpPr>
          <p:spPr bwMode="auto">
            <a:xfrm>
              <a:off x="720" y="360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50" name="Rectangle 54"/>
            <p:cNvSpPr>
              <a:spLocks noChangeArrowheads="1"/>
            </p:cNvSpPr>
            <p:nvPr/>
          </p:nvSpPr>
          <p:spPr bwMode="auto">
            <a:xfrm>
              <a:off x="576" y="360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51" name="Rectangle 55"/>
            <p:cNvSpPr>
              <a:spLocks noChangeArrowheads="1"/>
            </p:cNvSpPr>
            <p:nvPr/>
          </p:nvSpPr>
          <p:spPr bwMode="auto">
            <a:xfrm>
              <a:off x="1344" y="360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52" name="Rectangle 56"/>
            <p:cNvSpPr>
              <a:spLocks noChangeArrowheads="1"/>
            </p:cNvSpPr>
            <p:nvPr/>
          </p:nvSpPr>
          <p:spPr bwMode="auto">
            <a:xfrm>
              <a:off x="2400" y="360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53" name="Rectangle 57"/>
            <p:cNvSpPr>
              <a:spLocks noChangeArrowheads="1"/>
            </p:cNvSpPr>
            <p:nvPr/>
          </p:nvSpPr>
          <p:spPr bwMode="auto">
            <a:xfrm>
              <a:off x="3456" y="360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54" name="Rectangle 58"/>
            <p:cNvSpPr>
              <a:spLocks noChangeArrowheads="1"/>
            </p:cNvSpPr>
            <p:nvPr/>
          </p:nvSpPr>
          <p:spPr bwMode="auto">
            <a:xfrm>
              <a:off x="4512" y="360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55" name="Rectangle 59"/>
            <p:cNvSpPr>
              <a:spLocks noChangeArrowheads="1"/>
            </p:cNvSpPr>
            <p:nvPr/>
          </p:nvSpPr>
          <p:spPr bwMode="auto">
            <a:xfrm>
              <a:off x="720" y="37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56" name="Rectangle 60"/>
            <p:cNvSpPr>
              <a:spLocks noChangeArrowheads="1"/>
            </p:cNvSpPr>
            <p:nvPr/>
          </p:nvSpPr>
          <p:spPr bwMode="auto">
            <a:xfrm>
              <a:off x="576" y="37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57" name="Rectangle 61"/>
            <p:cNvSpPr>
              <a:spLocks noChangeArrowheads="1"/>
            </p:cNvSpPr>
            <p:nvPr/>
          </p:nvSpPr>
          <p:spPr bwMode="auto">
            <a:xfrm>
              <a:off x="1344" y="37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58" name="Rectangle 62"/>
            <p:cNvSpPr>
              <a:spLocks noChangeArrowheads="1"/>
            </p:cNvSpPr>
            <p:nvPr/>
          </p:nvSpPr>
          <p:spPr bwMode="auto">
            <a:xfrm>
              <a:off x="2400" y="37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59" name="Rectangle 63"/>
            <p:cNvSpPr>
              <a:spLocks noChangeArrowheads="1"/>
            </p:cNvSpPr>
            <p:nvPr/>
          </p:nvSpPr>
          <p:spPr bwMode="auto">
            <a:xfrm>
              <a:off x="3456" y="37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60" name="Rectangle 64"/>
            <p:cNvSpPr>
              <a:spLocks noChangeArrowheads="1"/>
            </p:cNvSpPr>
            <p:nvPr/>
          </p:nvSpPr>
          <p:spPr bwMode="auto">
            <a:xfrm>
              <a:off x="4512" y="37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6961" name="Text Box 65"/>
            <p:cNvSpPr txBox="1">
              <a:spLocks noChangeArrowheads="1"/>
            </p:cNvSpPr>
            <p:nvPr/>
          </p:nvSpPr>
          <p:spPr bwMode="auto">
            <a:xfrm>
              <a:off x="2390" y="324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nvGrpSpPr>
            <p:cNvPr id="3" name="Group 66"/>
            <p:cNvGrpSpPr>
              <a:grpSpLocks/>
            </p:cNvGrpSpPr>
            <p:nvPr/>
          </p:nvGrpSpPr>
          <p:grpSpPr bwMode="auto">
            <a:xfrm>
              <a:off x="336" y="1120"/>
              <a:ext cx="5115" cy="566"/>
              <a:chOff x="336" y="880"/>
              <a:chExt cx="5115" cy="566"/>
            </a:xfrm>
          </p:grpSpPr>
          <p:sp>
            <p:nvSpPr>
              <p:cNvPr id="2896963" name="Text Box 67"/>
              <p:cNvSpPr txBox="1">
                <a:spLocks noChangeArrowheads="1"/>
              </p:cNvSpPr>
              <p:nvPr/>
            </p:nvSpPr>
            <p:spPr bwMode="auto">
              <a:xfrm>
                <a:off x="336" y="880"/>
                <a:ext cx="639" cy="327"/>
              </a:xfrm>
              <a:prstGeom prst="rect">
                <a:avLst/>
              </a:prstGeom>
              <a:noFill/>
              <a:ln w="9525">
                <a:noFill/>
                <a:miter lim="800000"/>
                <a:headEnd/>
                <a:tailEnd/>
              </a:ln>
              <a:effectLst/>
            </p:spPr>
            <p:txBody>
              <a:bodyPr wrap="none">
                <a:prstTxWarp prst="textNoShape">
                  <a:avLst/>
                </a:prstTxWarp>
                <a:spAutoFit/>
              </a:bodyPr>
              <a:lstStyle/>
              <a:p>
                <a:r>
                  <a:rPr lang="en-US" sz="2800" b="1" u="sng">
                    <a:solidFill>
                      <a:srgbClr val="FF0000"/>
                    </a:solidFill>
                    <a:latin typeface="Times" pitchFamily="-65" charset="0"/>
                  </a:rPr>
                  <a:t>Valid</a:t>
                </a:r>
                <a:endParaRPr lang="en-US" sz="2800" b="1">
                  <a:solidFill>
                    <a:schemeClr val="tx1"/>
                  </a:solidFill>
                  <a:latin typeface="Times" pitchFamily="-65" charset="0"/>
                </a:endParaRPr>
              </a:p>
            </p:txBody>
          </p:sp>
          <p:sp>
            <p:nvSpPr>
              <p:cNvPr id="2896964" name="Text Box 68"/>
              <p:cNvSpPr txBox="1">
                <a:spLocks noChangeArrowheads="1"/>
              </p:cNvSpPr>
              <p:nvPr/>
            </p:nvSpPr>
            <p:spPr bwMode="auto">
              <a:xfrm>
                <a:off x="816" y="1119"/>
                <a:ext cx="51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rPr>
                  <a:t>Tag</a:t>
                </a:r>
                <a:endParaRPr lang="en-US" sz="2800" b="1">
                  <a:solidFill>
                    <a:schemeClr val="tx1"/>
                  </a:solidFill>
                  <a:latin typeface="Times" pitchFamily="-65" charset="0"/>
                </a:endParaRPr>
              </a:p>
            </p:txBody>
          </p:sp>
          <p:sp>
            <p:nvSpPr>
              <p:cNvPr id="2896965" name="Text Box 69"/>
              <p:cNvSpPr txBox="1">
                <a:spLocks noChangeArrowheads="1"/>
              </p:cNvSpPr>
              <p:nvPr/>
            </p:nvSpPr>
            <p:spPr bwMode="auto">
              <a:xfrm>
                <a:off x="1536" y="1091"/>
                <a:ext cx="795" cy="33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0xc-f</a:t>
                </a:r>
                <a:endParaRPr lang="en-US" sz="2800" b="1" dirty="0">
                  <a:solidFill>
                    <a:schemeClr val="tx1"/>
                  </a:solidFill>
                  <a:latin typeface="Times" pitchFamily="-65" charset="0"/>
                </a:endParaRPr>
              </a:p>
            </p:txBody>
          </p:sp>
          <p:sp>
            <p:nvSpPr>
              <p:cNvPr id="2896966" name="Text Box 70"/>
              <p:cNvSpPr txBox="1">
                <a:spLocks noChangeArrowheads="1"/>
              </p:cNvSpPr>
              <p:nvPr/>
            </p:nvSpPr>
            <p:spPr bwMode="auto">
              <a:xfrm>
                <a:off x="2592" y="1075"/>
                <a:ext cx="795" cy="33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2896967" name="Text Box 71"/>
              <p:cNvSpPr txBox="1">
                <a:spLocks noChangeArrowheads="1"/>
              </p:cNvSpPr>
              <p:nvPr/>
            </p:nvSpPr>
            <p:spPr bwMode="auto">
              <a:xfrm>
                <a:off x="3648" y="1075"/>
                <a:ext cx="795" cy="33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0x4-7</a:t>
                </a:r>
                <a:endParaRPr lang="en-US" sz="2800" b="1" dirty="0">
                  <a:solidFill>
                    <a:schemeClr val="tx1"/>
                  </a:solidFill>
                  <a:latin typeface="Times" pitchFamily="-65" charset="0"/>
                </a:endParaRPr>
              </a:p>
            </p:txBody>
          </p:sp>
          <p:sp>
            <p:nvSpPr>
              <p:cNvPr id="2896968" name="Text Box 72"/>
              <p:cNvSpPr txBox="1">
                <a:spLocks noChangeArrowheads="1"/>
              </p:cNvSpPr>
              <p:nvPr/>
            </p:nvSpPr>
            <p:spPr bwMode="auto">
              <a:xfrm>
                <a:off x="4656" y="1075"/>
                <a:ext cx="795" cy="33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dirty="0">
                  <a:solidFill>
                    <a:schemeClr val="tx1"/>
                  </a:solidFill>
                  <a:latin typeface="Times" pitchFamily="-65" charset="0"/>
                </a:endParaRPr>
              </a:p>
            </p:txBody>
          </p:sp>
        </p:grpSp>
        <p:grpSp>
          <p:nvGrpSpPr>
            <p:cNvPr id="4" name="Group 73"/>
            <p:cNvGrpSpPr>
              <a:grpSpLocks/>
            </p:cNvGrpSpPr>
            <p:nvPr/>
          </p:nvGrpSpPr>
          <p:grpSpPr bwMode="auto">
            <a:xfrm>
              <a:off x="0" y="1575"/>
              <a:ext cx="654" cy="2484"/>
              <a:chOff x="0" y="1335"/>
              <a:chExt cx="654" cy="2484"/>
            </a:xfrm>
          </p:grpSpPr>
          <p:sp>
            <p:nvSpPr>
              <p:cNvPr id="2896970" name="Text Box 74"/>
              <p:cNvSpPr txBox="1">
                <a:spLocks noChangeArrowheads="1"/>
              </p:cNvSpPr>
              <p:nvPr/>
            </p:nvSpPr>
            <p:spPr bwMode="auto">
              <a:xfrm>
                <a:off x="192" y="133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896971" name="Text Box 75"/>
              <p:cNvSpPr txBox="1">
                <a:spLocks noChangeArrowheads="1"/>
              </p:cNvSpPr>
              <p:nvPr/>
            </p:nvSpPr>
            <p:spPr bwMode="auto">
              <a:xfrm>
                <a:off x="192" y="152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a:t>
                </a:r>
                <a:endParaRPr lang="en-US" sz="2800">
                  <a:solidFill>
                    <a:schemeClr val="tx1"/>
                  </a:solidFill>
                  <a:latin typeface="Times" pitchFamily="-65" charset="0"/>
                </a:endParaRPr>
              </a:p>
            </p:txBody>
          </p:sp>
          <p:sp>
            <p:nvSpPr>
              <p:cNvPr id="2896972" name="Text Box 76"/>
              <p:cNvSpPr txBox="1">
                <a:spLocks noChangeArrowheads="1"/>
              </p:cNvSpPr>
              <p:nvPr/>
            </p:nvSpPr>
            <p:spPr bwMode="auto">
              <a:xfrm>
                <a:off x="192" y="171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896973" name="Text Box 77"/>
              <p:cNvSpPr txBox="1">
                <a:spLocks noChangeArrowheads="1"/>
              </p:cNvSpPr>
              <p:nvPr/>
            </p:nvSpPr>
            <p:spPr bwMode="auto">
              <a:xfrm>
                <a:off x="192" y="1911"/>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896974" name="Text Box 78"/>
              <p:cNvSpPr txBox="1">
                <a:spLocks noChangeArrowheads="1"/>
              </p:cNvSpPr>
              <p:nvPr/>
            </p:nvSpPr>
            <p:spPr bwMode="auto">
              <a:xfrm>
                <a:off x="192" y="2103"/>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896975" name="Text Box 79"/>
              <p:cNvSpPr txBox="1">
                <a:spLocks noChangeArrowheads="1"/>
              </p:cNvSpPr>
              <p:nvPr/>
            </p:nvSpPr>
            <p:spPr bwMode="auto">
              <a:xfrm>
                <a:off x="192" y="229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896976" name="Text Box 80"/>
              <p:cNvSpPr txBox="1">
                <a:spLocks noChangeArrowheads="1"/>
              </p:cNvSpPr>
              <p:nvPr/>
            </p:nvSpPr>
            <p:spPr bwMode="auto">
              <a:xfrm>
                <a:off x="192" y="248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896977" name="Text Box 81"/>
              <p:cNvSpPr txBox="1">
                <a:spLocks noChangeArrowheads="1"/>
              </p:cNvSpPr>
              <p:nvPr/>
            </p:nvSpPr>
            <p:spPr bwMode="auto">
              <a:xfrm>
                <a:off x="192" y="267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896978" name="Text Box 82"/>
              <p:cNvSpPr txBox="1">
                <a:spLocks noChangeArrowheads="1"/>
              </p:cNvSpPr>
              <p:nvPr/>
            </p:nvSpPr>
            <p:spPr bwMode="auto">
              <a:xfrm>
                <a:off x="0" y="3300"/>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1022</a:t>
                </a:r>
                <a:endParaRPr lang="en-US" sz="2800">
                  <a:solidFill>
                    <a:schemeClr val="tx1"/>
                  </a:solidFill>
                  <a:latin typeface="Times" pitchFamily="-65" charset="0"/>
                </a:endParaRPr>
              </a:p>
            </p:txBody>
          </p:sp>
          <p:sp>
            <p:nvSpPr>
              <p:cNvPr id="2896979" name="Text Box 83"/>
              <p:cNvSpPr txBox="1">
                <a:spLocks noChangeArrowheads="1"/>
              </p:cNvSpPr>
              <p:nvPr/>
            </p:nvSpPr>
            <p:spPr bwMode="auto">
              <a:xfrm>
                <a:off x="0" y="3492"/>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1023</a:t>
                </a:r>
                <a:endParaRPr lang="en-US" sz="2800">
                  <a:solidFill>
                    <a:schemeClr val="tx1"/>
                  </a:solidFill>
                  <a:latin typeface="Times" pitchFamily="-65" charset="0"/>
                </a:endParaRPr>
              </a:p>
            </p:txBody>
          </p:sp>
          <p:sp>
            <p:nvSpPr>
              <p:cNvPr id="2896980" name="Text Box 84"/>
              <p:cNvSpPr txBox="1">
                <a:spLocks noChangeArrowheads="1"/>
              </p:cNvSpPr>
              <p:nvPr/>
            </p:nvSpPr>
            <p:spPr bwMode="auto">
              <a:xfrm>
                <a:off x="192"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2896981" name="Text Box 85"/>
          <p:cNvSpPr txBox="1">
            <a:spLocks noChangeArrowheads="1"/>
          </p:cNvSpPr>
          <p:nvPr/>
        </p:nvSpPr>
        <p:spPr bwMode="auto">
          <a:xfrm>
            <a:off x="0" y="2063750"/>
            <a:ext cx="11128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a:t>
            </a:r>
          </a:p>
        </p:txBody>
      </p:sp>
      <p:grpSp>
        <p:nvGrpSpPr>
          <p:cNvPr id="5" name="Group 86"/>
          <p:cNvGrpSpPr>
            <a:grpSpLocks/>
          </p:cNvGrpSpPr>
          <p:nvPr/>
        </p:nvGrpSpPr>
        <p:grpSpPr bwMode="auto">
          <a:xfrm>
            <a:off x="874713" y="2420938"/>
            <a:ext cx="338137" cy="3863975"/>
            <a:chOff x="551" y="1589"/>
            <a:chExt cx="213" cy="2434"/>
          </a:xfrm>
        </p:grpSpPr>
        <p:sp>
          <p:nvSpPr>
            <p:cNvPr id="2896983" name="Text Box 87"/>
            <p:cNvSpPr txBox="1">
              <a:spLocks noChangeArrowheads="1"/>
            </p:cNvSpPr>
            <p:nvPr/>
          </p:nvSpPr>
          <p:spPr bwMode="auto">
            <a:xfrm>
              <a:off x="551" y="1589"/>
              <a:ext cx="205" cy="250"/>
            </a:xfrm>
            <a:prstGeom prst="rect">
              <a:avLst/>
            </a:prstGeom>
            <a:noFill/>
            <a:ln w="12700">
              <a:noFill/>
              <a:miter lim="800000"/>
              <a:headEnd/>
              <a:tailEnd/>
            </a:ln>
            <a:effectLst/>
          </p:spPr>
          <p:txBody>
            <a:bodyPr wrap="none">
              <a:prstTxWarp prst="textNoShape">
                <a:avLst/>
              </a:prstTxWarp>
              <a:spAutoFit/>
            </a:bodyPr>
            <a:lstStyle/>
            <a:p>
              <a:r>
                <a:rPr lang="en-US" sz="2000"/>
                <a:t>0</a:t>
              </a:r>
            </a:p>
          </p:txBody>
        </p:sp>
        <p:sp>
          <p:nvSpPr>
            <p:cNvPr id="2896984" name="Text Box 88"/>
            <p:cNvSpPr txBox="1">
              <a:spLocks noChangeArrowheads="1"/>
            </p:cNvSpPr>
            <p:nvPr/>
          </p:nvSpPr>
          <p:spPr bwMode="auto">
            <a:xfrm>
              <a:off x="551" y="1789"/>
              <a:ext cx="205" cy="250"/>
            </a:xfrm>
            <a:prstGeom prst="rect">
              <a:avLst/>
            </a:prstGeom>
            <a:noFill/>
            <a:ln w="12700">
              <a:noFill/>
              <a:miter lim="800000"/>
              <a:headEnd/>
              <a:tailEnd/>
            </a:ln>
            <a:effectLst/>
          </p:spPr>
          <p:txBody>
            <a:bodyPr wrap="none">
              <a:prstTxWarp prst="textNoShape">
                <a:avLst/>
              </a:prstTxWarp>
              <a:spAutoFit/>
            </a:bodyPr>
            <a:lstStyle/>
            <a:p>
              <a:r>
                <a:rPr lang="en-US" sz="2000"/>
                <a:t>0</a:t>
              </a:r>
            </a:p>
          </p:txBody>
        </p:sp>
        <p:sp>
          <p:nvSpPr>
            <p:cNvPr id="2896985" name="Text Box 89"/>
            <p:cNvSpPr txBox="1">
              <a:spLocks noChangeArrowheads="1"/>
            </p:cNvSpPr>
            <p:nvPr/>
          </p:nvSpPr>
          <p:spPr bwMode="auto">
            <a:xfrm>
              <a:off x="551" y="1981"/>
              <a:ext cx="205" cy="250"/>
            </a:xfrm>
            <a:prstGeom prst="rect">
              <a:avLst/>
            </a:prstGeom>
            <a:noFill/>
            <a:ln w="12700">
              <a:noFill/>
              <a:miter lim="800000"/>
              <a:headEnd/>
              <a:tailEnd/>
            </a:ln>
            <a:effectLst/>
          </p:spPr>
          <p:txBody>
            <a:bodyPr wrap="none">
              <a:prstTxWarp prst="textNoShape">
                <a:avLst/>
              </a:prstTxWarp>
              <a:spAutoFit/>
            </a:bodyPr>
            <a:lstStyle/>
            <a:p>
              <a:r>
                <a:rPr lang="en-US" sz="2000"/>
                <a:t>0</a:t>
              </a:r>
            </a:p>
          </p:txBody>
        </p:sp>
        <p:sp>
          <p:nvSpPr>
            <p:cNvPr id="2896986" name="Text Box 90"/>
            <p:cNvSpPr txBox="1">
              <a:spLocks noChangeArrowheads="1"/>
            </p:cNvSpPr>
            <p:nvPr/>
          </p:nvSpPr>
          <p:spPr bwMode="auto">
            <a:xfrm>
              <a:off x="551" y="2173"/>
              <a:ext cx="205" cy="250"/>
            </a:xfrm>
            <a:prstGeom prst="rect">
              <a:avLst/>
            </a:prstGeom>
            <a:noFill/>
            <a:ln w="12700">
              <a:noFill/>
              <a:miter lim="800000"/>
              <a:headEnd/>
              <a:tailEnd/>
            </a:ln>
            <a:effectLst/>
          </p:spPr>
          <p:txBody>
            <a:bodyPr wrap="none">
              <a:prstTxWarp prst="textNoShape">
                <a:avLst/>
              </a:prstTxWarp>
              <a:spAutoFit/>
            </a:bodyPr>
            <a:lstStyle/>
            <a:p>
              <a:r>
                <a:rPr lang="en-US" sz="2000"/>
                <a:t>0</a:t>
              </a:r>
            </a:p>
          </p:txBody>
        </p:sp>
        <p:sp>
          <p:nvSpPr>
            <p:cNvPr id="2896987" name="Text Box 91"/>
            <p:cNvSpPr txBox="1">
              <a:spLocks noChangeArrowheads="1"/>
            </p:cNvSpPr>
            <p:nvPr/>
          </p:nvSpPr>
          <p:spPr bwMode="auto">
            <a:xfrm>
              <a:off x="559" y="2373"/>
              <a:ext cx="205" cy="250"/>
            </a:xfrm>
            <a:prstGeom prst="rect">
              <a:avLst/>
            </a:prstGeom>
            <a:noFill/>
            <a:ln w="12700">
              <a:noFill/>
              <a:miter lim="800000"/>
              <a:headEnd/>
              <a:tailEnd/>
            </a:ln>
            <a:effectLst/>
          </p:spPr>
          <p:txBody>
            <a:bodyPr wrap="none">
              <a:prstTxWarp prst="textNoShape">
                <a:avLst/>
              </a:prstTxWarp>
              <a:spAutoFit/>
            </a:bodyPr>
            <a:lstStyle/>
            <a:p>
              <a:r>
                <a:rPr lang="en-US" sz="2000"/>
                <a:t>0</a:t>
              </a:r>
            </a:p>
          </p:txBody>
        </p:sp>
        <p:sp>
          <p:nvSpPr>
            <p:cNvPr id="2896988" name="Text Box 92"/>
            <p:cNvSpPr txBox="1">
              <a:spLocks noChangeArrowheads="1"/>
            </p:cNvSpPr>
            <p:nvPr/>
          </p:nvSpPr>
          <p:spPr bwMode="auto">
            <a:xfrm>
              <a:off x="559" y="2565"/>
              <a:ext cx="205" cy="250"/>
            </a:xfrm>
            <a:prstGeom prst="rect">
              <a:avLst/>
            </a:prstGeom>
            <a:noFill/>
            <a:ln w="12700">
              <a:noFill/>
              <a:miter lim="800000"/>
              <a:headEnd/>
              <a:tailEnd/>
            </a:ln>
            <a:effectLst/>
          </p:spPr>
          <p:txBody>
            <a:bodyPr wrap="none">
              <a:prstTxWarp prst="textNoShape">
                <a:avLst/>
              </a:prstTxWarp>
              <a:spAutoFit/>
            </a:bodyPr>
            <a:lstStyle/>
            <a:p>
              <a:r>
                <a:rPr lang="en-US" sz="2000"/>
                <a:t>0</a:t>
              </a:r>
            </a:p>
          </p:txBody>
        </p:sp>
        <p:sp>
          <p:nvSpPr>
            <p:cNvPr id="2896989" name="Text Box 93"/>
            <p:cNvSpPr txBox="1">
              <a:spLocks noChangeArrowheads="1"/>
            </p:cNvSpPr>
            <p:nvPr/>
          </p:nvSpPr>
          <p:spPr bwMode="auto">
            <a:xfrm>
              <a:off x="559" y="2757"/>
              <a:ext cx="205" cy="250"/>
            </a:xfrm>
            <a:prstGeom prst="rect">
              <a:avLst/>
            </a:prstGeom>
            <a:noFill/>
            <a:ln w="12700">
              <a:noFill/>
              <a:miter lim="800000"/>
              <a:headEnd/>
              <a:tailEnd/>
            </a:ln>
            <a:effectLst/>
          </p:spPr>
          <p:txBody>
            <a:bodyPr wrap="none">
              <a:prstTxWarp prst="textNoShape">
                <a:avLst/>
              </a:prstTxWarp>
              <a:spAutoFit/>
            </a:bodyPr>
            <a:lstStyle/>
            <a:p>
              <a:r>
                <a:rPr lang="en-US" sz="2000"/>
                <a:t>0</a:t>
              </a:r>
            </a:p>
          </p:txBody>
        </p:sp>
        <p:sp>
          <p:nvSpPr>
            <p:cNvPr id="2896990" name="Text Box 94"/>
            <p:cNvSpPr txBox="1">
              <a:spLocks noChangeArrowheads="1"/>
            </p:cNvSpPr>
            <p:nvPr/>
          </p:nvSpPr>
          <p:spPr bwMode="auto">
            <a:xfrm>
              <a:off x="559" y="2957"/>
              <a:ext cx="205" cy="250"/>
            </a:xfrm>
            <a:prstGeom prst="rect">
              <a:avLst/>
            </a:prstGeom>
            <a:noFill/>
            <a:ln w="12700">
              <a:noFill/>
              <a:miter lim="800000"/>
              <a:headEnd/>
              <a:tailEnd/>
            </a:ln>
            <a:effectLst/>
          </p:spPr>
          <p:txBody>
            <a:bodyPr wrap="none">
              <a:prstTxWarp prst="textNoShape">
                <a:avLst/>
              </a:prstTxWarp>
              <a:spAutoFit/>
            </a:bodyPr>
            <a:lstStyle/>
            <a:p>
              <a:r>
                <a:rPr lang="en-US" sz="2000"/>
                <a:t>0</a:t>
              </a:r>
            </a:p>
          </p:txBody>
        </p:sp>
        <p:sp>
          <p:nvSpPr>
            <p:cNvPr id="2896991" name="Text Box 95"/>
            <p:cNvSpPr txBox="1">
              <a:spLocks noChangeArrowheads="1"/>
            </p:cNvSpPr>
            <p:nvPr/>
          </p:nvSpPr>
          <p:spPr bwMode="auto">
            <a:xfrm>
              <a:off x="559" y="3581"/>
              <a:ext cx="205" cy="250"/>
            </a:xfrm>
            <a:prstGeom prst="rect">
              <a:avLst/>
            </a:prstGeom>
            <a:noFill/>
            <a:ln w="12700">
              <a:noFill/>
              <a:miter lim="800000"/>
              <a:headEnd/>
              <a:tailEnd/>
            </a:ln>
            <a:effectLst/>
          </p:spPr>
          <p:txBody>
            <a:bodyPr wrap="none">
              <a:prstTxWarp prst="textNoShape">
                <a:avLst/>
              </a:prstTxWarp>
              <a:spAutoFit/>
            </a:bodyPr>
            <a:lstStyle/>
            <a:p>
              <a:r>
                <a:rPr lang="en-US" sz="2000"/>
                <a:t>0</a:t>
              </a:r>
            </a:p>
          </p:txBody>
        </p:sp>
        <p:sp>
          <p:nvSpPr>
            <p:cNvPr id="2896992" name="Text Box 96"/>
            <p:cNvSpPr txBox="1">
              <a:spLocks noChangeArrowheads="1"/>
            </p:cNvSpPr>
            <p:nvPr/>
          </p:nvSpPr>
          <p:spPr bwMode="auto">
            <a:xfrm>
              <a:off x="559" y="3773"/>
              <a:ext cx="205" cy="250"/>
            </a:xfrm>
            <a:prstGeom prst="rect">
              <a:avLst/>
            </a:prstGeom>
            <a:noFill/>
            <a:ln w="12700">
              <a:noFill/>
              <a:miter lim="800000"/>
              <a:headEnd/>
              <a:tailEnd/>
            </a:ln>
            <a:effectLst/>
          </p:spPr>
          <p:txBody>
            <a:bodyPr wrap="none">
              <a:prstTxWarp prst="textNoShape">
                <a:avLst/>
              </a:prstTxWarp>
              <a:spAutoFit/>
            </a:bodyPr>
            <a:lstStyle/>
            <a:p>
              <a:r>
                <a:rPr lang="en-US" sz="2000"/>
                <a:t>0</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968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6899" grpId="0" build="p"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8946" name="Rectangle 2"/>
          <p:cNvSpPr>
            <a:spLocks noGrp="1" noChangeArrowheads="1"/>
          </p:cNvSpPr>
          <p:nvPr>
            <p:ph type="title"/>
          </p:nvPr>
        </p:nvSpPr>
        <p:spPr>
          <a:xfrm>
            <a:off x="635000" y="215900"/>
            <a:ext cx="6299200" cy="474663"/>
          </a:xfrm>
        </p:spPr>
        <p:txBody>
          <a:bodyPr/>
          <a:lstStyle/>
          <a:p>
            <a:r>
              <a:rPr lang="en-US" dirty="0"/>
              <a:t>1. Read 0x00000014</a:t>
            </a:r>
          </a:p>
        </p:txBody>
      </p:sp>
      <p:grpSp>
        <p:nvGrpSpPr>
          <p:cNvPr id="2" name="Group 3"/>
          <p:cNvGrpSpPr>
            <a:grpSpLocks/>
          </p:cNvGrpSpPr>
          <p:nvPr/>
        </p:nvGrpSpPr>
        <p:grpSpPr bwMode="auto">
          <a:xfrm>
            <a:off x="0" y="1658937"/>
            <a:ext cx="8839200" cy="4665663"/>
            <a:chOff x="0" y="880"/>
            <a:chExt cx="5568" cy="2939"/>
          </a:xfrm>
        </p:grpSpPr>
        <p:sp>
          <p:nvSpPr>
            <p:cNvPr id="2898948" name="Rectangle 4"/>
            <p:cNvSpPr>
              <a:spLocks noChangeArrowheads="1"/>
            </p:cNvSpPr>
            <p:nvPr/>
          </p:nvSpPr>
          <p:spPr bwMode="auto">
            <a:xfrm>
              <a:off x="720" y="13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49" name="Rectangle 5"/>
            <p:cNvSpPr>
              <a:spLocks noChangeArrowheads="1"/>
            </p:cNvSpPr>
            <p:nvPr/>
          </p:nvSpPr>
          <p:spPr bwMode="auto">
            <a:xfrm>
              <a:off x="576" y="13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50" name="Rectangle 6"/>
            <p:cNvSpPr>
              <a:spLocks noChangeArrowheads="1"/>
            </p:cNvSpPr>
            <p:nvPr/>
          </p:nvSpPr>
          <p:spPr bwMode="auto">
            <a:xfrm>
              <a:off x="1344"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51" name="Rectangle 7"/>
            <p:cNvSpPr>
              <a:spLocks noChangeArrowheads="1"/>
            </p:cNvSpPr>
            <p:nvPr/>
          </p:nvSpPr>
          <p:spPr bwMode="auto">
            <a:xfrm>
              <a:off x="2400"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52" name="Rectangle 8"/>
            <p:cNvSpPr>
              <a:spLocks noChangeArrowheads="1"/>
            </p:cNvSpPr>
            <p:nvPr/>
          </p:nvSpPr>
          <p:spPr bwMode="auto">
            <a:xfrm>
              <a:off x="3456"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53" name="Rectangle 9"/>
            <p:cNvSpPr>
              <a:spLocks noChangeArrowheads="1"/>
            </p:cNvSpPr>
            <p:nvPr/>
          </p:nvSpPr>
          <p:spPr bwMode="auto">
            <a:xfrm>
              <a:off x="4512"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54" name="Rectangle 10"/>
            <p:cNvSpPr>
              <a:spLocks noChangeArrowheads="1"/>
            </p:cNvSpPr>
            <p:nvPr/>
          </p:nvSpPr>
          <p:spPr bwMode="auto">
            <a:xfrm>
              <a:off x="720" y="158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55" name="Rectangle 11"/>
            <p:cNvSpPr>
              <a:spLocks noChangeArrowheads="1"/>
            </p:cNvSpPr>
            <p:nvPr/>
          </p:nvSpPr>
          <p:spPr bwMode="auto">
            <a:xfrm>
              <a:off x="576" y="158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56" name="Rectangle 12"/>
            <p:cNvSpPr>
              <a:spLocks noChangeArrowheads="1"/>
            </p:cNvSpPr>
            <p:nvPr/>
          </p:nvSpPr>
          <p:spPr bwMode="auto">
            <a:xfrm>
              <a:off x="1344"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57" name="Rectangle 13"/>
            <p:cNvSpPr>
              <a:spLocks noChangeArrowheads="1"/>
            </p:cNvSpPr>
            <p:nvPr/>
          </p:nvSpPr>
          <p:spPr bwMode="auto">
            <a:xfrm>
              <a:off x="2400"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58" name="Rectangle 14"/>
            <p:cNvSpPr>
              <a:spLocks noChangeArrowheads="1"/>
            </p:cNvSpPr>
            <p:nvPr/>
          </p:nvSpPr>
          <p:spPr bwMode="auto">
            <a:xfrm>
              <a:off x="3456"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59" name="Rectangle 15"/>
            <p:cNvSpPr>
              <a:spLocks noChangeArrowheads="1"/>
            </p:cNvSpPr>
            <p:nvPr/>
          </p:nvSpPr>
          <p:spPr bwMode="auto">
            <a:xfrm>
              <a:off x="4512"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60" name="Rectangle 16"/>
            <p:cNvSpPr>
              <a:spLocks noChangeArrowheads="1"/>
            </p:cNvSpPr>
            <p:nvPr/>
          </p:nvSpPr>
          <p:spPr bwMode="auto">
            <a:xfrm>
              <a:off x="720" y="177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61" name="Rectangle 17"/>
            <p:cNvSpPr>
              <a:spLocks noChangeArrowheads="1"/>
            </p:cNvSpPr>
            <p:nvPr/>
          </p:nvSpPr>
          <p:spPr bwMode="auto">
            <a:xfrm>
              <a:off x="576" y="177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62" name="Rectangle 18"/>
            <p:cNvSpPr>
              <a:spLocks noChangeArrowheads="1"/>
            </p:cNvSpPr>
            <p:nvPr/>
          </p:nvSpPr>
          <p:spPr bwMode="auto">
            <a:xfrm>
              <a:off x="1344"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63" name="Rectangle 19"/>
            <p:cNvSpPr>
              <a:spLocks noChangeArrowheads="1"/>
            </p:cNvSpPr>
            <p:nvPr/>
          </p:nvSpPr>
          <p:spPr bwMode="auto">
            <a:xfrm>
              <a:off x="2400"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64" name="Rectangle 20"/>
            <p:cNvSpPr>
              <a:spLocks noChangeArrowheads="1"/>
            </p:cNvSpPr>
            <p:nvPr/>
          </p:nvSpPr>
          <p:spPr bwMode="auto">
            <a:xfrm>
              <a:off x="3456"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65" name="Rectangle 21"/>
            <p:cNvSpPr>
              <a:spLocks noChangeArrowheads="1"/>
            </p:cNvSpPr>
            <p:nvPr/>
          </p:nvSpPr>
          <p:spPr bwMode="auto">
            <a:xfrm>
              <a:off x="4512"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66" name="Rectangle 22"/>
            <p:cNvSpPr>
              <a:spLocks noChangeArrowheads="1"/>
            </p:cNvSpPr>
            <p:nvPr/>
          </p:nvSpPr>
          <p:spPr bwMode="auto">
            <a:xfrm>
              <a:off x="720" y="196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67" name="Rectangle 23"/>
            <p:cNvSpPr>
              <a:spLocks noChangeArrowheads="1"/>
            </p:cNvSpPr>
            <p:nvPr/>
          </p:nvSpPr>
          <p:spPr bwMode="auto">
            <a:xfrm>
              <a:off x="576" y="196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68" name="Rectangle 24"/>
            <p:cNvSpPr>
              <a:spLocks noChangeArrowheads="1"/>
            </p:cNvSpPr>
            <p:nvPr/>
          </p:nvSpPr>
          <p:spPr bwMode="auto">
            <a:xfrm>
              <a:off x="1344"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69" name="Rectangle 25"/>
            <p:cNvSpPr>
              <a:spLocks noChangeArrowheads="1"/>
            </p:cNvSpPr>
            <p:nvPr/>
          </p:nvSpPr>
          <p:spPr bwMode="auto">
            <a:xfrm>
              <a:off x="2400"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70" name="Rectangle 26"/>
            <p:cNvSpPr>
              <a:spLocks noChangeArrowheads="1"/>
            </p:cNvSpPr>
            <p:nvPr/>
          </p:nvSpPr>
          <p:spPr bwMode="auto">
            <a:xfrm>
              <a:off x="3456"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71" name="Rectangle 27"/>
            <p:cNvSpPr>
              <a:spLocks noChangeArrowheads="1"/>
            </p:cNvSpPr>
            <p:nvPr/>
          </p:nvSpPr>
          <p:spPr bwMode="auto">
            <a:xfrm>
              <a:off x="4512"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72" name="Rectangle 28"/>
            <p:cNvSpPr>
              <a:spLocks noChangeArrowheads="1"/>
            </p:cNvSpPr>
            <p:nvPr/>
          </p:nvSpPr>
          <p:spPr bwMode="auto">
            <a:xfrm>
              <a:off x="720" y="21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73" name="Rectangle 29"/>
            <p:cNvSpPr>
              <a:spLocks noChangeArrowheads="1"/>
            </p:cNvSpPr>
            <p:nvPr/>
          </p:nvSpPr>
          <p:spPr bwMode="auto">
            <a:xfrm>
              <a:off x="576" y="21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74" name="Rectangle 30"/>
            <p:cNvSpPr>
              <a:spLocks noChangeArrowheads="1"/>
            </p:cNvSpPr>
            <p:nvPr/>
          </p:nvSpPr>
          <p:spPr bwMode="auto">
            <a:xfrm>
              <a:off x="1344"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75" name="Rectangle 31"/>
            <p:cNvSpPr>
              <a:spLocks noChangeArrowheads="1"/>
            </p:cNvSpPr>
            <p:nvPr/>
          </p:nvSpPr>
          <p:spPr bwMode="auto">
            <a:xfrm>
              <a:off x="2400"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76" name="Rectangle 32"/>
            <p:cNvSpPr>
              <a:spLocks noChangeArrowheads="1"/>
            </p:cNvSpPr>
            <p:nvPr/>
          </p:nvSpPr>
          <p:spPr bwMode="auto">
            <a:xfrm>
              <a:off x="3456"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77" name="Rectangle 33"/>
            <p:cNvSpPr>
              <a:spLocks noChangeArrowheads="1"/>
            </p:cNvSpPr>
            <p:nvPr/>
          </p:nvSpPr>
          <p:spPr bwMode="auto">
            <a:xfrm>
              <a:off x="4512"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78" name="Rectangle 34"/>
            <p:cNvSpPr>
              <a:spLocks noChangeArrowheads="1"/>
            </p:cNvSpPr>
            <p:nvPr/>
          </p:nvSpPr>
          <p:spPr bwMode="auto">
            <a:xfrm>
              <a:off x="720" y="23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79" name="Rectangle 35"/>
            <p:cNvSpPr>
              <a:spLocks noChangeArrowheads="1"/>
            </p:cNvSpPr>
            <p:nvPr/>
          </p:nvSpPr>
          <p:spPr bwMode="auto">
            <a:xfrm>
              <a:off x="576" y="23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80" name="Rectangle 36"/>
            <p:cNvSpPr>
              <a:spLocks noChangeArrowheads="1"/>
            </p:cNvSpPr>
            <p:nvPr/>
          </p:nvSpPr>
          <p:spPr bwMode="auto">
            <a:xfrm>
              <a:off x="1344"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81" name="Rectangle 37"/>
            <p:cNvSpPr>
              <a:spLocks noChangeArrowheads="1"/>
            </p:cNvSpPr>
            <p:nvPr/>
          </p:nvSpPr>
          <p:spPr bwMode="auto">
            <a:xfrm>
              <a:off x="2400"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82" name="Rectangle 38"/>
            <p:cNvSpPr>
              <a:spLocks noChangeArrowheads="1"/>
            </p:cNvSpPr>
            <p:nvPr/>
          </p:nvSpPr>
          <p:spPr bwMode="auto">
            <a:xfrm>
              <a:off x="3456"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83" name="Rectangle 39"/>
            <p:cNvSpPr>
              <a:spLocks noChangeArrowheads="1"/>
            </p:cNvSpPr>
            <p:nvPr/>
          </p:nvSpPr>
          <p:spPr bwMode="auto">
            <a:xfrm>
              <a:off x="4512"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84" name="Rectangle 40"/>
            <p:cNvSpPr>
              <a:spLocks noChangeArrowheads="1"/>
            </p:cNvSpPr>
            <p:nvPr/>
          </p:nvSpPr>
          <p:spPr bwMode="auto">
            <a:xfrm>
              <a:off x="720" y="254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85" name="Rectangle 41"/>
            <p:cNvSpPr>
              <a:spLocks noChangeArrowheads="1"/>
            </p:cNvSpPr>
            <p:nvPr/>
          </p:nvSpPr>
          <p:spPr bwMode="auto">
            <a:xfrm>
              <a:off x="576" y="254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86" name="Rectangle 42"/>
            <p:cNvSpPr>
              <a:spLocks noChangeArrowheads="1"/>
            </p:cNvSpPr>
            <p:nvPr/>
          </p:nvSpPr>
          <p:spPr bwMode="auto">
            <a:xfrm>
              <a:off x="1344"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87" name="Rectangle 43"/>
            <p:cNvSpPr>
              <a:spLocks noChangeArrowheads="1"/>
            </p:cNvSpPr>
            <p:nvPr/>
          </p:nvSpPr>
          <p:spPr bwMode="auto">
            <a:xfrm>
              <a:off x="2400"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88" name="Rectangle 44"/>
            <p:cNvSpPr>
              <a:spLocks noChangeArrowheads="1"/>
            </p:cNvSpPr>
            <p:nvPr/>
          </p:nvSpPr>
          <p:spPr bwMode="auto">
            <a:xfrm>
              <a:off x="3456"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89" name="Rectangle 45"/>
            <p:cNvSpPr>
              <a:spLocks noChangeArrowheads="1"/>
            </p:cNvSpPr>
            <p:nvPr/>
          </p:nvSpPr>
          <p:spPr bwMode="auto">
            <a:xfrm>
              <a:off x="4512"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90" name="Rectangle 46"/>
            <p:cNvSpPr>
              <a:spLocks noChangeArrowheads="1"/>
            </p:cNvSpPr>
            <p:nvPr/>
          </p:nvSpPr>
          <p:spPr bwMode="auto">
            <a:xfrm>
              <a:off x="720" y="273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91" name="Rectangle 47"/>
            <p:cNvSpPr>
              <a:spLocks noChangeArrowheads="1"/>
            </p:cNvSpPr>
            <p:nvPr/>
          </p:nvSpPr>
          <p:spPr bwMode="auto">
            <a:xfrm>
              <a:off x="576" y="273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92" name="Rectangle 48"/>
            <p:cNvSpPr>
              <a:spLocks noChangeArrowheads="1"/>
            </p:cNvSpPr>
            <p:nvPr/>
          </p:nvSpPr>
          <p:spPr bwMode="auto">
            <a:xfrm>
              <a:off x="1344"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93" name="Rectangle 49"/>
            <p:cNvSpPr>
              <a:spLocks noChangeArrowheads="1"/>
            </p:cNvSpPr>
            <p:nvPr/>
          </p:nvSpPr>
          <p:spPr bwMode="auto">
            <a:xfrm>
              <a:off x="2400"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94" name="Rectangle 50"/>
            <p:cNvSpPr>
              <a:spLocks noChangeArrowheads="1"/>
            </p:cNvSpPr>
            <p:nvPr/>
          </p:nvSpPr>
          <p:spPr bwMode="auto">
            <a:xfrm>
              <a:off x="3456"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95" name="Rectangle 51"/>
            <p:cNvSpPr>
              <a:spLocks noChangeArrowheads="1"/>
            </p:cNvSpPr>
            <p:nvPr/>
          </p:nvSpPr>
          <p:spPr bwMode="auto">
            <a:xfrm>
              <a:off x="4512"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96" name="Rectangle 52"/>
            <p:cNvSpPr>
              <a:spLocks noChangeArrowheads="1"/>
            </p:cNvSpPr>
            <p:nvPr/>
          </p:nvSpPr>
          <p:spPr bwMode="auto">
            <a:xfrm>
              <a:off x="720" y="33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97" name="Rectangle 53"/>
            <p:cNvSpPr>
              <a:spLocks noChangeArrowheads="1"/>
            </p:cNvSpPr>
            <p:nvPr/>
          </p:nvSpPr>
          <p:spPr bwMode="auto">
            <a:xfrm>
              <a:off x="576" y="33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98" name="Rectangle 54"/>
            <p:cNvSpPr>
              <a:spLocks noChangeArrowheads="1"/>
            </p:cNvSpPr>
            <p:nvPr/>
          </p:nvSpPr>
          <p:spPr bwMode="auto">
            <a:xfrm>
              <a:off x="1344"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8999" name="Rectangle 55"/>
            <p:cNvSpPr>
              <a:spLocks noChangeArrowheads="1"/>
            </p:cNvSpPr>
            <p:nvPr/>
          </p:nvSpPr>
          <p:spPr bwMode="auto">
            <a:xfrm>
              <a:off x="2400"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9000" name="Rectangle 56"/>
            <p:cNvSpPr>
              <a:spLocks noChangeArrowheads="1"/>
            </p:cNvSpPr>
            <p:nvPr/>
          </p:nvSpPr>
          <p:spPr bwMode="auto">
            <a:xfrm>
              <a:off x="3456"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9001" name="Rectangle 57"/>
            <p:cNvSpPr>
              <a:spLocks noChangeArrowheads="1"/>
            </p:cNvSpPr>
            <p:nvPr/>
          </p:nvSpPr>
          <p:spPr bwMode="auto">
            <a:xfrm>
              <a:off x="4512"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9002" name="Rectangle 58"/>
            <p:cNvSpPr>
              <a:spLocks noChangeArrowheads="1"/>
            </p:cNvSpPr>
            <p:nvPr/>
          </p:nvSpPr>
          <p:spPr bwMode="auto">
            <a:xfrm>
              <a:off x="720" y="35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9003" name="Rectangle 59"/>
            <p:cNvSpPr>
              <a:spLocks noChangeArrowheads="1"/>
            </p:cNvSpPr>
            <p:nvPr/>
          </p:nvSpPr>
          <p:spPr bwMode="auto">
            <a:xfrm>
              <a:off x="576" y="35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9004" name="Rectangle 60"/>
            <p:cNvSpPr>
              <a:spLocks noChangeArrowheads="1"/>
            </p:cNvSpPr>
            <p:nvPr/>
          </p:nvSpPr>
          <p:spPr bwMode="auto">
            <a:xfrm>
              <a:off x="1344"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9005" name="Rectangle 61"/>
            <p:cNvSpPr>
              <a:spLocks noChangeArrowheads="1"/>
            </p:cNvSpPr>
            <p:nvPr/>
          </p:nvSpPr>
          <p:spPr bwMode="auto">
            <a:xfrm>
              <a:off x="2400"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9006" name="Rectangle 62"/>
            <p:cNvSpPr>
              <a:spLocks noChangeArrowheads="1"/>
            </p:cNvSpPr>
            <p:nvPr/>
          </p:nvSpPr>
          <p:spPr bwMode="auto">
            <a:xfrm>
              <a:off x="3456"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9007" name="Rectangle 63"/>
            <p:cNvSpPr>
              <a:spLocks noChangeArrowheads="1"/>
            </p:cNvSpPr>
            <p:nvPr/>
          </p:nvSpPr>
          <p:spPr bwMode="auto">
            <a:xfrm>
              <a:off x="4512"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9008" name="Text Box 64"/>
            <p:cNvSpPr txBox="1">
              <a:spLocks noChangeArrowheads="1"/>
            </p:cNvSpPr>
            <p:nvPr/>
          </p:nvSpPr>
          <p:spPr bwMode="auto">
            <a:xfrm>
              <a:off x="2390"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nvGrpSpPr>
            <p:cNvPr id="3" name="Group 65"/>
            <p:cNvGrpSpPr>
              <a:grpSpLocks/>
            </p:cNvGrpSpPr>
            <p:nvPr/>
          </p:nvGrpSpPr>
          <p:grpSpPr bwMode="auto">
            <a:xfrm>
              <a:off x="336" y="880"/>
              <a:ext cx="969" cy="567"/>
              <a:chOff x="336" y="880"/>
              <a:chExt cx="969" cy="567"/>
            </a:xfrm>
          </p:grpSpPr>
          <p:sp>
            <p:nvSpPr>
              <p:cNvPr id="2899010" name="Text Box 66"/>
              <p:cNvSpPr txBox="1">
                <a:spLocks noChangeArrowheads="1"/>
              </p:cNvSpPr>
              <p:nvPr/>
            </p:nvSpPr>
            <p:spPr bwMode="auto">
              <a:xfrm>
                <a:off x="336" y="880"/>
                <a:ext cx="639" cy="327"/>
              </a:xfrm>
              <a:prstGeom prst="rect">
                <a:avLst/>
              </a:prstGeom>
              <a:noFill/>
              <a:ln w="9525">
                <a:noFill/>
                <a:miter lim="800000"/>
                <a:headEnd/>
                <a:tailEnd/>
              </a:ln>
              <a:effectLst/>
            </p:spPr>
            <p:txBody>
              <a:bodyPr wrap="none">
                <a:prstTxWarp prst="textNoShape">
                  <a:avLst/>
                </a:prstTxWarp>
                <a:spAutoFit/>
              </a:bodyPr>
              <a:lstStyle/>
              <a:p>
                <a:r>
                  <a:rPr lang="en-US" sz="2800" b="1" dirty="0">
                    <a:solidFill>
                      <a:schemeClr val="tx1"/>
                    </a:solidFill>
                    <a:latin typeface="Times" pitchFamily="-65" charset="0"/>
                  </a:rPr>
                  <a:t>Valid</a:t>
                </a:r>
              </a:p>
            </p:txBody>
          </p:sp>
          <p:sp>
            <p:nvSpPr>
              <p:cNvPr id="2899011" name="Text Box 67"/>
              <p:cNvSpPr txBox="1">
                <a:spLocks noChangeArrowheads="1"/>
              </p:cNvSpPr>
              <p:nvPr/>
            </p:nvSpPr>
            <p:spPr bwMode="auto">
              <a:xfrm>
                <a:off x="816" y="1120"/>
                <a:ext cx="489" cy="327"/>
              </a:xfrm>
              <a:prstGeom prst="rect">
                <a:avLst/>
              </a:prstGeom>
              <a:noFill/>
              <a:ln w="9525">
                <a:noFill/>
                <a:miter lim="800000"/>
                <a:headEnd/>
                <a:tailEnd/>
              </a:ln>
              <a:effectLst/>
            </p:spPr>
            <p:txBody>
              <a:bodyPr wrap="none">
                <a:prstTxWarp prst="textNoShape">
                  <a:avLst/>
                </a:prstTxWarp>
                <a:spAutoFit/>
              </a:bodyPr>
              <a:lstStyle/>
              <a:p>
                <a:r>
                  <a:rPr lang="en-US" sz="2800" b="1" dirty="0">
                    <a:solidFill>
                      <a:schemeClr val="tx1"/>
                    </a:solidFill>
                    <a:latin typeface="Times" pitchFamily="-65" charset="0"/>
                  </a:rPr>
                  <a:t>Tag</a:t>
                </a:r>
              </a:p>
            </p:txBody>
          </p:sp>
        </p:grpSp>
        <p:grpSp>
          <p:nvGrpSpPr>
            <p:cNvPr id="4" name="Group 72"/>
            <p:cNvGrpSpPr>
              <a:grpSpLocks/>
            </p:cNvGrpSpPr>
            <p:nvPr/>
          </p:nvGrpSpPr>
          <p:grpSpPr bwMode="auto">
            <a:xfrm>
              <a:off x="0" y="1335"/>
              <a:ext cx="654" cy="2484"/>
              <a:chOff x="0" y="1335"/>
              <a:chExt cx="654" cy="2484"/>
            </a:xfrm>
          </p:grpSpPr>
          <p:sp>
            <p:nvSpPr>
              <p:cNvPr id="2899017" name="Text Box 73"/>
              <p:cNvSpPr txBox="1">
                <a:spLocks noChangeArrowheads="1"/>
              </p:cNvSpPr>
              <p:nvPr/>
            </p:nvSpPr>
            <p:spPr bwMode="auto">
              <a:xfrm>
                <a:off x="192" y="133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899018" name="Text Box 74"/>
              <p:cNvSpPr txBox="1">
                <a:spLocks noChangeArrowheads="1"/>
              </p:cNvSpPr>
              <p:nvPr/>
            </p:nvSpPr>
            <p:spPr bwMode="auto">
              <a:xfrm>
                <a:off x="192" y="1531"/>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a:t>
                </a:r>
              </a:p>
            </p:txBody>
          </p:sp>
          <p:sp>
            <p:nvSpPr>
              <p:cNvPr id="2899019" name="Text Box 75"/>
              <p:cNvSpPr txBox="1">
                <a:spLocks noChangeArrowheads="1"/>
              </p:cNvSpPr>
              <p:nvPr/>
            </p:nvSpPr>
            <p:spPr bwMode="auto">
              <a:xfrm>
                <a:off x="192" y="171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899020" name="Text Box 76"/>
              <p:cNvSpPr txBox="1">
                <a:spLocks noChangeArrowheads="1"/>
              </p:cNvSpPr>
              <p:nvPr/>
            </p:nvSpPr>
            <p:spPr bwMode="auto">
              <a:xfrm>
                <a:off x="192" y="1911"/>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899021" name="Text Box 77"/>
              <p:cNvSpPr txBox="1">
                <a:spLocks noChangeArrowheads="1"/>
              </p:cNvSpPr>
              <p:nvPr/>
            </p:nvSpPr>
            <p:spPr bwMode="auto">
              <a:xfrm>
                <a:off x="192" y="2103"/>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899022" name="Text Box 78"/>
              <p:cNvSpPr txBox="1">
                <a:spLocks noChangeArrowheads="1"/>
              </p:cNvSpPr>
              <p:nvPr/>
            </p:nvSpPr>
            <p:spPr bwMode="auto">
              <a:xfrm>
                <a:off x="192" y="229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899023" name="Text Box 79"/>
              <p:cNvSpPr txBox="1">
                <a:spLocks noChangeArrowheads="1"/>
              </p:cNvSpPr>
              <p:nvPr/>
            </p:nvSpPr>
            <p:spPr bwMode="auto">
              <a:xfrm>
                <a:off x="192" y="248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899024" name="Text Box 80"/>
              <p:cNvSpPr txBox="1">
                <a:spLocks noChangeArrowheads="1"/>
              </p:cNvSpPr>
              <p:nvPr/>
            </p:nvSpPr>
            <p:spPr bwMode="auto">
              <a:xfrm>
                <a:off x="192" y="267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899025" name="Text Box 81"/>
              <p:cNvSpPr txBox="1">
                <a:spLocks noChangeArrowheads="1"/>
              </p:cNvSpPr>
              <p:nvPr/>
            </p:nvSpPr>
            <p:spPr bwMode="auto">
              <a:xfrm>
                <a:off x="0" y="3300"/>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1022</a:t>
                </a:r>
                <a:endParaRPr lang="en-US" sz="2800">
                  <a:solidFill>
                    <a:schemeClr val="tx1"/>
                  </a:solidFill>
                  <a:latin typeface="Times" pitchFamily="-65" charset="0"/>
                </a:endParaRPr>
              </a:p>
            </p:txBody>
          </p:sp>
          <p:sp>
            <p:nvSpPr>
              <p:cNvPr id="2899026" name="Text Box 82"/>
              <p:cNvSpPr txBox="1">
                <a:spLocks noChangeArrowheads="1"/>
              </p:cNvSpPr>
              <p:nvPr/>
            </p:nvSpPr>
            <p:spPr bwMode="auto">
              <a:xfrm>
                <a:off x="0" y="3492"/>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1023</a:t>
                </a:r>
                <a:endParaRPr lang="en-US" sz="2800">
                  <a:solidFill>
                    <a:schemeClr val="tx1"/>
                  </a:solidFill>
                  <a:latin typeface="Times" pitchFamily="-65" charset="0"/>
                </a:endParaRPr>
              </a:p>
            </p:txBody>
          </p:sp>
          <p:sp>
            <p:nvSpPr>
              <p:cNvPr id="2899027" name="Text Box 83"/>
              <p:cNvSpPr txBox="1">
                <a:spLocks noChangeArrowheads="1"/>
              </p:cNvSpPr>
              <p:nvPr/>
            </p:nvSpPr>
            <p:spPr bwMode="auto">
              <a:xfrm>
                <a:off x="192"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2899028" name="Rectangle 84"/>
          <p:cNvSpPr>
            <a:spLocks noGrp="1" noChangeArrowheads="1"/>
          </p:cNvSpPr>
          <p:nvPr>
            <p:ph type="body" idx="1"/>
          </p:nvPr>
        </p:nvSpPr>
        <p:spPr>
          <a:xfrm>
            <a:off x="628650" y="1119187"/>
            <a:ext cx="8286750" cy="371475"/>
          </a:xfrm>
          <a:noFill/>
          <a:ln/>
        </p:spPr>
        <p:txBody>
          <a:bodyPr/>
          <a:lstStyle/>
          <a:p>
            <a:pPr marL="285750" indent="-285750"/>
            <a:r>
              <a:rPr lang="en-US" sz="2800" dirty="0">
                <a:latin typeface="Courier New" pitchFamily="-65" charset="0"/>
              </a:rPr>
              <a:t>000000000000000000 0000000001 0100</a:t>
            </a:r>
            <a:endParaRPr lang="en-US" dirty="0"/>
          </a:p>
        </p:txBody>
      </p:sp>
      <p:sp>
        <p:nvSpPr>
          <p:cNvPr id="2899029" name="Text Box 85"/>
          <p:cNvSpPr txBox="1">
            <a:spLocks noChangeArrowheads="1"/>
          </p:cNvSpPr>
          <p:nvPr/>
        </p:nvSpPr>
        <p:spPr bwMode="auto">
          <a:xfrm>
            <a:off x="0" y="2071687"/>
            <a:ext cx="1112838" cy="519113"/>
          </a:xfrm>
          <a:prstGeom prst="rect">
            <a:avLst/>
          </a:prstGeom>
          <a:noFill/>
          <a:ln w="12700">
            <a:noFill/>
            <a:miter lim="800000"/>
            <a:headEnd/>
            <a:tailEnd/>
          </a:ln>
          <a:effectLst/>
        </p:spPr>
        <p:txBody>
          <a:bodyPr wrap="none">
            <a:prstTxWarp prst="textNoShape">
              <a:avLst/>
            </a:prstTxWarp>
            <a:spAutoFit/>
          </a:bodyPr>
          <a:lstStyle/>
          <a:p>
            <a:r>
              <a:rPr lang="en-US" sz="2800" b="1" dirty="0">
                <a:solidFill>
                  <a:schemeClr val="tx1"/>
                </a:solidFill>
              </a:rPr>
              <a:t>Index</a:t>
            </a:r>
          </a:p>
        </p:txBody>
      </p:sp>
      <p:sp>
        <p:nvSpPr>
          <p:cNvPr id="2899030" name="Text Box 86"/>
          <p:cNvSpPr txBox="1">
            <a:spLocks noChangeArrowheads="1"/>
          </p:cNvSpPr>
          <p:nvPr/>
        </p:nvSpPr>
        <p:spPr bwMode="auto">
          <a:xfrm>
            <a:off x="2286000" y="1385887"/>
            <a:ext cx="1646238" cy="519113"/>
          </a:xfrm>
          <a:prstGeom prst="rect">
            <a:avLst/>
          </a:prstGeom>
          <a:noFill/>
          <a:ln w="12700">
            <a:noFill/>
            <a:miter lim="800000"/>
            <a:headEnd/>
            <a:tailEnd/>
          </a:ln>
          <a:effectLst/>
        </p:spPr>
        <p:txBody>
          <a:bodyPr wrap="none">
            <a:prstTxWarp prst="textNoShape">
              <a:avLst/>
            </a:prstTxWarp>
            <a:spAutoFit/>
          </a:bodyPr>
          <a:lstStyle/>
          <a:p>
            <a:r>
              <a:rPr lang="en-US" sz="2800" b="1" dirty="0">
                <a:solidFill>
                  <a:schemeClr val="tx1"/>
                </a:solidFill>
              </a:rPr>
              <a:t>Tag field</a:t>
            </a:r>
          </a:p>
        </p:txBody>
      </p:sp>
      <p:sp>
        <p:nvSpPr>
          <p:cNvPr id="2899031" name="Text Box 87"/>
          <p:cNvSpPr txBox="1">
            <a:spLocks noChangeArrowheads="1"/>
          </p:cNvSpPr>
          <p:nvPr/>
        </p:nvSpPr>
        <p:spPr bwMode="auto">
          <a:xfrm>
            <a:off x="5232400" y="1385887"/>
            <a:ext cx="1943100"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 field</a:t>
            </a:r>
          </a:p>
        </p:txBody>
      </p:sp>
      <p:sp>
        <p:nvSpPr>
          <p:cNvPr id="2899032" name="Text Box 88"/>
          <p:cNvSpPr txBox="1">
            <a:spLocks noChangeArrowheads="1"/>
          </p:cNvSpPr>
          <p:nvPr/>
        </p:nvSpPr>
        <p:spPr bwMode="auto">
          <a:xfrm>
            <a:off x="7289800" y="1385887"/>
            <a:ext cx="121126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Offset</a:t>
            </a:r>
          </a:p>
        </p:txBody>
      </p:sp>
      <p:grpSp>
        <p:nvGrpSpPr>
          <p:cNvPr id="5" name="Group 89"/>
          <p:cNvGrpSpPr>
            <a:grpSpLocks/>
          </p:cNvGrpSpPr>
          <p:nvPr/>
        </p:nvGrpSpPr>
        <p:grpSpPr bwMode="auto">
          <a:xfrm>
            <a:off x="874713" y="2416175"/>
            <a:ext cx="338137" cy="3863975"/>
            <a:chOff x="551" y="1589"/>
            <a:chExt cx="213" cy="2434"/>
          </a:xfrm>
        </p:grpSpPr>
        <p:sp>
          <p:nvSpPr>
            <p:cNvPr id="2899034" name="Text Box 90"/>
            <p:cNvSpPr txBox="1">
              <a:spLocks noChangeArrowheads="1"/>
            </p:cNvSpPr>
            <p:nvPr/>
          </p:nvSpPr>
          <p:spPr bwMode="auto">
            <a:xfrm>
              <a:off x="551" y="1589"/>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899035" name="Text Box 91"/>
            <p:cNvSpPr txBox="1">
              <a:spLocks noChangeArrowheads="1"/>
            </p:cNvSpPr>
            <p:nvPr/>
          </p:nvSpPr>
          <p:spPr bwMode="auto">
            <a:xfrm>
              <a:off x="551" y="1789"/>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899036" name="Text Box 92"/>
            <p:cNvSpPr txBox="1">
              <a:spLocks noChangeArrowheads="1"/>
            </p:cNvSpPr>
            <p:nvPr/>
          </p:nvSpPr>
          <p:spPr bwMode="auto">
            <a:xfrm>
              <a:off x="551" y="1981"/>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899037" name="Text Box 93"/>
            <p:cNvSpPr txBox="1">
              <a:spLocks noChangeArrowheads="1"/>
            </p:cNvSpPr>
            <p:nvPr/>
          </p:nvSpPr>
          <p:spPr bwMode="auto">
            <a:xfrm>
              <a:off x="551" y="2173"/>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899038" name="Text Box 94"/>
            <p:cNvSpPr txBox="1">
              <a:spLocks noChangeArrowheads="1"/>
            </p:cNvSpPr>
            <p:nvPr/>
          </p:nvSpPr>
          <p:spPr bwMode="auto">
            <a:xfrm>
              <a:off x="559" y="2373"/>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899039" name="Text Box 95"/>
            <p:cNvSpPr txBox="1">
              <a:spLocks noChangeArrowheads="1"/>
            </p:cNvSpPr>
            <p:nvPr/>
          </p:nvSpPr>
          <p:spPr bwMode="auto">
            <a:xfrm>
              <a:off x="559" y="2565"/>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899040" name="Text Box 96"/>
            <p:cNvSpPr txBox="1">
              <a:spLocks noChangeArrowheads="1"/>
            </p:cNvSpPr>
            <p:nvPr/>
          </p:nvSpPr>
          <p:spPr bwMode="auto">
            <a:xfrm>
              <a:off x="559" y="2757"/>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899041" name="Text Box 97"/>
            <p:cNvSpPr txBox="1">
              <a:spLocks noChangeArrowheads="1"/>
            </p:cNvSpPr>
            <p:nvPr/>
          </p:nvSpPr>
          <p:spPr bwMode="auto">
            <a:xfrm>
              <a:off x="559" y="2957"/>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899042" name="Text Box 98"/>
            <p:cNvSpPr txBox="1">
              <a:spLocks noChangeArrowheads="1"/>
            </p:cNvSpPr>
            <p:nvPr/>
          </p:nvSpPr>
          <p:spPr bwMode="auto">
            <a:xfrm>
              <a:off x="559" y="3581"/>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899043" name="Text Box 99"/>
            <p:cNvSpPr txBox="1">
              <a:spLocks noChangeArrowheads="1"/>
            </p:cNvSpPr>
            <p:nvPr/>
          </p:nvSpPr>
          <p:spPr bwMode="auto">
            <a:xfrm>
              <a:off x="559" y="3773"/>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grpSp>
      <p:sp>
        <p:nvSpPr>
          <p:cNvPr id="100" name="Text Box 69"/>
          <p:cNvSpPr txBox="1">
            <a:spLocks noChangeArrowheads="1"/>
          </p:cNvSpPr>
          <p:nvPr/>
        </p:nvSpPr>
        <p:spPr bwMode="auto">
          <a:xfrm>
            <a:off x="2438400" y="19637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0xc-f</a:t>
            </a:r>
            <a:endParaRPr lang="en-US" sz="2800" b="1" dirty="0">
              <a:solidFill>
                <a:schemeClr val="tx1"/>
              </a:solidFill>
              <a:latin typeface="Times" pitchFamily="-65" charset="0"/>
            </a:endParaRPr>
          </a:p>
        </p:txBody>
      </p:sp>
      <p:sp>
        <p:nvSpPr>
          <p:cNvPr id="101" name="Text Box 70"/>
          <p:cNvSpPr txBox="1">
            <a:spLocks noChangeArrowheads="1"/>
          </p:cNvSpPr>
          <p:nvPr/>
        </p:nvSpPr>
        <p:spPr bwMode="auto">
          <a:xfrm>
            <a:off x="41148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102" name="Text Box 71"/>
          <p:cNvSpPr txBox="1">
            <a:spLocks noChangeArrowheads="1"/>
          </p:cNvSpPr>
          <p:nvPr/>
        </p:nvSpPr>
        <p:spPr bwMode="auto">
          <a:xfrm>
            <a:off x="57912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0x4-7</a:t>
            </a:r>
            <a:endParaRPr lang="en-US" sz="2800" b="1" dirty="0">
              <a:solidFill>
                <a:schemeClr val="tx1"/>
              </a:solidFill>
              <a:latin typeface="Times" pitchFamily="-65" charset="0"/>
            </a:endParaRPr>
          </a:p>
        </p:txBody>
      </p:sp>
      <p:sp>
        <p:nvSpPr>
          <p:cNvPr id="103" name="Text Box 72"/>
          <p:cNvSpPr txBox="1">
            <a:spLocks noChangeArrowheads="1"/>
          </p:cNvSpPr>
          <p:nvPr/>
        </p:nvSpPr>
        <p:spPr bwMode="auto">
          <a:xfrm>
            <a:off x="73914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dirty="0">
              <a:solidFill>
                <a:schemeClr val="tx1"/>
              </a:solidFill>
              <a:latin typeface="Times" pitchFamily="-65"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00994" name="Rectangle 2"/>
          <p:cNvSpPr>
            <a:spLocks noGrp="1" noChangeArrowheads="1"/>
          </p:cNvSpPr>
          <p:nvPr>
            <p:ph type="title"/>
          </p:nvPr>
        </p:nvSpPr>
        <p:spPr>
          <a:xfrm>
            <a:off x="635000" y="215900"/>
            <a:ext cx="8509000" cy="474663"/>
          </a:xfrm>
        </p:spPr>
        <p:txBody>
          <a:bodyPr/>
          <a:lstStyle/>
          <a:p>
            <a:r>
              <a:rPr lang="en-US" dirty="0"/>
              <a:t>So we read block 1 (0000000001)</a:t>
            </a:r>
          </a:p>
        </p:txBody>
      </p:sp>
      <p:grpSp>
        <p:nvGrpSpPr>
          <p:cNvPr id="2" name="Group 3"/>
          <p:cNvGrpSpPr>
            <a:grpSpLocks/>
          </p:cNvGrpSpPr>
          <p:nvPr/>
        </p:nvGrpSpPr>
        <p:grpSpPr bwMode="auto">
          <a:xfrm>
            <a:off x="0" y="1658937"/>
            <a:ext cx="8839200" cy="4665663"/>
            <a:chOff x="0" y="880"/>
            <a:chExt cx="5568" cy="2939"/>
          </a:xfrm>
        </p:grpSpPr>
        <p:sp>
          <p:nvSpPr>
            <p:cNvPr id="2900996" name="Rectangle 4"/>
            <p:cNvSpPr>
              <a:spLocks noChangeArrowheads="1"/>
            </p:cNvSpPr>
            <p:nvPr/>
          </p:nvSpPr>
          <p:spPr bwMode="auto">
            <a:xfrm>
              <a:off x="720" y="13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0997" name="Rectangle 5"/>
            <p:cNvSpPr>
              <a:spLocks noChangeArrowheads="1"/>
            </p:cNvSpPr>
            <p:nvPr/>
          </p:nvSpPr>
          <p:spPr bwMode="auto">
            <a:xfrm>
              <a:off x="576" y="13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0998" name="Rectangle 6"/>
            <p:cNvSpPr>
              <a:spLocks noChangeArrowheads="1"/>
            </p:cNvSpPr>
            <p:nvPr/>
          </p:nvSpPr>
          <p:spPr bwMode="auto">
            <a:xfrm>
              <a:off x="1344"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0999" name="Rectangle 7"/>
            <p:cNvSpPr>
              <a:spLocks noChangeArrowheads="1"/>
            </p:cNvSpPr>
            <p:nvPr/>
          </p:nvSpPr>
          <p:spPr bwMode="auto">
            <a:xfrm>
              <a:off x="2400"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00" name="Rectangle 8"/>
            <p:cNvSpPr>
              <a:spLocks noChangeArrowheads="1"/>
            </p:cNvSpPr>
            <p:nvPr/>
          </p:nvSpPr>
          <p:spPr bwMode="auto">
            <a:xfrm>
              <a:off x="3456"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01" name="Rectangle 9"/>
            <p:cNvSpPr>
              <a:spLocks noChangeArrowheads="1"/>
            </p:cNvSpPr>
            <p:nvPr/>
          </p:nvSpPr>
          <p:spPr bwMode="auto">
            <a:xfrm>
              <a:off x="4512"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02" name="Rectangle 10"/>
            <p:cNvSpPr>
              <a:spLocks noChangeArrowheads="1"/>
            </p:cNvSpPr>
            <p:nvPr/>
          </p:nvSpPr>
          <p:spPr bwMode="auto">
            <a:xfrm>
              <a:off x="720" y="158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03" name="Rectangle 11"/>
            <p:cNvSpPr>
              <a:spLocks noChangeArrowheads="1"/>
            </p:cNvSpPr>
            <p:nvPr/>
          </p:nvSpPr>
          <p:spPr bwMode="auto">
            <a:xfrm>
              <a:off x="576" y="158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04" name="Rectangle 12"/>
            <p:cNvSpPr>
              <a:spLocks noChangeArrowheads="1"/>
            </p:cNvSpPr>
            <p:nvPr/>
          </p:nvSpPr>
          <p:spPr bwMode="auto">
            <a:xfrm>
              <a:off x="1344"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05" name="Rectangle 13"/>
            <p:cNvSpPr>
              <a:spLocks noChangeArrowheads="1"/>
            </p:cNvSpPr>
            <p:nvPr/>
          </p:nvSpPr>
          <p:spPr bwMode="auto">
            <a:xfrm>
              <a:off x="2400"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06" name="Rectangle 14"/>
            <p:cNvSpPr>
              <a:spLocks noChangeArrowheads="1"/>
            </p:cNvSpPr>
            <p:nvPr/>
          </p:nvSpPr>
          <p:spPr bwMode="auto">
            <a:xfrm>
              <a:off x="3456"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07" name="Rectangle 15"/>
            <p:cNvSpPr>
              <a:spLocks noChangeArrowheads="1"/>
            </p:cNvSpPr>
            <p:nvPr/>
          </p:nvSpPr>
          <p:spPr bwMode="auto">
            <a:xfrm>
              <a:off x="4512"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08" name="Rectangle 16"/>
            <p:cNvSpPr>
              <a:spLocks noChangeArrowheads="1"/>
            </p:cNvSpPr>
            <p:nvPr/>
          </p:nvSpPr>
          <p:spPr bwMode="auto">
            <a:xfrm>
              <a:off x="720" y="177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09" name="Rectangle 17"/>
            <p:cNvSpPr>
              <a:spLocks noChangeArrowheads="1"/>
            </p:cNvSpPr>
            <p:nvPr/>
          </p:nvSpPr>
          <p:spPr bwMode="auto">
            <a:xfrm>
              <a:off x="576" y="177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10" name="Rectangle 18"/>
            <p:cNvSpPr>
              <a:spLocks noChangeArrowheads="1"/>
            </p:cNvSpPr>
            <p:nvPr/>
          </p:nvSpPr>
          <p:spPr bwMode="auto">
            <a:xfrm>
              <a:off x="1344"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11" name="Rectangle 19"/>
            <p:cNvSpPr>
              <a:spLocks noChangeArrowheads="1"/>
            </p:cNvSpPr>
            <p:nvPr/>
          </p:nvSpPr>
          <p:spPr bwMode="auto">
            <a:xfrm>
              <a:off x="2400"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12" name="Rectangle 20"/>
            <p:cNvSpPr>
              <a:spLocks noChangeArrowheads="1"/>
            </p:cNvSpPr>
            <p:nvPr/>
          </p:nvSpPr>
          <p:spPr bwMode="auto">
            <a:xfrm>
              <a:off x="3456"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13" name="Rectangle 21"/>
            <p:cNvSpPr>
              <a:spLocks noChangeArrowheads="1"/>
            </p:cNvSpPr>
            <p:nvPr/>
          </p:nvSpPr>
          <p:spPr bwMode="auto">
            <a:xfrm>
              <a:off x="4512"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14" name="Rectangle 22"/>
            <p:cNvSpPr>
              <a:spLocks noChangeArrowheads="1"/>
            </p:cNvSpPr>
            <p:nvPr/>
          </p:nvSpPr>
          <p:spPr bwMode="auto">
            <a:xfrm>
              <a:off x="720" y="196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15" name="Rectangle 23"/>
            <p:cNvSpPr>
              <a:spLocks noChangeArrowheads="1"/>
            </p:cNvSpPr>
            <p:nvPr/>
          </p:nvSpPr>
          <p:spPr bwMode="auto">
            <a:xfrm>
              <a:off x="576" y="196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16" name="Rectangle 24"/>
            <p:cNvSpPr>
              <a:spLocks noChangeArrowheads="1"/>
            </p:cNvSpPr>
            <p:nvPr/>
          </p:nvSpPr>
          <p:spPr bwMode="auto">
            <a:xfrm>
              <a:off x="1344"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17" name="Rectangle 25"/>
            <p:cNvSpPr>
              <a:spLocks noChangeArrowheads="1"/>
            </p:cNvSpPr>
            <p:nvPr/>
          </p:nvSpPr>
          <p:spPr bwMode="auto">
            <a:xfrm>
              <a:off x="2400"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18" name="Rectangle 26"/>
            <p:cNvSpPr>
              <a:spLocks noChangeArrowheads="1"/>
            </p:cNvSpPr>
            <p:nvPr/>
          </p:nvSpPr>
          <p:spPr bwMode="auto">
            <a:xfrm>
              <a:off x="3456"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19" name="Rectangle 27"/>
            <p:cNvSpPr>
              <a:spLocks noChangeArrowheads="1"/>
            </p:cNvSpPr>
            <p:nvPr/>
          </p:nvSpPr>
          <p:spPr bwMode="auto">
            <a:xfrm>
              <a:off x="4512"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20" name="Rectangle 28"/>
            <p:cNvSpPr>
              <a:spLocks noChangeArrowheads="1"/>
            </p:cNvSpPr>
            <p:nvPr/>
          </p:nvSpPr>
          <p:spPr bwMode="auto">
            <a:xfrm>
              <a:off x="720" y="21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21" name="Rectangle 29"/>
            <p:cNvSpPr>
              <a:spLocks noChangeArrowheads="1"/>
            </p:cNvSpPr>
            <p:nvPr/>
          </p:nvSpPr>
          <p:spPr bwMode="auto">
            <a:xfrm>
              <a:off x="576" y="21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22" name="Rectangle 30"/>
            <p:cNvSpPr>
              <a:spLocks noChangeArrowheads="1"/>
            </p:cNvSpPr>
            <p:nvPr/>
          </p:nvSpPr>
          <p:spPr bwMode="auto">
            <a:xfrm>
              <a:off x="1344"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23" name="Rectangle 31"/>
            <p:cNvSpPr>
              <a:spLocks noChangeArrowheads="1"/>
            </p:cNvSpPr>
            <p:nvPr/>
          </p:nvSpPr>
          <p:spPr bwMode="auto">
            <a:xfrm>
              <a:off x="2400"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24" name="Rectangle 32"/>
            <p:cNvSpPr>
              <a:spLocks noChangeArrowheads="1"/>
            </p:cNvSpPr>
            <p:nvPr/>
          </p:nvSpPr>
          <p:spPr bwMode="auto">
            <a:xfrm>
              <a:off x="3456"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25" name="Rectangle 33"/>
            <p:cNvSpPr>
              <a:spLocks noChangeArrowheads="1"/>
            </p:cNvSpPr>
            <p:nvPr/>
          </p:nvSpPr>
          <p:spPr bwMode="auto">
            <a:xfrm>
              <a:off x="4512"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26" name="Rectangle 34"/>
            <p:cNvSpPr>
              <a:spLocks noChangeArrowheads="1"/>
            </p:cNvSpPr>
            <p:nvPr/>
          </p:nvSpPr>
          <p:spPr bwMode="auto">
            <a:xfrm>
              <a:off x="720" y="23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27" name="Rectangle 35"/>
            <p:cNvSpPr>
              <a:spLocks noChangeArrowheads="1"/>
            </p:cNvSpPr>
            <p:nvPr/>
          </p:nvSpPr>
          <p:spPr bwMode="auto">
            <a:xfrm>
              <a:off x="576" y="23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28" name="Rectangle 36"/>
            <p:cNvSpPr>
              <a:spLocks noChangeArrowheads="1"/>
            </p:cNvSpPr>
            <p:nvPr/>
          </p:nvSpPr>
          <p:spPr bwMode="auto">
            <a:xfrm>
              <a:off x="1344"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29" name="Rectangle 37"/>
            <p:cNvSpPr>
              <a:spLocks noChangeArrowheads="1"/>
            </p:cNvSpPr>
            <p:nvPr/>
          </p:nvSpPr>
          <p:spPr bwMode="auto">
            <a:xfrm>
              <a:off x="2400"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30" name="Rectangle 38"/>
            <p:cNvSpPr>
              <a:spLocks noChangeArrowheads="1"/>
            </p:cNvSpPr>
            <p:nvPr/>
          </p:nvSpPr>
          <p:spPr bwMode="auto">
            <a:xfrm>
              <a:off x="3456"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31" name="Rectangle 39"/>
            <p:cNvSpPr>
              <a:spLocks noChangeArrowheads="1"/>
            </p:cNvSpPr>
            <p:nvPr/>
          </p:nvSpPr>
          <p:spPr bwMode="auto">
            <a:xfrm>
              <a:off x="4512"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32" name="Rectangle 40"/>
            <p:cNvSpPr>
              <a:spLocks noChangeArrowheads="1"/>
            </p:cNvSpPr>
            <p:nvPr/>
          </p:nvSpPr>
          <p:spPr bwMode="auto">
            <a:xfrm>
              <a:off x="720" y="254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33" name="Rectangle 41"/>
            <p:cNvSpPr>
              <a:spLocks noChangeArrowheads="1"/>
            </p:cNvSpPr>
            <p:nvPr/>
          </p:nvSpPr>
          <p:spPr bwMode="auto">
            <a:xfrm>
              <a:off x="576" y="254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34" name="Rectangle 42"/>
            <p:cNvSpPr>
              <a:spLocks noChangeArrowheads="1"/>
            </p:cNvSpPr>
            <p:nvPr/>
          </p:nvSpPr>
          <p:spPr bwMode="auto">
            <a:xfrm>
              <a:off x="1344"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35" name="Rectangle 43"/>
            <p:cNvSpPr>
              <a:spLocks noChangeArrowheads="1"/>
            </p:cNvSpPr>
            <p:nvPr/>
          </p:nvSpPr>
          <p:spPr bwMode="auto">
            <a:xfrm>
              <a:off x="2400"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36" name="Rectangle 44"/>
            <p:cNvSpPr>
              <a:spLocks noChangeArrowheads="1"/>
            </p:cNvSpPr>
            <p:nvPr/>
          </p:nvSpPr>
          <p:spPr bwMode="auto">
            <a:xfrm>
              <a:off x="3456"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37" name="Rectangle 45"/>
            <p:cNvSpPr>
              <a:spLocks noChangeArrowheads="1"/>
            </p:cNvSpPr>
            <p:nvPr/>
          </p:nvSpPr>
          <p:spPr bwMode="auto">
            <a:xfrm>
              <a:off x="4512"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38" name="Rectangle 46"/>
            <p:cNvSpPr>
              <a:spLocks noChangeArrowheads="1"/>
            </p:cNvSpPr>
            <p:nvPr/>
          </p:nvSpPr>
          <p:spPr bwMode="auto">
            <a:xfrm>
              <a:off x="720" y="273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39" name="Rectangle 47"/>
            <p:cNvSpPr>
              <a:spLocks noChangeArrowheads="1"/>
            </p:cNvSpPr>
            <p:nvPr/>
          </p:nvSpPr>
          <p:spPr bwMode="auto">
            <a:xfrm>
              <a:off x="576" y="273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40" name="Rectangle 48"/>
            <p:cNvSpPr>
              <a:spLocks noChangeArrowheads="1"/>
            </p:cNvSpPr>
            <p:nvPr/>
          </p:nvSpPr>
          <p:spPr bwMode="auto">
            <a:xfrm>
              <a:off x="1344"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41" name="Rectangle 49"/>
            <p:cNvSpPr>
              <a:spLocks noChangeArrowheads="1"/>
            </p:cNvSpPr>
            <p:nvPr/>
          </p:nvSpPr>
          <p:spPr bwMode="auto">
            <a:xfrm>
              <a:off x="2400"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42" name="Rectangle 50"/>
            <p:cNvSpPr>
              <a:spLocks noChangeArrowheads="1"/>
            </p:cNvSpPr>
            <p:nvPr/>
          </p:nvSpPr>
          <p:spPr bwMode="auto">
            <a:xfrm>
              <a:off x="3456"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43" name="Rectangle 51"/>
            <p:cNvSpPr>
              <a:spLocks noChangeArrowheads="1"/>
            </p:cNvSpPr>
            <p:nvPr/>
          </p:nvSpPr>
          <p:spPr bwMode="auto">
            <a:xfrm>
              <a:off x="4512"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44" name="Rectangle 52"/>
            <p:cNvSpPr>
              <a:spLocks noChangeArrowheads="1"/>
            </p:cNvSpPr>
            <p:nvPr/>
          </p:nvSpPr>
          <p:spPr bwMode="auto">
            <a:xfrm>
              <a:off x="720" y="33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45" name="Rectangle 53"/>
            <p:cNvSpPr>
              <a:spLocks noChangeArrowheads="1"/>
            </p:cNvSpPr>
            <p:nvPr/>
          </p:nvSpPr>
          <p:spPr bwMode="auto">
            <a:xfrm>
              <a:off x="576" y="33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46" name="Rectangle 54"/>
            <p:cNvSpPr>
              <a:spLocks noChangeArrowheads="1"/>
            </p:cNvSpPr>
            <p:nvPr/>
          </p:nvSpPr>
          <p:spPr bwMode="auto">
            <a:xfrm>
              <a:off x="1344"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47" name="Rectangle 55"/>
            <p:cNvSpPr>
              <a:spLocks noChangeArrowheads="1"/>
            </p:cNvSpPr>
            <p:nvPr/>
          </p:nvSpPr>
          <p:spPr bwMode="auto">
            <a:xfrm>
              <a:off x="2400"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48" name="Rectangle 56"/>
            <p:cNvSpPr>
              <a:spLocks noChangeArrowheads="1"/>
            </p:cNvSpPr>
            <p:nvPr/>
          </p:nvSpPr>
          <p:spPr bwMode="auto">
            <a:xfrm>
              <a:off x="3456"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49" name="Rectangle 57"/>
            <p:cNvSpPr>
              <a:spLocks noChangeArrowheads="1"/>
            </p:cNvSpPr>
            <p:nvPr/>
          </p:nvSpPr>
          <p:spPr bwMode="auto">
            <a:xfrm>
              <a:off x="4512"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50" name="Rectangle 58"/>
            <p:cNvSpPr>
              <a:spLocks noChangeArrowheads="1"/>
            </p:cNvSpPr>
            <p:nvPr/>
          </p:nvSpPr>
          <p:spPr bwMode="auto">
            <a:xfrm>
              <a:off x="720" y="35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51" name="Rectangle 59"/>
            <p:cNvSpPr>
              <a:spLocks noChangeArrowheads="1"/>
            </p:cNvSpPr>
            <p:nvPr/>
          </p:nvSpPr>
          <p:spPr bwMode="auto">
            <a:xfrm>
              <a:off x="576" y="35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52" name="Rectangle 60"/>
            <p:cNvSpPr>
              <a:spLocks noChangeArrowheads="1"/>
            </p:cNvSpPr>
            <p:nvPr/>
          </p:nvSpPr>
          <p:spPr bwMode="auto">
            <a:xfrm>
              <a:off x="1344"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53" name="Rectangle 61"/>
            <p:cNvSpPr>
              <a:spLocks noChangeArrowheads="1"/>
            </p:cNvSpPr>
            <p:nvPr/>
          </p:nvSpPr>
          <p:spPr bwMode="auto">
            <a:xfrm>
              <a:off x="2400"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54" name="Rectangle 62"/>
            <p:cNvSpPr>
              <a:spLocks noChangeArrowheads="1"/>
            </p:cNvSpPr>
            <p:nvPr/>
          </p:nvSpPr>
          <p:spPr bwMode="auto">
            <a:xfrm>
              <a:off x="3456"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55" name="Rectangle 63"/>
            <p:cNvSpPr>
              <a:spLocks noChangeArrowheads="1"/>
            </p:cNvSpPr>
            <p:nvPr/>
          </p:nvSpPr>
          <p:spPr bwMode="auto">
            <a:xfrm>
              <a:off x="4512"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1056" name="Text Box 64"/>
            <p:cNvSpPr txBox="1">
              <a:spLocks noChangeArrowheads="1"/>
            </p:cNvSpPr>
            <p:nvPr/>
          </p:nvSpPr>
          <p:spPr bwMode="auto">
            <a:xfrm>
              <a:off x="2390"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nvGrpSpPr>
            <p:cNvPr id="3" name="Group 65"/>
            <p:cNvGrpSpPr>
              <a:grpSpLocks/>
            </p:cNvGrpSpPr>
            <p:nvPr/>
          </p:nvGrpSpPr>
          <p:grpSpPr bwMode="auto">
            <a:xfrm>
              <a:off x="336" y="880"/>
              <a:ext cx="969" cy="567"/>
              <a:chOff x="336" y="880"/>
              <a:chExt cx="969" cy="567"/>
            </a:xfrm>
          </p:grpSpPr>
          <p:sp>
            <p:nvSpPr>
              <p:cNvPr id="2901058" name="Text Box 66"/>
              <p:cNvSpPr txBox="1">
                <a:spLocks noChangeArrowheads="1"/>
              </p:cNvSpPr>
              <p:nvPr/>
            </p:nvSpPr>
            <p:spPr bwMode="auto">
              <a:xfrm>
                <a:off x="336" y="880"/>
                <a:ext cx="63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01059" name="Text Box 67"/>
              <p:cNvSpPr txBox="1">
                <a:spLocks noChangeArrowheads="1"/>
              </p:cNvSpPr>
              <p:nvPr/>
            </p:nvSpPr>
            <p:spPr bwMode="auto">
              <a:xfrm>
                <a:off x="816" y="1120"/>
                <a:ext cx="48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grpSp>
        <p:grpSp>
          <p:nvGrpSpPr>
            <p:cNvPr id="4" name="Group 72"/>
            <p:cNvGrpSpPr>
              <a:grpSpLocks/>
            </p:cNvGrpSpPr>
            <p:nvPr/>
          </p:nvGrpSpPr>
          <p:grpSpPr bwMode="auto">
            <a:xfrm>
              <a:off x="0" y="1335"/>
              <a:ext cx="654" cy="2484"/>
              <a:chOff x="0" y="1335"/>
              <a:chExt cx="654" cy="2484"/>
            </a:xfrm>
          </p:grpSpPr>
          <p:sp>
            <p:nvSpPr>
              <p:cNvPr id="2901065" name="Text Box 73"/>
              <p:cNvSpPr txBox="1">
                <a:spLocks noChangeArrowheads="1"/>
              </p:cNvSpPr>
              <p:nvPr/>
            </p:nvSpPr>
            <p:spPr bwMode="auto">
              <a:xfrm>
                <a:off x="192" y="133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901066" name="Text Box 74"/>
              <p:cNvSpPr txBox="1">
                <a:spLocks noChangeArrowheads="1"/>
              </p:cNvSpPr>
              <p:nvPr/>
            </p:nvSpPr>
            <p:spPr bwMode="auto">
              <a:xfrm>
                <a:off x="192" y="1527"/>
                <a:ext cx="250" cy="327"/>
              </a:xfrm>
              <a:prstGeom prst="rect">
                <a:avLst/>
              </a:prstGeom>
              <a:noFill/>
              <a:ln w="9525">
                <a:noFill/>
                <a:miter lim="800000"/>
                <a:headEnd/>
                <a:tailEnd/>
              </a:ln>
              <a:effectLst/>
            </p:spPr>
            <p:txBody>
              <a:bodyPr wrap="none">
                <a:prstTxWarp prst="textNoShape">
                  <a:avLst/>
                </a:prstTxWarp>
                <a:spAutoFit/>
              </a:bodyPr>
              <a:lstStyle/>
              <a:p>
                <a:r>
                  <a:rPr lang="en-US" sz="2800" b="1" u="sng">
                    <a:solidFill>
                      <a:srgbClr val="FF0000"/>
                    </a:solidFill>
                    <a:latin typeface="Courier New" pitchFamily="-65" charset="0"/>
                  </a:rPr>
                  <a:t>1</a:t>
                </a:r>
                <a:endParaRPr lang="en-US" sz="2800">
                  <a:solidFill>
                    <a:schemeClr val="tx1"/>
                  </a:solidFill>
                  <a:latin typeface="Times" pitchFamily="-65" charset="0"/>
                </a:endParaRPr>
              </a:p>
            </p:txBody>
          </p:sp>
          <p:sp>
            <p:nvSpPr>
              <p:cNvPr id="2901067" name="Text Box 75"/>
              <p:cNvSpPr txBox="1">
                <a:spLocks noChangeArrowheads="1"/>
              </p:cNvSpPr>
              <p:nvPr/>
            </p:nvSpPr>
            <p:spPr bwMode="auto">
              <a:xfrm>
                <a:off x="192" y="171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01068" name="Text Box 76"/>
              <p:cNvSpPr txBox="1">
                <a:spLocks noChangeArrowheads="1"/>
              </p:cNvSpPr>
              <p:nvPr/>
            </p:nvSpPr>
            <p:spPr bwMode="auto">
              <a:xfrm>
                <a:off x="192" y="1911"/>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901069" name="Text Box 77"/>
              <p:cNvSpPr txBox="1">
                <a:spLocks noChangeArrowheads="1"/>
              </p:cNvSpPr>
              <p:nvPr/>
            </p:nvSpPr>
            <p:spPr bwMode="auto">
              <a:xfrm>
                <a:off x="192" y="2103"/>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901070" name="Text Box 78"/>
              <p:cNvSpPr txBox="1">
                <a:spLocks noChangeArrowheads="1"/>
              </p:cNvSpPr>
              <p:nvPr/>
            </p:nvSpPr>
            <p:spPr bwMode="auto">
              <a:xfrm>
                <a:off x="192" y="229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901071" name="Text Box 79"/>
              <p:cNvSpPr txBox="1">
                <a:spLocks noChangeArrowheads="1"/>
              </p:cNvSpPr>
              <p:nvPr/>
            </p:nvSpPr>
            <p:spPr bwMode="auto">
              <a:xfrm>
                <a:off x="192" y="248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901072" name="Text Box 80"/>
              <p:cNvSpPr txBox="1">
                <a:spLocks noChangeArrowheads="1"/>
              </p:cNvSpPr>
              <p:nvPr/>
            </p:nvSpPr>
            <p:spPr bwMode="auto">
              <a:xfrm>
                <a:off x="192" y="267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901073" name="Text Box 81"/>
              <p:cNvSpPr txBox="1">
                <a:spLocks noChangeArrowheads="1"/>
              </p:cNvSpPr>
              <p:nvPr/>
            </p:nvSpPr>
            <p:spPr bwMode="auto">
              <a:xfrm>
                <a:off x="0" y="3300"/>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1022</a:t>
                </a:r>
                <a:endParaRPr lang="en-US" sz="2800">
                  <a:solidFill>
                    <a:schemeClr val="tx1"/>
                  </a:solidFill>
                  <a:latin typeface="Times" pitchFamily="-65" charset="0"/>
                </a:endParaRPr>
              </a:p>
            </p:txBody>
          </p:sp>
          <p:sp>
            <p:nvSpPr>
              <p:cNvPr id="2901074" name="Text Box 82"/>
              <p:cNvSpPr txBox="1">
                <a:spLocks noChangeArrowheads="1"/>
              </p:cNvSpPr>
              <p:nvPr/>
            </p:nvSpPr>
            <p:spPr bwMode="auto">
              <a:xfrm>
                <a:off x="0" y="3492"/>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1023</a:t>
                </a:r>
                <a:endParaRPr lang="en-US" sz="2800">
                  <a:solidFill>
                    <a:schemeClr val="tx1"/>
                  </a:solidFill>
                  <a:latin typeface="Times" pitchFamily="-65" charset="0"/>
                </a:endParaRPr>
              </a:p>
            </p:txBody>
          </p:sp>
          <p:sp>
            <p:nvSpPr>
              <p:cNvPr id="2901075" name="Text Box 83"/>
              <p:cNvSpPr txBox="1">
                <a:spLocks noChangeArrowheads="1"/>
              </p:cNvSpPr>
              <p:nvPr/>
            </p:nvSpPr>
            <p:spPr bwMode="auto">
              <a:xfrm>
                <a:off x="192"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2901076" name="Rectangle 84"/>
          <p:cNvSpPr>
            <a:spLocks noGrp="1" noChangeArrowheads="1"/>
          </p:cNvSpPr>
          <p:nvPr>
            <p:ph type="body" idx="1"/>
          </p:nvPr>
        </p:nvSpPr>
        <p:spPr>
          <a:xfrm>
            <a:off x="628650" y="1119187"/>
            <a:ext cx="8286750" cy="371475"/>
          </a:xfrm>
          <a:noFill/>
          <a:ln/>
        </p:spPr>
        <p:txBody>
          <a:bodyPr/>
          <a:lstStyle/>
          <a:p>
            <a:pPr marL="285750" indent="-285750"/>
            <a:r>
              <a:rPr lang="en-US" sz="2800">
                <a:latin typeface="Courier New" pitchFamily="-65" charset="0"/>
              </a:rPr>
              <a:t>000000000000000000 </a:t>
            </a:r>
            <a:r>
              <a:rPr lang="en-US" sz="2800" u="sng">
                <a:solidFill>
                  <a:srgbClr val="FF0000"/>
                </a:solidFill>
                <a:latin typeface="Courier New" pitchFamily="-65" charset="0"/>
              </a:rPr>
              <a:t>0000000001</a:t>
            </a:r>
            <a:r>
              <a:rPr lang="en-US" sz="2800">
                <a:latin typeface="Courier New" pitchFamily="-65" charset="0"/>
              </a:rPr>
              <a:t> 0100</a:t>
            </a:r>
            <a:endParaRPr lang="en-US"/>
          </a:p>
        </p:txBody>
      </p:sp>
      <p:sp>
        <p:nvSpPr>
          <p:cNvPr id="2901077" name="Text Box 85"/>
          <p:cNvSpPr txBox="1">
            <a:spLocks noChangeArrowheads="1"/>
          </p:cNvSpPr>
          <p:nvPr/>
        </p:nvSpPr>
        <p:spPr bwMode="auto">
          <a:xfrm>
            <a:off x="0" y="2071687"/>
            <a:ext cx="11128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a:t>
            </a:r>
          </a:p>
        </p:txBody>
      </p:sp>
      <p:sp>
        <p:nvSpPr>
          <p:cNvPr id="2901078" name="Text Box 86"/>
          <p:cNvSpPr txBox="1">
            <a:spLocks noChangeArrowheads="1"/>
          </p:cNvSpPr>
          <p:nvPr/>
        </p:nvSpPr>
        <p:spPr bwMode="auto">
          <a:xfrm>
            <a:off x="2286000" y="1385887"/>
            <a:ext cx="16462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Tag field</a:t>
            </a:r>
          </a:p>
        </p:txBody>
      </p:sp>
      <p:sp>
        <p:nvSpPr>
          <p:cNvPr id="2901079" name="Text Box 87"/>
          <p:cNvSpPr txBox="1">
            <a:spLocks noChangeArrowheads="1"/>
          </p:cNvSpPr>
          <p:nvPr/>
        </p:nvSpPr>
        <p:spPr bwMode="auto">
          <a:xfrm>
            <a:off x="5232400" y="1385887"/>
            <a:ext cx="1943100"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 field</a:t>
            </a:r>
          </a:p>
        </p:txBody>
      </p:sp>
      <p:sp>
        <p:nvSpPr>
          <p:cNvPr id="2901080" name="Text Box 88"/>
          <p:cNvSpPr txBox="1">
            <a:spLocks noChangeArrowheads="1"/>
          </p:cNvSpPr>
          <p:nvPr/>
        </p:nvSpPr>
        <p:spPr bwMode="auto">
          <a:xfrm>
            <a:off x="7289800" y="1385887"/>
            <a:ext cx="121126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Offset</a:t>
            </a:r>
          </a:p>
        </p:txBody>
      </p:sp>
      <p:cxnSp>
        <p:nvCxnSpPr>
          <p:cNvPr id="2901081" name="AutoShape 89"/>
          <p:cNvCxnSpPr>
            <a:cxnSpLocks noChangeShapeType="1"/>
          </p:cNvCxnSpPr>
          <p:nvPr/>
        </p:nvCxnSpPr>
        <p:spPr bwMode="auto">
          <a:xfrm rot="10800000" flipV="1">
            <a:off x="304800" y="1697037"/>
            <a:ext cx="4838700" cy="1249363"/>
          </a:xfrm>
          <a:prstGeom prst="curvedConnector3">
            <a:avLst>
              <a:gd name="adj1" fmla="val 104852"/>
            </a:avLst>
          </a:prstGeom>
          <a:noFill/>
          <a:ln w="38100">
            <a:solidFill>
              <a:schemeClr val="accent1"/>
            </a:solidFill>
            <a:round/>
            <a:headEnd/>
            <a:tailEnd type="triangle" w="med" len="med"/>
          </a:ln>
          <a:effectLst/>
        </p:spPr>
      </p:cxnSp>
      <p:grpSp>
        <p:nvGrpSpPr>
          <p:cNvPr id="5" name="Group 90"/>
          <p:cNvGrpSpPr>
            <a:grpSpLocks/>
          </p:cNvGrpSpPr>
          <p:nvPr/>
        </p:nvGrpSpPr>
        <p:grpSpPr bwMode="auto">
          <a:xfrm>
            <a:off x="874713" y="2416175"/>
            <a:ext cx="338137" cy="3863975"/>
            <a:chOff x="551" y="1589"/>
            <a:chExt cx="213" cy="2434"/>
          </a:xfrm>
        </p:grpSpPr>
        <p:sp>
          <p:nvSpPr>
            <p:cNvPr id="2901083" name="Text Box 91"/>
            <p:cNvSpPr txBox="1">
              <a:spLocks noChangeArrowheads="1"/>
            </p:cNvSpPr>
            <p:nvPr/>
          </p:nvSpPr>
          <p:spPr bwMode="auto">
            <a:xfrm>
              <a:off x="551" y="1589"/>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1084" name="Text Box 92"/>
            <p:cNvSpPr txBox="1">
              <a:spLocks noChangeArrowheads="1"/>
            </p:cNvSpPr>
            <p:nvPr/>
          </p:nvSpPr>
          <p:spPr bwMode="auto">
            <a:xfrm>
              <a:off x="551" y="1789"/>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1085" name="Text Box 93"/>
            <p:cNvSpPr txBox="1">
              <a:spLocks noChangeArrowheads="1"/>
            </p:cNvSpPr>
            <p:nvPr/>
          </p:nvSpPr>
          <p:spPr bwMode="auto">
            <a:xfrm>
              <a:off x="551" y="1981"/>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1086" name="Text Box 94"/>
            <p:cNvSpPr txBox="1">
              <a:spLocks noChangeArrowheads="1"/>
            </p:cNvSpPr>
            <p:nvPr/>
          </p:nvSpPr>
          <p:spPr bwMode="auto">
            <a:xfrm>
              <a:off x="551" y="2173"/>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1087" name="Text Box 95"/>
            <p:cNvSpPr txBox="1">
              <a:spLocks noChangeArrowheads="1"/>
            </p:cNvSpPr>
            <p:nvPr/>
          </p:nvSpPr>
          <p:spPr bwMode="auto">
            <a:xfrm>
              <a:off x="559" y="2373"/>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1088" name="Text Box 96"/>
            <p:cNvSpPr txBox="1">
              <a:spLocks noChangeArrowheads="1"/>
            </p:cNvSpPr>
            <p:nvPr/>
          </p:nvSpPr>
          <p:spPr bwMode="auto">
            <a:xfrm>
              <a:off x="559" y="2565"/>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1089" name="Text Box 97"/>
            <p:cNvSpPr txBox="1">
              <a:spLocks noChangeArrowheads="1"/>
            </p:cNvSpPr>
            <p:nvPr/>
          </p:nvSpPr>
          <p:spPr bwMode="auto">
            <a:xfrm>
              <a:off x="559" y="2757"/>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1090" name="Text Box 98"/>
            <p:cNvSpPr txBox="1">
              <a:spLocks noChangeArrowheads="1"/>
            </p:cNvSpPr>
            <p:nvPr/>
          </p:nvSpPr>
          <p:spPr bwMode="auto">
            <a:xfrm>
              <a:off x="559" y="2957"/>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1091" name="Text Box 99"/>
            <p:cNvSpPr txBox="1">
              <a:spLocks noChangeArrowheads="1"/>
            </p:cNvSpPr>
            <p:nvPr/>
          </p:nvSpPr>
          <p:spPr bwMode="auto">
            <a:xfrm>
              <a:off x="559" y="3581"/>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1092" name="Text Box 100"/>
            <p:cNvSpPr txBox="1">
              <a:spLocks noChangeArrowheads="1"/>
            </p:cNvSpPr>
            <p:nvPr/>
          </p:nvSpPr>
          <p:spPr bwMode="auto">
            <a:xfrm>
              <a:off x="559" y="3773"/>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grpSp>
      <p:sp>
        <p:nvSpPr>
          <p:cNvPr id="101" name="Text Box 69"/>
          <p:cNvSpPr txBox="1">
            <a:spLocks noChangeArrowheads="1"/>
          </p:cNvSpPr>
          <p:nvPr/>
        </p:nvSpPr>
        <p:spPr bwMode="auto">
          <a:xfrm>
            <a:off x="2438400" y="19637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0xc-f</a:t>
            </a:r>
            <a:endParaRPr lang="en-US" sz="2800" b="1" dirty="0">
              <a:solidFill>
                <a:schemeClr val="tx1"/>
              </a:solidFill>
              <a:latin typeface="Times" pitchFamily="-65" charset="0"/>
            </a:endParaRPr>
          </a:p>
        </p:txBody>
      </p:sp>
      <p:sp>
        <p:nvSpPr>
          <p:cNvPr id="102" name="Text Box 70"/>
          <p:cNvSpPr txBox="1">
            <a:spLocks noChangeArrowheads="1"/>
          </p:cNvSpPr>
          <p:nvPr/>
        </p:nvSpPr>
        <p:spPr bwMode="auto">
          <a:xfrm>
            <a:off x="41148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103" name="Text Box 71"/>
          <p:cNvSpPr txBox="1">
            <a:spLocks noChangeArrowheads="1"/>
          </p:cNvSpPr>
          <p:nvPr/>
        </p:nvSpPr>
        <p:spPr bwMode="auto">
          <a:xfrm>
            <a:off x="57912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0x4-7</a:t>
            </a:r>
            <a:endParaRPr lang="en-US" sz="2800" b="1" dirty="0">
              <a:solidFill>
                <a:schemeClr val="tx1"/>
              </a:solidFill>
              <a:latin typeface="Times" pitchFamily="-65" charset="0"/>
            </a:endParaRPr>
          </a:p>
        </p:txBody>
      </p:sp>
      <p:sp>
        <p:nvSpPr>
          <p:cNvPr id="104" name="Text Box 72"/>
          <p:cNvSpPr txBox="1">
            <a:spLocks noChangeArrowheads="1"/>
          </p:cNvSpPr>
          <p:nvPr/>
        </p:nvSpPr>
        <p:spPr bwMode="auto">
          <a:xfrm>
            <a:off x="73914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dirty="0">
              <a:solidFill>
                <a:schemeClr val="tx1"/>
              </a:solidFill>
              <a:latin typeface="Times" pitchFamily="-65"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03042" name="Rectangle 2"/>
          <p:cNvSpPr>
            <a:spLocks noGrp="1" noChangeArrowheads="1"/>
          </p:cNvSpPr>
          <p:nvPr>
            <p:ph type="title"/>
          </p:nvPr>
        </p:nvSpPr>
        <p:spPr>
          <a:xfrm>
            <a:off x="635000" y="241300"/>
            <a:ext cx="7061200" cy="474663"/>
          </a:xfrm>
        </p:spPr>
        <p:txBody>
          <a:bodyPr/>
          <a:lstStyle/>
          <a:p>
            <a:r>
              <a:rPr lang="en-US" dirty="0"/>
              <a:t>No valid data</a:t>
            </a:r>
          </a:p>
        </p:txBody>
      </p:sp>
      <p:grpSp>
        <p:nvGrpSpPr>
          <p:cNvPr id="2" name="Group 3"/>
          <p:cNvGrpSpPr>
            <a:grpSpLocks/>
          </p:cNvGrpSpPr>
          <p:nvPr/>
        </p:nvGrpSpPr>
        <p:grpSpPr bwMode="auto">
          <a:xfrm>
            <a:off x="0" y="1658937"/>
            <a:ext cx="8839200" cy="4665663"/>
            <a:chOff x="0" y="880"/>
            <a:chExt cx="5568" cy="2939"/>
          </a:xfrm>
        </p:grpSpPr>
        <p:sp>
          <p:nvSpPr>
            <p:cNvPr id="2903044" name="Rectangle 4"/>
            <p:cNvSpPr>
              <a:spLocks noChangeArrowheads="1"/>
            </p:cNvSpPr>
            <p:nvPr/>
          </p:nvSpPr>
          <p:spPr bwMode="auto">
            <a:xfrm>
              <a:off x="720" y="13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45" name="Rectangle 5"/>
            <p:cNvSpPr>
              <a:spLocks noChangeArrowheads="1"/>
            </p:cNvSpPr>
            <p:nvPr/>
          </p:nvSpPr>
          <p:spPr bwMode="auto">
            <a:xfrm>
              <a:off x="576" y="13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46" name="Rectangle 6"/>
            <p:cNvSpPr>
              <a:spLocks noChangeArrowheads="1"/>
            </p:cNvSpPr>
            <p:nvPr/>
          </p:nvSpPr>
          <p:spPr bwMode="auto">
            <a:xfrm>
              <a:off x="1344"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47" name="Rectangle 7"/>
            <p:cNvSpPr>
              <a:spLocks noChangeArrowheads="1"/>
            </p:cNvSpPr>
            <p:nvPr/>
          </p:nvSpPr>
          <p:spPr bwMode="auto">
            <a:xfrm>
              <a:off x="2400"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48" name="Rectangle 8"/>
            <p:cNvSpPr>
              <a:spLocks noChangeArrowheads="1"/>
            </p:cNvSpPr>
            <p:nvPr/>
          </p:nvSpPr>
          <p:spPr bwMode="auto">
            <a:xfrm>
              <a:off x="3456"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49" name="Rectangle 9"/>
            <p:cNvSpPr>
              <a:spLocks noChangeArrowheads="1"/>
            </p:cNvSpPr>
            <p:nvPr/>
          </p:nvSpPr>
          <p:spPr bwMode="auto">
            <a:xfrm>
              <a:off x="4512"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50" name="Rectangle 10"/>
            <p:cNvSpPr>
              <a:spLocks noChangeArrowheads="1"/>
            </p:cNvSpPr>
            <p:nvPr/>
          </p:nvSpPr>
          <p:spPr bwMode="auto">
            <a:xfrm>
              <a:off x="720" y="158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51" name="Rectangle 11"/>
            <p:cNvSpPr>
              <a:spLocks noChangeArrowheads="1"/>
            </p:cNvSpPr>
            <p:nvPr/>
          </p:nvSpPr>
          <p:spPr bwMode="auto">
            <a:xfrm>
              <a:off x="576" y="158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52" name="Rectangle 12"/>
            <p:cNvSpPr>
              <a:spLocks noChangeArrowheads="1"/>
            </p:cNvSpPr>
            <p:nvPr/>
          </p:nvSpPr>
          <p:spPr bwMode="auto">
            <a:xfrm>
              <a:off x="1344"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53" name="Rectangle 13"/>
            <p:cNvSpPr>
              <a:spLocks noChangeArrowheads="1"/>
            </p:cNvSpPr>
            <p:nvPr/>
          </p:nvSpPr>
          <p:spPr bwMode="auto">
            <a:xfrm>
              <a:off x="2400"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54" name="Rectangle 14"/>
            <p:cNvSpPr>
              <a:spLocks noChangeArrowheads="1"/>
            </p:cNvSpPr>
            <p:nvPr/>
          </p:nvSpPr>
          <p:spPr bwMode="auto">
            <a:xfrm>
              <a:off x="3456"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55" name="Rectangle 15"/>
            <p:cNvSpPr>
              <a:spLocks noChangeArrowheads="1"/>
            </p:cNvSpPr>
            <p:nvPr/>
          </p:nvSpPr>
          <p:spPr bwMode="auto">
            <a:xfrm>
              <a:off x="4512"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56" name="Rectangle 16"/>
            <p:cNvSpPr>
              <a:spLocks noChangeArrowheads="1"/>
            </p:cNvSpPr>
            <p:nvPr/>
          </p:nvSpPr>
          <p:spPr bwMode="auto">
            <a:xfrm>
              <a:off x="720" y="177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57" name="Rectangle 17"/>
            <p:cNvSpPr>
              <a:spLocks noChangeArrowheads="1"/>
            </p:cNvSpPr>
            <p:nvPr/>
          </p:nvSpPr>
          <p:spPr bwMode="auto">
            <a:xfrm>
              <a:off x="576" y="177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58" name="Rectangle 18"/>
            <p:cNvSpPr>
              <a:spLocks noChangeArrowheads="1"/>
            </p:cNvSpPr>
            <p:nvPr/>
          </p:nvSpPr>
          <p:spPr bwMode="auto">
            <a:xfrm>
              <a:off x="1344"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59" name="Rectangle 19"/>
            <p:cNvSpPr>
              <a:spLocks noChangeArrowheads="1"/>
            </p:cNvSpPr>
            <p:nvPr/>
          </p:nvSpPr>
          <p:spPr bwMode="auto">
            <a:xfrm>
              <a:off x="2400"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60" name="Rectangle 20"/>
            <p:cNvSpPr>
              <a:spLocks noChangeArrowheads="1"/>
            </p:cNvSpPr>
            <p:nvPr/>
          </p:nvSpPr>
          <p:spPr bwMode="auto">
            <a:xfrm>
              <a:off x="3456"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61" name="Rectangle 21"/>
            <p:cNvSpPr>
              <a:spLocks noChangeArrowheads="1"/>
            </p:cNvSpPr>
            <p:nvPr/>
          </p:nvSpPr>
          <p:spPr bwMode="auto">
            <a:xfrm>
              <a:off x="4512"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62" name="Rectangle 22"/>
            <p:cNvSpPr>
              <a:spLocks noChangeArrowheads="1"/>
            </p:cNvSpPr>
            <p:nvPr/>
          </p:nvSpPr>
          <p:spPr bwMode="auto">
            <a:xfrm>
              <a:off x="720" y="196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63" name="Rectangle 23"/>
            <p:cNvSpPr>
              <a:spLocks noChangeArrowheads="1"/>
            </p:cNvSpPr>
            <p:nvPr/>
          </p:nvSpPr>
          <p:spPr bwMode="auto">
            <a:xfrm>
              <a:off x="576" y="196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64" name="Rectangle 24"/>
            <p:cNvSpPr>
              <a:spLocks noChangeArrowheads="1"/>
            </p:cNvSpPr>
            <p:nvPr/>
          </p:nvSpPr>
          <p:spPr bwMode="auto">
            <a:xfrm>
              <a:off x="1344"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65" name="Rectangle 25"/>
            <p:cNvSpPr>
              <a:spLocks noChangeArrowheads="1"/>
            </p:cNvSpPr>
            <p:nvPr/>
          </p:nvSpPr>
          <p:spPr bwMode="auto">
            <a:xfrm>
              <a:off x="2400"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66" name="Rectangle 26"/>
            <p:cNvSpPr>
              <a:spLocks noChangeArrowheads="1"/>
            </p:cNvSpPr>
            <p:nvPr/>
          </p:nvSpPr>
          <p:spPr bwMode="auto">
            <a:xfrm>
              <a:off x="3456"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67" name="Rectangle 27"/>
            <p:cNvSpPr>
              <a:spLocks noChangeArrowheads="1"/>
            </p:cNvSpPr>
            <p:nvPr/>
          </p:nvSpPr>
          <p:spPr bwMode="auto">
            <a:xfrm>
              <a:off x="4512"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68" name="Rectangle 28"/>
            <p:cNvSpPr>
              <a:spLocks noChangeArrowheads="1"/>
            </p:cNvSpPr>
            <p:nvPr/>
          </p:nvSpPr>
          <p:spPr bwMode="auto">
            <a:xfrm>
              <a:off x="720" y="21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69" name="Rectangle 29"/>
            <p:cNvSpPr>
              <a:spLocks noChangeArrowheads="1"/>
            </p:cNvSpPr>
            <p:nvPr/>
          </p:nvSpPr>
          <p:spPr bwMode="auto">
            <a:xfrm>
              <a:off x="576" y="21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70" name="Rectangle 30"/>
            <p:cNvSpPr>
              <a:spLocks noChangeArrowheads="1"/>
            </p:cNvSpPr>
            <p:nvPr/>
          </p:nvSpPr>
          <p:spPr bwMode="auto">
            <a:xfrm>
              <a:off x="1344"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71" name="Rectangle 31"/>
            <p:cNvSpPr>
              <a:spLocks noChangeArrowheads="1"/>
            </p:cNvSpPr>
            <p:nvPr/>
          </p:nvSpPr>
          <p:spPr bwMode="auto">
            <a:xfrm>
              <a:off x="2400"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72" name="Rectangle 32"/>
            <p:cNvSpPr>
              <a:spLocks noChangeArrowheads="1"/>
            </p:cNvSpPr>
            <p:nvPr/>
          </p:nvSpPr>
          <p:spPr bwMode="auto">
            <a:xfrm>
              <a:off x="3456"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73" name="Rectangle 33"/>
            <p:cNvSpPr>
              <a:spLocks noChangeArrowheads="1"/>
            </p:cNvSpPr>
            <p:nvPr/>
          </p:nvSpPr>
          <p:spPr bwMode="auto">
            <a:xfrm>
              <a:off x="4512"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74" name="Rectangle 34"/>
            <p:cNvSpPr>
              <a:spLocks noChangeArrowheads="1"/>
            </p:cNvSpPr>
            <p:nvPr/>
          </p:nvSpPr>
          <p:spPr bwMode="auto">
            <a:xfrm>
              <a:off x="720" y="23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75" name="Rectangle 35"/>
            <p:cNvSpPr>
              <a:spLocks noChangeArrowheads="1"/>
            </p:cNvSpPr>
            <p:nvPr/>
          </p:nvSpPr>
          <p:spPr bwMode="auto">
            <a:xfrm>
              <a:off x="576" y="23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76" name="Rectangle 36"/>
            <p:cNvSpPr>
              <a:spLocks noChangeArrowheads="1"/>
            </p:cNvSpPr>
            <p:nvPr/>
          </p:nvSpPr>
          <p:spPr bwMode="auto">
            <a:xfrm>
              <a:off x="1344"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77" name="Rectangle 37"/>
            <p:cNvSpPr>
              <a:spLocks noChangeArrowheads="1"/>
            </p:cNvSpPr>
            <p:nvPr/>
          </p:nvSpPr>
          <p:spPr bwMode="auto">
            <a:xfrm>
              <a:off x="2400"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78" name="Rectangle 38"/>
            <p:cNvSpPr>
              <a:spLocks noChangeArrowheads="1"/>
            </p:cNvSpPr>
            <p:nvPr/>
          </p:nvSpPr>
          <p:spPr bwMode="auto">
            <a:xfrm>
              <a:off x="3456"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79" name="Rectangle 39"/>
            <p:cNvSpPr>
              <a:spLocks noChangeArrowheads="1"/>
            </p:cNvSpPr>
            <p:nvPr/>
          </p:nvSpPr>
          <p:spPr bwMode="auto">
            <a:xfrm>
              <a:off x="4512"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80" name="Rectangle 40"/>
            <p:cNvSpPr>
              <a:spLocks noChangeArrowheads="1"/>
            </p:cNvSpPr>
            <p:nvPr/>
          </p:nvSpPr>
          <p:spPr bwMode="auto">
            <a:xfrm>
              <a:off x="720" y="254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81" name="Rectangle 41"/>
            <p:cNvSpPr>
              <a:spLocks noChangeArrowheads="1"/>
            </p:cNvSpPr>
            <p:nvPr/>
          </p:nvSpPr>
          <p:spPr bwMode="auto">
            <a:xfrm>
              <a:off x="576" y="254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82" name="Rectangle 42"/>
            <p:cNvSpPr>
              <a:spLocks noChangeArrowheads="1"/>
            </p:cNvSpPr>
            <p:nvPr/>
          </p:nvSpPr>
          <p:spPr bwMode="auto">
            <a:xfrm>
              <a:off x="1344"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83" name="Rectangle 43"/>
            <p:cNvSpPr>
              <a:spLocks noChangeArrowheads="1"/>
            </p:cNvSpPr>
            <p:nvPr/>
          </p:nvSpPr>
          <p:spPr bwMode="auto">
            <a:xfrm>
              <a:off x="2400"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84" name="Rectangle 44"/>
            <p:cNvSpPr>
              <a:spLocks noChangeArrowheads="1"/>
            </p:cNvSpPr>
            <p:nvPr/>
          </p:nvSpPr>
          <p:spPr bwMode="auto">
            <a:xfrm>
              <a:off x="3456"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85" name="Rectangle 45"/>
            <p:cNvSpPr>
              <a:spLocks noChangeArrowheads="1"/>
            </p:cNvSpPr>
            <p:nvPr/>
          </p:nvSpPr>
          <p:spPr bwMode="auto">
            <a:xfrm>
              <a:off x="4512"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86" name="Rectangle 46"/>
            <p:cNvSpPr>
              <a:spLocks noChangeArrowheads="1"/>
            </p:cNvSpPr>
            <p:nvPr/>
          </p:nvSpPr>
          <p:spPr bwMode="auto">
            <a:xfrm>
              <a:off x="720" y="273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87" name="Rectangle 47"/>
            <p:cNvSpPr>
              <a:spLocks noChangeArrowheads="1"/>
            </p:cNvSpPr>
            <p:nvPr/>
          </p:nvSpPr>
          <p:spPr bwMode="auto">
            <a:xfrm>
              <a:off x="576" y="273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88" name="Rectangle 48"/>
            <p:cNvSpPr>
              <a:spLocks noChangeArrowheads="1"/>
            </p:cNvSpPr>
            <p:nvPr/>
          </p:nvSpPr>
          <p:spPr bwMode="auto">
            <a:xfrm>
              <a:off x="1344"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89" name="Rectangle 49"/>
            <p:cNvSpPr>
              <a:spLocks noChangeArrowheads="1"/>
            </p:cNvSpPr>
            <p:nvPr/>
          </p:nvSpPr>
          <p:spPr bwMode="auto">
            <a:xfrm>
              <a:off x="2400"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90" name="Rectangle 50"/>
            <p:cNvSpPr>
              <a:spLocks noChangeArrowheads="1"/>
            </p:cNvSpPr>
            <p:nvPr/>
          </p:nvSpPr>
          <p:spPr bwMode="auto">
            <a:xfrm>
              <a:off x="3456"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91" name="Rectangle 51"/>
            <p:cNvSpPr>
              <a:spLocks noChangeArrowheads="1"/>
            </p:cNvSpPr>
            <p:nvPr/>
          </p:nvSpPr>
          <p:spPr bwMode="auto">
            <a:xfrm>
              <a:off x="4512"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92" name="Rectangle 52"/>
            <p:cNvSpPr>
              <a:spLocks noChangeArrowheads="1"/>
            </p:cNvSpPr>
            <p:nvPr/>
          </p:nvSpPr>
          <p:spPr bwMode="auto">
            <a:xfrm>
              <a:off x="720" y="33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93" name="Rectangle 53"/>
            <p:cNvSpPr>
              <a:spLocks noChangeArrowheads="1"/>
            </p:cNvSpPr>
            <p:nvPr/>
          </p:nvSpPr>
          <p:spPr bwMode="auto">
            <a:xfrm>
              <a:off x="576" y="33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94" name="Rectangle 54"/>
            <p:cNvSpPr>
              <a:spLocks noChangeArrowheads="1"/>
            </p:cNvSpPr>
            <p:nvPr/>
          </p:nvSpPr>
          <p:spPr bwMode="auto">
            <a:xfrm>
              <a:off x="1344"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95" name="Rectangle 55"/>
            <p:cNvSpPr>
              <a:spLocks noChangeArrowheads="1"/>
            </p:cNvSpPr>
            <p:nvPr/>
          </p:nvSpPr>
          <p:spPr bwMode="auto">
            <a:xfrm>
              <a:off x="2400"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96" name="Rectangle 56"/>
            <p:cNvSpPr>
              <a:spLocks noChangeArrowheads="1"/>
            </p:cNvSpPr>
            <p:nvPr/>
          </p:nvSpPr>
          <p:spPr bwMode="auto">
            <a:xfrm>
              <a:off x="3456"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97" name="Rectangle 57"/>
            <p:cNvSpPr>
              <a:spLocks noChangeArrowheads="1"/>
            </p:cNvSpPr>
            <p:nvPr/>
          </p:nvSpPr>
          <p:spPr bwMode="auto">
            <a:xfrm>
              <a:off x="4512"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98" name="Rectangle 58"/>
            <p:cNvSpPr>
              <a:spLocks noChangeArrowheads="1"/>
            </p:cNvSpPr>
            <p:nvPr/>
          </p:nvSpPr>
          <p:spPr bwMode="auto">
            <a:xfrm>
              <a:off x="720" y="35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099" name="Rectangle 59"/>
            <p:cNvSpPr>
              <a:spLocks noChangeArrowheads="1"/>
            </p:cNvSpPr>
            <p:nvPr/>
          </p:nvSpPr>
          <p:spPr bwMode="auto">
            <a:xfrm>
              <a:off x="576" y="35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100" name="Rectangle 60"/>
            <p:cNvSpPr>
              <a:spLocks noChangeArrowheads="1"/>
            </p:cNvSpPr>
            <p:nvPr/>
          </p:nvSpPr>
          <p:spPr bwMode="auto">
            <a:xfrm>
              <a:off x="1344"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101" name="Rectangle 61"/>
            <p:cNvSpPr>
              <a:spLocks noChangeArrowheads="1"/>
            </p:cNvSpPr>
            <p:nvPr/>
          </p:nvSpPr>
          <p:spPr bwMode="auto">
            <a:xfrm>
              <a:off x="2400"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102" name="Rectangle 62"/>
            <p:cNvSpPr>
              <a:spLocks noChangeArrowheads="1"/>
            </p:cNvSpPr>
            <p:nvPr/>
          </p:nvSpPr>
          <p:spPr bwMode="auto">
            <a:xfrm>
              <a:off x="3456"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103" name="Rectangle 63"/>
            <p:cNvSpPr>
              <a:spLocks noChangeArrowheads="1"/>
            </p:cNvSpPr>
            <p:nvPr/>
          </p:nvSpPr>
          <p:spPr bwMode="auto">
            <a:xfrm>
              <a:off x="4512"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3104" name="Text Box 64"/>
            <p:cNvSpPr txBox="1">
              <a:spLocks noChangeArrowheads="1"/>
            </p:cNvSpPr>
            <p:nvPr/>
          </p:nvSpPr>
          <p:spPr bwMode="auto">
            <a:xfrm>
              <a:off x="2390"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nvGrpSpPr>
            <p:cNvPr id="3" name="Group 65"/>
            <p:cNvGrpSpPr>
              <a:grpSpLocks/>
            </p:cNvGrpSpPr>
            <p:nvPr/>
          </p:nvGrpSpPr>
          <p:grpSpPr bwMode="auto">
            <a:xfrm>
              <a:off x="336" y="880"/>
              <a:ext cx="969" cy="567"/>
              <a:chOff x="336" y="880"/>
              <a:chExt cx="969" cy="567"/>
            </a:xfrm>
          </p:grpSpPr>
          <p:sp>
            <p:nvSpPr>
              <p:cNvPr id="2903106" name="Text Box 66"/>
              <p:cNvSpPr txBox="1">
                <a:spLocks noChangeArrowheads="1"/>
              </p:cNvSpPr>
              <p:nvPr/>
            </p:nvSpPr>
            <p:spPr bwMode="auto">
              <a:xfrm>
                <a:off x="336" y="880"/>
                <a:ext cx="63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03107" name="Text Box 67"/>
              <p:cNvSpPr txBox="1">
                <a:spLocks noChangeArrowheads="1"/>
              </p:cNvSpPr>
              <p:nvPr/>
            </p:nvSpPr>
            <p:spPr bwMode="auto">
              <a:xfrm>
                <a:off x="816" y="1120"/>
                <a:ext cx="48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grpSp>
        <p:grpSp>
          <p:nvGrpSpPr>
            <p:cNvPr id="4" name="Group 72"/>
            <p:cNvGrpSpPr>
              <a:grpSpLocks/>
            </p:cNvGrpSpPr>
            <p:nvPr/>
          </p:nvGrpSpPr>
          <p:grpSpPr bwMode="auto">
            <a:xfrm>
              <a:off x="0" y="1335"/>
              <a:ext cx="654" cy="2484"/>
              <a:chOff x="0" y="1335"/>
              <a:chExt cx="654" cy="2484"/>
            </a:xfrm>
          </p:grpSpPr>
          <p:sp>
            <p:nvSpPr>
              <p:cNvPr id="2903113" name="Text Box 73"/>
              <p:cNvSpPr txBox="1">
                <a:spLocks noChangeArrowheads="1"/>
              </p:cNvSpPr>
              <p:nvPr/>
            </p:nvSpPr>
            <p:spPr bwMode="auto">
              <a:xfrm>
                <a:off x="192" y="133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903114" name="Text Box 74"/>
              <p:cNvSpPr txBox="1">
                <a:spLocks noChangeArrowheads="1"/>
              </p:cNvSpPr>
              <p:nvPr/>
            </p:nvSpPr>
            <p:spPr bwMode="auto">
              <a:xfrm>
                <a:off x="192" y="1527"/>
                <a:ext cx="250" cy="327"/>
              </a:xfrm>
              <a:prstGeom prst="rect">
                <a:avLst/>
              </a:prstGeom>
              <a:noFill/>
              <a:ln w="9525">
                <a:noFill/>
                <a:miter lim="800000"/>
                <a:headEnd/>
                <a:tailEnd/>
              </a:ln>
              <a:effectLst/>
            </p:spPr>
            <p:txBody>
              <a:bodyPr wrap="none">
                <a:prstTxWarp prst="textNoShape">
                  <a:avLst/>
                </a:prstTxWarp>
                <a:spAutoFit/>
              </a:bodyPr>
              <a:lstStyle/>
              <a:p>
                <a:r>
                  <a:rPr lang="en-US" sz="2800" b="1" u="sng">
                    <a:latin typeface="Courier New" pitchFamily="-65" charset="0"/>
                  </a:rPr>
                  <a:t>1</a:t>
                </a:r>
                <a:endParaRPr lang="en-US" sz="2800">
                  <a:solidFill>
                    <a:schemeClr val="tx1"/>
                  </a:solidFill>
                  <a:latin typeface="Times" pitchFamily="-65" charset="0"/>
                </a:endParaRPr>
              </a:p>
            </p:txBody>
          </p:sp>
          <p:sp>
            <p:nvSpPr>
              <p:cNvPr id="2903115" name="Text Box 75"/>
              <p:cNvSpPr txBox="1">
                <a:spLocks noChangeArrowheads="1"/>
              </p:cNvSpPr>
              <p:nvPr/>
            </p:nvSpPr>
            <p:spPr bwMode="auto">
              <a:xfrm>
                <a:off x="192" y="171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03116" name="Text Box 76"/>
              <p:cNvSpPr txBox="1">
                <a:spLocks noChangeArrowheads="1"/>
              </p:cNvSpPr>
              <p:nvPr/>
            </p:nvSpPr>
            <p:spPr bwMode="auto">
              <a:xfrm>
                <a:off x="192" y="1911"/>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903117" name="Text Box 77"/>
              <p:cNvSpPr txBox="1">
                <a:spLocks noChangeArrowheads="1"/>
              </p:cNvSpPr>
              <p:nvPr/>
            </p:nvSpPr>
            <p:spPr bwMode="auto">
              <a:xfrm>
                <a:off x="192" y="2103"/>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903118" name="Text Box 78"/>
              <p:cNvSpPr txBox="1">
                <a:spLocks noChangeArrowheads="1"/>
              </p:cNvSpPr>
              <p:nvPr/>
            </p:nvSpPr>
            <p:spPr bwMode="auto">
              <a:xfrm>
                <a:off x="192" y="229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903119" name="Text Box 79"/>
              <p:cNvSpPr txBox="1">
                <a:spLocks noChangeArrowheads="1"/>
              </p:cNvSpPr>
              <p:nvPr/>
            </p:nvSpPr>
            <p:spPr bwMode="auto">
              <a:xfrm>
                <a:off x="192" y="248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903120" name="Text Box 80"/>
              <p:cNvSpPr txBox="1">
                <a:spLocks noChangeArrowheads="1"/>
              </p:cNvSpPr>
              <p:nvPr/>
            </p:nvSpPr>
            <p:spPr bwMode="auto">
              <a:xfrm>
                <a:off x="192" y="267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903121" name="Text Box 81"/>
              <p:cNvSpPr txBox="1">
                <a:spLocks noChangeArrowheads="1"/>
              </p:cNvSpPr>
              <p:nvPr/>
            </p:nvSpPr>
            <p:spPr bwMode="auto">
              <a:xfrm>
                <a:off x="0" y="3300"/>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1022</a:t>
                </a:r>
                <a:endParaRPr lang="en-US" sz="2800">
                  <a:solidFill>
                    <a:schemeClr val="tx1"/>
                  </a:solidFill>
                  <a:latin typeface="Times" pitchFamily="-65" charset="0"/>
                </a:endParaRPr>
              </a:p>
            </p:txBody>
          </p:sp>
          <p:sp>
            <p:nvSpPr>
              <p:cNvPr id="2903122" name="Text Box 82"/>
              <p:cNvSpPr txBox="1">
                <a:spLocks noChangeArrowheads="1"/>
              </p:cNvSpPr>
              <p:nvPr/>
            </p:nvSpPr>
            <p:spPr bwMode="auto">
              <a:xfrm>
                <a:off x="0" y="3492"/>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1023</a:t>
                </a:r>
                <a:endParaRPr lang="en-US" sz="2800">
                  <a:solidFill>
                    <a:schemeClr val="tx1"/>
                  </a:solidFill>
                  <a:latin typeface="Times" pitchFamily="-65" charset="0"/>
                </a:endParaRPr>
              </a:p>
            </p:txBody>
          </p:sp>
          <p:sp>
            <p:nvSpPr>
              <p:cNvPr id="2903123" name="Text Box 83"/>
              <p:cNvSpPr txBox="1">
                <a:spLocks noChangeArrowheads="1"/>
              </p:cNvSpPr>
              <p:nvPr/>
            </p:nvSpPr>
            <p:spPr bwMode="auto">
              <a:xfrm>
                <a:off x="192"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2903124" name="Rectangle 84"/>
          <p:cNvSpPr>
            <a:spLocks noGrp="1" noChangeArrowheads="1"/>
          </p:cNvSpPr>
          <p:nvPr>
            <p:ph type="body" idx="1"/>
          </p:nvPr>
        </p:nvSpPr>
        <p:spPr>
          <a:xfrm>
            <a:off x="628650" y="1119187"/>
            <a:ext cx="8286750" cy="371475"/>
          </a:xfrm>
          <a:noFill/>
          <a:ln/>
        </p:spPr>
        <p:txBody>
          <a:bodyPr/>
          <a:lstStyle/>
          <a:p>
            <a:pPr marL="285750" indent="-285750"/>
            <a:r>
              <a:rPr lang="en-US" sz="2800">
                <a:latin typeface="Courier New" pitchFamily="-65" charset="0"/>
              </a:rPr>
              <a:t>000000000000000000 </a:t>
            </a:r>
            <a:r>
              <a:rPr lang="en-US" sz="2800" u="sng">
                <a:solidFill>
                  <a:srgbClr val="FF0000"/>
                </a:solidFill>
                <a:latin typeface="Courier New" pitchFamily="-65" charset="0"/>
              </a:rPr>
              <a:t>0000000001</a:t>
            </a:r>
            <a:r>
              <a:rPr lang="en-US" sz="2800">
                <a:latin typeface="Courier New" pitchFamily="-65" charset="0"/>
              </a:rPr>
              <a:t> 0100</a:t>
            </a:r>
            <a:endParaRPr lang="en-US"/>
          </a:p>
        </p:txBody>
      </p:sp>
      <p:sp>
        <p:nvSpPr>
          <p:cNvPr id="2903125" name="Oval 85"/>
          <p:cNvSpPr>
            <a:spLocks noChangeArrowheads="1"/>
          </p:cNvSpPr>
          <p:nvPr/>
        </p:nvSpPr>
        <p:spPr bwMode="auto">
          <a:xfrm>
            <a:off x="666750" y="2662237"/>
            <a:ext cx="723900" cy="533400"/>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2903126" name="Text Box 86"/>
          <p:cNvSpPr txBox="1">
            <a:spLocks noChangeArrowheads="1"/>
          </p:cNvSpPr>
          <p:nvPr/>
        </p:nvSpPr>
        <p:spPr bwMode="auto">
          <a:xfrm>
            <a:off x="0" y="2071687"/>
            <a:ext cx="11128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a:t>
            </a:r>
          </a:p>
        </p:txBody>
      </p:sp>
      <p:sp>
        <p:nvSpPr>
          <p:cNvPr id="2903127" name="Text Box 87"/>
          <p:cNvSpPr txBox="1">
            <a:spLocks noChangeArrowheads="1"/>
          </p:cNvSpPr>
          <p:nvPr/>
        </p:nvSpPr>
        <p:spPr bwMode="auto">
          <a:xfrm>
            <a:off x="2286000" y="1385887"/>
            <a:ext cx="16462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Tag field</a:t>
            </a:r>
          </a:p>
        </p:txBody>
      </p:sp>
      <p:sp>
        <p:nvSpPr>
          <p:cNvPr id="2903128" name="Text Box 88"/>
          <p:cNvSpPr txBox="1">
            <a:spLocks noChangeArrowheads="1"/>
          </p:cNvSpPr>
          <p:nvPr/>
        </p:nvSpPr>
        <p:spPr bwMode="auto">
          <a:xfrm>
            <a:off x="5232400" y="1385887"/>
            <a:ext cx="1943100"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 field</a:t>
            </a:r>
          </a:p>
        </p:txBody>
      </p:sp>
      <p:sp>
        <p:nvSpPr>
          <p:cNvPr id="2903129" name="Text Box 89"/>
          <p:cNvSpPr txBox="1">
            <a:spLocks noChangeArrowheads="1"/>
          </p:cNvSpPr>
          <p:nvPr/>
        </p:nvSpPr>
        <p:spPr bwMode="auto">
          <a:xfrm>
            <a:off x="7289800" y="1385887"/>
            <a:ext cx="121126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Offset</a:t>
            </a:r>
          </a:p>
        </p:txBody>
      </p:sp>
      <p:cxnSp>
        <p:nvCxnSpPr>
          <p:cNvPr id="2903130" name="AutoShape 90"/>
          <p:cNvCxnSpPr>
            <a:cxnSpLocks noChangeShapeType="1"/>
          </p:cNvCxnSpPr>
          <p:nvPr/>
        </p:nvCxnSpPr>
        <p:spPr bwMode="auto">
          <a:xfrm rot="10800000" flipV="1">
            <a:off x="304800" y="1697037"/>
            <a:ext cx="4838700" cy="1249363"/>
          </a:xfrm>
          <a:prstGeom prst="curvedConnector3">
            <a:avLst>
              <a:gd name="adj1" fmla="val 104852"/>
            </a:avLst>
          </a:prstGeom>
          <a:noFill/>
          <a:ln w="38100">
            <a:solidFill>
              <a:schemeClr val="accent1"/>
            </a:solidFill>
            <a:round/>
            <a:headEnd/>
            <a:tailEnd type="triangle" w="med" len="med"/>
          </a:ln>
          <a:effectLst/>
        </p:spPr>
      </p:cxnSp>
      <p:grpSp>
        <p:nvGrpSpPr>
          <p:cNvPr id="5" name="Group 91"/>
          <p:cNvGrpSpPr>
            <a:grpSpLocks/>
          </p:cNvGrpSpPr>
          <p:nvPr/>
        </p:nvGrpSpPr>
        <p:grpSpPr bwMode="auto">
          <a:xfrm>
            <a:off x="874713" y="2403475"/>
            <a:ext cx="338137" cy="3863975"/>
            <a:chOff x="551" y="1589"/>
            <a:chExt cx="213" cy="2434"/>
          </a:xfrm>
        </p:grpSpPr>
        <p:sp>
          <p:nvSpPr>
            <p:cNvPr id="2903132" name="Text Box 92"/>
            <p:cNvSpPr txBox="1">
              <a:spLocks noChangeArrowheads="1"/>
            </p:cNvSpPr>
            <p:nvPr/>
          </p:nvSpPr>
          <p:spPr bwMode="auto">
            <a:xfrm>
              <a:off x="551" y="1589"/>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3133" name="Text Box 93"/>
            <p:cNvSpPr txBox="1">
              <a:spLocks noChangeArrowheads="1"/>
            </p:cNvSpPr>
            <p:nvPr/>
          </p:nvSpPr>
          <p:spPr bwMode="auto">
            <a:xfrm>
              <a:off x="551" y="1789"/>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3134" name="Text Box 94"/>
            <p:cNvSpPr txBox="1">
              <a:spLocks noChangeArrowheads="1"/>
            </p:cNvSpPr>
            <p:nvPr/>
          </p:nvSpPr>
          <p:spPr bwMode="auto">
            <a:xfrm>
              <a:off x="551" y="1981"/>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3135" name="Text Box 95"/>
            <p:cNvSpPr txBox="1">
              <a:spLocks noChangeArrowheads="1"/>
            </p:cNvSpPr>
            <p:nvPr/>
          </p:nvSpPr>
          <p:spPr bwMode="auto">
            <a:xfrm>
              <a:off x="551" y="2173"/>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3136" name="Text Box 96"/>
            <p:cNvSpPr txBox="1">
              <a:spLocks noChangeArrowheads="1"/>
            </p:cNvSpPr>
            <p:nvPr/>
          </p:nvSpPr>
          <p:spPr bwMode="auto">
            <a:xfrm>
              <a:off x="559" y="2373"/>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3137" name="Text Box 97"/>
            <p:cNvSpPr txBox="1">
              <a:spLocks noChangeArrowheads="1"/>
            </p:cNvSpPr>
            <p:nvPr/>
          </p:nvSpPr>
          <p:spPr bwMode="auto">
            <a:xfrm>
              <a:off x="559" y="2565"/>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3138" name="Text Box 98"/>
            <p:cNvSpPr txBox="1">
              <a:spLocks noChangeArrowheads="1"/>
            </p:cNvSpPr>
            <p:nvPr/>
          </p:nvSpPr>
          <p:spPr bwMode="auto">
            <a:xfrm>
              <a:off x="559" y="2757"/>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3139" name="Text Box 99"/>
            <p:cNvSpPr txBox="1">
              <a:spLocks noChangeArrowheads="1"/>
            </p:cNvSpPr>
            <p:nvPr/>
          </p:nvSpPr>
          <p:spPr bwMode="auto">
            <a:xfrm>
              <a:off x="559" y="2957"/>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3140" name="Text Box 100"/>
            <p:cNvSpPr txBox="1">
              <a:spLocks noChangeArrowheads="1"/>
            </p:cNvSpPr>
            <p:nvPr/>
          </p:nvSpPr>
          <p:spPr bwMode="auto">
            <a:xfrm>
              <a:off x="559" y="3581"/>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3141" name="Text Box 101"/>
            <p:cNvSpPr txBox="1">
              <a:spLocks noChangeArrowheads="1"/>
            </p:cNvSpPr>
            <p:nvPr/>
          </p:nvSpPr>
          <p:spPr bwMode="auto">
            <a:xfrm>
              <a:off x="559" y="3773"/>
              <a:ext cx="205" cy="250"/>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grpSp>
      <p:sp>
        <p:nvSpPr>
          <p:cNvPr id="102" name="Text Box 69"/>
          <p:cNvSpPr txBox="1">
            <a:spLocks noChangeArrowheads="1"/>
          </p:cNvSpPr>
          <p:nvPr/>
        </p:nvSpPr>
        <p:spPr bwMode="auto">
          <a:xfrm>
            <a:off x="2438400" y="19637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0xc-f</a:t>
            </a:r>
            <a:endParaRPr lang="en-US" sz="2800" b="1" dirty="0">
              <a:solidFill>
                <a:schemeClr val="tx1"/>
              </a:solidFill>
              <a:latin typeface="Times" pitchFamily="-65" charset="0"/>
            </a:endParaRPr>
          </a:p>
        </p:txBody>
      </p:sp>
      <p:sp>
        <p:nvSpPr>
          <p:cNvPr id="103" name="Text Box 70"/>
          <p:cNvSpPr txBox="1">
            <a:spLocks noChangeArrowheads="1"/>
          </p:cNvSpPr>
          <p:nvPr/>
        </p:nvSpPr>
        <p:spPr bwMode="auto">
          <a:xfrm>
            <a:off x="41148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104" name="Text Box 71"/>
          <p:cNvSpPr txBox="1">
            <a:spLocks noChangeArrowheads="1"/>
          </p:cNvSpPr>
          <p:nvPr/>
        </p:nvSpPr>
        <p:spPr bwMode="auto">
          <a:xfrm>
            <a:off x="57912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0x4-7</a:t>
            </a:r>
            <a:endParaRPr lang="en-US" sz="2800" b="1" dirty="0">
              <a:solidFill>
                <a:schemeClr val="tx1"/>
              </a:solidFill>
              <a:latin typeface="Times" pitchFamily="-65" charset="0"/>
            </a:endParaRPr>
          </a:p>
        </p:txBody>
      </p:sp>
      <p:sp>
        <p:nvSpPr>
          <p:cNvPr id="105" name="Text Box 72"/>
          <p:cNvSpPr txBox="1">
            <a:spLocks noChangeArrowheads="1"/>
          </p:cNvSpPr>
          <p:nvPr/>
        </p:nvSpPr>
        <p:spPr bwMode="auto">
          <a:xfrm>
            <a:off x="73914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dirty="0">
              <a:solidFill>
                <a:schemeClr val="tx1"/>
              </a:solidFill>
              <a:latin typeface="Times" pitchFamily="-65"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05090" name="Rectangle 2"/>
          <p:cNvSpPr>
            <a:spLocks noGrp="1" noChangeArrowheads="1"/>
          </p:cNvSpPr>
          <p:nvPr>
            <p:ph type="title"/>
          </p:nvPr>
        </p:nvSpPr>
        <p:spPr>
          <a:xfrm>
            <a:off x="323850" y="228600"/>
            <a:ext cx="8120063" cy="434975"/>
          </a:xfrm>
        </p:spPr>
        <p:txBody>
          <a:bodyPr/>
          <a:lstStyle/>
          <a:p>
            <a:r>
              <a:rPr lang="en-US" sz="3200" dirty="0"/>
              <a:t>So load that data into cache, setting tag, valid</a:t>
            </a:r>
            <a:endParaRPr lang="en-US" sz="4400" dirty="0"/>
          </a:p>
        </p:txBody>
      </p:sp>
      <p:grpSp>
        <p:nvGrpSpPr>
          <p:cNvPr id="2" name="Group 3"/>
          <p:cNvGrpSpPr>
            <a:grpSpLocks/>
          </p:cNvGrpSpPr>
          <p:nvPr/>
        </p:nvGrpSpPr>
        <p:grpSpPr bwMode="auto">
          <a:xfrm>
            <a:off x="0" y="1658937"/>
            <a:ext cx="8839200" cy="4665663"/>
            <a:chOff x="0" y="880"/>
            <a:chExt cx="5568" cy="2939"/>
          </a:xfrm>
        </p:grpSpPr>
        <p:sp>
          <p:nvSpPr>
            <p:cNvPr id="2905092" name="Rectangle 4"/>
            <p:cNvSpPr>
              <a:spLocks noChangeArrowheads="1"/>
            </p:cNvSpPr>
            <p:nvPr/>
          </p:nvSpPr>
          <p:spPr bwMode="auto">
            <a:xfrm>
              <a:off x="720" y="13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093" name="Rectangle 5"/>
            <p:cNvSpPr>
              <a:spLocks noChangeArrowheads="1"/>
            </p:cNvSpPr>
            <p:nvPr/>
          </p:nvSpPr>
          <p:spPr bwMode="auto">
            <a:xfrm>
              <a:off x="576" y="13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094" name="Rectangle 6"/>
            <p:cNvSpPr>
              <a:spLocks noChangeArrowheads="1"/>
            </p:cNvSpPr>
            <p:nvPr/>
          </p:nvSpPr>
          <p:spPr bwMode="auto">
            <a:xfrm>
              <a:off x="1344"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095" name="Rectangle 7"/>
            <p:cNvSpPr>
              <a:spLocks noChangeArrowheads="1"/>
            </p:cNvSpPr>
            <p:nvPr/>
          </p:nvSpPr>
          <p:spPr bwMode="auto">
            <a:xfrm>
              <a:off x="2400"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096" name="Rectangle 8"/>
            <p:cNvSpPr>
              <a:spLocks noChangeArrowheads="1"/>
            </p:cNvSpPr>
            <p:nvPr/>
          </p:nvSpPr>
          <p:spPr bwMode="auto">
            <a:xfrm>
              <a:off x="3456"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097" name="Rectangle 9"/>
            <p:cNvSpPr>
              <a:spLocks noChangeArrowheads="1"/>
            </p:cNvSpPr>
            <p:nvPr/>
          </p:nvSpPr>
          <p:spPr bwMode="auto">
            <a:xfrm>
              <a:off x="4512"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098" name="Rectangle 10"/>
            <p:cNvSpPr>
              <a:spLocks noChangeArrowheads="1"/>
            </p:cNvSpPr>
            <p:nvPr/>
          </p:nvSpPr>
          <p:spPr bwMode="auto">
            <a:xfrm>
              <a:off x="720" y="158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099" name="Rectangle 11"/>
            <p:cNvSpPr>
              <a:spLocks noChangeArrowheads="1"/>
            </p:cNvSpPr>
            <p:nvPr/>
          </p:nvSpPr>
          <p:spPr bwMode="auto">
            <a:xfrm>
              <a:off x="576" y="158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00" name="Rectangle 12"/>
            <p:cNvSpPr>
              <a:spLocks noChangeArrowheads="1"/>
            </p:cNvSpPr>
            <p:nvPr/>
          </p:nvSpPr>
          <p:spPr bwMode="auto">
            <a:xfrm>
              <a:off x="1344"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01" name="Rectangle 13"/>
            <p:cNvSpPr>
              <a:spLocks noChangeArrowheads="1"/>
            </p:cNvSpPr>
            <p:nvPr/>
          </p:nvSpPr>
          <p:spPr bwMode="auto">
            <a:xfrm>
              <a:off x="2400"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02" name="Rectangle 14"/>
            <p:cNvSpPr>
              <a:spLocks noChangeArrowheads="1"/>
            </p:cNvSpPr>
            <p:nvPr/>
          </p:nvSpPr>
          <p:spPr bwMode="auto">
            <a:xfrm>
              <a:off x="3456"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03" name="Rectangle 15"/>
            <p:cNvSpPr>
              <a:spLocks noChangeArrowheads="1"/>
            </p:cNvSpPr>
            <p:nvPr/>
          </p:nvSpPr>
          <p:spPr bwMode="auto">
            <a:xfrm>
              <a:off x="4512"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04" name="Rectangle 16"/>
            <p:cNvSpPr>
              <a:spLocks noChangeArrowheads="1"/>
            </p:cNvSpPr>
            <p:nvPr/>
          </p:nvSpPr>
          <p:spPr bwMode="auto">
            <a:xfrm>
              <a:off x="720" y="177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05" name="Rectangle 17"/>
            <p:cNvSpPr>
              <a:spLocks noChangeArrowheads="1"/>
            </p:cNvSpPr>
            <p:nvPr/>
          </p:nvSpPr>
          <p:spPr bwMode="auto">
            <a:xfrm>
              <a:off x="576" y="177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06" name="Rectangle 18"/>
            <p:cNvSpPr>
              <a:spLocks noChangeArrowheads="1"/>
            </p:cNvSpPr>
            <p:nvPr/>
          </p:nvSpPr>
          <p:spPr bwMode="auto">
            <a:xfrm>
              <a:off x="1344"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07" name="Rectangle 19"/>
            <p:cNvSpPr>
              <a:spLocks noChangeArrowheads="1"/>
            </p:cNvSpPr>
            <p:nvPr/>
          </p:nvSpPr>
          <p:spPr bwMode="auto">
            <a:xfrm>
              <a:off x="2400"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08" name="Rectangle 20"/>
            <p:cNvSpPr>
              <a:spLocks noChangeArrowheads="1"/>
            </p:cNvSpPr>
            <p:nvPr/>
          </p:nvSpPr>
          <p:spPr bwMode="auto">
            <a:xfrm>
              <a:off x="3456"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09" name="Rectangle 21"/>
            <p:cNvSpPr>
              <a:spLocks noChangeArrowheads="1"/>
            </p:cNvSpPr>
            <p:nvPr/>
          </p:nvSpPr>
          <p:spPr bwMode="auto">
            <a:xfrm>
              <a:off x="4512"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10" name="Rectangle 22"/>
            <p:cNvSpPr>
              <a:spLocks noChangeArrowheads="1"/>
            </p:cNvSpPr>
            <p:nvPr/>
          </p:nvSpPr>
          <p:spPr bwMode="auto">
            <a:xfrm>
              <a:off x="720" y="196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11" name="Rectangle 23"/>
            <p:cNvSpPr>
              <a:spLocks noChangeArrowheads="1"/>
            </p:cNvSpPr>
            <p:nvPr/>
          </p:nvSpPr>
          <p:spPr bwMode="auto">
            <a:xfrm>
              <a:off x="576" y="196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12" name="Rectangle 24"/>
            <p:cNvSpPr>
              <a:spLocks noChangeArrowheads="1"/>
            </p:cNvSpPr>
            <p:nvPr/>
          </p:nvSpPr>
          <p:spPr bwMode="auto">
            <a:xfrm>
              <a:off x="1344"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13" name="Rectangle 25"/>
            <p:cNvSpPr>
              <a:spLocks noChangeArrowheads="1"/>
            </p:cNvSpPr>
            <p:nvPr/>
          </p:nvSpPr>
          <p:spPr bwMode="auto">
            <a:xfrm>
              <a:off x="2400"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14" name="Rectangle 26"/>
            <p:cNvSpPr>
              <a:spLocks noChangeArrowheads="1"/>
            </p:cNvSpPr>
            <p:nvPr/>
          </p:nvSpPr>
          <p:spPr bwMode="auto">
            <a:xfrm>
              <a:off x="3456"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15" name="Rectangle 27"/>
            <p:cNvSpPr>
              <a:spLocks noChangeArrowheads="1"/>
            </p:cNvSpPr>
            <p:nvPr/>
          </p:nvSpPr>
          <p:spPr bwMode="auto">
            <a:xfrm>
              <a:off x="4512"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16" name="Rectangle 28"/>
            <p:cNvSpPr>
              <a:spLocks noChangeArrowheads="1"/>
            </p:cNvSpPr>
            <p:nvPr/>
          </p:nvSpPr>
          <p:spPr bwMode="auto">
            <a:xfrm>
              <a:off x="720" y="21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17" name="Rectangle 29"/>
            <p:cNvSpPr>
              <a:spLocks noChangeArrowheads="1"/>
            </p:cNvSpPr>
            <p:nvPr/>
          </p:nvSpPr>
          <p:spPr bwMode="auto">
            <a:xfrm>
              <a:off x="576" y="21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18" name="Rectangle 30"/>
            <p:cNvSpPr>
              <a:spLocks noChangeArrowheads="1"/>
            </p:cNvSpPr>
            <p:nvPr/>
          </p:nvSpPr>
          <p:spPr bwMode="auto">
            <a:xfrm>
              <a:off x="1344"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19" name="Rectangle 31"/>
            <p:cNvSpPr>
              <a:spLocks noChangeArrowheads="1"/>
            </p:cNvSpPr>
            <p:nvPr/>
          </p:nvSpPr>
          <p:spPr bwMode="auto">
            <a:xfrm>
              <a:off x="2400"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20" name="Rectangle 32"/>
            <p:cNvSpPr>
              <a:spLocks noChangeArrowheads="1"/>
            </p:cNvSpPr>
            <p:nvPr/>
          </p:nvSpPr>
          <p:spPr bwMode="auto">
            <a:xfrm>
              <a:off x="3456"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21" name="Rectangle 33"/>
            <p:cNvSpPr>
              <a:spLocks noChangeArrowheads="1"/>
            </p:cNvSpPr>
            <p:nvPr/>
          </p:nvSpPr>
          <p:spPr bwMode="auto">
            <a:xfrm>
              <a:off x="4512"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22" name="Rectangle 34"/>
            <p:cNvSpPr>
              <a:spLocks noChangeArrowheads="1"/>
            </p:cNvSpPr>
            <p:nvPr/>
          </p:nvSpPr>
          <p:spPr bwMode="auto">
            <a:xfrm>
              <a:off x="720" y="23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23" name="Rectangle 35"/>
            <p:cNvSpPr>
              <a:spLocks noChangeArrowheads="1"/>
            </p:cNvSpPr>
            <p:nvPr/>
          </p:nvSpPr>
          <p:spPr bwMode="auto">
            <a:xfrm>
              <a:off x="576" y="23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24" name="Rectangle 36"/>
            <p:cNvSpPr>
              <a:spLocks noChangeArrowheads="1"/>
            </p:cNvSpPr>
            <p:nvPr/>
          </p:nvSpPr>
          <p:spPr bwMode="auto">
            <a:xfrm>
              <a:off x="1344"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25" name="Rectangle 37"/>
            <p:cNvSpPr>
              <a:spLocks noChangeArrowheads="1"/>
            </p:cNvSpPr>
            <p:nvPr/>
          </p:nvSpPr>
          <p:spPr bwMode="auto">
            <a:xfrm>
              <a:off x="2400"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26" name="Rectangle 38"/>
            <p:cNvSpPr>
              <a:spLocks noChangeArrowheads="1"/>
            </p:cNvSpPr>
            <p:nvPr/>
          </p:nvSpPr>
          <p:spPr bwMode="auto">
            <a:xfrm>
              <a:off x="3456"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27" name="Rectangle 39"/>
            <p:cNvSpPr>
              <a:spLocks noChangeArrowheads="1"/>
            </p:cNvSpPr>
            <p:nvPr/>
          </p:nvSpPr>
          <p:spPr bwMode="auto">
            <a:xfrm>
              <a:off x="4512"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28" name="Rectangle 40"/>
            <p:cNvSpPr>
              <a:spLocks noChangeArrowheads="1"/>
            </p:cNvSpPr>
            <p:nvPr/>
          </p:nvSpPr>
          <p:spPr bwMode="auto">
            <a:xfrm>
              <a:off x="720" y="254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29" name="Rectangle 41"/>
            <p:cNvSpPr>
              <a:spLocks noChangeArrowheads="1"/>
            </p:cNvSpPr>
            <p:nvPr/>
          </p:nvSpPr>
          <p:spPr bwMode="auto">
            <a:xfrm>
              <a:off x="576" y="254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30" name="Rectangle 42"/>
            <p:cNvSpPr>
              <a:spLocks noChangeArrowheads="1"/>
            </p:cNvSpPr>
            <p:nvPr/>
          </p:nvSpPr>
          <p:spPr bwMode="auto">
            <a:xfrm>
              <a:off x="1344"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31" name="Rectangle 43"/>
            <p:cNvSpPr>
              <a:spLocks noChangeArrowheads="1"/>
            </p:cNvSpPr>
            <p:nvPr/>
          </p:nvSpPr>
          <p:spPr bwMode="auto">
            <a:xfrm>
              <a:off x="2400"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32" name="Rectangle 44"/>
            <p:cNvSpPr>
              <a:spLocks noChangeArrowheads="1"/>
            </p:cNvSpPr>
            <p:nvPr/>
          </p:nvSpPr>
          <p:spPr bwMode="auto">
            <a:xfrm>
              <a:off x="3456"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33" name="Rectangle 45"/>
            <p:cNvSpPr>
              <a:spLocks noChangeArrowheads="1"/>
            </p:cNvSpPr>
            <p:nvPr/>
          </p:nvSpPr>
          <p:spPr bwMode="auto">
            <a:xfrm>
              <a:off x="4512"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34" name="Rectangle 46"/>
            <p:cNvSpPr>
              <a:spLocks noChangeArrowheads="1"/>
            </p:cNvSpPr>
            <p:nvPr/>
          </p:nvSpPr>
          <p:spPr bwMode="auto">
            <a:xfrm>
              <a:off x="720" y="273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35" name="Rectangle 47"/>
            <p:cNvSpPr>
              <a:spLocks noChangeArrowheads="1"/>
            </p:cNvSpPr>
            <p:nvPr/>
          </p:nvSpPr>
          <p:spPr bwMode="auto">
            <a:xfrm>
              <a:off x="576" y="273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36" name="Rectangle 48"/>
            <p:cNvSpPr>
              <a:spLocks noChangeArrowheads="1"/>
            </p:cNvSpPr>
            <p:nvPr/>
          </p:nvSpPr>
          <p:spPr bwMode="auto">
            <a:xfrm>
              <a:off x="1344"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37" name="Rectangle 49"/>
            <p:cNvSpPr>
              <a:spLocks noChangeArrowheads="1"/>
            </p:cNvSpPr>
            <p:nvPr/>
          </p:nvSpPr>
          <p:spPr bwMode="auto">
            <a:xfrm>
              <a:off x="2400"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38" name="Rectangle 50"/>
            <p:cNvSpPr>
              <a:spLocks noChangeArrowheads="1"/>
            </p:cNvSpPr>
            <p:nvPr/>
          </p:nvSpPr>
          <p:spPr bwMode="auto">
            <a:xfrm>
              <a:off x="3456"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39" name="Rectangle 51"/>
            <p:cNvSpPr>
              <a:spLocks noChangeArrowheads="1"/>
            </p:cNvSpPr>
            <p:nvPr/>
          </p:nvSpPr>
          <p:spPr bwMode="auto">
            <a:xfrm>
              <a:off x="4512"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40" name="Rectangle 52"/>
            <p:cNvSpPr>
              <a:spLocks noChangeArrowheads="1"/>
            </p:cNvSpPr>
            <p:nvPr/>
          </p:nvSpPr>
          <p:spPr bwMode="auto">
            <a:xfrm>
              <a:off x="720" y="33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41" name="Rectangle 53"/>
            <p:cNvSpPr>
              <a:spLocks noChangeArrowheads="1"/>
            </p:cNvSpPr>
            <p:nvPr/>
          </p:nvSpPr>
          <p:spPr bwMode="auto">
            <a:xfrm>
              <a:off x="576" y="33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42" name="Rectangle 54"/>
            <p:cNvSpPr>
              <a:spLocks noChangeArrowheads="1"/>
            </p:cNvSpPr>
            <p:nvPr/>
          </p:nvSpPr>
          <p:spPr bwMode="auto">
            <a:xfrm>
              <a:off x="1344"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43" name="Rectangle 55"/>
            <p:cNvSpPr>
              <a:spLocks noChangeArrowheads="1"/>
            </p:cNvSpPr>
            <p:nvPr/>
          </p:nvSpPr>
          <p:spPr bwMode="auto">
            <a:xfrm>
              <a:off x="2400"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44" name="Rectangle 56"/>
            <p:cNvSpPr>
              <a:spLocks noChangeArrowheads="1"/>
            </p:cNvSpPr>
            <p:nvPr/>
          </p:nvSpPr>
          <p:spPr bwMode="auto">
            <a:xfrm>
              <a:off x="3456"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45" name="Rectangle 57"/>
            <p:cNvSpPr>
              <a:spLocks noChangeArrowheads="1"/>
            </p:cNvSpPr>
            <p:nvPr/>
          </p:nvSpPr>
          <p:spPr bwMode="auto">
            <a:xfrm>
              <a:off x="4512"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46" name="Rectangle 58"/>
            <p:cNvSpPr>
              <a:spLocks noChangeArrowheads="1"/>
            </p:cNvSpPr>
            <p:nvPr/>
          </p:nvSpPr>
          <p:spPr bwMode="auto">
            <a:xfrm>
              <a:off x="720" y="35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47" name="Rectangle 59"/>
            <p:cNvSpPr>
              <a:spLocks noChangeArrowheads="1"/>
            </p:cNvSpPr>
            <p:nvPr/>
          </p:nvSpPr>
          <p:spPr bwMode="auto">
            <a:xfrm>
              <a:off x="576" y="35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48" name="Rectangle 60"/>
            <p:cNvSpPr>
              <a:spLocks noChangeArrowheads="1"/>
            </p:cNvSpPr>
            <p:nvPr/>
          </p:nvSpPr>
          <p:spPr bwMode="auto">
            <a:xfrm>
              <a:off x="1344"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49" name="Rectangle 61"/>
            <p:cNvSpPr>
              <a:spLocks noChangeArrowheads="1"/>
            </p:cNvSpPr>
            <p:nvPr/>
          </p:nvSpPr>
          <p:spPr bwMode="auto">
            <a:xfrm>
              <a:off x="2400"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50" name="Rectangle 62"/>
            <p:cNvSpPr>
              <a:spLocks noChangeArrowheads="1"/>
            </p:cNvSpPr>
            <p:nvPr/>
          </p:nvSpPr>
          <p:spPr bwMode="auto">
            <a:xfrm>
              <a:off x="3456"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51" name="Rectangle 63"/>
            <p:cNvSpPr>
              <a:spLocks noChangeArrowheads="1"/>
            </p:cNvSpPr>
            <p:nvPr/>
          </p:nvSpPr>
          <p:spPr bwMode="auto">
            <a:xfrm>
              <a:off x="4512"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5152" name="Text Box 64"/>
            <p:cNvSpPr txBox="1">
              <a:spLocks noChangeArrowheads="1"/>
            </p:cNvSpPr>
            <p:nvPr/>
          </p:nvSpPr>
          <p:spPr bwMode="auto">
            <a:xfrm>
              <a:off x="2390"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nvGrpSpPr>
            <p:cNvPr id="3" name="Group 65"/>
            <p:cNvGrpSpPr>
              <a:grpSpLocks/>
            </p:cNvGrpSpPr>
            <p:nvPr/>
          </p:nvGrpSpPr>
          <p:grpSpPr bwMode="auto">
            <a:xfrm>
              <a:off x="336" y="880"/>
              <a:ext cx="969" cy="567"/>
              <a:chOff x="336" y="880"/>
              <a:chExt cx="969" cy="567"/>
            </a:xfrm>
          </p:grpSpPr>
          <p:sp>
            <p:nvSpPr>
              <p:cNvPr id="2905154" name="Text Box 66"/>
              <p:cNvSpPr txBox="1">
                <a:spLocks noChangeArrowheads="1"/>
              </p:cNvSpPr>
              <p:nvPr/>
            </p:nvSpPr>
            <p:spPr bwMode="auto">
              <a:xfrm>
                <a:off x="336" y="880"/>
                <a:ext cx="63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05155" name="Text Box 67"/>
              <p:cNvSpPr txBox="1">
                <a:spLocks noChangeArrowheads="1"/>
              </p:cNvSpPr>
              <p:nvPr/>
            </p:nvSpPr>
            <p:spPr bwMode="auto">
              <a:xfrm>
                <a:off x="816" y="1120"/>
                <a:ext cx="48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grpSp>
        <p:grpSp>
          <p:nvGrpSpPr>
            <p:cNvPr id="4" name="Group 72"/>
            <p:cNvGrpSpPr>
              <a:grpSpLocks/>
            </p:cNvGrpSpPr>
            <p:nvPr/>
          </p:nvGrpSpPr>
          <p:grpSpPr bwMode="auto">
            <a:xfrm>
              <a:off x="0" y="1335"/>
              <a:ext cx="654" cy="2484"/>
              <a:chOff x="0" y="1335"/>
              <a:chExt cx="654" cy="2484"/>
            </a:xfrm>
          </p:grpSpPr>
          <p:sp>
            <p:nvSpPr>
              <p:cNvPr id="2905161" name="Text Box 73"/>
              <p:cNvSpPr txBox="1">
                <a:spLocks noChangeArrowheads="1"/>
              </p:cNvSpPr>
              <p:nvPr/>
            </p:nvSpPr>
            <p:spPr bwMode="auto">
              <a:xfrm>
                <a:off x="192" y="133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905162" name="Text Box 74"/>
              <p:cNvSpPr txBox="1">
                <a:spLocks noChangeArrowheads="1"/>
              </p:cNvSpPr>
              <p:nvPr/>
            </p:nvSpPr>
            <p:spPr bwMode="auto">
              <a:xfrm>
                <a:off x="192" y="152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a:t>
                </a:r>
                <a:endParaRPr lang="en-US" sz="2800">
                  <a:solidFill>
                    <a:schemeClr val="tx1"/>
                  </a:solidFill>
                  <a:latin typeface="Times" pitchFamily="-65" charset="0"/>
                </a:endParaRPr>
              </a:p>
            </p:txBody>
          </p:sp>
          <p:sp>
            <p:nvSpPr>
              <p:cNvPr id="2905163" name="Text Box 75"/>
              <p:cNvSpPr txBox="1">
                <a:spLocks noChangeArrowheads="1"/>
              </p:cNvSpPr>
              <p:nvPr/>
            </p:nvSpPr>
            <p:spPr bwMode="auto">
              <a:xfrm>
                <a:off x="192" y="171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05164" name="Text Box 76"/>
              <p:cNvSpPr txBox="1">
                <a:spLocks noChangeArrowheads="1"/>
              </p:cNvSpPr>
              <p:nvPr/>
            </p:nvSpPr>
            <p:spPr bwMode="auto">
              <a:xfrm>
                <a:off x="192" y="1911"/>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905165" name="Text Box 77"/>
              <p:cNvSpPr txBox="1">
                <a:spLocks noChangeArrowheads="1"/>
              </p:cNvSpPr>
              <p:nvPr/>
            </p:nvSpPr>
            <p:spPr bwMode="auto">
              <a:xfrm>
                <a:off x="192" y="2103"/>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905166" name="Text Box 78"/>
              <p:cNvSpPr txBox="1">
                <a:spLocks noChangeArrowheads="1"/>
              </p:cNvSpPr>
              <p:nvPr/>
            </p:nvSpPr>
            <p:spPr bwMode="auto">
              <a:xfrm>
                <a:off x="192" y="229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905167" name="Text Box 79"/>
              <p:cNvSpPr txBox="1">
                <a:spLocks noChangeArrowheads="1"/>
              </p:cNvSpPr>
              <p:nvPr/>
            </p:nvSpPr>
            <p:spPr bwMode="auto">
              <a:xfrm>
                <a:off x="192" y="248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905168" name="Text Box 80"/>
              <p:cNvSpPr txBox="1">
                <a:spLocks noChangeArrowheads="1"/>
              </p:cNvSpPr>
              <p:nvPr/>
            </p:nvSpPr>
            <p:spPr bwMode="auto">
              <a:xfrm>
                <a:off x="192" y="267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905169" name="Text Box 81"/>
              <p:cNvSpPr txBox="1">
                <a:spLocks noChangeArrowheads="1"/>
              </p:cNvSpPr>
              <p:nvPr/>
            </p:nvSpPr>
            <p:spPr bwMode="auto">
              <a:xfrm>
                <a:off x="0" y="3300"/>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1022</a:t>
                </a:r>
                <a:endParaRPr lang="en-US" sz="2800">
                  <a:solidFill>
                    <a:schemeClr val="tx1"/>
                  </a:solidFill>
                  <a:latin typeface="Times" pitchFamily="-65" charset="0"/>
                </a:endParaRPr>
              </a:p>
            </p:txBody>
          </p:sp>
          <p:sp>
            <p:nvSpPr>
              <p:cNvPr id="2905170" name="Text Box 82"/>
              <p:cNvSpPr txBox="1">
                <a:spLocks noChangeArrowheads="1"/>
              </p:cNvSpPr>
              <p:nvPr/>
            </p:nvSpPr>
            <p:spPr bwMode="auto">
              <a:xfrm>
                <a:off x="0" y="3492"/>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1023</a:t>
                </a:r>
                <a:endParaRPr lang="en-US" sz="2800">
                  <a:solidFill>
                    <a:schemeClr val="tx1"/>
                  </a:solidFill>
                  <a:latin typeface="Times" pitchFamily="-65" charset="0"/>
                </a:endParaRPr>
              </a:p>
            </p:txBody>
          </p:sp>
          <p:sp>
            <p:nvSpPr>
              <p:cNvPr id="2905171" name="Text Box 83"/>
              <p:cNvSpPr txBox="1">
                <a:spLocks noChangeArrowheads="1"/>
              </p:cNvSpPr>
              <p:nvPr/>
            </p:nvSpPr>
            <p:spPr bwMode="auto">
              <a:xfrm>
                <a:off x="192"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2905172" name="Text Box 84"/>
          <p:cNvSpPr txBox="1">
            <a:spLocks noChangeArrowheads="1"/>
          </p:cNvSpPr>
          <p:nvPr/>
        </p:nvSpPr>
        <p:spPr bwMode="auto">
          <a:xfrm>
            <a:off x="841375" y="26828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t>1</a:t>
            </a:r>
          </a:p>
        </p:txBody>
      </p:sp>
      <p:sp>
        <p:nvSpPr>
          <p:cNvPr id="2905173" name="Text Box 85"/>
          <p:cNvSpPr txBox="1">
            <a:spLocks noChangeArrowheads="1"/>
          </p:cNvSpPr>
          <p:nvPr/>
        </p:nvSpPr>
        <p:spPr bwMode="auto">
          <a:xfrm>
            <a:off x="1470025" y="27019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t>0</a:t>
            </a:r>
          </a:p>
        </p:txBody>
      </p:sp>
      <p:sp>
        <p:nvSpPr>
          <p:cNvPr id="2905174" name="Text Box 86"/>
          <p:cNvSpPr txBox="1">
            <a:spLocks noChangeArrowheads="1"/>
          </p:cNvSpPr>
          <p:nvPr/>
        </p:nvSpPr>
        <p:spPr bwMode="auto">
          <a:xfrm>
            <a:off x="2765425" y="27019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a:t>d</a:t>
            </a:r>
            <a:endParaRPr lang="en-US" sz="2400" b="1" dirty="0"/>
          </a:p>
        </p:txBody>
      </p:sp>
      <p:sp>
        <p:nvSpPr>
          <p:cNvPr id="2905175" name="Text Box 87"/>
          <p:cNvSpPr txBox="1">
            <a:spLocks noChangeArrowheads="1"/>
          </p:cNvSpPr>
          <p:nvPr/>
        </p:nvSpPr>
        <p:spPr bwMode="auto">
          <a:xfrm>
            <a:off x="4460875" y="27019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t>c</a:t>
            </a:r>
            <a:endParaRPr lang="en-US" sz="2400" b="1" dirty="0"/>
          </a:p>
        </p:txBody>
      </p:sp>
      <p:sp>
        <p:nvSpPr>
          <p:cNvPr id="2905176" name="Text Box 88"/>
          <p:cNvSpPr txBox="1">
            <a:spLocks noChangeArrowheads="1"/>
          </p:cNvSpPr>
          <p:nvPr/>
        </p:nvSpPr>
        <p:spPr bwMode="auto">
          <a:xfrm>
            <a:off x="6175375" y="27019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t>b</a:t>
            </a:r>
            <a:endParaRPr lang="en-US" sz="2400" b="1" dirty="0"/>
          </a:p>
        </p:txBody>
      </p:sp>
      <p:sp>
        <p:nvSpPr>
          <p:cNvPr id="2905177" name="Text Box 89"/>
          <p:cNvSpPr txBox="1">
            <a:spLocks noChangeArrowheads="1"/>
          </p:cNvSpPr>
          <p:nvPr/>
        </p:nvSpPr>
        <p:spPr bwMode="auto">
          <a:xfrm>
            <a:off x="7813675" y="27019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smtClean="0"/>
              <a:t>a</a:t>
            </a:r>
            <a:endParaRPr lang="en-US" sz="2400" b="1" dirty="0"/>
          </a:p>
        </p:txBody>
      </p:sp>
      <p:sp>
        <p:nvSpPr>
          <p:cNvPr id="2905178" name="Rectangle 90"/>
          <p:cNvSpPr>
            <a:spLocks noGrp="1" noChangeArrowheads="1"/>
          </p:cNvSpPr>
          <p:nvPr>
            <p:ph type="body" idx="1"/>
          </p:nvPr>
        </p:nvSpPr>
        <p:spPr>
          <a:xfrm>
            <a:off x="628650" y="1119187"/>
            <a:ext cx="8286750" cy="371475"/>
          </a:xfrm>
          <a:noFill/>
          <a:ln/>
        </p:spPr>
        <p:txBody>
          <a:bodyPr/>
          <a:lstStyle/>
          <a:p>
            <a:pPr marL="285750" indent="-285750"/>
            <a:r>
              <a:rPr lang="en-US" sz="2800" u="sng">
                <a:solidFill>
                  <a:srgbClr val="FF0000"/>
                </a:solidFill>
                <a:latin typeface="Courier New" pitchFamily="-65" charset="0"/>
              </a:rPr>
              <a:t>000000000000000000</a:t>
            </a:r>
            <a:r>
              <a:rPr lang="en-US" sz="2800">
                <a:latin typeface="Courier New" pitchFamily="-65" charset="0"/>
              </a:rPr>
              <a:t> 0000000001 0100</a:t>
            </a:r>
            <a:endParaRPr lang="en-US"/>
          </a:p>
        </p:txBody>
      </p:sp>
      <p:sp>
        <p:nvSpPr>
          <p:cNvPr id="2905179" name="Line 91"/>
          <p:cNvSpPr>
            <a:spLocks noChangeShapeType="1"/>
          </p:cNvSpPr>
          <p:nvPr/>
        </p:nvSpPr>
        <p:spPr bwMode="auto">
          <a:xfrm flipH="1">
            <a:off x="1657350" y="1576387"/>
            <a:ext cx="1238250" cy="11811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05180" name="Text Box 92"/>
          <p:cNvSpPr txBox="1">
            <a:spLocks noChangeArrowheads="1"/>
          </p:cNvSpPr>
          <p:nvPr/>
        </p:nvSpPr>
        <p:spPr bwMode="auto">
          <a:xfrm>
            <a:off x="0" y="2071687"/>
            <a:ext cx="11128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a:t>
            </a:r>
          </a:p>
        </p:txBody>
      </p:sp>
      <p:sp>
        <p:nvSpPr>
          <p:cNvPr id="2905181" name="Text Box 93"/>
          <p:cNvSpPr txBox="1">
            <a:spLocks noChangeArrowheads="1"/>
          </p:cNvSpPr>
          <p:nvPr/>
        </p:nvSpPr>
        <p:spPr bwMode="auto">
          <a:xfrm>
            <a:off x="2286000" y="1385887"/>
            <a:ext cx="1646238" cy="519113"/>
          </a:xfrm>
          <a:prstGeom prst="rect">
            <a:avLst/>
          </a:prstGeom>
          <a:noFill/>
          <a:ln w="12700">
            <a:noFill/>
            <a:miter lim="800000"/>
            <a:headEnd/>
            <a:tailEnd/>
          </a:ln>
          <a:effectLst/>
        </p:spPr>
        <p:txBody>
          <a:bodyPr wrap="none">
            <a:prstTxWarp prst="textNoShape">
              <a:avLst/>
            </a:prstTxWarp>
            <a:spAutoFit/>
          </a:bodyPr>
          <a:lstStyle/>
          <a:p>
            <a:r>
              <a:rPr lang="en-US" sz="2800" b="1" dirty="0">
                <a:solidFill>
                  <a:schemeClr val="tx1"/>
                </a:solidFill>
              </a:rPr>
              <a:t>Tag field</a:t>
            </a:r>
          </a:p>
        </p:txBody>
      </p:sp>
      <p:sp>
        <p:nvSpPr>
          <p:cNvPr id="2905182" name="Text Box 94"/>
          <p:cNvSpPr txBox="1">
            <a:spLocks noChangeArrowheads="1"/>
          </p:cNvSpPr>
          <p:nvPr/>
        </p:nvSpPr>
        <p:spPr bwMode="auto">
          <a:xfrm>
            <a:off x="5232400" y="1385887"/>
            <a:ext cx="1943100"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 field</a:t>
            </a:r>
          </a:p>
        </p:txBody>
      </p:sp>
      <p:sp>
        <p:nvSpPr>
          <p:cNvPr id="2905183" name="Text Box 95"/>
          <p:cNvSpPr txBox="1">
            <a:spLocks noChangeArrowheads="1"/>
          </p:cNvSpPr>
          <p:nvPr/>
        </p:nvSpPr>
        <p:spPr bwMode="auto">
          <a:xfrm>
            <a:off x="7289800" y="1385887"/>
            <a:ext cx="121126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Offset</a:t>
            </a:r>
          </a:p>
        </p:txBody>
      </p:sp>
      <p:sp>
        <p:nvSpPr>
          <p:cNvPr id="2905184" name="Text Box 96"/>
          <p:cNvSpPr txBox="1">
            <a:spLocks noChangeArrowheads="1"/>
          </p:cNvSpPr>
          <p:nvPr/>
        </p:nvSpPr>
        <p:spPr bwMode="auto">
          <a:xfrm>
            <a:off x="874713" y="24034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5185" name="Text Box 97"/>
          <p:cNvSpPr txBox="1">
            <a:spLocks noChangeArrowheads="1"/>
          </p:cNvSpPr>
          <p:nvPr/>
        </p:nvSpPr>
        <p:spPr bwMode="auto">
          <a:xfrm>
            <a:off x="874713" y="30257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5186" name="Text Box 98"/>
          <p:cNvSpPr txBox="1">
            <a:spLocks noChangeArrowheads="1"/>
          </p:cNvSpPr>
          <p:nvPr/>
        </p:nvSpPr>
        <p:spPr bwMode="auto">
          <a:xfrm>
            <a:off x="874713" y="3330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5187" name="Text Box 99"/>
          <p:cNvSpPr txBox="1">
            <a:spLocks noChangeArrowheads="1"/>
          </p:cNvSpPr>
          <p:nvPr/>
        </p:nvSpPr>
        <p:spPr bwMode="auto">
          <a:xfrm>
            <a:off x="887413" y="36480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5188" name="Text Box 100"/>
          <p:cNvSpPr txBox="1">
            <a:spLocks noChangeArrowheads="1"/>
          </p:cNvSpPr>
          <p:nvPr/>
        </p:nvSpPr>
        <p:spPr bwMode="auto">
          <a:xfrm>
            <a:off x="887413" y="39528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5189" name="Text Box 101"/>
          <p:cNvSpPr txBox="1">
            <a:spLocks noChangeArrowheads="1"/>
          </p:cNvSpPr>
          <p:nvPr/>
        </p:nvSpPr>
        <p:spPr bwMode="auto">
          <a:xfrm>
            <a:off x="887413" y="42576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5190" name="Text Box 102"/>
          <p:cNvSpPr txBox="1">
            <a:spLocks noChangeArrowheads="1"/>
          </p:cNvSpPr>
          <p:nvPr/>
        </p:nvSpPr>
        <p:spPr bwMode="auto">
          <a:xfrm>
            <a:off x="887413" y="45751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5191" name="Text Box 103"/>
          <p:cNvSpPr txBox="1">
            <a:spLocks noChangeArrowheads="1"/>
          </p:cNvSpPr>
          <p:nvPr/>
        </p:nvSpPr>
        <p:spPr bwMode="auto">
          <a:xfrm>
            <a:off x="887413" y="55657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5192" name="Text Box 104"/>
          <p:cNvSpPr txBox="1">
            <a:spLocks noChangeArrowheads="1"/>
          </p:cNvSpPr>
          <p:nvPr/>
        </p:nvSpPr>
        <p:spPr bwMode="auto">
          <a:xfrm>
            <a:off x="887413" y="5870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105" name="Text Box 69"/>
          <p:cNvSpPr txBox="1">
            <a:spLocks noChangeArrowheads="1"/>
          </p:cNvSpPr>
          <p:nvPr/>
        </p:nvSpPr>
        <p:spPr bwMode="auto">
          <a:xfrm>
            <a:off x="2438400" y="19637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0xc-f</a:t>
            </a:r>
            <a:endParaRPr lang="en-US" sz="2800" b="1" dirty="0">
              <a:solidFill>
                <a:schemeClr val="tx1"/>
              </a:solidFill>
              <a:latin typeface="Times" pitchFamily="-65" charset="0"/>
            </a:endParaRPr>
          </a:p>
        </p:txBody>
      </p:sp>
      <p:sp>
        <p:nvSpPr>
          <p:cNvPr id="106" name="Text Box 70"/>
          <p:cNvSpPr txBox="1">
            <a:spLocks noChangeArrowheads="1"/>
          </p:cNvSpPr>
          <p:nvPr/>
        </p:nvSpPr>
        <p:spPr bwMode="auto">
          <a:xfrm>
            <a:off x="41148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107" name="Text Box 71"/>
          <p:cNvSpPr txBox="1">
            <a:spLocks noChangeArrowheads="1"/>
          </p:cNvSpPr>
          <p:nvPr/>
        </p:nvSpPr>
        <p:spPr bwMode="auto">
          <a:xfrm>
            <a:off x="57912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0x4-7</a:t>
            </a:r>
            <a:endParaRPr lang="en-US" sz="2800" b="1" dirty="0">
              <a:solidFill>
                <a:schemeClr val="tx1"/>
              </a:solidFill>
              <a:latin typeface="Times" pitchFamily="-65" charset="0"/>
            </a:endParaRPr>
          </a:p>
        </p:txBody>
      </p:sp>
      <p:sp>
        <p:nvSpPr>
          <p:cNvPr id="108" name="Text Box 72"/>
          <p:cNvSpPr txBox="1">
            <a:spLocks noChangeArrowheads="1"/>
          </p:cNvSpPr>
          <p:nvPr/>
        </p:nvSpPr>
        <p:spPr bwMode="auto">
          <a:xfrm>
            <a:off x="73914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dirty="0">
              <a:solidFill>
                <a:schemeClr val="tx1"/>
              </a:solidFill>
              <a:latin typeface="Times" pitchFamily="-65"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07138" name="Rectangle 2"/>
          <p:cNvSpPr>
            <a:spLocks noGrp="1" noChangeArrowheads="1"/>
          </p:cNvSpPr>
          <p:nvPr>
            <p:ph type="title"/>
          </p:nvPr>
        </p:nvSpPr>
        <p:spPr>
          <a:xfrm>
            <a:off x="609600" y="254000"/>
            <a:ext cx="8534400" cy="474663"/>
          </a:xfrm>
        </p:spPr>
        <p:txBody>
          <a:bodyPr/>
          <a:lstStyle/>
          <a:p>
            <a:r>
              <a:rPr lang="en-US" sz="3600" dirty="0"/>
              <a:t>Read from cache at offset, return word </a:t>
            </a:r>
            <a:r>
              <a:rPr lang="en-US" sz="3600" dirty="0" err="1"/>
              <a:t>b</a:t>
            </a:r>
            <a:endParaRPr lang="en-US" sz="3600" dirty="0"/>
          </a:p>
        </p:txBody>
      </p:sp>
      <p:sp>
        <p:nvSpPr>
          <p:cNvPr id="2907139" name="Rectangle 3"/>
          <p:cNvSpPr>
            <a:spLocks noGrp="1" noChangeArrowheads="1"/>
          </p:cNvSpPr>
          <p:nvPr>
            <p:ph type="body" idx="1"/>
          </p:nvPr>
        </p:nvSpPr>
        <p:spPr>
          <a:xfrm>
            <a:off x="628650" y="1119187"/>
            <a:ext cx="8286750" cy="371475"/>
          </a:xfrm>
          <a:noFill/>
          <a:ln/>
        </p:spPr>
        <p:txBody>
          <a:bodyPr/>
          <a:lstStyle/>
          <a:p>
            <a:pPr marL="285750" indent="-285750"/>
            <a:r>
              <a:rPr lang="en-US" sz="2800">
                <a:latin typeface="Courier New" pitchFamily="-65" charset="0"/>
              </a:rPr>
              <a:t>000000000000000000 0000000001 </a:t>
            </a:r>
            <a:r>
              <a:rPr lang="en-US" sz="2800" u="sng">
                <a:solidFill>
                  <a:srgbClr val="FF0000"/>
                </a:solidFill>
                <a:latin typeface="Courier New" pitchFamily="-65" charset="0"/>
              </a:rPr>
              <a:t>0100</a:t>
            </a:r>
            <a:endParaRPr lang="en-US"/>
          </a:p>
        </p:txBody>
      </p:sp>
      <p:grpSp>
        <p:nvGrpSpPr>
          <p:cNvPr id="2" name="Group 4"/>
          <p:cNvGrpSpPr>
            <a:grpSpLocks/>
          </p:cNvGrpSpPr>
          <p:nvPr/>
        </p:nvGrpSpPr>
        <p:grpSpPr bwMode="auto">
          <a:xfrm>
            <a:off x="0" y="1658937"/>
            <a:ext cx="8839200" cy="4665663"/>
            <a:chOff x="0" y="880"/>
            <a:chExt cx="5568" cy="2939"/>
          </a:xfrm>
        </p:grpSpPr>
        <p:sp>
          <p:nvSpPr>
            <p:cNvPr id="2907141" name="Rectangle 5"/>
            <p:cNvSpPr>
              <a:spLocks noChangeArrowheads="1"/>
            </p:cNvSpPr>
            <p:nvPr/>
          </p:nvSpPr>
          <p:spPr bwMode="auto">
            <a:xfrm>
              <a:off x="720" y="13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42" name="Rectangle 6"/>
            <p:cNvSpPr>
              <a:spLocks noChangeArrowheads="1"/>
            </p:cNvSpPr>
            <p:nvPr/>
          </p:nvSpPr>
          <p:spPr bwMode="auto">
            <a:xfrm>
              <a:off x="576" y="13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43" name="Rectangle 7"/>
            <p:cNvSpPr>
              <a:spLocks noChangeArrowheads="1"/>
            </p:cNvSpPr>
            <p:nvPr/>
          </p:nvSpPr>
          <p:spPr bwMode="auto">
            <a:xfrm>
              <a:off x="1344"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44" name="Rectangle 8"/>
            <p:cNvSpPr>
              <a:spLocks noChangeArrowheads="1"/>
            </p:cNvSpPr>
            <p:nvPr/>
          </p:nvSpPr>
          <p:spPr bwMode="auto">
            <a:xfrm>
              <a:off x="2400"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45" name="Rectangle 9"/>
            <p:cNvSpPr>
              <a:spLocks noChangeArrowheads="1"/>
            </p:cNvSpPr>
            <p:nvPr/>
          </p:nvSpPr>
          <p:spPr bwMode="auto">
            <a:xfrm>
              <a:off x="3456"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46" name="Rectangle 10"/>
            <p:cNvSpPr>
              <a:spLocks noChangeArrowheads="1"/>
            </p:cNvSpPr>
            <p:nvPr/>
          </p:nvSpPr>
          <p:spPr bwMode="auto">
            <a:xfrm>
              <a:off x="4512"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47" name="Rectangle 11"/>
            <p:cNvSpPr>
              <a:spLocks noChangeArrowheads="1"/>
            </p:cNvSpPr>
            <p:nvPr/>
          </p:nvSpPr>
          <p:spPr bwMode="auto">
            <a:xfrm>
              <a:off x="720" y="158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48" name="Rectangle 12"/>
            <p:cNvSpPr>
              <a:spLocks noChangeArrowheads="1"/>
            </p:cNvSpPr>
            <p:nvPr/>
          </p:nvSpPr>
          <p:spPr bwMode="auto">
            <a:xfrm>
              <a:off x="576" y="158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49" name="Rectangle 13"/>
            <p:cNvSpPr>
              <a:spLocks noChangeArrowheads="1"/>
            </p:cNvSpPr>
            <p:nvPr/>
          </p:nvSpPr>
          <p:spPr bwMode="auto">
            <a:xfrm>
              <a:off x="1344"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50" name="Rectangle 14"/>
            <p:cNvSpPr>
              <a:spLocks noChangeArrowheads="1"/>
            </p:cNvSpPr>
            <p:nvPr/>
          </p:nvSpPr>
          <p:spPr bwMode="auto">
            <a:xfrm>
              <a:off x="2400"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51" name="Rectangle 15"/>
            <p:cNvSpPr>
              <a:spLocks noChangeArrowheads="1"/>
            </p:cNvSpPr>
            <p:nvPr/>
          </p:nvSpPr>
          <p:spPr bwMode="auto">
            <a:xfrm>
              <a:off x="3456"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52" name="Rectangle 16"/>
            <p:cNvSpPr>
              <a:spLocks noChangeArrowheads="1"/>
            </p:cNvSpPr>
            <p:nvPr/>
          </p:nvSpPr>
          <p:spPr bwMode="auto">
            <a:xfrm>
              <a:off x="4512"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53" name="Rectangle 17"/>
            <p:cNvSpPr>
              <a:spLocks noChangeArrowheads="1"/>
            </p:cNvSpPr>
            <p:nvPr/>
          </p:nvSpPr>
          <p:spPr bwMode="auto">
            <a:xfrm>
              <a:off x="720" y="177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54" name="Rectangle 18"/>
            <p:cNvSpPr>
              <a:spLocks noChangeArrowheads="1"/>
            </p:cNvSpPr>
            <p:nvPr/>
          </p:nvSpPr>
          <p:spPr bwMode="auto">
            <a:xfrm>
              <a:off x="576" y="177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55" name="Rectangle 19"/>
            <p:cNvSpPr>
              <a:spLocks noChangeArrowheads="1"/>
            </p:cNvSpPr>
            <p:nvPr/>
          </p:nvSpPr>
          <p:spPr bwMode="auto">
            <a:xfrm>
              <a:off x="1344"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56" name="Rectangle 20"/>
            <p:cNvSpPr>
              <a:spLocks noChangeArrowheads="1"/>
            </p:cNvSpPr>
            <p:nvPr/>
          </p:nvSpPr>
          <p:spPr bwMode="auto">
            <a:xfrm>
              <a:off x="2400"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57" name="Rectangle 21"/>
            <p:cNvSpPr>
              <a:spLocks noChangeArrowheads="1"/>
            </p:cNvSpPr>
            <p:nvPr/>
          </p:nvSpPr>
          <p:spPr bwMode="auto">
            <a:xfrm>
              <a:off x="3456"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58" name="Rectangle 22"/>
            <p:cNvSpPr>
              <a:spLocks noChangeArrowheads="1"/>
            </p:cNvSpPr>
            <p:nvPr/>
          </p:nvSpPr>
          <p:spPr bwMode="auto">
            <a:xfrm>
              <a:off x="4512"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59" name="Rectangle 23"/>
            <p:cNvSpPr>
              <a:spLocks noChangeArrowheads="1"/>
            </p:cNvSpPr>
            <p:nvPr/>
          </p:nvSpPr>
          <p:spPr bwMode="auto">
            <a:xfrm>
              <a:off x="720" y="196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60" name="Rectangle 24"/>
            <p:cNvSpPr>
              <a:spLocks noChangeArrowheads="1"/>
            </p:cNvSpPr>
            <p:nvPr/>
          </p:nvSpPr>
          <p:spPr bwMode="auto">
            <a:xfrm>
              <a:off x="576" y="196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61" name="Rectangle 25"/>
            <p:cNvSpPr>
              <a:spLocks noChangeArrowheads="1"/>
            </p:cNvSpPr>
            <p:nvPr/>
          </p:nvSpPr>
          <p:spPr bwMode="auto">
            <a:xfrm>
              <a:off x="1344"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62" name="Rectangle 26"/>
            <p:cNvSpPr>
              <a:spLocks noChangeArrowheads="1"/>
            </p:cNvSpPr>
            <p:nvPr/>
          </p:nvSpPr>
          <p:spPr bwMode="auto">
            <a:xfrm>
              <a:off x="2400"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63" name="Rectangle 27"/>
            <p:cNvSpPr>
              <a:spLocks noChangeArrowheads="1"/>
            </p:cNvSpPr>
            <p:nvPr/>
          </p:nvSpPr>
          <p:spPr bwMode="auto">
            <a:xfrm>
              <a:off x="3456"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64" name="Rectangle 28"/>
            <p:cNvSpPr>
              <a:spLocks noChangeArrowheads="1"/>
            </p:cNvSpPr>
            <p:nvPr/>
          </p:nvSpPr>
          <p:spPr bwMode="auto">
            <a:xfrm>
              <a:off x="4512"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65" name="Rectangle 29"/>
            <p:cNvSpPr>
              <a:spLocks noChangeArrowheads="1"/>
            </p:cNvSpPr>
            <p:nvPr/>
          </p:nvSpPr>
          <p:spPr bwMode="auto">
            <a:xfrm>
              <a:off x="720" y="21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66" name="Rectangle 30"/>
            <p:cNvSpPr>
              <a:spLocks noChangeArrowheads="1"/>
            </p:cNvSpPr>
            <p:nvPr/>
          </p:nvSpPr>
          <p:spPr bwMode="auto">
            <a:xfrm>
              <a:off x="576" y="21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67" name="Rectangle 31"/>
            <p:cNvSpPr>
              <a:spLocks noChangeArrowheads="1"/>
            </p:cNvSpPr>
            <p:nvPr/>
          </p:nvSpPr>
          <p:spPr bwMode="auto">
            <a:xfrm>
              <a:off x="1344"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68" name="Rectangle 32"/>
            <p:cNvSpPr>
              <a:spLocks noChangeArrowheads="1"/>
            </p:cNvSpPr>
            <p:nvPr/>
          </p:nvSpPr>
          <p:spPr bwMode="auto">
            <a:xfrm>
              <a:off x="2400"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69" name="Rectangle 33"/>
            <p:cNvSpPr>
              <a:spLocks noChangeArrowheads="1"/>
            </p:cNvSpPr>
            <p:nvPr/>
          </p:nvSpPr>
          <p:spPr bwMode="auto">
            <a:xfrm>
              <a:off x="3456"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70" name="Rectangle 34"/>
            <p:cNvSpPr>
              <a:spLocks noChangeArrowheads="1"/>
            </p:cNvSpPr>
            <p:nvPr/>
          </p:nvSpPr>
          <p:spPr bwMode="auto">
            <a:xfrm>
              <a:off x="4512"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71" name="Rectangle 35"/>
            <p:cNvSpPr>
              <a:spLocks noChangeArrowheads="1"/>
            </p:cNvSpPr>
            <p:nvPr/>
          </p:nvSpPr>
          <p:spPr bwMode="auto">
            <a:xfrm>
              <a:off x="720" y="23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72" name="Rectangle 36"/>
            <p:cNvSpPr>
              <a:spLocks noChangeArrowheads="1"/>
            </p:cNvSpPr>
            <p:nvPr/>
          </p:nvSpPr>
          <p:spPr bwMode="auto">
            <a:xfrm>
              <a:off x="576" y="23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73" name="Rectangle 37"/>
            <p:cNvSpPr>
              <a:spLocks noChangeArrowheads="1"/>
            </p:cNvSpPr>
            <p:nvPr/>
          </p:nvSpPr>
          <p:spPr bwMode="auto">
            <a:xfrm>
              <a:off x="1344"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74" name="Rectangle 38"/>
            <p:cNvSpPr>
              <a:spLocks noChangeArrowheads="1"/>
            </p:cNvSpPr>
            <p:nvPr/>
          </p:nvSpPr>
          <p:spPr bwMode="auto">
            <a:xfrm>
              <a:off x="2400"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75" name="Rectangle 39"/>
            <p:cNvSpPr>
              <a:spLocks noChangeArrowheads="1"/>
            </p:cNvSpPr>
            <p:nvPr/>
          </p:nvSpPr>
          <p:spPr bwMode="auto">
            <a:xfrm>
              <a:off x="3456"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76" name="Rectangle 40"/>
            <p:cNvSpPr>
              <a:spLocks noChangeArrowheads="1"/>
            </p:cNvSpPr>
            <p:nvPr/>
          </p:nvSpPr>
          <p:spPr bwMode="auto">
            <a:xfrm>
              <a:off x="4512"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77" name="Rectangle 41"/>
            <p:cNvSpPr>
              <a:spLocks noChangeArrowheads="1"/>
            </p:cNvSpPr>
            <p:nvPr/>
          </p:nvSpPr>
          <p:spPr bwMode="auto">
            <a:xfrm>
              <a:off x="720" y="254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78" name="Rectangle 42"/>
            <p:cNvSpPr>
              <a:spLocks noChangeArrowheads="1"/>
            </p:cNvSpPr>
            <p:nvPr/>
          </p:nvSpPr>
          <p:spPr bwMode="auto">
            <a:xfrm>
              <a:off x="576" y="254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79" name="Rectangle 43"/>
            <p:cNvSpPr>
              <a:spLocks noChangeArrowheads="1"/>
            </p:cNvSpPr>
            <p:nvPr/>
          </p:nvSpPr>
          <p:spPr bwMode="auto">
            <a:xfrm>
              <a:off x="1344"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80" name="Rectangle 44"/>
            <p:cNvSpPr>
              <a:spLocks noChangeArrowheads="1"/>
            </p:cNvSpPr>
            <p:nvPr/>
          </p:nvSpPr>
          <p:spPr bwMode="auto">
            <a:xfrm>
              <a:off x="2400"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81" name="Rectangle 45"/>
            <p:cNvSpPr>
              <a:spLocks noChangeArrowheads="1"/>
            </p:cNvSpPr>
            <p:nvPr/>
          </p:nvSpPr>
          <p:spPr bwMode="auto">
            <a:xfrm>
              <a:off x="3456"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82" name="Rectangle 46"/>
            <p:cNvSpPr>
              <a:spLocks noChangeArrowheads="1"/>
            </p:cNvSpPr>
            <p:nvPr/>
          </p:nvSpPr>
          <p:spPr bwMode="auto">
            <a:xfrm>
              <a:off x="4512"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83" name="Rectangle 47"/>
            <p:cNvSpPr>
              <a:spLocks noChangeArrowheads="1"/>
            </p:cNvSpPr>
            <p:nvPr/>
          </p:nvSpPr>
          <p:spPr bwMode="auto">
            <a:xfrm>
              <a:off x="720" y="273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84" name="Rectangle 48"/>
            <p:cNvSpPr>
              <a:spLocks noChangeArrowheads="1"/>
            </p:cNvSpPr>
            <p:nvPr/>
          </p:nvSpPr>
          <p:spPr bwMode="auto">
            <a:xfrm>
              <a:off x="576" y="273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85" name="Rectangle 49"/>
            <p:cNvSpPr>
              <a:spLocks noChangeArrowheads="1"/>
            </p:cNvSpPr>
            <p:nvPr/>
          </p:nvSpPr>
          <p:spPr bwMode="auto">
            <a:xfrm>
              <a:off x="1344"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86" name="Rectangle 50"/>
            <p:cNvSpPr>
              <a:spLocks noChangeArrowheads="1"/>
            </p:cNvSpPr>
            <p:nvPr/>
          </p:nvSpPr>
          <p:spPr bwMode="auto">
            <a:xfrm>
              <a:off x="2400"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87" name="Rectangle 51"/>
            <p:cNvSpPr>
              <a:spLocks noChangeArrowheads="1"/>
            </p:cNvSpPr>
            <p:nvPr/>
          </p:nvSpPr>
          <p:spPr bwMode="auto">
            <a:xfrm>
              <a:off x="3456"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88" name="Rectangle 52"/>
            <p:cNvSpPr>
              <a:spLocks noChangeArrowheads="1"/>
            </p:cNvSpPr>
            <p:nvPr/>
          </p:nvSpPr>
          <p:spPr bwMode="auto">
            <a:xfrm>
              <a:off x="4512"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89" name="Rectangle 53"/>
            <p:cNvSpPr>
              <a:spLocks noChangeArrowheads="1"/>
            </p:cNvSpPr>
            <p:nvPr/>
          </p:nvSpPr>
          <p:spPr bwMode="auto">
            <a:xfrm>
              <a:off x="720" y="33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90" name="Rectangle 54"/>
            <p:cNvSpPr>
              <a:spLocks noChangeArrowheads="1"/>
            </p:cNvSpPr>
            <p:nvPr/>
          </p:nvSpPr>
          <p:spPr bwMode="auto">
            <a:xfrm>
              <a:off x="576" y="33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91" name="Rectangle 55"/>
            <p:cNvSpPr>
              <a:spLocks noChangeArrowheads="1"/>
            </p:cNvSpPr>
            <p:nvPr/>
          </p:nvSpPr>
          <p:spPr bwMode="auto">
            <a:xfrm>
              <a:off x="1344"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92" name="Rectangle 56"/>
            <p:cNvSpPr>
              <a:spLocks noChangeArrowheads="1"/>
            </p:cNvSpPr>
            <p:nvPr/>
          </p:nvSpPr>
          <p:spPr bwMode="auto">
            <a:xfrm>
              <a:off x="2400"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93" name="Rectangle 57"/>
            <p:cNvSpPr>
              <a:spLocks noChangeArrowheads="1"/>
            </p:cNvSpPr>
            <p:nvPr/>
          </p:nvSpPr>
          <p:spPr bwMode="auto">
            <a:xfrm>
              <a:off x="3456"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94" name="Rectangle 58"/>
            <p:cNvSpPr>
              <a:spLocks noChangeArrowheads="1"/>
            </p:cNvSpPr>
            <p:nvPr/>
          </p:nvSpPr>
          <p:spPr bwMode="auto">
            <a:xfrm>
              <a:off x="4512"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95" name="Rectangle 59"/>
            <p:cNvSpPr>
              <a:spLocks noChangeArrowheads="1"/>
            </p:cNvSpPr>
            <p:nvPr/>
          </p:nvSpPr>
          <p:spPr bwMode="auto">
            <a:xfrm>
              <a:off x="720" y="35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96" name="Rectangle 60"/>
            <p:cNvSpPr>
              <a:spLocks noChangeArrowheads="1"/>
            </p:cNvSpPr>
            <p:nvPr/>
          </p:nvSpPr>
          <p:spPr bwMode="auto">
            <a:xfrm>
              <a:off x="576" y="35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97" name="Rectangle 61"/>
            <p:cNvSpPr>
              <a:spLocks noChangeArrowheads="1"/>
            </p:cNvSpPr>
            <p:nvPr/>
          </p:nvSpPr>
          <p:spPr bwMode="auto">
            <a:xfrm>
              <a:off x="1344"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98" name="Rectangle 62"/>
            <p:cNvSpPr>
              <a:spLocks noChangeArrowheads="1"/>
            </p:cNvSpPr>
            <p:nvPr/>
          </p:nvSpPr>
          <p:spPr bwMode="auto">
            <a:xfrm>
              <a:off x="2400"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199" name="Rectangle 63"/>
            <p:cNvSpPr>
              <a:spLocks noChangeArrowheads="1"/>
            </p:cNvSpPr>
            <p:nvPr/>
          </p:nvSpPr>
          <p:spPr bwMode="auto">
            <a:xfrm>
              <a:off x="3456"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200" name="Rectangle 64"/>
            <p:cNvSpPr>
              <a:spLocks noChangeArrowheads="1"/>
            </p:cNvSpPr>
            <p:nvPr/>
          </p:nvSpPr>
          <p:spPr bwMode="auto">
            <a:xfrm>
              <a:off x="4512"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7201" name="Text Box 65"/>
            <p:cNvSpPr txBox="1">
              <a:spLocks noChangeArrowheads="1"/>
            </p:cNvSpPr>
            <p:nvPr/>
          </p:nvSpPr>
          <p:spPr bwMode="auto">
            <a:xfrm>
              <a:off x="2390"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nvGrpSpPr>
            <p:cNvPr id="3" name="Group 66"/>
            <p:cNvGrpSpPr>
              <a:grpSpLocks/>
            </p:cNvGrpSpPr>
            <p:nvPr/>
          </p:nvGrpSpPr>
          <p:grpSpPr bwMode="auto">
            <a:xfrm>
              <a:off x="336" y="880"/>
              <a:ext cx="969" cy="567"/>
              <a:chOff x="336" y="880"/>
              <a:chExt cx="969" cy="567"/>
            </a:xfrm>
          </p:grpSpPr>
          <p:sp>
            <p:nvSpPr>
              <p:cNvPr id="2907203" name="Text Box 67"/>
              <p:cNvSpPr txBox="1">
                <a:spLocks noChangeArrowheads="1"/>
              </p:cNvSpPr>
              <p:nvPr/>
            </p:nvSpPr>
            <p:spPr bwMode="auto">
              <a:xfrm>
                <a:off x="336" y="880"/>
                <a:ext cx="63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07204" name="Text Box 68"/>
              <p:cNvSpPr txBox="1">
                <a:spLocks noChangeArrowheads="1"/>
              </p:cNvSpPr>
              <p:nvPr/>
            </p:nvSpPr>
            <p:spPr bwMode="auto">
              <a:xfrm>
                <a:off x="816" y="1120"/>
                <a:ext cx="48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grpSp>
        <p:grpSp>
          <p:nvGrpSpPr>
            <p:cNvPr id="4" name="Group 73"/>
            <p:cNvGrpSpPr>
              <a:grpSpLocks/>
            </p:cNvGrpSpPr>
            <p:nvPr/>
          </p:nvGrpSpPr>
          <p:grpSpPr bwMode="auto">
            <a:xfrm>
              <a:off x="0" y="1335"/>
              <a:ext cx="654" cy="2484"/>
              <a:chOff x="0" y="1335"/>
              <a:chExt cx="654" cy="2484"/>
            </a:xfrm>
          </p:grpSpPr>
          <p:sp>
            <p:nvSpPr>
              <p:cNvPr id="2907210" name="Text Box 74"/>
              <p:cNvSpPr txBox="1">
                <a:spLocks noChangeArrowheads="1"/>
              </p:cNvSpPr>
              <p:nvPr/>
            </p:nvSpPr>
            <p:spPr bwMode="auto">
              <a:xfrm>
                <a:off x="192" y="133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907211" name="Text Box 75"/>
              <p:cNvSpPr txBox="1">
                <a:spLocks noChangeArrowheads="1"/>
              </p:cNvSpPr>
              <p:nvPr/>
            </p:nvSpPr>
            <p:spPr bwMode="auto">
              <a:xfrm>
                <a:off x="192" y="1527"/>
                <a:ext cx="250" cy="327"/>
              </a:xfrm>
              <a:prstGeom prst="rect">
                <a:avLst/>
              </a:prstGeom>
              <a:noFill/>
              <a:ln w="9525">
                <a:noFill/>
                <a:miter lim="800000"/>
                <a:headEnd/>
                <a:tailEnd/>
              </a:ln>
              <a:effectLst/>
            </p:spPr>
            <p:txBody>
              <a:bodyPr wrap="none">
                <a:prstTxWarp prst="textNoShape">
                  <a:avLst/>
                </a:prstTxWarp>
                <a:spAutoFit/>
              </a:bodyPr>
              <a:lstStyle/>
              <a:p>
                <a:r>
                  <a:rPr lang="en-US" sz="2800" b="1" u="sng">
                    <a:solidFill>
                      <a:srgbClr val="FF0000"/>
                    </a:solidFill>
                    <a:latin typeface="Courier New" pitchFamily="-65" charset="0"/>
                  </a:rPr>
                  <a:t>1</a:t>
                </a:r>
                <a:endParaRPr lang="en-US" sz="2800">
                  <a:solidFill>
                    <a:schemeClr val="tx1"/>
                  </a:solidFill>
                  <a:latin typeface="Times" pitchFamily="-65" charset="0"/>
                </a:endParaRPr>
              </a:p>
            </p:txBody>
          </p:sp>
          <p:sp>
            <p:nvSpPr>
              <p:cNvPr id="2907212" name="Text Box 76"/>
              <p:cNvSpPr txBox="1">
                <a:spLocks noChangeArrowheads="1"/>
              </p:cNvSpPr>
              <p:nvPr/>
            </p:nvSpPr>
            <p:spPr bwMode="auto">
              <a:xfrm>
                <a:off x="192" y="171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07213" name="Text Box 77"/>
              <p:cNvSpPr txBox="1">
                <a:spLocks noChangeArrowheads="1"/>
              </p:cNvSpPr>
              <p:nvPr/>
            </p:nvSpPr>
            <p:spPr bwMode="auto">
              <a:xfrm>
                <a:off x="192" y="1911"/>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907214" name="Text Box 78"/>
              <p:cNvSpPr txBox="1">
                <a:spLocks noChangeArrowheads="1"/>
              </p:cNvSpPr>
              <p:nvPr/>
            </p:nvSpPr>
            <p:spPr bwMode="auto">
              <a:xfrm>
                <a:off x="192" y="2103"/>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907215" name="Text Box 79"/>
              <p:cNvSpPr txBox="1">
                <a:spLocks noChangeArrowheads="1"/>
              </p:cNvSpPr>
              <p:nvPr/>
            </p:nvSpPr>
            <p:spPr bwMode="auto">
              <a:xfrm>
                <a:off x="192" y="229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907216" name="Text Box 80"/>
              <p:cNvSpPr txBox="1">
                <a:spLocks noChangeArrowheads="1"/>
              </p:cNvSpPr>
              <p:nvPr/>
            </p:nvSpPr>
            <p:spPr bwMode="auto">
              <a:xfrm>
                <a:off x="192" y="248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907217" name="Text Box 81"/>
              <p:cNvSpPr txBox="1">
                <a:spLocks noChangeArrowheads="1"/>
              </p:cNvSpPr>
              <p:nvPr/>
            </p:nvSpPr>
            <p:spPr bwMode="auto">
              <a:xfrm>
                <a:off x="192" y="267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907218" name="Text Box 82"/>
              <p:cNvSpPr txBox="1">
                <a:spLocks noChangeArrowheads="1"/>
              </p:cNvSpPr>
              <p:nvPr/>
            </p:nvSpPr>
            <p:spPr bwMode="auto">
              <a:xfrm>
                <a:off x="0" y="3300"/>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1022</a:t>
                </a:r>
                <a:endParaRPr lang="en-US" sz="2800">
                  <a:solidFill>
                    <a:schemeClr val="tx1"/>
                  </a:solidFill>
                  <a:latin typeface="Times" pitchFamily="-65" charset="0"/>
                </a:endParaRPr>
              </a:p>
            </p:txBody>
          </p:sp>
          <p:sp>
            <p:nvSpPr>
              <p:cNvPr id="2907219" name="Text Box 83"/>
              <p:cNvSpPr txBox="1">
                <a:spLocks noChangeArrowheads="1"/>
              </p:cNvSpPr>
              <p:nvPr/>
            </p:nvSpPr>
            <p:spPr bwMode="auto">
              <a:xfrm>
                <a:off x="0" y="3492"/>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1023</a:t>
                </a:r>
                <a:endParaRPr lang="en-US" sz="2800">
                  <a:solidFill>
                    <a:schemeClr val="tx1"/>
                  </a:solidFill>
                  <a:latin typeface="Times" pitchFamily="-65" charset="0"/>
                </a:endParaRPr>
              </a:p>
            </p:txBody>
          </p:sp>
          <p:sp>
            <p:nvSpPr>
              <p:cNvPr id="2907220" name="Text Box 84"/>
              <p:cNvSpPr txBox="1">
                <a:spLocks noChangeArrowheads="1"/>
              </p:cNvSpPr>
              <p:nvPr/>
            </p:nvSpPr>
            <p:spPr bwMode="auto">
              <a:xfrm>
                <a:off x="192"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2907221" name="Text Box 85"/>
          <p:cNvSpPr txBox="1">
            <a:spLocks noChangeArrowheads="1"/>
          </p:cNvSpPr>
          <p:nvPr/>
        </p:nvSpPr>
        <p:spPr bwMode="auto">
          <a:xfrm>
            <a:off x="841375" y="26828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1</a:t>
            </a:r>
          </a:p>
        </p:txBody>
      </p:sp>
      <p:sp>
        <p:nvSpPr>
          <p:cNvPr id="2907222" name="Text Box 86"/>
          <p:cNvSpPr txBox="1">
            <a:spLocks noChangeArrowheads="1"/>
          </p:cNvSpPr>
          <p:nvPr/>
        </p:nvSpPr>
        <p:spPr bwMode="auto">
          <a:xfrm>
            <a:off x="1470025" y="27019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0</a:t>
            </a:r>
          </a:p>
        </p:txBody>
      </p:sp>
      <p:sp>
        <p:nvSpPr>
          <p:cNvPr id="2907227" name="Line 91"/>
          <p:cNvSpPr>
            <a:spLocks noChangeShapeType="1"/>
          </p:cNvSpPr>
          <p:nvPr/>
        </p:nvSpPr>
        <p:spPr bwMode="auto">
          <a:xfrm flipH="1">
            <a:off x="7010400" y="1557337"/>
            <a:ext cx="552450" cy="4572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07228" name="Text Box 92"/>
          <p:cNvSpPr txBox="1">
            <a:spLocks noChangeArrowheads="1"/>
          </p:cNvSpPr>
          <p:nvPr/>
        </p:nvSpPr>
        <p:spPr bwMode="auto">
          <a:xfrm>
            <a:off x="0" y="2071687"/>
            <a:ext cx="11128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a:t>
            </a:r>
          </a:p>
        </p:txBody>
      </p:sp>
      <p:sp>
        <p:nvSpPr>
          <p:cNvPr id="2907229" name="Text Box 93"/>
          <p:cNvSpPr txBox="1">
            <a:spLocks noChangeArrowheads="1"/>
          </p:cNvSpPr>
          <p:nvPr/>
        </p:nvSpPr>
        <p:spPr bwMode="auto">
          <a:xfrm>
            <a:off x="2286000" y="1385887"/>
            <a:ext cx="16462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Tag field</a:t>
            </a:r>
          </a:p>
        </p:txBody>
      </p:sp>
      <p:sp>
        <p:nvSpPr>
          <p:cNvPr id="2907230" name="Text Box 94"/>
          <p:cNvSpPr txBox="1">
            <a:spLocks noChangeArrowheads="1"/>
          </p:cNvSpPr>
          <p:nvPr/>
        </p:nvSpPr>
        <p:spPr bwMode="auto">
          <a:xfrm>
            <a:off x="5232400" y="1385887"/>
            <a:ext cx="1943100"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 field</a:t>
            </a:r>
          </a:p>
        </p:txBody>
      </p:sp>
      <p:sp>
        <p:nvSpPr>
          <p:cNvPr id="2907231" name="Text Box 95"/>
          <p:cNvSpPr txBox="1">
            <a:spLocks noChangeArrowheads="1"/>
          </p:cNvSpPr>
          <p:nvPr/>
        </p:nvSpPr>
        <p:spPr bwMode="auto">
          <a:xfrm>
            <a:off x="7289800" y="1385887"/>
            <a:ext cx="121126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Offset</a:t>
            </a:r>
          </a:p>
        </p:txBody>
      </p:sp>
      <p:sp>
        <p:nvSpPr>
          <p:cNvPr id="2907232" name="Oval 96"/>
          <p:cNvSpPr>
            <a:spLocks noChangeArrowheads="1"/>
          </p:cNvSpPr>
          <p:nvPr/>
        </p:nvSpPr>
        <p:spPr bwMode="auto">
          <a:xfrm>
            <a:off x="5334000" y="2700337"/>
            <a:ext cx="1955800" cy="533400"/>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2907233" name="Text Box 97"/>
          <p:cNvSpPr txBox="1">
            <a:spLocks noChangeArrowheads="1"/>
          </p:cNvSpPr>
          <p:nvPr/>
        </p:nvSpPr>
        <p:spPr bwMode="auto">
          <a:xfrm>
            <a:off x="862013" y="24161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7234" name="Text Box 98"/>
          <p:cNvSpPr txBox="1">
            <a:spLocks noChangeArrowheads="1"/>
          </p:cNvSpPr>
          <p:nvPr/>
        </p:nvSpPr>
        <p:spPr bwMode="auto">
          <a:xfrm>
            <a:off x="862013" y="30384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7235" name="Text Box 99"/>
          <p:cNvSpPr txBox="1">
            <a:spLocks noChangeArrowheads="1"/>
          </p:cNvSpPr>
          <p:nvPr/>
        </p:nvSpPr>
        <p:spPr bwMode="auto">
          <a:xfrm>
            <a:off x="862013" y="33432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7236" name="Text Box 100"/>
          <p:cNvSpPr txBox="1">
            <a:spLocks noChangeArrowheads="1"/>
          </p:cNvSpPr>
          <p:nvPr/>
        </p:nvSpPr>
        <p:spPr bwMode="auto">
          <a:xfrm>
            <a:off x="874713" y="36607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7237" name="Text Box 101"/>
          <p:cNvSpPr txBox="1">
            <a:spLocks noChangeArrowheads="1"/>
          </p:cNvSpPr>
          <p:nvPr/>
        </p:nvSpPr>
        <p:spPr bwMode="auto">
          <a:xfrm>
            <a:off x="874713" y="3965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7238" name="Text Box 102"/>
          <p:cNvSpPr txBox="1">
            <a:spLocks noChangeArrowheads="1"/>
          </p:cNvSpPr>
          <p:nvPr/>
        </p:nvSpPr>
        <p:spPr bwMode="auto">
          <a:xfrm>
            <a:off x="874713" y="42703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7239" name="Text Box 103"/>
          <p:cNvSpPr txBox="1">
            <a:spLocks noChangeArrowheads="1"/>
          </p:cNvSpPr>
          <p:nvPr/>
        </p:nvSpPr>
        <p:spPr bwMode="auto">
          <a:xfrm>
            <a:off x="874713" y="45878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7240" name="Text Box 104"/>
          <p:cNvSpPr txBox="1">
            <a:spLocks noChangeArrowheads="1"/>
          </p:cNvSpPr>
          <p:nvPr/>
        </p:nvSpPr>
        <p:spPr bwMode="auto">
          <a:xfrm>
            <a:off x="874713" y="55784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7241" name="Text Box 105"/>
          <p:cNvSpPr txBox="1">
            <a:spLocks noChangeArrowheads="1"/>
          </p:cNvSpPr>
          <p:nvPr/>
        </p:nvSpPr>
        <p:spPr bwMode="auto">
          <a:xfrm>
            <a:off x="874713" y="58832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106" name="Text Box 69"/>
          <p:cNvSpPr txBox="1">
            <a:spLocks noChangeArrowheads="1"/>
          </p:cNvSpPr>
          <p:nvPr/>
        </p:nvSpPr>
        <p:spPr bwMode="auto">
          <a:xfrm>
            <a:off x="2438400" y="19637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0xc-f</a:t>
            </a:r>
            <a:endParaRPr lang="en-US" sz="2800" b="1" dirty="0">
              <a:solidFill>
                <a:schemeClr val="tx1"/>
              </a:solidFill>
              <a:latin typeface="Times" pitchFamily="-65" charset="0"/>
            </a:endParaRPr>
          </a:p>
        </p:txBody>
      </p:sp>
      <p:sp>
        <p:nvSpPr>
          <p:cNvPr id="107" name="Text Box 70"/>
          <p:cNvSpPr txBox="1">
            <a:spLocks noChangeArrowheads="1"/>
          </p:cNvSpPr>
          <p:nvPr/>
        </p:nvSpPr>
        <p:spPr bwMode="auto">
          <a:xfrm>
            <a:off x="41148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108" name="Text Box 71"/>
          <p:cNvSpPr txBox="1">
            <a:spLocks noChangeArrowheads="1"/>
          </p:cNvSpPr>
          <p:nvPr/>
        </p:nvSpPr>
        <p:spPr bwMode="auto">
          <a:xfrm>
            <a:off x="57912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rgbClr val="FF0000"/>
                </a:solidFill>
                <a:latin typeface="Courier New" pitchFamily="-65" charset="0"/>
              </a:rPr>
              <a:t>0x4-7</a:t>
            </a:r>
            <a:endParaRPr lang="en-US" sz="2800" b="1" dirty="0">
              <a:solidFill>
                <a:srgbClr val="FF0000"/>
              </a:solidFill>
              <a:latin typeface="Times" pitchFamily="-65" charset="0"/>
            </a:endParaRPr>
          </a:p>
        </p:txBody>
      </p:sp>
      <p:sp>
        <p:nvSpPr>
          <p:cNvPr id="109" name="Text Box 72"/>
          <p:cNvSpPr txBox="1">
            <a:spLocks noChangeArrowheads="1"/>
          </p:cNvSpPr>
          <p:nvPr/>
        </p:nvSpPr>
        <p:spPr bwMode="auto">
          <a:xfrm>
            <a:off x="73914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dirty="0">
              <a:solidFill>
                <a:schemeClr val="tx1"/>
              </a:solidFill>
              <a:latin typeface="Times" pitchFamily="-65" charset="0"/>
            </a:endParaRPr>
          </a:p>
        </p:txBody>
      </p:sp>
      <p:sp>
        <p:nvSpPr>
          <p:cNvPr id="110" name="Text Box 86"/>
          <p:cNvSpPr txBox="1">
            <a:spLocks noChangeArrowheads="1"/>
          </p:cNvSpPr>
          <p:nvPr/>
        </p:nvSpPr>
        <p:spPr bwMode="auto">
          <a:xfrm>
            <a:off x="2765425" y="27019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d</a:t>
            </a:r>
            <a:endParaRPr lang="en-US" sz="2400" b="1" dirty="0">
              <a:solidFill>
                <a:schemeClr val="tx1"/>
              </a:solidFill>
            </a:endParaRPr>
          </a:p>
        </p:txBody>
      </p:sp>
      <p:sp>
        <p:nvSpPr>
          <p:cNvPr id="111" name="Text Box 87"/>
          <p:cNvSpPr txBox="1">
            <a:spLocks noChangeArrowheads="1"/>
          </p:cNvSpPr>
          <p:nvPr/>
        </p:nvSpPr>
        <p:spPr bwMode="auto">
          <a:xfrm>
            <a:off x="4460875" y="27019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c</a:t>
            </a:r>
            <a:endParaRPr lang="en-US" sz="2400" b="1" dirty="0">
              <a:solidFill>
                <a:schemeClr val="tx1"/>
              </a:solidFill>
            </a:endParaRPr>
          </a:p>
        </p:txBody>
      </p:sp>
      <p:sp>
        <p:nvSpPr>
          <p:cNvPr id="112" name="Text Box 88"/>
          <p:cNvSpPr txBox="1">
            <a:spLocks noChangeArrowheads="1"/>
          </p:cNvSpPr>
          <p:nvPr/>
        </p:nvSpPr>
        <p:spPr bwMode="auto">
          <a:xfrm>
            <a:off x="6175375" y="27019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accent2"/>
                </a:solidFill>
              </a:rPr>
              <a:t>b</a:t>
            </a:r>
            <a:endParaRPr lang="en-US" sz="2400" b="1" dirty="0">
              <a:solidFill>
                <a:schemeClr val="accent2"/>
              </a:solidFill>
            </a:endParaRPr>
          </a:p>
        </p:txBody>
      </p:sp>
      <p:sp>
        <p:nvSpPr>
          <p:cNvPr id="113" name="Text Box 89"/>
          <p:cNvSpPr txBox="1">
            <a:spLocks noChangeArrowheads="1"/>
          </p:cNvSpPr>
          <p:nvPr/>
        </p:nvSpPr>
        <p:spPr bwMode="auto">
          <a:xfrm>
            <a:off x="7813675" y="27019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smtClean="0">
                <a:solidFill>
                  <a:schemeClr val="tx1"/>
                </a:solidFill>
              </a:rPr>
              <a:t>a</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34434" name="Rectangle 2"/>
          <p:cNvSpPr>
            <a:spLocks noGrp="1" noChangeArrowheads="1"/>
          </p:cNvSpPr>
          <p:nvPr>
            <p:ph type="title"/>
          </p:nvPr>
        </p:nvSpPr>
        <p:spPr/>
        <p:txBody>
          <a:bodyPr/>
          <a:lstStyle/>
          <a:p>
            <a:r>
              <a:rPr lang="en-US" smtClean="0"/>
              <a:t>The Big Picture</a:t>
            </a:r>
            <a:endParaRPr lang="en-US"/>
          </a:p>
        </p:txBody>
      </p:sp>
      <p:grpSp>
        <p:nvGrpSpPr>
          <p:cNvPr id="2" name="Group 3"/>
          <p:cNvGrpSpPr>
            <a:grpSpLocks noChangeAspect="1"/>
          </p:cNvGrpSpPr>
          <p:nvPr/>
        </p:nvGrpSpPr>
        <p:grpSpPr bwMode="auto">
          <a:xfrm>
            <a:off x="914400" y="1854200"/>
            <a:ext cx="7470775" cy="3860800"/>
            <a:chOff x="288" y="1093"/>
            <a:chExt cx="4018" cy="2076"/>
          </a:xfrm>
        </p:grpSpPr>
        <p:sp>
          <p:nvSpPr>
            <p:cNvPr id="2834436" name="Rectangle 4"/>
            <p:cNvSpPr>
              <a:spLocks noChangeAspect="1" noChangeArrowheads="1"/>
            </p:cNvSpPr>
            <p:nvPr/>
          </p:nvSpPr>
          <p:spPr bwMode="auto">
            <a:xfrm>
              <a:off x="288" y="1093"/>
              <a:ext cx="4012" cy="2076"/>
            </a:xfrm>
            <a:prstGeom prst="rect">
              <a:avLst/>
            </a:prstGeom>
            <a:noFill/>
            <a:ln w="381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2834437" name="Rectangle 5"/>
            <p:cNvSpPr>
              <a:spLocks noChangeAspect="1" noChangeArrowheads="1"/>
            </p:cNvSpPr>
            <p:nvPr/>
          </p:nvSpPr>
          <p:spPr bwMode="auto">
            <a:xfrm>
              <a:off x="469" y="1394"/>
              <a:ext cx="1006" cy="1513"/>
            </a:xfrm>
            <a:prstGeom prst="rect">
              <a:avLst/>
            </a:prstGeom>
            <a:noFill/>
            <a:ln w="381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2834438" name="Rectangle 6"/>
            <p:cNvSpPr>
              <a:spLocks noChangeAspect="1" noChangeArrowheads="1"/>
            </p:cNvSpPr>
            <p:nvPr/>
          </p:nvSpPr>
          <p:spPr bwMode="auto">
            <a:xfrm>
              <a:off x="488" y="1458"/>
              <a:ext cx="916" cy="36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400" b="1">
                  <a:solidFill>
                    <a:schemeClr val="tx1"/>
                  </a:solidFill>
                </a:rPr>
                <a:t> Processor</a:t>
              </a:r>
            </a:p>
            <a:p>
              <a:pPr algn="ctr">
                <a:lnSpc>
                  <a:spcPct val="85000"/>
                </a:lnSpc>
              </a:pPr>
              <a:r>
                <a:rPr lang="en-US" sz="2400" b="1">
                  <a:solidFill>
                    <a:schemeClr val="tx1"/>
                  </a:solidFill>
                </a:rPr>
                <a:t> </a:t>
              </a:r>
              <a:r>
                <a:rPr lang="en-US" sz="2400">
                  <a:solidFill>
                    <a:schemeClr val="tx1"/>
                  </a:solidFill>
                </a:rPr>
                <a:t>(active)</a:t>
              </a:r>
              <a:endParaRPr lang="en-US" sz="2400" b="1">
                <a:solidFill>
                  <a:schemeClr val="tx1"/>
                </a:solidFill>
              </a:endParaRPr>
            </a:p>
          </p:txBody>
        </p:sp>
        <p:sp>
          <p:nvSpPr>
            <p:cNvPr id="2834439" name="Rectangle 7"/>
            <p:cNvSpPr>
              <a:spLocks noChangeAspect="1" noChangeArrowheads="1"/>
            </p:cNvSpPr>
            <p:nvPr/>
          </p:nvSpPr>
          <p:spPr bwMode="auto">
            <a:xfrm>
              <a:off x="1445" y="1382"/>
              <a:ext cx="918" cy="1530"/>
            </a:xfrm>
            <a:prstGeom prst="rect">
              <a:avLst/>
            </a:prstGeom>
            <a:noFill/>
            <a:ln w="381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2834440" name="Rectangle 8"/>
            <p:cNvSpPr>
              <a:spLocks noChangeAspect="1" noChangeArrowheads="1"/>
            </p:cNvSpPr>
            <p:nvPr/>
          </p:nvSpPr>
          <p:spPr bwMode="auto">
            <a:xfrm>
              <a:off x="2384" y="1382"/>
              <a:ext cx="918" cy="1530"/>
            </a:xfrm>
            <a:prstGeom prst="rect">
              <a:avLst/>
            </a:prstGeom>
            <a:noFill/>
            <a:ln w="38100">
              <a:solidFill>
                <a:schemeClr val="tx1"/>
              </a:solidFill>
              <a:miter lim="800000"/>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2834441" name="Rectangle 9"/>
            <p:cNvSpPr>
              <a:spLocks noChangeAspect="1" noChangeArrowheads="1"/>
            </p:cNvSpPr>
            <p:nvPr/>
          </p:nvSpPr>
          <p:spPr bwMode="auto">
            <a:xfrm>
              <a:off x="603" y="1120"/>
              <a:ext cx="710" cy="2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400" b="1" dirty="0">
                  <a:solidFill>
                    <a:schemeClr val="tx1"/>
                  </a:solidFill>
                </a:rPr>
                <a:t>Computer</a:t>
              </a:r>
            </a:p>
          </p:txBody>
        </p:sp>
        <p:sp>
          <p:nvSpPr>
            <p:cNvPr id="2834442" name="AutoShape 10"/>
            <p:cNvSpPr>
              <a:spLocks noChangeAspect="1" noChangeArrowheads="1"/>
            </p:cNvSpPr>
            <p:nvPr/>
          </p:nvSpPr>
          <p:spPr bwMode="auto">
            <a:xfrm>
              <a:off x="528" y="1872"/>
              <a:ext cx="743" cy="411"/>
            </a:xfrm>
            <a:prstGeom prst="roundRect">
              <a:avLst>
                <a:gd name="adj" fmla="val 12495"/>
              </a:avLst>
            </a:prstGeom>
            <a:noFill/>
            <a:ln w="381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2834443" name="AutoShape 11"/>
            <p:cNvSpPr>
              <a:spLocks noChangeAspect="1" noChangeArrowheads="1"/>
            </p:cNvSpPr>
            <p:nvPr/>
          </p:nvSpPr>
          <p:spPr bwMode="auto">
            <a:xfrm>
              <a:off x="541" y="2358"/>
              <a:ext cx="743" cy="411"/>
            </a:xfrm>
            <a:prstGeom prst="roundRect">
              <a:avLst>
                <a:gd name="adj" fmla="val 12495"/>
              </a:avLst>
            </a:prstGeom>
            <a:noFill/>
            <a:ln w="381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2834444" name="Rectangle 12"/>
            <p:cNvSpPr>
              <a:spLocks noChangeAspect="1" noChangeArrowheads="1"/>
            </p:cNvSpPr>
            <p:nvPr/>
          </p:nvSpPr>
          <p:spPr bwMode="auto">
            <a:xfrm>
              <a:off x="600" y="1920"/>
              <a:ext cx="652" cy="36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400" b="1">
                  <a:solidFill>
                    <a:schemeClr val="tx1"/>
                  </a:solidFill>
                </a:rPr>
                <a:t>Control</a:t>
              </a:r>
            </a:p>
            <a:p>
              <a:pPr algn="ctr">
                <a:lnSpc>
                  <a:spcPct val="85000"/>
                </a:lnSpc>
              </a:pPr>
              <a:r>
                <a:rPr lang="en-US" sz="2400">
                  <a:solidFill>
                    <a:schemeClr val="tx1"/>
                  </a:solidFill>
                </a:rPr>
                <a:t>(“brain”)</a:t>
              </a:r>
              <a:endParaRPr lang="en-US" sz="2400" b="1">
                <a:solidFill>
                  <a:schemeClr val="tx1"/>
                </a:solidFill>
              </a:endParaRPr>
            </a:p>
          </p:txBody>
        </p:sp>
        <p:sp>
          <p:nvSpPr>
            <p:cNvPr id="2834445" name="Rectangle 13"/>
            <p:cNvSpPr>
              <a:spLocks noChangeAspect="1" noChangeArrowheads="1"/>
            </p:cNvSpPr>
            <p:nvPr/>
          </p:nvSpPr>
          <p:spPr bwMode="auto">
            <a:xfrm>
              <a:off x="548" y="2358"/>
              <a:ext cx="770" cy="362"/>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400" b="1">
                  <a:solidFill>
                    <a:schemeClr val="tx1"/>
                  </a:solidFill>
                </a:rPr>
                <a:t>Datapath</a:t>
              </a:r>
            </a:p>
            <a:p>
              <a:pPr algn="ctr">
                <a:lnSpc>
                  <a:spcPct val="85000"/>
                </a:lnSpc>
              </a:pPr>
              <a:r>
                <a:rPr lang="en-US" sz="2400">
                  <a:solidFill>
                    <a:schemeClr val="tx1"/>
                  </a:solidFill>
                </a:rPr>
                <a:t>(“brawn”)</a:t>
              </a:r>
              <a:endParaRPr lang="en-US" sz="2400" b="1">
                <a:solidFill>
                  <a:schemeClr val="tx1"/>
                </a:solidFill>
              </a:endParaRPr>
            </a:p>
          </p:txBody>
        </p:sp>
        <p:sp>
          <p:nvSpPr>
            <p:cNvPr id="2834446" name="Rectangle 14"/>
            <p:cNvSpPr>
              <a:spLocks noChangeAspect="1" noChangeArrowheads="1"/>
            </p:cNvSpPr>
            <p:nvPr/>
          </p:nvSpPr>
          <p:spPr bwMode="auto">
            <a:xfrm>
              <a:off x="1575" y="1491"/>
              <a:ext cx="680" cy="121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400" b="1" dirty="0"/>
                <a:t>Memory</a:t>
              </a:r>
              <a:endParaRPr lang="en-US" sz="2400" b="1" dirty="0">
                <a:solidFill>
                  <a:schemeClr val="tx1"/>
                </a:solidFill>
              </a:endParaRPr>
            </a:p>
            <a:p>
              <a:pPr algn="ctr">
                <a:lnSpc>
                  <a:spcPct val="85000"/>
                </a:lnSpc>
              </a:pPr>
              <a:r>
                <a:rPr lang="en-US" sz="2400" dirty="0">
                  <a:solidFill>
                    <a:schemeClr val="tx1"/>
                  </a:solidFill>
                </a:rPr>
                <a:t>(passive)</a:t>
              </a:r>
              <a:endParaRPr lang="en-US" sz="2400" b="1" dirty="0">
                <a:solidFill>
                  <a:schemeClr val="tx1"/>
                </a:solidFill>
              </a:endParaRPr>
            </a:p>
            <a:p>
              <a:pPr algn="ctr">
                <a:lnSpc>
                  <a:spcPct val="85000"/>
                </a:lnSpc>
              </a:pPr>
              <a:r>
                <a:rPr lang="en-US" sz="2400" dirty="0">
                  <a:solidFill>
                    <a:schemeClr val="tx1"/>
                  </a:solidFill>
                </a:rPr>
                <a:t>(where </a:t>
              </a:r>
            </a:p>
            <a:p>
              <a:pPr algn="ctr">
                <a:lnSpc>
                  <a:spcPct val="85000"/>
                </a:lnSpc>
              </a:pPr>
              <a:r>
                <a:rPr lang="en-US" sz="2400" dirty="0">
                  <a:solidFill>
                    <a:schemeClr val="tx1"/>
                  </a:solidFill>
                </a:rPr>
                <a:t>programs, </a:t>
              </a:r>
            </a:p>
            <a:p>
              <a:pPr algn="ctr">
                <a:lnSpc>
                  <a:spcPct val="85000"/>
                </a:lnSpc>
              </a:pPr>
              <a:r>
                <a:rPr lang="en-US" sz="2400" dirty="0">
                  <a:solidFill>
                    <a:schemeClr val="tx1"/>
                  </a:solidFill>
                </a:rPr>
                <a:t>data live </a:t>
              </a:r>
            </a:p>
            <a:p>
              <a:pPr algn="ctr">
                <a:lnSpc>
                  <a:spcPct val="85000"/>
                </a:lnSpc>
              </a:pPr>
              <a:r>
                <a:rPr lang="en-US" sz="2400" dirty="0">
                  <a:solidFill>
                    <a:schemeClr val="tx1"/>
                  </a:solidFill>
                </a:rPr>
                <a:t>when</a:t>
              </a:r>
            </a:p>
            <a:p>
              <a:pPr algn="ctr">
                <a:lnSpc>
                  <a:spcPct val="85000"/>
                </a:lnSpc>
              </a:pPr>
              <a:r>
                <a:rPr lang="en-US" sz="2400" dirty="0">
                  <a:solidFill>
                    <a:schemeClr val="tx1"/>
                  </a:solidFill>
                </a:rPr>
                <a:t>running)</a:t>
              </a:r>
              <a:endParaRPr lang="en-US" sz="2400" b="1" dirty="0">
                <a:solidFill>
                  <a:schemeClr val="tx1"/>
                </a:solidFill>
              </a:endParaRPr>
            </a:p>
          </p:txBody>
        </p:sp>
        <p:sp>
          <p:nvSpPr>
            <p:cNvPr id="2834447" name="Rectangle 15"/>
            <p:cNvSpPr>
              <a:spLocks noChangeAspect="1" noChangeArrowheads="1"/>
            </p:cNvSpPr>
            <p:nvPr/>
          </p:nvSpPr>
          <p:spPr bwMode="auto">
            <a:xfrm>
              <a:off x="2469" y="1376"/>
              <a:ext cx="688" cy="195"/>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400" b="1" dirty="0">
                  <a:solidFill>
                    <a:schemeClr val="tx1"/>
                  </a:solidFill>
                </a:rPr>
                <a:t>Devices</a:t>
              </a:r>
            </a:p>
          </p:txBody>
        </p:sp>
        <p:sp>
          <p:nvSpPr>
            <p:cNvPr id="2834448" name="AutoShape 16"/>
            <p:cNvSpPr>
              <a:spLocks noChangeAspect="1" noChangeArrowheads="1"/>
            </p:cNvSpPr>
            <p:nvPr/>
          </p:nvSpPr>
          <p:spPr bwMode="auto">
            <a:xfrm>
              <a:off x="2445" y="1635"/>
              <a:ext cx="743" cy="411"/>
            </a:xfrm>
            <a:prstGeom prst="roundRect">
              <a:avLst>
                <a:gd name="adj" fmla="val 12495"/>
              </a:avLst>
            </a:prstGeom>
            <a:noFill/>
            <a:ln w="381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2834449" name="AutoShape 17"/>
            <p:cNvSpPr>
              <a:spLocks noChangeAspect="1" noChangeArrowheads="1"/>
            </p:cNvSpPr>
            <p:nvPr/>
          </p:nvSpPr>
          <p:spPr bwMode="auto">
            <a:xfrm>
              <a:off x="2445" y="2093"/>
              <a:ext cx="743" cy="411"/>
            </a:xfrm>
            <a:prstGeom prst="roundRect">
              <a:avLst>
                <a:gd name="adj" fmla="val 12495"/>
              </a:avLst>
            </a:prstGeom>
            <a:noFill/>
            <a:ln w="38100">
              <a:solidFill>
                <a:schemeClr val="tx1"/>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dirty="0"/>
            </a:p>
          </p:txBody>
        </p:sp>
        <p:sp>
          <p:nvSpPr>
            <p:cNvPr id="2834450" name="Rectangle 18"/>
            <p:cNvSpPr>
              <a:spLocks noChangeAspect="1" noChangeArrowheads="1"/>
            </p:cNvSpPr>
            <p:nvPr/>
          </p:nvSpPr>
          <p:spPr bwMode="auto">
            <a:xfrm>
              <a:off x="2565" y="1612"/>
              <a:ext cx="469" cy="195"/>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400" b="1" dirty="0">
                  <a:solidFill>
                    <a:schemeClr val="tx1"/>
                  </a:solidFill>
                </a:rPr>
                <a:t>Input</a:t>
              </a:r>
            </a:p>
          </p:txBody>
        </p:sp>
        <p:sp>
          <p:nvSpPr>
            <p:cNvPr id="2834451" name="Rectangle 19"/>
            <p:cNvSpPr>
              <a:spLocks noChangeAspect="1" noChangeArrowheads="1"/>
            </p:cNvSpPr>
            <p:nvPr/>
          </p:nvSpPr>
          <p:spPr bwMode="auto">
            <a:xfrm>
              <a:off x="2558" y="2186"/>
              <a:ext cx="517" cy="2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400" b="1" dirty="0">
                  <a:solidFill>
                    <a:schemeClr val="tx1"/>
                  </a:solidFill>
                </a:rPr>
                <a:t>Output</a:t>
              </a:r>
            </a:p>
          </p:txBody>
        </p:sp>
        <p:sp>
          <p:nvSpPr>
            <p:cNvPr id="2834452" name="Text Box 20"/>
            <p:cNvSpPr txBox="1">
              <a:spLocks noChangeAspect="1" noChangeArrowheads="1"/>
            </p:cNvSpPr>
            <p:nvPr/>
          </p:nvSpPr>
          <p:spPr bwMode="auto">
            <a:xfrm>
              <a:off x="3360" y="1159"/>
              <a:ext cx="946" cy="442"/>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Keyboard, </a:t>
              </a:r>
              <a:br>
                <a:rPr lang="en-US" sz="2400" b="1">
                  <a:solidFill>
                    <a:schemeClr val="tx1"/>
                  </a:solidFill>
                </a:rPr>
              </a:br>
              <a:r>
                <a:rPr lang="en-US" sz="2400" b="1">
                  <a:solidFill>
                    <a:schemeClr val="tx1"/>
                  </a:solidFill>
                </a:rPr>
                <a:t>Mouse</a:t>
              </a:r>
              <a:endParaRPr lang="en-US" sz="2400"/>
            </a:p>
          </p:txBody>
        </p:sp>
        <p:sp>
          <p:nvSpPr>
            <p:cNvPr id="2834453" name="Text Box 21"/>
            <p:cNvSpPr txBox="1">
              <a:spLocks noChangeAspect="1" noChangeArrowheads="1"/>
            </p:cNvSpPr>
            <p:nvPr/>
          </p:nvSpPr>
          <p:spPr bwMode="auto">
            <a:xfrm>
              <a:off x="3468" y="2605"/>
              <a:ext cx="774" cy="442"/>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Display</a:t>
              </a:r>
              <a:r>
                <a:rPr lang="en-US" sz="2400">
                  <a:solidFill>
                    <a:schemeClr val="tx1"/>
                  </a:solidFill>
                </a:rPr>
                <a:t>, </a:t>
              </a:r>
              <a:br>
                <a:rPr lang="en-US" sz="2400">
                  <a:solidFill>
                    <a:schemeClr val="tx1"/>
                  </a:solidFill>
                </a:rPr>
              </a:br>
              <a:r>
                <a:rPr lang="en-US" sz="2400" b="1">
                  <a:solidFill>
                    <a:schemeClr val="tx1"/>
                  </a:solidFill>
                </a:rPr>
                <a:t>Printer</a:t>
              </a:r>
              <a:endParaRPr lang="en-US" sz="2400"/>
            </a:p>
          </p:txBody>
        </p:sp>
        <p:sp>
          <p:nvSpPr>
            <p:cNvPr id="2834454" name="Line 22"/>
            <p:cNvSpPr>
              <a:spLocks noChangeAspect="1" noChangeShapeType="1"/>
            </p:cNvSpPr>
            <p:nvPr/>
          </p:nvSpPr>
          <p:spPr bwMode="auto">
            <a:xfrm>
              <a:off x="3143" y="2394"/>
              <a:ext cx="326" cy="362"/>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834455" name="Line 23"/>
            <p:cNvSpPr>
              <a:spLocks noChangeAspect="1" noChangeShapeType="1"/>
            </p:cNvSpPr>
            <p:nvPr/>
          </p:nvSpPr>
          <p:spPr bwMode="auto">
            <a:xfrm flipH="1">
              <a:off x="2999" y="1455"/>
              <a:ext cx="397" cy="347"/>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834456" name="Text Box 24"/>
            <p:cNvSpPr txBox="1">
              <a:spLocks noChangeAspect="1" noChangeArrowheads="1"/>
            </p:cNvSpPr>
            <p:nvPr/>
          </p:nvSpPr>
          <p:spPr bwMode="auto">
            <a:xfrm>
              <a:off x="3360" y="1852"/>
              <a:ext cx="896" cy="442"/>
            </a:xfrm>
            <a:prstGeom prst="rect">
              <a:avLst/>
            </a:prstGeom>
            <a:noFill/>
            <a:ln w="12700">
              <a:noFill/>
              <a:miter lim="800000"/>
              <a:headEnd/>
              <a:tailEnd/>
            </a:ln>
            <a:effectLst/>
          </p:spPr>
          <p:txBody>
            <a:bodyPr>
              <a:prstTxWarp prst="textNoShape">
                <a:avLst/>
              </a:prstTxWarp>
              <a:spAutoFit/>
            </a:bodyPr>
            <a:lstStyle/>
            <a:p>
              <a:r>
                <a:rPr lang="en-US" sz="2400" b="1">
                  <a:solidFill>
                    <a:schemeClr val="tx1"/>
                  </a:solidFill>
                </a:rPr>
                <a:t>Disk,</a:t>
              </a:r>
            </a:p>
            <a:p>
              <a:r>
                <a:rPr lang="en-US" sz="2400" b="1">
                  <a:solidFill>
                    <a:schemeClr val="tx1"/>
                  </a:solidFill>
                </a:rPr>
                <a:t>Network</a:t>
              </a:r>
              <a:r>
                <a:rPr lang="en-US" sz="2400"/>
                <a:t> </a:t>
              </a:r>
              <a:endParaRPr lang="en-US" sz="2400">
                <a:solidFill>
                  <a:schemeClr val="tx1"/>
                </a:solidFill>
              </a:endParaRPr>
            </a:p>
          </p:txBody>
        </p:sp>
        <p:sp>
          <p:nvSpPr>
            <p:cNvPr id="2834457" name="Line 25"/>
            <p:cNvSpPr>
              <a:spLocks noChangeAspect="1" noChangeShapeType="1"/>
            </p:cNvSpPr>
            <p:nvPr/>
          </p:nvSpPr>
          <p:spPr bwMode="auto">
            <a:xfrm flipH="1" flipV="1">
              <a:off x="2999" y="1816"/>
              <a:ext cx="361" cy="181"/>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834458" name="Line 26"/>
            <p:cNvSpPr>
              <a:spLocks noChangeAspect="1" noChangeShapeType="1"/>
            </p:cNvSpPr>
            <p:nvPr/>
          </p:nvSpPr>
          <p:spPr bwMode="auto">
            <a:xfrm flipV="1">
              <a:off x="3143" y="2141"/>
              <a:ext cx="253" cy="181"/>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2834459" name="Freeform 27"/>
          <p:cNvSpPr>
            <a:spLocks/>
          </p:cNvSpPr>
          <p:nvPr/>
        </p:nvSpPr>
        <p:spPr bwMode="auto">
          <a:xfrm>
            <a:off x="3022600" y="2235200"/>
            <a:ext cx="4648200" cy="3200400"/>
          </a:xfrm>
          <a:custGeom>
            <a:avLst/>
            <a:gdLst/>
            <a:ahLst/>
            <a:cxnLst>
              <a:cxn ang="0">
                <a:pos x="0" y="0"/>
              </a:cxn>
              <a:cxn ang="0">
                <a:pos x="1152" y="0"/>
              </a:cxn>
              <a:cxn ang="0">
                <a:pos x="1152" y="624"/>
              </a:cxn>
              <a:cxn ang="0">
                <a:pos x="2928" y="624"/>
              </a:cxn>
              <a:cxn ang="0">
                <a:pos x="2928" y="912"/>
              </a:cxn>
              <a:cxn ang="0">
                <a:pos x="1152" y="912"/>
              </a:cxn>
              <a:cxn ang="0">
                <a:pos x="1152" y="2016"/>
              </a:cxn>
              <a:cxn ang="0">
                <a:pos x="0" y="2016"/>
              </a:cxn>
              <a:cxn ang="0">
                <a:pos x="0" y="0"/>
              </a:cxn>
            </a:cxnLst>
            <a:rect l="0" t="0" r="r" b="b"/>
            <a:pathLst>
              <a:path w="2928" h="2016">
                <a:moveTo>
                  <a:pt x="0" y="0"/>
                </a:moveTo>
                <a:lnTo>
                  <a:pt x="1152" y="0"/>
                </a:lnTo>
                <a:lnTo>
                  <a:pt x="1152" y="624"/>
                </a:lnTo>
                <a:lnTo>
                  <a:pt x="2928" y="624"/>
                </a:lnTo>
                <a:lnTo>
                  <a:pt x="2928" y="912"/>
                </a:lnTo>
                <a:lnTo>
                  <a:pt x="1152" y="912"/>
                </a:lnTo>
                <a:lnTo>
                  <a:pt x="1152" y="2016"/>
                </a:lnTo>
                <a:lnTo>
                  <a:pt x="0" y="2016"/>
                </a:lnTo>
                <a:lnTo>
                  <a:pt x="0" y="0"/>
                </a:lnTo>
                <a:close/>
              </a:path>
            </a:pathLst>
          </a:custGeom>
          <a:noFill/>
          <a:ln w="57150" cap="flat" cmpd="sng">
            <a:solidFill>
              <a:schemeClr val="accent1"/>
            </a:solidFill>
            <a:prstDash val="dash"/>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09186" name="Rectangle 2"/>
          <p:cNvSpPr>
            <a:spLocks noGrp="1" noChangeArrowheads="1"/>
          </p:cNvSpPr>
          <p:nvPr>
            <p:ph type="title"/>
          </p:nvPr>
        </p:nvSpPr>
        <p:spPr>
          <a:xfrm>
            <a:off x="609600" y="247650"/>
            <a:ext cx="8534400" cy="474663"/>
          </a:xfrm>
        </p:spPr>
        <p:txBody>
          <a:bodyPr/>
          <a:lstStyle/>
          <a:p>
            <a:r>
              <a:rPr lang="en-US" sz="3600" dirty="0"/>
              <a:t>2. Read 0x0000001C = 0…00 0..001 1100</a:t>
            </a:r>
          </a:p>
        </p:txBody>
      </p:sp>
      <p:grpSp>
        <p:nvGrpSpPr>
          <p:cNvPr id="2" name="Group 3"/>
          <p:cNvGrpSpPr>
            <a:grpSpLocks/>
          </p:cNvGrpSpPr>
          <p:nvPr/>
        </p:nvGrpSpPr>
        <p:grpSpPr bwMode="auto">
          <a:xfrm>
            <a:off x="0" y="1658937"/>
            <a:ext cx="8839200" cy="4665663"/>
            <a:chOff x="0" y="880"/>
            <a:chExt cx="5568" cy="2939"/>
          </a:xfrm>
        </p:grpSpPr>
        <p:sp>
          <p:nvSpPr>
            <p:cNvPr id="2909188" name="Rectangle 4"/>
            <p:cNvSpPr>
              <a:spLocks noChangeArrowheads="1"/>
            </p:cNvSpPr>
            <p:nvPr/>
          </p:nvSpPr>
          <p:spPr bwMode="auto">
            <a:xfrm>
              <a:off x="720" y="13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189" name="Rectangle 5"/>
            <p:cNvSpPr>
              <a:spLocks noChangeArrowheads="1"/>
            </p:cNvSpPr>
            <p:nvPr/>
          </p:nvSpPr>
          <p:spPr bwMode="auto">
            <a:xfrm>
              <a:off x="576" y="13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190" name="Rectangle 6"/>
            <p:cNvSpPr>
              <a:spLocks noChangeArrowheads="1"/>
            </p:cNvSpPr>
            <p:nvPr/>
          </p:nvSpPr>
          <p:spPr bwMode="auto">
            <a:xfrm>
              <a:off x="1344"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191" name="Rectangle 7"/>
            <p:cNvSpPr>
              <a:spLocks noChangeArrowheads="1"/>
            </p:cNvSpPr>
            <p:nvPr/>
          </p:nvSpPr>
          <p:spPr bwMode="auto">
            <a:xfrm>
              <a:off x="2400"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192" name="Rectangle 8"/>
            <p:cNvSpPr>
              <a:spLocks noChangeArrowheads="1"/>
            </p:cNvSpPr>
            <p:nvPr/>
          </p:nvSpPr>
          <p:spPr bwMode="auto">
            <a:xfrm>
              <a:off x="3456"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193" name="Rectangle 9"/>
            <p:cNvSpPr>
              <a:spLocks noChangeArrowheads="1"/>
            </p:cNvSpPr>
            <p:nvPr/>
          </p:nvSpPr>
          <p:spPr bwMode="auto">
            <a:xfrm>
              <a:off x="4512"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194" name="Rectangle 10"/>
            <p:cNvSpPr>
              <a:spLocks noChangeArrowheads="1"/>
            </p:cNvSpPr>
            <p:nvPr/>
          </p:nvSpPr>
          <p:spPr bwMode="auto">
            <a:xfrm>
              <a:off x="720" y="158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195" name="Rectangle 11"/>
            <p:cNvSpPr>
              <a:spLocks noChangeArrowheads="1"/>
            </p:cNvSpPr>
            <p:nvPr/>
          </p:nvSpPr>
          <p:spPr bwMode="auto">
            <a:xfrm>
              <a:off x="576" y="158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196" name="Rectangle 12"/>
            <p:cNvSpPr>
              <a:spLocks noChangeArrowheads="1"/>
            </p:cNvSpPr>
            <p:nvPr/>
          </p:nvSpPr>
          <p:spPr bwMode="auto">
            <a:xfrm>
              <a:off x="1344"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197" name="Rectangle 13"/>
            <p:cNvSpPr>
              <a:spLocks noChangeArrowheads="1"/>
            </p:cNvSpPr>
            <p:nvPr/>
          </p:nvSpPr>
          <p:spPr bwMode="auto">
            <a:xfrm>
              <a:off x="2400"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198" name="Rectangle 14"/>
            <p:cNvSpPr>
              <a:spLocks noChangeArrowheads="1"/>
            </p:cNvSpPr>
            <p:nvPr/>
          </p:nvSpPr>
          <p:spPr bwMode="auto">
            <a:xfrm>
              <a:off x="3456"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199" name="Rectangle 15"/>
            <p:cNvSpPr>
              <a:spLocks noChangeArrowheads="1"/>
            </p:cNvSpPr>
            <p:nvPr/>
          </p:nvSpPr>
          <p:spPr bwMode="auto">
            <a:xfrm>
              <a:off x="4512"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00" name="Rectangle 16"/>
            <p:cNvSpPr>
              <a:spLocks noChangeArrowheads="1"/>
            </p:cNvSpPr>
            <p:nvPr/>
          </p:nvSpPr>
          <p:spPr bwMode="auto">
            <a:xfrm>
              <a:off x="720" y="177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01" name="Rectangle 17"/>
            <p:cNvSpPr>
              <a:spLocks noChangeArrowheads="1"/>
            </p:cNvSpPr>
            <p:nvPr/>
          </p:nvSpPr>
          <p:spPr bwMode="auto">
            <a:xfrm>
              <a:off x="576" y="177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02" name="Rectangle 18"/>
            <p:cNvSpPr>
              <a:spLocks noChangeArrowheads="1"/>
            </p:cNvSpPr>
            <p:nvPr/>
          </p:nvSpPr>
          <p:spPr bwMode="auto">
            <a:xfrm>
              <a:off x="1344"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03" name="Rectangle 19"/>
            <p:cNvSpPr>
              <a:spLocks noChangeArrowheads="1"/>
            </p:cNvSpPr>
            <p:nvPr/>
          </p:nvSpPr>
          <p:spPr bwMode="auto">
            <a:xfrm>
              <a:off x="2400"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04" name="Rectangle 20"/>
            <p:cNvSpPr>
              <a:spLocks noChangeArrowheads="1"/>
            </p:cNvSpPr>
            <p:nvPr/>
          </p:nvSpPr>
          <p:spPr bwMode="auto">
            <a:xfrm>
              <a:off x="3456"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05" name="Rectangle 21"/>
            <p:cNvSpPr>
              <a:spLocks noChangeArrowheads="1"/>
            </p:cNvSpPr>
            <p:nvPr/>
          </p:nvSpPr>
          <p:spPr bwMode="auto">
            <a:xfrm>
              <a:off x="4512"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06" name="Rectangle 22"/>
            <p:cNvSpPr>
              <a:spLocks noChangeArrowheads="1"/>
            </p:cNvSpPr>
            <p:nvPr/>
          </p:nvSpPr>
          <p:spPr bwMode="auto">
            <a:xfrm>
              <a:off x="720" y="196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07" name="Rectangle 23"/>
            <p:cNvSpPr>
              <a:spLocks noChangeArrowheads="1"/>
            </p:cNvSpPr>
            <p:nvPr/>
          </p:nvSpPr>
          <p:spPr bwMode="auto">
            <a:xfrm>
              <a:off x="576" y="196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08" name="Rectangle 24"/>
            <p:cNvSpPr>
              <a:spLocks noChangeArrowheads="1"/>
            </p:cNvSpPr>
            <p:nvPr/>
          </p:nvSpPr>
          <p:spPr bwMode="auto">
            <a:xfrm>
              <a:off x="1344"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09" name="Rectangle 25"/>
            <p:cNvSpPr>
              <a:spLocks noChangeArrowheads="1"/>
            </p:cNvSpPr>
            <p:nvPr/>
          </p:nvSpPr>
          <p:spPr bwMode="auto">
            <a:xfrm>
              <a:off x="2400"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10" name="Rectangle 26"/>
            <p:cNvSpPr>
              <a:spLocks noChangeArrowheads="1"/>
            </p:cNvSpPr>
            <p:nvPr/>
          </p:nvSpPr>
          <p:spPr bwMode="auto">
            <a:xfrm>
              <a:off x="3456"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11" name="Rectangle 27"/>
            <p:cNvSpPr>
              <a:spLocks noChangeArrowheads="1"/>
            </p:cNvSpPr>
            <p:nvPr/>
          </p:nvSpPr>
          <p:spPr bwMode="auto">
            <a:xfrm>
              <a:off x="4512"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12" name="Rectangle 28"/>
            <p:cNvSpPr>
              <a:spLocks noChangeArrowheads="1"/>
            </p:cNvSpPr>
            <p:nvPr/>
          </p:nvSpPr>
          <p:spPr bwMode="auto">
            <a:xfrm>
              <a:off x="720" y="21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13" name="Rectangle 29"/>
            <p:cNvSpPr>
              <a:spLocks noChangeArrowheads="1"/>
            </p:cNvSpPr>
            <p:nvPr/>
          </p:nvSpPr>
          <p:spPr bwMode="auto">
            <a:xfrm>
              <a:off x="576" y="21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14" name="Rectangle 30"/>
            <p:cNvSpPr>
              <a:spLocks noChangeArrowheads="1"/>
            </p:cNvSpPr>
            <p:nvPr/>
          </p:nvSpPr>
          <p:spPr bwMode="auto">
            <a:xfrm>
              <a:off x="1344"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15" name="Rectangle 31"/>
            <p:cNvSpPr>
              <a:spLocks noChangeArrowheads="1"/>
            </p:cNvSpPr>
            <p:nvPr/>
          </p:nvSpPr>
          <p:spPr bwMode="auto">
            <a:xfrm>
              <a:off x="2400"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16" name="Rectangle 32"/>
            <p:cNvSpPr>
              <a:spLocks noChangeArrowheads="1"/>
            </p:cNvSpPr>
            <p:nvPr/>
          </p:nvSpPr>
          <p:spPr bwMode="auto">
            <a:xfrm>
              <a:off x="3456"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17" name="Rectangle 33"/>
            <p:cNvSpPr>
              <a:spLocks noChangeArrowheads="1"/>
            </p:cNvSpPr>
            <p:nvPr/>
          </p:nvSpPr>
          <p:spPr bwMode="auto">
            <a:xfrm>
              <a:off x="4512"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18" name="Rectangle 34"/>
            <p:cNvSpPr>
              <a:spLocks noChangeArrowheads="1"/>
            </p:cNvSpPr>
            <p:nvPr/>
          </p:nvSpPr>
          <p:spPr bwMode="auto">
            <a:xfrm>
              <a:off x="720" y="23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19" name="Rectangle 35"/>
            <p:cNvSpPr>
              <a:spLocks noChangeArrowheads="1"/>
            </p:cNvSpPr>
            <p:nvPr/>
          </p:nvSpPr>
          <p:spPr bwMode="auto">
            <a:xfrm>
              <a:off x="576" y="23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20" name="Rectangle 36"/>
            <p:cNvSpPr>
              <a:spLocks noChangeArrowheads="1"/>
            </p:cNvSpPr>
            <p:nvPr/>
          </p:nvSpPr>
          <p:spPr bwMode="auto">
            <a:xfrm>
              <a:off x="1344"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21" name="Rectangle 37"/>
            <p:cNvSpPr>
              <a:spLocks noChangeArrowheads="1"/>
            </p:cNvSpPr>
            <p:nvPr/>
          </p:nvSpPr>
          <p:spPr bwMode="auto">
            <a:xfrm>
              <a:off x="2400"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22" name="Rectangle 38"/>
            <p:cNvSpPr>
              <a:spLocks noChangeArrowheads="1"/>
            </p:cNvSpPr>
            <p:nvPr/>
          </p:nvSpPr>
          <p:spPr bwMode="auto">
            <a:xfrm>
              <a:off x="3456"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23" name="Rectangle 39"/>
            <p:cNvSpPr>
              <a:spLocks noChangeArrowheads="1"/>
            </p:cNvSpPr>
            <p:nvPr/>
          </p:nvSpPr>
          <p:spPr bwMode="auto">
            <a:xfrm>
              <a:off x="4512"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24" name="Rectangle 40"/>
            <p:cNvSpPr>
              <a:spLocks noChangeArrowheads="1"/>
            </p:cNvSpPr>
            <p:nvPr/>
          </p:nvSpPr>
          <p:spPr bwMode="auto">
            <a:xfrm>
              <a:off x="720" y="254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25" name="Rectangle 41"/>
            <p:cNvSpPr>
              <a:spLocks noChangeArrowheads="1"/>
            </p:cNvSpPr>
            <p:nvPr/>
          </p:nvSpPr>
          <p:spPr bwMode="auto">
            <a:xfrm>
              <a:off x="576" y="254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26" name="Rectangle 42"/>
            <p:cNvSpPr>
              <a:spLocks noChangeArrowheads="1"/>
            </p:cNvSpPr>
            <p:nvPr/>
          </p:nvSpPr>
          <p:spPr bwMode="auto">
            <a:xfrm>
              <a:off x="1344"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27" name="Rectangle 43"/>
            <p:cNvSpPr>
              <a:spLocks noChangeArrowheads="1"/>
            </p:cNvSpPr>
            <p:nvPr/>
          </p:nvSpPr>
          <p:spPr bwMode="auto">
            <a:xfrm>
              <a:off x="2400"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28" name="Rectangle 44"/>
            <p:cNvSpPr>
              <a:spLocks noChangeArrowheads="1"/>
            </p:cNvSpPr>
            <p:nvPr/>
          </p:nvSpPr>
          <p:spPr bwMode="auto">
            <a:xfrm>
              <a:off x="3456"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29" name="Rectangle 45"/>
            <p:cNvSpPr>
              <a:spLocks noChangeArrowheads="1"/>
            </p:cNvSpPr>
            <p:nvPr/>
          </p:nvSpPr>
          <p:spPr bwMode="auto">
            <a:xfrm>
              <a:off x="4512"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30" name="Rectangle 46"/>
            <p:cNvSpPr>
              <a:spLocks noChangeArrowheads="1"/>
            </p:cNvSpPr>
            <p:nvPr/>
          </p:nvSpPr>
          <p:spPr bwMode="auto">
            <a:xfrm>
              <a:off x="720" y="273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31" name="Rectangle 47"/>
            <p:cNvSpPr>
              <a:spLocks noChangeArrowheads="1"/>
            </p:cNvSpPr>
            <p:nvPr/>
          </p:nvSpPr>
          <p:spPr bwMode="auto">
            <a:xfrm>
              <a:off x="576" y="273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32" name="Rectangle 48"/>
            <p:cNvSpPr>
              <a:spLocks noChangeArrowheads="1"/>
            </p:cNvSpPr>
            <p:nvPr/>
          </p:nvSpPr>
          <p:spPr bwMode="auto">
            <a:xfrm>
              <a:off x="1344"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33" name="Rectangle 49"/>
            <p:cNvSpPr>
              <a:spLocks noChangeArrowheads="1"/>
            </p:cNvSpPr>
            <p:nvPr/>
          </p:nvSpPr>
          <p:spPr bwMode="auto">
            <a:xfrm>
              <a:off x="2400"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34" name="Rectangle 50"/>
            <p:cNvSpPr>
              <a:spLocks noChangeArrowheads="1"/>
            </p:cNvSpPr>
            <p:nvPr/>
          </p:nvSpPr>
          <p:spPr bwMode="auto">
            <a:xfrm>
              <a:off x="3456"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35" name="Rectangle 51"/>
            <p:cNvSpPr>
              <a:spLocks noChangeArrowheads="1"/>
            </p:cNvSpPr>
            <p:nvPr/>
          </p:nvSpPr>
          <p:spPr bwMode="auto">
            <a:xfrm>
              <a:off x="4512"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36" name="Rectangle 52"/>
            <p:cNvSpPr>
              <a:spLocks noChangeArrowheads="1"/>
            </p:cNvSpPr>
            <p:nvPr/>
          </p:nvSpPr>
          <p:spPr bwMode="auto">
            <a:xfrm>
              <a:off x="720" y="33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37" name="Rectangle 53"/>
            <p:cNvSpPr>
              <a:spLocks noChangeArrowheads="1"/>
            </p:cNvSpPr>
            <p:nvPr/>
          </p:nvSpPr>
          <p:spPr bwMode="auto">
            <a:xfrm>
              <a:off x="576" y="33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38" name="Rectangle 54"/>
            <p:cNvSpPr>
              <a:spLocks noChangeArrowheads="1"/>
            </p:cNvSpPr>
            <p:nvPr/>
          </p:nvSpPr>
          <p:spPr bwMode="auto">
            <a:xfrm>
              <a:off x="1344"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39" name="Rectangle 55"/>
            <p:cNvSpPr>
              <a:spLocks noChangeArrowheads="1"/>
            </p:cNvSpPr>
            <p:nvPr/>
          </p:nvSpPr>
          <p:spPr bwMode="auto">
            <a:xfrm>
              <a:off x="2400"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40" name="Rectangle 56"/>
            <p:cNvSpPr>
              <a:spLocks noChangeArrowheads="1"/>
            </p:cNvSpPr>
            <p:nvPr/>
          </p:nvSpPr>
          <p:spPr bwMode="auto">
            <a:xfrm>
              <a:off x="3456"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41" name="Rectangle 57"/>
            <p:cNvSpPr>
              <a:spLocks noChangeArrowheads="1"/>
            </p:cNvSpPr>
            <p:nvPr/>
          </p:nvSpPr>
          <p:spPr bwMode="auto">
            <a:xfrm>
              <a:off x="4512"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42" name="Rectangle 58"/>
            <p:cNvSpPr>
              <a:spLocks noChangeArrowheads="1"/>
            </p:cNvSpPr>
            <p:nvPr/>
          </p:nvSpPr>
          <p:spPr bwMode="auto">
            <a:xfrm>
              <a:off x="720" y="35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43" name="Rectangle 59"/>
            <p:cNvSpPr>
              <a:spLocks noChangeArrowheads="1"/>
            </p:cNvSpPr>
            <p:nvPr/>
          </p:nvSpPr>
          <p:spPr bwMode="auto">
            <a:xfrm>
              <a:off x="576" y="35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44" name="Rectangle 60"/>
            <p:cNvSpPr>
              <a:spLocks noChangeArrowheads="1"/>
            </p:cNvSpPr>
            <p:nvPr/>
          </p:nvSpPr>
          <p:spPr bwMode="auto">
            <a:xfrm>
              <a:off x="1344"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45" name="Rectangle 61"/>
            <p:cNvSpPr>
              <a:spLocks noChangeArrowheads="1"/>
            </p:cNvSpPr>
            <p:nvPr/>
          </p:nvSpPr>
          <p:spPr bwMode="auto">
            <a:xfrm>
              <a:off x="2400"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46" name="Rectangle 62"/>
            <p:cNvSpPr>
              <a:spLocks noChangeArrowheads="1"/>
            </p:cNvSpPr>
            <p:nvPr/>
          </p:nvSpPr>
          <p:spPr bwMode="auto">
            <a:xfrm>
              <a:off x="3456"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47" name="Rectangle 63"/>
            <p:cNvSpPr>
              <a:spLocks noChangeArrowheads="1"/>
            </p:cNvSpPr>
            <p:nvPr/>
          </p:nvSpPr>
          <p:spPr bwMode="auto">
            <a:xfrm>
              <a:off x="4512"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09248" name="Text Box 64"/>
            <p:cNvSpPr txBox="1">
              <a:spLocks noChangeArrowheads="1"/>
            </p:cNvSpPr>
            <p:nvPr/>
          </p:nvSpPr>
          <p:spPr bwMode="auto">
            <a:xfrm>
              <a:off x="2390"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nvGrpSpPr>
            <p:cNvPr id="3" name="Group 65"/>
            <p:cNvGrpSpPr>
              <a:grpSpLocks/>
            </p:cNvGrpSpPr>
            <p:nvPr/>
          </p:nvGrpSpPr>
          <p:grpSpPr bwMode="auto">
            <a:xfrm>
              <a:off x="336" y="880"/>
              <a:ext cx="969" cy="567"/>
              <a:chOff x="336" y="880"/>
              <a:chExt cx="969" cy="567"/>
            </a:xfrm>
          </p:grpSpPr>
          <p:sp>
            <p:nvSpPr>
              <p:cNvPr id="2909250" name="Text Box 66"/>
              <p:cNvSpPr txBox="1">
                <a:spLocks noChangeArrowheads="1"/>
              </p:cNvSpPr>
              <p:nvPr/>
            </p:nvSpPr>
            <p:spPr bwMode="auto">
              <a:xfrm>
                <a:off x="336" y="880"/>
                <a:ext cx="63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09251" name="Text Box 67"/>
              <p:cNvSpPr txBox="1">
                <a:spLocks noChangeArrowheads="1"/>
              </p:cNvSpPr>
              <p:nvPr/>
            </p:nvSpPr>
            <p:spPr bwMode="auto">
              <a:xfrm>
                <a:off x="816" y="1120"/>
                <a:ext cx="48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grpSp>
        <p:grpSp>
          <p:nvGrpSpPr>
            <p:cNvPr id="4" name="Group 72"/>
            <p:cNvGrpSpPr>
              <a:grpSpLocks/>
            </p:cNvGrpSpPr>
            <p:nvPr/>
          </p:nvGrpSpPr>
          <p:grpSpPr bwMode="auto">
            <a:xfrm>
              <a:off x="0" y="1335"/>
              <a:ext cx="654" cy="2484"/>
              <a:chOff x="0" y="1335"/>
              <a:chExt cx="654" cy="2484"/>
            </a:xfrm>
          </p:grpSpPr>
          <p:sp>
            <p:nvSpPr>
              <p:cNvPr id="2909257" name="Text Box 73"/>
              <p:cNvSpPr txBox="1">
                <a:spLocks noChangeArrowheads="1"/>
              </p:cNvSpPr>
              <p:nvPr/>
            </p:nvSpPr>
            <p:spPr bwMode="auto">
              <a:xfrm>
                <a:off x="192" y="133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909258" name="Text Box 74"/>
              <p:cNvSpPr txBox="1">
                <a:spLocks noChangeArrowheads="1"/>
              </p:cNvSpPr>
              <p:nvPr/>
            </p:nvSpPr>
            <p:spPr bwMode="auto">
              <a:xfrm>
                <a:off x="192" y="152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a:t>
                </a:r>
                <a:endParaRPr lang="en-US" sz="2800">
                  <a:solidFill>
                    <a:schemeClr val="tx1"/>
                  </a:solidFill>
                  <a:latin typeface="Times" pitchFamily="-65" charset="0"/>
                </a:endParaRPr>
              </a:p>
            </p:txBody>
          </p:sp>
          <p:sp>
            <p:nvSpPr>
              <p:cNvPr id="2909259" name="Text Box 75"/>
              <p:cNvSpPr txBox="1">
                <a:spLocks noChangeArrowheads="1"/>
              </p:cNvSpPr>
              <p:nvPr/>
            </p:nvSpPr>
            <p:spPr bwMode="auto">
              <a:xfrm>
                <a:off x="192" y="171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09260" name="Text Box 76"/>
              <p:cNvSpPr txBox="1">
                <a:spLocks noChangeArrowheads="1"/>
              </p:cNvSpPr>
              <p:nvPr/>
            </p:nvSpPr>
            <p:spPr bwMode="auto">
              <a:xfrm>
                <a:off x="192" y="1911"/>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909261" name="Text Box 77"/>
              <p:cNvSpPr txBox="1">
                <a:spLocks noChangeArrowheads="1"/>
              </p:cNvSpPr>
              <p:nvPr/>
            </p:nvSpPr>
            <p:spPr bwMode="auto">
              <a:xfrm>
                <a:off x="192" y="2103"/>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909262" name="Text Box 78"/>
              <p:cNvSpPr txBox="1">
                <a:spLocks noChangeArrowheads="1"/>
              </p:cNvSpPr>
              <p:nvPr/>
            </p:nvSpPr>
            <p:spPr bwMode="auto">
              <a:xfrm>
                <a:off x="192" y="229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909263" name="Text Box 79"/>
              <p:cNvSpPr txBox="1">
                <a:spLocks noChangeArrowheads="1"/>
              </p:cNvSpPr>
              <p:nvPr/>
            </p:nvSpPr>
            <p:spPr bwMode="auto">
              <a:xfrm>
                <a:off x="192" y="248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909264" name="Text Box 80"/>
              <p:cNvSpPr txBox="1">
                <a:spLocks noChangeArrowheads="1"/>
              </p:cNvSpPr>
              <p:nvPr/>
            </p:nvSpPr>
            <p:spPr bwMode="auto">
              <a:xfrm>
                <a:off x="192" y="267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909265" name="Text Box 81"/>
              <p:cNvSpPr txBox="1">
                <a:spLocks noChangeArrowheads="1"/>
              </p:cNvSpPr>
              <p:nvPr/>
            </p:nvSpPr>
            <p:spPr bwMode="auto">
              <a:xfrm>
                <a:off x="0" y="3300"/>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1022</a:t>
                </a:r>
                <a:endParaRPr lang="en-US" sz="2800">
                  <a:solidFill>
                    <a:schemeClr val="tx1"/>
                  </a:solidFill>
                  <a:latin typeface="Times" pitchFamily="-65" charset="0"/>
                </a:endParaRPr>
              </a:p>
            </p:txBody>
          </p:sp>
          <p:sp>
            <p:nvSpPr>
              <p:cNvPr id="2909266" name="Text Box 82"/>
              <p:cNvSpPr txBox="1">
                <a:spLocks noChangeArrowheads="1"/>
              </p:cNvSpPr>
              <p:nvPr/>
            </p:nvSpPr>
            <p:spPr bwMode="auto">
              <a:xfrm>
                <a:off x="0" y="3492"/>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1023</a:t>
                </a:r>
                <a:endParaRPr lang="en-US" sz="2800">
                  <a:solidFill>
                    <a:schemeClr val="tx1"/>
                  </a:solidFill>
                  <a:latin typeface="Times" pitchFamily="-65" charset="0"/>
                </a:endParaRPr>
              </a:p>
            </p:txBody>
          </p:sp>
          <p:sp>
            <p:nvSpPr>
              <p:cNvPr id="2909267" name="Text Box 83"/>
              <p:cNvSpPr txBox="1">
                <a:spLocks noChangeArrowheads="1"/>
              </p:cNvSpPr>
              <p:nvPr/>
            </p:nvSpPr>
            <p:spPr bwMode="auto">
              <a:xfrm>
                <a:off x="192"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2909268" name="Text Box 84"/>
          <p:cNvSpPr txBox="1">
            <a:spLocks noChangeArrowheads="1"/>
          </p:cNvSpPr>
          <p:nvPr/>
        </p:nvSpPr>
        <p:spPr bwMode="auto">
          <a:xfrm>
            <a:off x="841375" y="26828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1</a:t>
            </a:r>
          </a:p>
        </p:txBody>
      </p:sp>
      <p:sp>
        <p:nvSpPr>
          <p:cNvPr id="2909269" name="Text Box 85"/>
          <p:cNvSpPr txBox="1">
            <a:spLocks noChangeArrowheads="1"/>
          </p:cNvSpPr>
          <p:nvPr/>
        </p:nvSpPr>
        <p:spPr bwMode="auto">
          <a:xfrm>
            <a:off x="1470025" y="27019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0</a:t>
            </a:r>
          </a:p>
        </p:txBody>
      </p:sp>
      <p:sp>
        <p:nvSpPr>
          <p:cNvPr id="2909274" name="Rectangle 90"/>
          <p:cNvSpPr>
            <a:spLocks noGrp="1" noChangeArrowheads="1"/>
          </p:cNvSpPr>
          <p:nvPr>
            <p:ph type="body" idx="1"/>
          </p:nvPr>
        </p:nvSpPr>
        <p:spPr>
          <a:xfrm>
            <a:off x="381000" y="1087437"/>
            <a:ext cx="8286750" cy="371475"/>
          </a:xfrm>
          <a:noFill/>
          <a:ln/>
        </p:spPr>
        <p:txBody>
          <a:bodyPr/>
          <a:lstStyle/>
          <a:p>
            <a:pPr marL="285750" indent="-285750"/>
            <a:r>
              <a:rPr lang="en-US" sz="2800">
                <a:latin typeface="Courier New" pitchFamily="-65" charset="0"/>
              </a:rPr>
              <a:t>000000000000000000 0000000001 1100</a:t>
            </a:r>
          </a:p>
        </p:txBody>
      </p:sp>
      <p:sp>
        <p:nvSpPr>
          <p:cNvPr id="2909275" name="Text Box 91"/>
          <p:cNvSpPr txBox="1">
            <a:spLocks noChangeArrowheads="1"/>
          </p:cNvSpPr>
          <p:nvPr/>
        </p:nvSpPr>
        <p:spPr bwMode="auto">
          <a:xfrm>
            <a:off x="0" y="2071687"/>
            <a:ext cx="11128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a:t>
            </a:r>
          </a:p>
        </p:txBody>
      </p:sp>
      <p:sp>
        <p:nvSpPr>
          <p:cNvPr id="2909276" name="Text Box 92"/>
          <p:cNvSpPr txBox="1">
            <a:spLocks noChangeArrowheads="1"/>
          </p:cNvSpPr>
          <p:nvPr/>
        </p:nvSpPr>
        <p:spPr bwMode="auto">
          <a:xfrm>
            <a:off x="2006600" y="1385887"/>
            <a:ext cx="16462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Tag field</a:t>
            </a:r>
          </a:p>
        </p:txBody>
      </p:sp>
      <p:sp>
        <p:nvSpPr>
          <p:cNvPr id="2909277" name="Text Box 93"/>
          <p:cNvSpPr txBox="1">
            <a:spLocks noChangeArrowheads="1"/>
          </p:cNvSpPr>
          <p:nvPr/>
        </p:nvSpPr>
        <p:spPr bwMode="auto">
          <a:xfrm>
            <a:off x="4953000" y="1385887"/>
            <a:ext cx="1943100"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 field</a:t>
            </a:r>
          </a:p>
        </p:txBody>
      </p:sp>
      <p:sp>
        <p:nvSpPr>
          <p:cNvPr id="2909278" name="Text Box 94"/>
          <p:cNvSpPr txBox="1">
            <a:spLocks noChangeArrowheads="1"/>
          </p:cNvSpPr>
          <p:nvPr/>
        </p:nvSpPr>
        <p:spPr bwMode="auto">
          <a:xfrm>
            <a:off x="7086600" y="1385887"/>
            <a:ext cx="121126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Offset</a:t>
            </a:r>
          </a:p>
        </p:txBody>
      </p:sp>
      <p:sp>
        <p:nvSpPr>
          <p:cNvPr id="2909279" name="Text Box 95"/>
          <p:cNvSpPr txBox="1">
            <a:spLocks noChangeArrowheads="1"/>
          </p:cNvSpPr>
          <p:nvPr/>
        </p:nvSpPr>
        <p:spPr bwMode="auto">
          <a:xfrm>
            <a:off x="874713" y="24034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9280" name="Text Box 96"/>
          <p:cNvSpPr txBox="1">
            <a:spLocks noChangeArrowheads="1"/>
          </p:cNvSpPr>
          <p:nvPr/>
        </p:nvSpPr>
        <p:spPr bwMode="auto">
          <a:xfrm>
            <a:off x="874713" y="30257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9281" name="Text Box 97"/>
          <p:cNvSpPr txBox="1">
            <a:spLocks noChangeArrowheads="1"/>
          </p:cNvSpPr>
          <p:nvPr/>
        </p:nvSpPr>
        <p:spPr bwMode="auto">
          <a:xfrm>
            <a:off x="874713" y="3330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9282" name="Text Box 98"/>
          <p:cNvSpPr txBox="1">
            <a:spLocks noChangeArrowheads="1"/>
          </p:cNvSpPr>
          <p:nvPr/>
        </p:nvSpPr>
        <p:spPr bwMode="auto">
          <a:xfrm>
            <a:off x="887413" y="36480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9283" name="Text Box 99"/>
          <p:cNvSpPr txBox="1">
            <a:spLocks noChangeArrowheads="1"/>
          </p:cNvSpPr>
          <p:nvPr/>
        </p:nvSpPr>
        <p:spPr bwMode="auto">
          <a:xfrm>
            <a:off x="887413" y="39528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9284" name="Text Box 100"/>
          <p:cNvSpPr txBox="1">
            <a:spLocks noChangeArrowheads="1"/>
          </p:cNvSpPr>
          <p:nvPr/>
        </p:nvSpPr>
        <p:spPr bwMode="auto">
          <a:xfrm>
            <a:off x="887413" y="42576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9285" name="Text Box 101"/>
          <p:cNvSpPr txBox="1">
            <a:spLocks noChangeArrowheads="1"/>
          </p:cNvSpPr>
          <p:nvPr/>
        </p:nvSpPr>
        <p:spPr bwMode="auto">
          <a:xfrm>
            <a:off x="887413" y="45751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9286" name="Text Box 102"/>
          <p:cNvSpPr txBox="1">
            <a:spLocks noChangeArrowheads="1"/>
          </p:cNvSpPr>
          <p:nvPr/>
        </p:nvSpPr>
        <p:spPr bwMode="auto">
          <a:xfrm>
            <a:off x="887413" y="55657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09287" name="Text Box 103"/>
          <p:cNvSpPr txBox="1">
            <a:spLocks noChangeArrowheads="1"/>
          </p:cNvSpPr>
          <p:nvPr/>
        </p:nvSpPr>
        <p:spPr bwMode="auto">
          <a:xfrm>
            <a:off x="887413" y="5870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104" name="Text Box 69"/>
          <p:cNvSpPr txBox="1">
            <a:spLocks noChangeArrowheads="1"/>
          </p:cNvSpPr>
          <p:nvPr/>
        </p:nvSpPr>
        <p:spPr bwMode="auto">
          <a:xfrm>
            <a:off x="2438400" y="19637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0xc-f</a:t>
            </a:r>
            <a:endParaRPr lang="en-US" sz="2800" b="1" dirty="0">
              <a:solidFill>
                <a:schemeClr val="tx1"/>
              </a:solidFill>
              <a:latin typeface="Times" pitchFamily="-65" charset="0"/>
            </a:endParaRPr>
          </a:p>
        </p:txBody>
      </p:sp>
      <p:sp>
        <p:nvSpPr>
          <p:cNvPr id="105" name="Text Box 70"/>
          <p:cNvSpPr txBox="1">
            <a:spLocks noChangeArrowheads="1"/>
          </p:cNvSpPr>
          <p:nvPr/>
        </p:nvSpPr>
        <p:spPr bwMode="auto">
          <a:xfrm>
            <a:off x="41148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106" name="Text Box 71"/>
          <p:cNvSpPr txBox="1">
            <a:spLocks noChangeArrowheads="1"/>
          </p:cNvSpPr>
          <p:nvPr/>
        </p:nvSpPr>
        <p:spPr bwMode="auto">
          <a:xfrm>
            <a:off x="57912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0x4-7</a:t>
            </a:r>
            <a:endParaRPr lang="en-US" sz="2800" b="1" dirty="0">
              <a:solidFill>
                <a:schemeClr val="tx1"/>
              </a:solidFill>
              <a:latin typeface="Times" pitchFamily="-65" charset="0"/>
            </a:endParaRPr>
          </a:p>
        </p:txBody>
      </p:sp>
      <p:sp>
        <p:nvSpPr>
          <p:cNvPr id="107" name="Text Box 72"/>
          <p:cNvSpPr txBox="1">
            <a:spLocks noChangeArrowheads="1"/>
          </p:cNvSpPr>
          <p:nvPr/>
        </p:nvSpPr>
        <p:spPr bwMode="auto">
          <a:xfrm>
            <a:off x="73914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dirty="0">
              <a:solidFill>
                <a:schemeClr val="tx1"/>
              </a:solidFill>
              <a:latin typeface="Times" pitchFamily="-65" charset="0"/>
            </a:endParaRPr>
          </a:p>
        </p:txBody>
      </p:sp>
      <p:sp>
        <p:nvSpPr>
          <p:cNvPr id="108" name="Text Box 86"/>
          <p:cNvSpPr txBox="1">
            <a:spLocks noChangeArrowheads="1"/>
          </p:cNvSpPr>
          <p:nvPr/>
        </p:nvSpPr>
        <p:spPr bwMode="auto">
          <a:xfrm>
            <a:off x="2765425" y="27019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d</a:t>
            </a:r>
            <a:endParaRPr lang="en-US" sz="2400" b="1" dirty="0">
              <a:solidFill>
                <a:schemeClr val="tx1"/>
              </a:solidFill>
            </a:endParaRPr>
          </a:p>
        </p:txBody>
      </p:sp>
      <p:sp>
        <p:nvSpPr>
          <p:cNvPr id="109" name="Text Box 87"/>
          <p:cNvSpPr txBox="1">
            <a:spLocks noChangeArrowheads="1"/>
          </p:cNvSpPr>
          <p:nvPr/>
        </p:nvSpPr>
        <p:spPr bwMode="auto">
          <a:xfrm>
            <a:off x="4460875" y="27019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c</a:t>
            </a:r>
            <a:endParaRPr lang="en-US" sz="2400" b="1" dirty="0">
              <a:solidFill>
                <a:schemeClr val="tx1"/>
              </a:solidFill>
            </a:endParaRPr>
          </a:p>
        </p:txBody>
      </p:sp>
      <p:sp>
        <p:nvSpPr>
          <p:cNvPr id="110" name="Text Box 88"/>
          <p:cNvSpPr txBox="1">
            <a:spLocks noChangeArrowheads="1"/>
          </p:cNvSpPr>
          <p:nvPr/>
        </p:nvSpPr>
        <p:spPr bwMode="auto">
          <a:xfrm>
            <a:off x="6175375" y="27019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b</a:t>
            </a:r>
            <a:endParaRPr lang="en-US" sz="2400" b="1" dirty="0">
              <a:solidFill>
                <a:schemeClr val="tx1"/>
              </a:solidFill>
            </a:endParaRPr>
          </a:p>
        </p:txBody>
      </p:sp>
      <p:sp>
        <p:nvSpPr>
          <p:cNvPr id="111" name="Text Box 89"/>
          <p:cNvSpPr txBox="1">
            <a:spLocks noChangeArrowheads="1"/>
          </p:cNvSpPr>
          <p:nvPr/>
        </p:nvSpPr>
        <p:spPr bwMode="auto">
          <a:xfrm>
            <a:off x="7813675" y="27019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smtClean="0">
                <a:solidFill>
                  <a:schemeClr val="tx1"/>
                </a:solidFill>
              </a:rPr>
              <a:t>a</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11234" name="Rectangle 2"/>
          <p:cNvSpPr>
            <a:spLocks noGrp="1" noChangeArrowheads="1"/>
          </p:cNvSpPr>
          <p:nvPr>
            <p:ph type="title"/>
          </p:nvPr>
        </p:nvSpPr>
        <p:spPr>
          <a:xfrm>
            <a:off x="609600" y="247650"/>
            <a:ext cx="5181600" cy="474663"/>
          </a:xfrm>
        </p:spPr>
        <p:txBody>
          <a:bodyPr/>
          <a:lstStyle/>
          <a:p>
            <a:r>
              <a:rPr lang="en-US" dirty="0"/>
              <a:t>Index is Valid</a:t>
            </a:r>
          </a:p>
        </p:txBody>
      </p:sp>
      <p:grpSp>
        <p:nvGrpSpPr>
          <p:cNvPr id="2" name="Group 3"/>
          <p:cNvGrpSpPr>
            <a:grpSpLocks/>
          </p:cNvGrpSpPr>
          <p:nvPr/>
        </p:nvGrpSpPr>
        <p:grpSpPr bwMode="auto">
          <a:xfrm>
            <a:off x="0" y="1658937"/>
            <a:ext cx="8839200" cy="4665663"/>
            <a:chOff x="0" y="880"/>
            <a:chExt cx="5568" cy="2939"/>
          </a:xfrm>
        </p:grpSpPr>
        <p:sp>
          <p:nvSpPr>
            <p:cNvPr id="2911236" name="Rectangle 4"/>
            <p:cNvSpPr>
              <a:spLocks noChangeArrowheads="1"/>
            </p:cNvSpPr>
            <p:nvPr/>
          </p:nvSpPr>
          <p:spPr bwMode="auto">
            <a:xfrm>
              <a:off x="720" y="13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37" name="Rectangle 5"/>
            <p:cNvSpPr>
              <a:spLocks noChangeArrowheads="1"/>
            </p:cNvSpPr>
            <p:nvPr/>
          </p:nvSpPr>
          <p:spPr bwMode="auto">
            <a:xfrm>
              <a:off x="576" y="13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38" name="Rectangle 6"/>
            <p:cNvSpPr>
              <a:spLocks noChangeArrowheads="1"/>
            </p:cNvSpPr>
            <p:nvPr/>
          </p:nvSpPr>
          <p:spPr bwMode="auto">
            <a:xfrm>
              <a:off x="1344"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39" name="Rectangle 7"/>
            <p:cNvSpPr>
              <a:spLocks noChangeArrowheads="1"/>
            </p:cNvSpPr>
            <p:nvPr/>
          </p:nvSpPr>
          <p:spPr bwMode="auto">
            <a:xfrm>
              <a:off x="2400"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40" name="Rectangle 8"/>
            <p:cNvSpPr>
              <a:spLocks noChangeArrowheads="1"/>
            </p:cNvSpPr>
            <p:nvPr/>
          </p:nvSpPr>
          <p:spPr bwMode="auto">
            <a:xfrm>
              <a:off x="3456"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41" name="Rectangle 9"/>
            <p:cNvSpPr>
              <a:spLocks noChangeArrowheads="1"/>
            </p:cNvSpPr>
            <p:nvPr/>
          </p:nvSpPr>
          <p:spPr bwMode="auto">
            <a:xfrm>
              <a:off x="4512"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42" name="Rectangle 10"/>
            <p:cNvSpPr>
              <a:spLocks noChangeArrowheads="1"/>
            </p:cNvSpPr>
            <p:nvPr/>
          </p:nvSpPr>
          <p:spPr bwMode="auto">
            <a:xfrm>
              <a:off x="720" y="158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43" name="Rectangle 11"/>
            <p:cNvSpPr>
              <a:spLocks noChangeArrowheads="1"/>
            </p:cNvSpPr>
            <p:nvPr/>
          </p:nvSpPr>
          <p:spPr bwMode="auto">
            <a:xfrm>
              <a:off x="576" y="158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44" name="Rectangle 12"/>
            <p:cNvSpPr>
              <a:spLocks noChangeArrowheads="1"/>
            </p:cNvSpPr>
            <p:nvPr/>
          </p:nvSpPr>
          <p:spPr bwMode="auto">
            <a:xfrm>
              <a:off x="1344"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45" name="Rectangle 13"/>
            <p:cNvSpPr>
              <a:spLocks noChangeArrowheads="1"/>
            </p:cNvSpPr>
            <p:nvPr/>
          </p:nvSpPr>
          <p:spPr bwMode="auto">
            <a:xfrm>
              <a:off x="2400"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46" name="Rectangle 14"/>
            <p:cNvSpPr>
              <a:spLocks noChangeArrowheads="1"/>
            </p:cNvSpPr>
            <p:nvPr/>
          </p:nvSpPr>
          <p:spPr bwMode="auto">
            <a:xfrm>
              <a:off x="3456"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47" name="Rectangle 15"/>
            <p:cNvSpPr>
              <a:spLocks noChangeArrowheads="1"/>
            </p:cNvSpPr>
            <p:nvPr/>
          </p:nvSpPr>
          <p:spPr bwMode="auto">
            <a:xfrm>
              <a:off x="4512"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48" name="Rectangle 16"/>
            <p:cNvSpPr>
              <a:spLocks noChangeArrowheads="1"/>
            </p:cNvSpPr>
            <p:nvPr/>
          </p:nvSpPr>
          <p:spPr bwMode="auto">
            <a:xfrm>
              <a:off x="720" y="177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49" name="Rectangle 17"/>
            <p:cNvSpPr>
              <a:spLocks noChangeArrowheads="1"/>
            </p:cNvSpPr>
            <p:nvPr/>
          </p:nvSpPr>
          <p:spPr bwMode="auto">
            <a:xfrm>
              <a:off x="576" y="177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50" name="Rectangle 18"/>
            <p:cNvSpPr>
              <a:spLocks noChangeArrowheads="1"/>
            </p:cNvSpPr>
            <p:nvPr/>
          </p:nvSpPr>
          <p:spPr bwMode="auto">
            <a:xfrm>
              <a:off x="1344"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51" name="Rectangle 19"/>
            <p:cNvSpPr>
              <a:spLocks noChangeArrowheads="1"/>
            </p:cNvSpPr>
            <p:nvPr/>
          </p:nvSpPr>
          <p:spPr bwMode="auto">
            <a:xfrm>
              <a:off x="2400"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52" name="Rectangle 20"/>
            <p:cNvSpPr>
              <a:spLocks noChangeArrowheads="1"/>
            </p:cNvSpPr>
            <p:nvPr/>
          </p:nvSpPr>
          <p:spPr bwMode="auto">
            <a:xfrm>
              <a:off x="3456"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53" name="Rectangle 21"/>
            <p:cNvSpPr>
              <a:spLocks noChangeArrowheads="1"/>
            </p:cNvSpPr>
            <p:nvPr/>
          </p:nvSpPr>
          <p:spPr bwMode="auto">
            <a:xfrm>
              <a:off x="4512"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54" name="Rectangle 22"/>
            <p:cNvSpPr>
              <a:spLocks noChangeArrowheads="1"/>
            </p:cNvSpPr>
            <p:nvPr/>
          </p:nvSpPr>
          <p:spPr bwMode="auto">
            <a:xfrm>
              <a:off x="720" y="196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55" name="Rectangle 23"/>
            <p:cNvSpPr>
              <a:spLocks noChangeArrowheads="1"/>
            </p:cNvSpPr>
            <p:nvPr/>
          </p:nvSpPr>
          <p:spPr bwMode="auto">
            <a:xfrm>
              <a:off x="576" y="196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56" name="Rectangle 24"/>
            <p:cNvSpPr>
              <a:spLocks noChangeArrowheads="1"/>
            </p:cNvSpPr>
            <p:nvPr/>
          </p:nvSpPr>
          <p:spPr bwMode="auto">
            <a:xfrm>
              <a:off x="1344"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57" name="Rectangle 25"/>
            <p:cNvSpPr>
              <a:spLocks noChangeArrowheads="1"/>
            </p:cNvSpPr>
            <p:nvPr/>
          </p:nvSpPr>
          <p:spPr bwMode="auto">
            <a:xfrm>
              <a:off x="2400"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58" name="Rectangle 26"/>
            <p:cNvSpPr>
              <a:spLocks noChangeArrowheads="1"/>
            </p:cNvSpPr>
            <p:nvPr/>
          </p:nvSpPr>
          <p:spPr bwMode="auto">
            <a:xfrm>
              <a:off x="3456"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59" name="Rectangle 27"/>
            <p:cNvSpPr>
              <a:spLocks noChangeArrowheads="1"/>
            </p:cNvSpPr>
            <p:nvPr/>
          </p:nvSpPr>
          <p:spPr bwMode="auto">
            <a:xfrm>
              <a:off x="4512"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60" name="Rectangle 28"/>
            <p:cNvSpPr>
              <a:spLocks noChangeArrowheads="1"/>
            </p:cNvSpPr>
            <p:nvPr/>
          </p:nvSpPr>
          <p:spPr bwMode="auto">
            <a:xfrm>
              <a:off x="720" y="21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61" name="Rectangle 29"/>
            <p:cNvSpPr>
              <a:spLocks noChangeArrowheads="1"/>
            </p:cNvSpPr>
            <p:nvPr/>
          </p:nvSpPr>
          <p:spPr bwMode="auto">
            <a:xfrm>
              <a:off x="576" y="21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62" name="Rectangle 30"/>
            <p:cNvSpPr>
              <a:spLocks noChangeArrowheads="1"/>
            </p:cNvSpPr>
            <p:nvPr/>
          </p:nvSpPr>
          <p:spPr bwMode="auto">
            <a:xfrm>
              <a:off x="1344"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63" name="Rectangle 31"/>
            <p:cNvSpPr>
              <a:spLocks noChangeArrowheads="1"/>
            </p:cNvSpPr>
            <p:nvPr/>
          </p:nvSpPr>
          <p:spPr bwMode="auto">
            <a:xfrm>
              <a:off x="2400"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64" name="Rectangle 32"/>
            <p:cNvSpPr>
              <a:spLocks noChangeArrowheads="1"/>
            </p:cNvSpPr>
            <p:nvPr/>
          </p:nvSpPr>
          <p:spPr bwMode="auto">
            <a:xfrm>
              <a:off x="3456"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65" name="Rectangle 33"/>
            <p:cNvSpPr>
              <a:spLocks noChangeArrowheads="1"/>
            </p:cNvSpPr>
            <p:nvPr/>
          </p:nvSpPr>
          <p:spPr bwMode="auto">
            <a:xfrm>
              <a:off x="4512"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66" name="Rectangle 34"/>
            <p:cNvSpPr>
              <a:spLocks noChangeArrowheads="1"/>
            </p:cNvSpPr>
            <p:nvPr/>
          </p:nvSpPr>
          <p:spPr bwMode="auto">
            <a:xfrm>
              <a:off x="720" y="23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67" name="Rectangle 35"/>
            <p:cNvSpPr>
              <a:spLocks noChangeArrowheads="1"/>
            </p:cNvSpPr>
            <p:nvPr/>
          </p:nvSpPr>
          <p:spPr bwMode="auto">
            <a:xfrm>
              <a:off x="576" y="23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68" name="Rectangle 36"/>
            <p:cNvSpPr>
              <a:spLocks noChangeArrowheads="1"/>
            </p:cNvSpPr>
            <p:nvPr/>
          </p:nvSpPr>
          <p:spPr bwMode="auto">
            <a:xfrm>
              <a:off x="1344"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69" name="Rectangle 37"/>
            <p:cNvSpPr>
              <a:spLocks noChangeArrowheads="1"/>
            </p:cNvSpPr>
            <p:nvPr/>
          </p:nvSpPr>
          <p:spPr bwMode="auto">
            <a:xfrm>
              <a:off x="2400"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70" name="Rectangle 38"/>
            <p:cNvSpPr>
              <a:spLocks noChangeArrowheads="1"/>
            </p:cNvSpPr>
            <p:nvPr/>
          </p:nvSpPr>
          <p:spPr bwMode="auto">
            <a:xfrm>
              <a:off x="3456"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71" name="Rectangle 39"/>
            <p:cNvSpPr>
              <a:spLocks noChangeArrowheads="1"/>
            </p:cNvSpPr>
            <p:nvPr/>
          </p:nvSpPr>
          <p:spPr bwMode="auto">
            <a:xfrm>
              <a:off x="4512"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72" name="Rectangle 40"/>
            <p:cNvSpPr>
              <a:spLocks noChangeArrowheads="1"/>
            </p:cNvSpPr>
            <p:nvPr/>
          </p:nvSpPr>
          <p:spPr bwMode="auto">
            <a:xfrm>
              <a:off x="720" y="254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73" name="Rectangle 41"/>
            <p:cNvSpPr>
              <a:spLocks noChangeArrowheads="1"/>
            </p:cNvSpPr>
            <p:nvPr/>
          </p:nvSpPr>
          <p:spPr bwMode="auto">
            <a:xfrm>
              <a:off x="576" y="254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74" name="Rectangle 42"/>
            <p:cNvSpPr>
              <a:spLocks noChangeArrowheads="1"/>
            </p:cNvSpPr>
            <p:nvPr/>
          </p:nvSpPr>
          <p:spPr bwMode="auto">
            <a:xfrm>
              <a:off x="1344"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75" name="Rectangle 43"/>
            <p:cNvSpPr>
              <a:spLocks noChangeArrowheads="1"/>
            </p:cNvSpPr>
            <p:nvPr/>
          </p:nvSpPr>
          <p:spPr bwMode="auto">
            <a:xfrm>
              <a:off x="2400"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76" name="Rectangle 44"/>
            <p:cNvSpPr>
              <a:spLocks noChangeArrowheads="1"/>
            </p:cNvSpPr>
            <p:nvPr/>
          </p:nvSpPr>
          <p:spPr bwMode="auto">
            <a:xfrm>
              <a:off x="3456"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77" name="Rectangle 45"/>
            <p:cNvSpPr>
              <a:spLocks noChangeArrowheads="1"/>
            </p:cNvSpPr>
            <p:nvPr/>
          </p:nvSpPr>
          <p:spPr bwMode="auto">
            <a:xfrm>
              <a:off x="4512"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78" name="Rectangle 46"/>
            <p:cNvSpPr>
              <a:spLocks noChangeArrowheads="1"/>
            </p:cNvSpPr>
            <p:nvPr/>
          </p:nvSpPr>
          <p:spPr bwMode="auto">
            <a:xfrm>
              <a:off x="720" y="273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79" name="Rectangle 47"/>
            <p:cNvSpPr>
              <a:spLocks noChangeArrowheads="1"/>
            </p:cNvSpPr>
            <p:nvPr/>
          </p:nvSpPr>
          <p:spPr bwMode="auto">
            <a:xfrm>
              <a:off x="576" y="273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80" name="Rectangle 48"/>
            <p:cNvSpPr>
              <a:spLocks noChangeArrowheads="1"/>
            </p:cNvSpPr>
            <p:nvPr/>
          </p:nvSpPr>
          <p:spPr bwMode="auto">
            <a:xfrm>
              <a:off x="1344"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81" name="Rectangle 49"/>
            <p:cNvSpPr>
              <a:spLocks noChangeArrowheads="1"/>
            </p:cNvSpPr>
            <p:nvPr/>
          </p:nvSpPr>
          <p:spPr bwMode="auto">
            <a:xfrm>
              <a:off x="2400"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82" name="Rectangle 50"/>
            <p:cNvSpPr>
              <a:spLocks noChangeArrowheads="1"/>
            </p:cNvSpPr>
            <p:nvPr/>
          </p:nvSpPr>
          <p:spPr bwMode="auto">
            <a:xfrm>
              <a:off x="3456"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83" name="Rectangle 51"/>
            <p:cNvSpPr>
              <a:spLocks noChangeArrowheads="1"/>
            </p:cNvSpPr>
            <p:nvPr/>
          </p:nvSpPr>
          <p:spPr bwMode="auto">
            <a:xfrm>
              <a:off x="4512"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84" name="Rectangle 52"/>
            <p:cNvSpPr>
              <a:spLocks noChangeArrowheads="1"/>
            </p:cNvSpPr>
            <p:nvPr/>
          </p:nvSpPr>
          <p:spPr bwMode="auto">
            <a:xfrm>
              <a:off x="720" y="33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85" name="Rectangle 53"/>
            <p:cNvSpPr>
              <a:spLocks noChangeArrowheads="1"/>
            </p:cNvSpPr>
            <p:nvPr/>
          </p:nvSpPr>
          <p:spPr bwMode="auto">
            <a:xfrm>
              <a:off x="576" y="33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86" name="Rectangle 54"/>
            <p:cNvSpPr>
              <a:spLocks noChangeArrowheads="1"/>
            </p:cNvSpPr>
            <p:nvPr/>
          </p:nvSpPr>
          <p:spPr bwMode="auto">
            <a:xfrm>
              <a:off x="1344"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87" name="Rectangle 55"/>
            <p:cNvSpPr>
              <a:spLocks noChangeArrowheads="1"/>
            </p:cNvSpPr>
            <p:nvPr/>
          </p:nvSpPr>
          <p:spPr bwMode="auto">
            <a:xfrm>
              <a:off x="2400"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88" name="Rectangle 56"/>
            <p:cNvSpPr>
              <a:spLocks noChangeArrowheads="1"/>
            </p:cNvSpPr>
            <p:nvPr/>
          </p:nvSpPr>
          <p:spPr bwMode="auto">
            <a:xfrm>
              <a:off x="3456"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89" name="Rectangle 57"/>
            <p:cNvSpPr>
              <a:spLocks noChangeArrowheads="1"/>
            </p:cNvSpPr>
            <p:nvPr/>
          </p:nvSpPr>
          <p:spPr bwMode="auto">
            <a:xfrm>
              <a:off x="4512"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90" name="Rectangle 58"/>
            <p:cNvSpPr>
              <a:spLocks noChangeArrowheads="1"/>
            </p:cNvSpPr>
            <p:nvPr/>
          </p:nvSpPr>
          <p:spPr bwMode="auto">
            <a:xfrm>
              <a:off x="720" y="35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91" name="Rectangle 59"/>
            <p:cNvSpPr>
              <a:spLocks noChangeArrowheads="1"/>
            </p:cNvSpPr>
            <p:nvPr/>
          </p:nvSpPr>
          <p:spPr bwMode="auto">
            <a:xfrm>
              <a:off x="576" y="35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92" name="Rectangle 60"/>
            <p:cNvSpPr>
              <a:spLocks noChangeArrowheads="1"/>
            </p:cNvSpPr>
            <p:nvPr/>
          </p:nvSpPr>
          <p:spPr bwMode="auto">
            <a:xfrm>
              <a:off x="1344"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93" name="Rectangle 61"/>
            <p:cNvSpPr>
              <a:spLocks noChangeArrowheads="1"/>
            </p:cNvSpPr>
            <p:nvPr/>
          </p:nvSpPr>
          <p:spPr bwMode="auto">
            <a:xfrm>
              <a:off x="2400"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94" name="Rectangle 62"/>
            <p:cNvSpPr>
              <a:spLocks noChangeArrowheads="1"/>
            </p:cNvSpPr>
            <p:nvPr/>
          </p:nvSpPr>
          <p:spPr bwMode="auto">
            <a:xfrm>
              <a:off x="3456"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95" name="Rectangle 63"/>
            <p:cNvSpPr>
              <a:spLocks noChangeArrowheads="1"/>
            </p:cNvSpPr>
            <p:nvPr/>
          </p:nvSpPr>
          <p:spPr bwMode="auto">
            <a:xfrm>
              <a:off x="4512"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1296" name="Text Box 64"/>
            <p:cNvSpPr txBox="1">
              <a:spLocks noChangeArrowheads="1"/>
            </p:cNvSpPr>
            <p:nvPr/>
          </p:nvSpPr>
          <p:spPr bwMode="auto">
            <a:xfrm>
              <a:off x="2390"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nvGrpSpPr>
            <p:cNvPr id="3" name="Group 65"/>
            <p:cNvGrpSpPr>
              <a:grpSpLocks/>
            </p:cNvGrpSpPr>
            <p:nvPr/>
          </p:nvGrpSpPr>
          <p:grpSpPr bwMode="auto">
            <a:xfrm>
              <a:off x="336" y="880"/>
              <a:ext cx="969" cy="567"/>
              <a:chOff x="336" y="880"/>
              <a:chExt cx="969" cy="567"/>
            </a:xfrm>
          </p:grpSpPr>
          <p:sp>
            <p:nvSpPr>
              <p:cNvPr id="2911298" name="Text Box 66"/>
              <p:cNvSpPr txBox="1">
                <a:spLocks noChangeArrowheads="1"/>
              </p:cNvSpPr>
              <p:nvPr/>
            </p:nvSpPr>
            <p:spPr bwMode="auto">
              <a:xfrm>
                <a:off x="336" y="880"/>
                <a:ext cx="63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11299" name="Text Box 67"/>
              <p:cNvSpPr txBox="1">
                <a:spLocks noChangeArrowheads="1"/>
              </p:cNvSpPr>
              <p:nvPr/>
            </p:nvSpPr>
            <p:spPr bwMode="auto">
              <a:xfrm>
                <a:off x="816" y="1120"/>
                <a:ext cx="48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grpSp>
        <p:grpSp>
          <p:nvGrpSpPr>
            <p:cNvPr id="4" name="Group 72"/>
            <p:cNvGrpSpPr>
              <a:grpSpLocks/>
            </p:cNvGrpSpPr>
            <p:nvPr/>
          </p:nvGrpSpPr>
          <p:grpSpPr bwMode="auto">
            <a:xfrm>
              <a:off x="0" y="1335"/>
              <a:ext cx="654" cy="2484"/>
              <a:chOff x="0" y="1335"/>
              <a:chExt cx="654" cy="2484"/>
            </a:xfrm>
          </p:grpSpPr>
          <p:sp>
            <p:nvSpPr>
              <p:cNvPr id="2911305" name="Text Box 73"/>
              <p:cNvSpPr txBox="1">
                <a:spLocks noChangeArrowheads="1"/>
              </p:cNvSpPr>
              <p:nvPr/>
            </p:nvSpPr>
            <p:spPr bwMode="auto">
              <a:xfrm>
                <a:off x="192" y="133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911306" name="Text Box 74"/>
              <p:cNvSpPr txBox="1">
                <a:spLocks noChangeArrowheads="1"/>
              </p:cNvSpPr>
              <p:nvPr/>
            </p:nvSpPr>
            <p:spPr bwMode="auto">
              <a:xfrm>
                <a:off x="192" y="1531"/>
                <a:ext cx="250" cy="327"/>
              </a:xfrm>
              <a:prstGeom prst="rect">
                <a:avLst/>
              </a:prstGeom>
              <a:noFill/>
              <a:ln w="9525">
                <a:noFill/>
                <a:miter lim="800000"/>
                <a:headEnd/>
                <a:tailEnd/>
              </a:ln>
              <a:effectLst/>
            </p:spPr>
            <p:txBody>
              <a:bodyPr wrap="none">
                <a:prstTxWarp prst="textNoShape">
                  <a:avLst/>
                </a:prstTxWarp>
                <a:spAutoFit/>
              </a:bodyPr>
              <a:lstStyle/>
              <a:p>
                <a:r>
                  <a:rPr lang="en-US" sz="2800" b="1" u="sng">
                    <a:latin typeface="Courier New" pitchFamily="-65" charset="0"/>
                  </a:rPr>
                  <a:t>1</a:t>
                </a:r>
              </a:p>
            </p:txBody>
          </p:sp>
          <p:sp>
            <p:nvSpPr>
              <p:cNvPr id="2911307" name="Text Box 75"/>
              <p:cNvSpPr txBox="1">
                <a:spLocks noChangeArrowheads="1"/>
              </p:cNvSpPr>
              <p:nvPr/>
            </p:nvSpPr>
            <p:spPr bwMode="auto">
              <a:xfrm>
                <a:off x="192" y="171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11308" name="Text Box 76"/>
              <p:cNvSpPr txBox="1">
                <a:spLocks noChangeArrowheads="1"/>
              </p:cNvSpPr>
              <p:nvPr/>
            </p:nvSpPr>
            <p:spPr bwMode="auto">
              <a:xfrm>
                <a:off x="192" y="1911"/>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911309" name="Text Box 77"/>
              <p:cNvSpPr txBox="1">
                <a:spLocks noChangeArrowheads="1"/>
              </p:cNvSpPr>
              <p:nvPr/>
            </p:nvSpPr>
            <p:spPr bwMode="auto">
              <a:xfrm>
                <a:off x="192" y="2103"/>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911310" name="Text Box 78"/>
              <p:cNvSpPr txBox="1">
                <a:spLocks noChangeArrowheads="1"/>
              </p:cNvSpPr>
              <p:nvPr/>
            </p:nvSpPr>
            <p:spPr bwMode="auto">
              <a:xfrm>
                <a:off x="192" y="229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911311" name="Text Box 79"/>
              <p:cNvSpPr txBox="1">
                <a:spLocks noChangeArrowheads="1"/>
              </p:cNvSpPr>
              <p:nvPr/>
            </p:nvSpPr>
            <p:spPr bwMode="auto">
              <a:xfrm>
                <a:off x="192" y="248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911312" name="Text Box 80"/>
              <p:cNvSpPr txBox="1">
                <a:spLocks noChangeArrowheads="1"/>
              </p:cNvSpPr>
              <p:nvPr/>
            </p:nvSpPr>
            <p:spPr bwMode="auto">
              <a:xfrm>
                <a:off x="192" y="267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911313" name="Text Box 81"/>
              <p:cNvSpPr txBox="1">
                <a:spLocks noChangeArrowheads="1"/>
              </p:cNvSpPr>
              <p:nvPr/>
            </p:nvSpPr>
            <p:spPr bwMode="auto">
              <a:xfrm>
                <a:off x="0" y="3300"/>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1022</a:t>
                </a:r>
                <a:endParaRPr lang="en-US" sz="2800">
                  <a:solidFill>
                    <a:schemeClr val="tx1"/>
                  </a:solidFill>
                  <a:latin typeface="Times" pitchFamily="-65" charset="0"/>
                </a:endParaRPr>
              </a:p>
            </p:txBody>
          </p:sp>
          <p:sp>
            <p:nvSpPr>
              <p:cNvPr id="2911314" name="Text Box 82"/>
              <p:cNvSpPr txBox="1">
                <a:spLocks noChangeArrowheads="1"/>
              </p:cNvSpPr>
              <p:nvPr/>
            </p:nvSpPr>
            <p:spPr bwMode="auto">
              <a:xfrm>
                <a:off x="0" y="3492"/>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1023</a:t>
                </a:r>
                <a:endParaRPr lang="en-US" sz="2800">
                  <a:solidFill>
                    <a:schemeClr val="tx1"/>
                  </a:solidFill>
                  <a:latin typeface="Times" pitchFamily="-65" charset="0"/>
                </a:endParaRPr>
              </a:p>
            </p:txBody>
          </p:sp>
          <p:sp>
            <p:nvSpPr>
              <p:cNvPr id="2911315" name="Text Box 83"/>
              <p:cNvSpPr txBox="1">
                <a:spLocks noChangeArrowheads="1"/>
              </p:cNvSpPr>
              <p:nvPr/>
            </p:nvSpPr>
            <p:spPr bwMode="auto">
              <a:xfrm>
                <a:off x="192"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2911316" name="Text Box 84"/>
          <p:cNvSpPr txBox="1">
            <a:spLocks noChangeArrowheads="1"/>
          </p:cNvSpPr>
          <p:nvPr/>
        </p:nvSpPr>
        <p:spPr bwMode="auto">
          <a:xfrm>
            <a:off x="841375" y="2682875"/>
            <a:ext cx="325029" cy="461665"/>
          </a:xfrm>
          <a:prstGeom prst="rect">
            <a:avLst/>
          </a:prstGeom>
          <a:noFill/>
          <a:ln w="12700">
            <a:noFill/>
            <a:miter lim="800000"/>
            <a:headEnd/>
            <a:tailEnd/>
          </a:ln>
          <a:effectLst/>
        </p:spPr>
        <p:txBody>
          <a:bodyPr wrap="none">
            <a:prstTxWarp prst="textNoShape">
              <a:avLst/>
            </a:prstTxWarp>
            <a:spAutoFit/>
          </a:bodyPr>
          <a:lstStyle/>
          <a:p>
            <a:r>
              <a:rPr lang="en-US" sz="2400" b="1" dirty="0">
                <a:solidFill>
                  <a:srgbClr val="FF0000"/>
                </a:solidFill>
              </a:rPr>
              <a:t>1</a:t>
            </a:r>
          </a:p>
        </p:txBody>
      </p:sp>
      <p:sp>
        <p:nvSpPr>
          <p:cNvPr id="2911317" name="Text Box 85"/>
          <p:cNvSpPr txBox="1">
            <a:spLocks noChangeArrowheads="1"/>
          </p:cNvSpPr>
          <p:nvPr/>
        </p:nvSpPr>
        <p:spPr bwMode="auto">
          <a:xfrm>
            <a:off x="1470025" y="27019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0</a:t>
            </a:r>
          </a:p>
        </p:txBody>
      </p:sp>
      <p:sp>
        <p:nvSpPr>
          <p:cNvPr id="2911322" name="Rectangle 90"/>
          <p:cNvSpPr>
            <a:spLocks noGrp="1" noChangeArrowheads="1"/>
          </p:cNvSpPr>
          <p:nvPr>
            <p:ph type="body" idx="1"/>
          </p:nvPr>
        </p:nvSpPr>
        <p:spPr>
          <a:xfrm>
            <a:off x="381000" y="1087437"/>
            <a:ext cx="8286750" cy="371475"/>
          </a:xfrm>
          <a:noFill/>
          <a:ln/>
        </p:spPr>
        <p:txBody>
          <a:bodyPr/>
          <a:lstStyle/>
          <a:p>
            <a:pPr marL="285750" indent="-285750"/>
            <a:r>
              <a:rPr lang="en-US" sz="2800">
                <a:latin typeface="Courier New" pitchFamily="-65" charset="0"/>
              </a:rPr>
              <a:t>000000000000000000 </a:t>
            </a:r>
            <a:r>
              <a:rPr lang="en-US" sz="2800" u="sng">
                <a:solidFill>
                  <a:schemeClr val="accent1"/>
                </a:solidFill>
                <a:latin typeface="Courier New" pitchFamily="-65" charset="0"/>
              </a:rPr>
              <a:t>0000000001</a:t>
            </a:r>
            <a:r>
              <a:rPr lang="en-US" sz="2800">
                <a:latin typeface="Courier New" pitchFamily="-65" charset="0"/>
              </a:rPr>
              <a:t> 1100</a:t>
            </a:r>
          </a:p>
        </p:txBody>
      </p:sp>
      <p:sp>
        <p:nvSpPr>
          <p:cNvPr id="2911323" name="Text Box 91"/>
          <p:cNvSpPr txBox="1">
            <a:spLocks noChangeArrowheads="1"/>
          </p:cNvSpPr>
          <p:nvPr/>
        </p:nvSpPr>
        <p:spPr bwMode="auto">
          <a:xfrm>
            <a:off x="0" y="2071687"/>
            <a:ext cx="11128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a:t>
            </a:r>
          </a:p>
        </p:txBody>
      </p:sp>
      <p:sp>
        <p:nvSpPr>
          <p:cNvPr id="2911324" name="Text Box 92"/>
          <p:cNvSpPr txBox="1">
            <a:spLocks noChangeArrowheads="1"/>
          </p:cNvSpPr>
          <p:nvPr/>
        </p:nvSpPr>
        <p:spPr bwMode="auto">
          <a:xfrm>
            <a:off x="2006600" y="1385887"/>
            <a:ext cx="16462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Tag field</a:t>
            </a:r>
          </a:p>
        </p:txBody>
      </p:sp>
      <p:sp>
        <p:nvSpPr>
          <p:cNvPr id="2911325" name="Text Box 93"/>
          <p:cNvSpPr txBox="1">
            <a:spLocks noChangeArrowheads="1"/>
          </p:cNvSpPr>
          <p:nvPr/>
        </p:nvSpPr>
        <p:spPr bwMode="auto">
          <a:xfrm>
            <a:off x="4953000" y="1385887"/>
            <a:ext cx="1943100"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 field</a:t>
            </a:r>
          </a:p>
        </p:txBody>
      </p:sp>
      <p:sp>
        <p:nvSpPr>
          <p:cNvPr id="2911326" name="Text Box 94"/>
          <p:cNvSpPr txBox="1">
            <a:spLocks noChangeArrowheads="1"/>
          </p:cNvSpPr>
          <p:nvPr/>
        </p:nvSpPr>
        <p:spPr bwMode="auto">
          <a:xfrm>
            <a:off x="7086600" y="1385887"/>
            <a:ext cx="121126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Offset</a:t>
            </a:r>
          </a:p>
        </p:txBody>
      </p:sp>
      <p:sp>
        <p:nvSpPr>
          <p:cNvPr id="2911327" name="Text Box 95"/>
          <p:cNvSpPr txBox="1">
            <a:spLocks noChangeArrowheads="1"/>
          </p:cNvSpPr>
          <p:nvPr/>
        </p:nvSpPr>
        <p:spPr bwMode="auto">
          <a:xfrm>
            <a:off x="874713" y="24034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1328" name="Text Box 96"/>
          <p:cNvSpPr txBox="1">
            <a:spLocks noChangeArrowheads="1"/>
          </p:cNvSpPr>
          <p:nvPr/>
        </p:nvSpPr>
        <p:spPr bwMode="auto">
          <a:xfrm>
            <a:off x="874713" y="30257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1329" name="Text Box 97"/>
          <p:cNvSpPr txBox="1">
            <a:spLocks noChangeArrowheads="1"/>
          </p:cNvSpPr>
          <p:nvPr/>
        </p:nvSpPr>
        <p:spPr bwMode="auto">
          <a:xfrm>
            <a:off x="874713" y="3330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1330" name="Text Box 98"/>
          <p:cNvSpPr txBox="1">
            <a:spLocks noChangeArrowheads="1"/>
          </p:cNvSpPr>
          <p:nvPr/>
        </p:nvSpPr>
        <p:spPr bwMode="auto">
          <a:xfrm>
            <a:off x="887413" y="36480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1331" name="Text Box 99"/>
          <p:cNvSpPr txBox="1">
            <a:spLocks noChangeArrowheads="1"/>
          </p:cNvSpPr>
          <p:nvPr/>
        </p:nvSpPr>
        <p:spPr bwMode="auto">
          <a:xfrm>
            <a:off x="887413" y="39528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1332" name="Text Box 100"/>
          <p:cNvSpPr txBox="1">
            <a:spLocks noChangeArrowheads="1"/>
          </p:cNvSpPr>
          <p:nvPr/>
        </p:nvSpPr>
        <p:spPr bwMode="auto">
          <a:xfrm>
            <a:off x="887413" y="42576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1333" name="Text Box 101"/>
          <p:cNvSpPr txBox="1">
            <a:spLocks noChangeArrowheads="1"/>
          </p:cNvSpPr>
          <p:nvPr/>
        </p:nvSpPr>
        <p:spPr bwMode="auto">
          <a:xfrm>
            <a:off x="887413" y="45751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1334" name="Text Box 102"/>
          <p:cNvSpPr txBox="1">
            <a:spLocks noChangeArrowheads="1"/>
          </p:cNvSpPr>
          <p:nvPr/>
        </p:nvSpPr>
        <p:spPr bwMode="auto">
          <a:xfrm>
            <a:off x="887413" y="55657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1335" name="Text Box 103"/>
          <p:cNvSpPr txBox="1">
            <a:spLocks noChangeArrowheads="1"/>
          </p:cNvSpPr>
          <p:nvPr/>
        </p:nvSpPr>
        <p:spPr bwMode="auto">
          <a:xfrm>
            <a:off x="887413" y="5870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cxnSp>
        <p:nvCxnSpPr>
          <p:cNvPr id="2911336" name="AutoShape 104"/>
          <p:cNvCxnSpPr>
            <a:cxnSpLocks noChangeShapeType="1"/>
            <a:stCxn id="2911325" idx="0"/>
          </p:cNvCxnSpPr>
          <p:nvPr/>
        </p:nvCxnSpPr>
        <p:spPr bwMode="auto">
          <a:xfrm rot="16200000" flipH="1" flipV="1">
            <a:off x="2333625" y="-644525"/>
            <a:ext cx="1560513" cy="5621337"/>
          </a:xfrm>
          <a:prstGeom prst="curvedConnector4">
            <a:avLst>
              <a:gd name="adj1" fmla="val 97"/>
              <a:gd name="adj2" fmla="val 104829"/>
            </a:avLst>
          </a:prstGeom>
          <a:noFill/>
          <a:ln w="38100">
            <a:solidFill>
              <a:schemeClr val="accent1"/>
            </a:solidFill>
            <a:round/>
            <a:headEnd/>
            <a:tailEnd type="triangle" w="med" len="med"/>
          </a:ln>
          <a:effectLst/>
        </p:spPr>
      </p:cxnSp>
      <p:sp>
        <p:nvSpPr>
          <p:cNvPr id="105" name="Text Box 69"/>
          <p:cNvSpPr txBox="1">
            <a:spLocks noChangeArrowheads="1"/>
          </p:cNvSpPr>
          <p:nvPr/>
        </p:nvSpPr>
        <p:spPr bwMode="auto">
          <a:xfrm>
            <a:off x="2438400" y="19637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0xc-f</a:t>
            </a:r>
            <a:endParaRPr lang="en-US" sz="2800" b="1" dirty="0">
              <a:solidFill>
                <a:schemeClr val="tx1"/>
              </a:solidFill>
              <a:latin typeface="Times" pitchFamily="-65" charset="0"/>
            </a:endParaRPr>
          </a:p>
        </p:txBody>
      </p:sp>
      <p:sp>
        <p:nvSpPr>
          <p:cNvPr id="106" name="Text Box 70"/>
          <p:cNvSpPr txBox="1">
            <a:spLocks noChangeArrowheads="1"/>
          </p:cNvSpPr>
          <p:nvPr/>
        </p:nvSpPr>
        <p:spPr bwMode="auto">
          <a:xfrm>
            <a:off x="41148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107" name="Text Box 71"/>
          <p:cNvSpPr txBox="1">
            <a:spLocks noChangeArrowheads="1"/>
          </p:cNvSpPr>
          <p:nvPr/>
        </p:nvSpPr>
        <p:spPr bwMode="auto">
          <a:xfrm>
            <a:off x="57912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0x4-7</a:t>
            </a:r>
            <a:endParaRPr lang="en-US" sz="2800" b="1" dirty="0">
              <a:solidFill>
                <a:schemeClr val="tx1"/>
              </a:solidFill>
              <a:latin typeface="Times" pitchFamily="-65" charset="0"/>
            </a:endParaRPr>
          </a:p>
        </p:txBody>
      </p:sp>
      <p:sp>
        <p:nvSpPr>
          <p:cNvPr id="108" name="Text Box 72"/>
          <p:cNvSpPr txBox="1">
            <a:spLocks noChangeArrowheads="1"/>
          </p:cNvSpPr>
          <p:nvPr/>
        </p:nvSpPr>
        <p:spPr bwMode="auto">
          <a:xfrm>
            <a:off x="73914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dirty="0">
              <a:solidFill>
                <a:schemeClr val="tx1"/>
              </a:solidFill>
              <a:latin typeface="Times" pitchFamily="-65" charset="0"/>
            </a:endParaRPr>
          </a:p>
        </p:txBody>
      </p:sp>
      <p:sp>
        <p:nvSpPr>
          <p:cNvPr id="109" name="Text Box 86"/>
          <p:cNvSpPr txBox="1">
            <a:spLocks noChangeArrowheads="1"/>
          </p:cNvSpPr>
          <p:nvPr/>
        </p:nvSpPr>
        <p:spPr bwMode="auto">
          <a:xfrm>
            <a:off x="2765425" y="27019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d</a:t>
            </a:r>
            <a:endParaRPr lang="en-US" sz="2400" b="1" dirty="0">
              <a:solidFill>
                <a:schemeClr val="tx1"/>
              </a:solidFill>
            </a:endParaRPr>
          </a:p>
        </p:txBody>
      </p:sp>
      <p:sp>
        <p:nvSpPr>
          <p:cNvPr id="110" name="Text Box 87"/>
          <p:cNvSpPr txBox="1">
            <a:spLocks noChangeArrowheads="1"/>
          </p:cNvSpPr>
          <p:nvPr/>
        </p:nvSpPr>
        <p:spPr bwMode="auto">
          <a:xfrm>
            <a:off x="4460875" y="27019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c</a:t>
            </a:r>
            <a:endParaRPr lang="en-US" sz="2400" b="1" dirty="0">
              <a:solidFill>
                <a:schemeClr val="tx1"/>
              </a:solidFill>
            </a:endParaRPr>
          </a:p>
        </p:txBody>
      </p:sp>
      <p:sp>
        <p:nvSpPr>
          <p:cNvPr id="111" name="Text Box 88"/>
          <p:cNvSpPr txBox="1">
            <a:spLocks noChangeArrowheads="1"/>
          </p:cNvSpPr>
          <p:nvPr/>
        </p:nvSpPr>
        <p:spPr bwMode="auto">
          <a:xfrm>
            <a:off x="6175375" y="27019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b</a:t>
            </a:r>
            <a:endParaRPr lang="en-US" sz="2400" b="1" dirty="0">
              <a:solidFill>
                <a:schemeClr val="tx1"/>
              </a:solidFill>
            </a:endParaRPr>
          </a:p>
        </p:txBody>
      </p:sp>
      <p:sp>
        <p:nvSpPr>
          <p:cNvPr id="112" name="Text Box 89"/>
          <p:cNvSpPr txBox="1">
            <a:spLocks noChangeArrowheads="1"/>
          </p:cNvSpPr>
          <p:nvPr/>
        </p:nvSpPr>
        <p:spPr bwMode="auto">
          <a:xfrm>
            <a:off x="7813675" y="27019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smtClean="0">
                <a:solidFill>
                  <a:schemeClr val="tx1"/>
                </a:solidFill>
              </a:rPr>
              <a:t>a</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911336"/>
                                        </p:tgtEl>
                                        <p:attrNameLst>
                                          <p:attrName>style.visibility</p:attrName>
                                        </p:attrNameLst>
                                      </p:cBhvr>
                                      <p:to>
                                        <p:strVal val="visible"/>
                                      </p:to>
                                    </p:set>
                                    <p:animEffect transition="in" filter="wipe(right)">
                                      <p:cBhvr>
                                        <p:cTn id="7" dur="500"/>
                                        <p:tgtEl>
                                          <p:spTgt spid="2911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13282" name="Rectangle 2"/>
          <p:cNvSpPr>
            <a:spLocks noGrp="1" noChangeArrowheads="1"/>
          </p:cNvSpPr>
          <p:nvPr>
            <p:ph type="title"/>
          </p:nvPr>
        </p:nvSpPr>
        <p:spPr>
          <a:xfrm>
            <a:off x="609600" y="247650"/>
            <a:ext cx="7315200" cy="474663"/>
          </a:xfrm>
        </p:spPr>
        <p:txBody>
          <a:bodyPr/>
          <a:lstStyle/>
          <a:p>
            <a:r>
              <a:rPr lang="en-US" dirty="0"/>
              <a:t>Index valid, Tag Matches</a:t>
            </a:r>
          </a:p>
        </p:txBody>
      </p:sp>
      <p:grpSp>
        <p:nvGrpSpPr>
          <p:cNvPr id="2" name="Group 3"/>
          <p:cNvGrpSpPr>
            <a:grpSpLocks/>
          </p:cNvGrpSpPr>
          <p:nvPr/>
        </p:nvGrpSpPr>
        <p:grpSpPr bwMode="auto">
          <a:xfrm>
            <a:off x="0" y="1658937"/>
            <a:ext cx="8839200" cy="4665663"/>
            <a:chOff x="0" y="880"/>
            <a:chExt cx="5568" cy="2939"/>
          </a:xfrm>
        </p:grpSpPr>
        <p:sp>
          <p:nvSpPr>
            <p:cNvPr id="2913284" name="Rectangle 4"/>
            <p:cNvSpPr>
              <a:spLocks noChangeArrowheads="1"/>
            </p:cNvSpPr>
            <p:nvPr/>
          </p:nvSpPr>
          <p:spPr bwMode="auto">
            <a:xfrm>
              <a:off x="720" y="13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285" name="Rectangle 5"/>
            <p:cNvSpPr>
              <a:spLocks noChangeArrowheads="1"/>
            </p:cNvSpPr>
            <p:nvPr/>
          </p:nvSpPr>
          <p:spPr bwMode="auto">
            <a:xfrm>
              <a:off x="576" y="13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286" name="Rectangle 6"/>
            <p:cNvSpPr>
              <a:spLocks noChangeArrowheads="1"/>
            </p:cNvSpPr>
            <p:nvPr/>
          </p:nvSpPr>
          <p:spPr bwMode="auto">
            <a:xfrm>
              <a:off x="1344"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287" name="Rectangle 7"/>
            <p:cNvSpPr>
              <a:spLocks noChangeArrowheads="1"/>
            </p:cNvSpPr>
            <p:nvPr/>
          </p:nvSpPr>
          <p:spPr bwMode="auto">
            <a:xfrm>
              <a:off x="2400"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288" name="Rectangle 8"/>
            <p:cNvSpPr>
              <a:spLocks noChangeArrowheads="1"/>
            </p:cNvSpPr>
            <p:nvPr/>
          </p:nvSpPr>
          <p:spPr bwMode="auto">
            <a:xfrm>
              <a:off x="3456"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289" name="Rectangle 9"/>
            <p:cNvSpPr>
              <a:spLocks noChangeArrowheads="1"/>
            </p:cNvSpPr>
            <p:nvPr/>
          </p:nvSpPr>
          <p:spPr bwMode="auto">
            <a:xfrm>
              <a:off x="4512"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290" name="Rectangle 10"/>
            <p:cNvSpPr>
              <a:spLocks noChangeArrowheads="1"/>
            </p:cNvSpPr>
            <p:nvPr/>
          </p:nvSpPr>
          <p:spPr bwMode="auto">
            <a:xfrm>
              <a:off x="720" y="158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291" name="Rectangle 11"/>
            <p:cNvSpPr>
              <a:spLocks noChangeArrowheads="1"/>
            </p:cNvSpPr>
            <p:nvPr/>
          </p:nvSpPr>
          <p:spPr bwMode="auto">
            <a:xfrm>
              <a:off x="576" y="158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292" name="Rectangle 12"/>
            <p:cNvSpPr>
              <a:spLocks noChangeArrowheads="1"/>
            </p:cNvSpPr>
            <p:nvPr/>
          </p:nvSpPr>
          <p:spPr bwMode="auto">
            <a:xfrm>
              <a:off x="1344"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293" name="Rectangle 13"/>
            <p:cNvSpPr>
              <a:spLocks noChangeArrowheads="1"/>
            </p:cNvSpPr>
            <p:nvPr/>
          </p:nvSpPr>
          <p:spPr bwMode="auto">
            <a:xfrm>
              <a:off x="2400"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294" name="Rectangle 14"/>
            <p:cNvSpPr>
              <a:spLocks noChangeArrowheads="1"/>
            </p:cNvSpPr>
            <p:nvPr/>
          </p:nvSpPr>
          <p:spPr bwMode="auto">
            <a:xfrm>
              <a:off x="3456"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295" name="Rectangle 15"/>
            <p:cNvSpPr>
              <a:spLocks noChangeArrowheads="1"/>
            </p:cNvSpPr>
            <p:nvPr/>
          </p:nvSpPr>
          <p:spPr bwMode="auto">
            <a:xfrm>
              <a:off x="4512"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296" name="Rectangle 16"/>
            <p:cNvSpPr>
              <a:spLocks noChangeArrowheads="1"/>
            </p:cNvSpPr>
            <p:nvPr/>
          </p:nvSpPr>
          <p:spPr bwMode="auto">
            <a:xfrm>
              <a:off x="720" y="177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297" name="Rectangle 17"/>
            <p:cNvSpPr>
              <a:spLocks noChangeArrowheads="1"/>
            </p:cNvSpPr>
            <p:nvPr/>
          </p:nvSpPr>
          <p:spPr bwMode="auto">
            <a:xfrm>
              <a:off x="576" y="177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298" name="Rectangle 18"/>
            <p:cNvSpPr>
              <a:spLocks noChangeArrowheads="1"/>
            </p:cNvSpPr>
            <p:nvPr/>
          </p:nvSpPr>
          <p:spPr bwMode="auto">
            <a:xfrm>
              <a:off x="1344"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299" name="Rectangle 19"/>
            <p:cNvSpPr>
              <a:spLocks noChangeArrowheads="1"/>
            </p:cNvSpPr>
            <p:nvPr/>
          </p:nvSpPr>
          <p:spPr bwMode="auto">
            <a:xfrm>
              <a:off x="2400"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00" name="Rectangle 20"/>
            <p:cNvSpPr>
              <a:spLocks noChangeArrowheads="1"/>
            </p:cNvSpPr>
            <p:nvPr/>
          </p:nvSpPr>
          <p:spPr bwMode="auto">
            <a:xfrm>
              <a:off x="3456"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01" name="Rectangle 21"/>
            <p:cNvSpPr>
              <a:spLocks noChangeArrowheads="1"/>
            </p:cNvSpPr>
            <p:nvPr/>
          </p:nvSpPr>
          <p:spPr bwMode="auto">
            <a:xfrm>
              <a:off x="4512"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02" name="Rectangle 22"/>
            <p:cNvSpPr>
              <a:spLocks noChangeArrowheads="1"/>
            </p:cNvSpPr>
            <p:nvPr/>
          </p:nvSpPr>
          <p:spPr bwMode="auto">
            <a:xfrm>
              <a:off x="720" y="196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03" name="Rectangle 23"/>
            <p:cNvSpPr>
              <a:spLocks noChangeArrowheads="1"/>
            </p:cNvSpPr>
            <p:nvPr/>
          </p:nvSpPr>
          <p:spPr bwMode="auto">
            <a:xfrm>
              <a:off x="576" y="196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04" name="Rectangle 24"/>
            <p:cNvSpPr>
              <a:spLocks noChangeArrowheads="1"/>
            </p:cNvSpPr>
            <p:nvPr/>
          </p:nvSpPr>
          <p:spPr bwMode="auto">
            <a:xfrm>
              <a:off x="1344"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05" name="Rectangle 25"/>
            <p:cNvSpPr>
              <a:spLocks noChangeArrowheads="1"/>
            </p:cNvSpPr>
            <p:nvPr/>
          </p:nvSpPr>
          <p:spPr bwMode="auto">
            <a:xfrm>
              <a:off x="2400"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06" name="Rectangle 26"/>
            <p:cNvSpPr>
              <a:spLocks noChangeArrowheads="1"/>
            </p:cNvSpPr>
            <p:nvPr/>
          </p:nvSpPr>
          <p:spPr bwMode="auto">
            <a:xfrm>
              <a:off x="3456"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07" name="Rectangle 27"/>
            <p:cNvSpPr>
              <a:spLocks noChangeArrowheads="1"/>
            </p:cNvSpPr>
            <p:nvPr/>
          </p:nvSpPr>
          <p:spPr bwMode="auto">
            <a:xfrm>
              <a:off x="4512"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08" name="Rectangle 28"/>
            <p:cNvSpPr>
              <a:spLocks noChangeArrowheads="1"/>
            </p:cNvSpPr>
            <p:nvPr/>
          </p:nvSpPr>
          <p:spPr bwMode="auto">
            <a:xfrm>
              <a:off x="720" y="21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09" name="Rectangle 29"/>
            <p:cNvSpPr>
              <a:spLocks noChangeArrowheads="1"/>
            </p:cNvSpPr>
            <p:nvPr/>
          </p:nvSpPr>
          <p:spPr bwMode="auto">
            <a:xfrm>
              <a:off x="576" y="21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10" name="Rectangle 30"/>
            <p:cNvSpPr>
              <a:spLocks noChangeArrowheads="1"/>
            </p:cNvSpPr>
            <p:nvPr/>
          </p:nvSpPr>
          <p:spPr bwMode="auto">
            <a:xfrm>
              <a:off x="1344"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11" name="Rectangle 31"/>
            <p:cNvSpPr>
              <a:spLocks noChangeArrowheads="1"/>
            </p:cNvSpPr>
            <p:nvPr/>
          </p:nvSpPr>
          <p:spPr bwMode="auto">
            <a:xfrm>
              <a:off x="2400"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12" name="Rectangle 32"/>
            <p:cNvSpPr>
              <a:spLocks noChangeArrowheads="1"/>
            </p:cNvSpPr>
            <p:nvPr/>
          </p:nvSpPr>
          <p:spPr bwMode="auto">
            <a:xfrm>
              <a:off x="3456"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13" name="Rectangle 33"/>
            <p:cNvSpPr>
              <a:spLocks noChangeArrowheads="1"/>
            </p:cNvSpPr>
            <p:nvPr/>
          </p:nvSpPr>
          <p:spPr bwMode="auto">
            <a:xfrm>
              <a:off x="4512"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14" name="Rectangle 34"/>
            <p:cNvSpPr>
              <a:spLocks noChangeArrowheads="1"/>
            </p:cNvSpPr>
            <p:nvPr/>
          </p:nvSpPr>
          <p:spPr bwMode="auto">
            <a:xfrm>
              <a:off x="720" y="23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15" name="Rectangle 35"/>
            <p:cNvSpPr>
              <a:spLocks noChangeArrowheads="1"/>
            </p:cNvSpPr>
            <p:nvPr/>
          </p:nvSpPr>
          <p:spPr bwMode="auto">
            <a:xfrm>
              <a:off x="576" y="23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16" name="Rectangle 36"/>
            <p:cNvSpPr>
              <a:spLocks noChangeArrowheads="1"/>
            </p:cNvSpPr>
            <p:nvPr/>
          </p:nvSpPr>
          <p:spPr bwMode="auto">
            <a:xfrm>
              <a:off x="1344"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17" name="Rectangle 37"/>
            <p:cNvSpPr>
              <a:spLocks noChangeArrowheads="1"/>
            </p:cNvSpPr>
            <p:nvPr/>
          </p:nvSpPr>
          <p:spPr bwMode="auto">
            <a:xfrm>
              <a:off x="2400"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18" name="Rectangle 38"/>
            <p:cNvSpPr>
              <a:spLocks noChangeArrowheads="1"/>
            </p:cNvSpPr>
            <p:nvPr/>
          </p:nvSpPr>
          <p:spPr bwMode="auto">
            <a:xfrm>
              <a:off x="3456"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19" name="Rectangle 39"/>
            <p:cNvSpPr>
              <a:spLocks noChangeArrowheads="1"/>
            </p:cNvSpPr>
            <p:nvPr/>
          </p:nvSpPr>
          <p:spPr bwMode="auto">
            <a:xfrm>
              <a:off x="4512"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20" name="Rectangle 40"/>
            <p:cNvSpPr>
              <a:spLocks noChangeArrowheads="1"/>
            </p:cNvSpPr>
            <p:nvPr/>
          </p:nvSpPr>
          <p:spPr bwMode="auto">
            <a:xfrm>
              <a:off x="720" y="254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21" name="Rectangle 41"/>
            <p:cNvSpPr>
              <a:spLocks noChangeArrowheads="1"/>
            </p:cNvSpPr>
            <p:nvPr/>
          </p:nvSpPr>
          <p:spPr bwMode="auto">
            <a:xfrm>
              <a:off x="576" y="254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22" name="Rectangle 42"/>
            <p:cNvSpPr>
              <a:spLocks noChangeArrowheads="1"/>
            </p:cNvSpPr>
            <p:nvPr/>
          </p:nvSpPr>
          <p:spPr bwMode="auto">
            <a:xfrm>
              <a:off x="1344"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23" name="Rectangle 43"/>
            <p:cNvSpPr>
              <a:spLocks noChangeArrowheads="1"/>
            </p:cNvSpPr>
            <p:nvPr/>
          </p:nvSpPr>
          <p:spPr bwMode="auto">
            <a:xfrm>
              <a:off x="2400"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24" name="Rectangle 44"/>
            <p:cNvSpPr>
              <a:spLocks noChangeArrowheads="1"/>
            </p:cNvSpPr>
            <p:nvPr/>
          </p:nvSpPr>
          <p:spPr bwMode="auto">
            <a:xfrm>
              <a:off x="3456"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25" name="Rectangle 45"/>
            <p:cNvSpPr>
              <a:spLocks noChangeArrowheads="1"/>
            </p:cNvSpPr>
            <p:nvPr/>
          </p:nvSpPr>
          <p:spPr bwMode="auto">
            <a:xfrm>
              <a:off x="4512"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26" name="Rectangle 46"/>
            <p:cNvSpPr>
              <a:spLocks noChangeArrowheads="1"/>
            </p:cNvSpPr>
            <p:nvPr/>
          </p:nvSpPr>
          <p:spPr bwMode="auto">
            <a:xfrm>
              <a:off x="720" y="273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27" name="Rectangle 47"/>
            <p:cNvSpPr>
              <a:spLocks noChangeArrowheads="1"/>
            </p:cNvSpPr>
            <p:nvPr/>
          </p:nvSpPr>
          <p:spPr bwMode="auto">
            <a:xfrm>
              <a:off x="576" y="273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28" name="Rectangle 48"/>
            <p:cNvSpPr>
              <a:spLocks noChangeArrowheads="1"/>
            </p:cNvSpPr>
            <p:nvPr/>
          </p:nvSpPr>
          <p:spPr bwMode="auto">
            <a:xfrm>
              <a:off x="1344"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29" name="Rectangle 49"/>
            <p:cNvSpPr>
              <a:spLocks noChangeArrowheads="1"/>
            </p:cNvSpPr>
            <p:nvPr/>
          </p:nvSpPr>
          <p:spPr bwMode="auto">
            <a:xfrm>
              <a:off x="2400"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30" name="Rectangle 50"/>
            <p:cNvSpPr>
              <a:spLocks noChangeArrowheads="1"/>
            </p:cNvSpPr>
            <p:nvPr/>
          </p:nvSpPr>
          <p:spPr bwMode="auto">
            <a:xfrm>
              <a:off x="3456"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31" name="Rectangle 51"/>
            <p:cNvSpPr>
              <a:spLocks noChangeArrowheads="1"/>
            </p:cNvSpPr>
            <p:nvPr/>
          </p:nvSpPr>
          <p:spPr bwMode="auto">
            <a:xfrm>
              <a:off x="4512"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32" name="Rectangle 52"/>
            <p:cNvSpPr>
              <a:spLocks noChangeArrowheads="1"/>
            </p:cNvSpPr>
            <p:nvPr/>
          </p:nvSpPr>
          <p:spPr bwMode="auto">
            <a:xfrm>
              <a:off x="720" y="33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33" name="Rectangle 53"/>
            <p:cNvSpPr>
              <a:spLocks noChangeArrowheads="1"/>
            </p:cNvSpPr>
            <p:nvPr/>
          </p:nvSpPr>
          <p:spPr bwMode="auto">
            <a:xfrm>
              <a:off x="576" y="33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34" name="Rectangle 54"/>
            <p:cNvSpPr>
              <a:spLocks noChangeArrowheads="1"/>
            </p:cNvSpPr>
            <p:nvPr/>
          </p:nvSpPr>
          <p:spPr bwMode="auto">
            <a:xfrm>
              <a:off x="1344"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35" name="Rectangle 55"/>
            <p:cNvSpPr>
              <a:spLocks noChangeArrowheads="1"/>
            </p:cNvSpPr>
            <p:nvPr/>
          </p:nvSpPr>
          <p:spPr bwMode="auto">
            <a:xfrm>
              <a:off x="2400"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36" name="Rectangle 56"/>
            <p:cNvSpPr>
              <a:spLocks noChangeArrowheads="1"/>
            </p:cNvSpPr>
            <p:nvPr/>
          </p:nvSpPr>
          <p:spPr bwMode="auto">
            <a:xfrm>
              <a:off x="3456"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37" name="Rectangle 57"/>
            <p:cNvSpPr>
              <a:spLocks noChangeArrowheads="1"/>
            </p:cNvSpPr>
            <p:nvPr/>
          </p:nvSpPr>
          <p:spPr bwMode="auto">
            <a:xfrm>
              <a:off x="4512"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38" name="Rectangle 58"/>
            <p:cNvSpPr>
              <a:spLocks noChangeArrowheads="1"/>
            </p:cNvSpPr>
            <p:nvPr/>
          </p:nvSpPr>
          <p:spPr bwMode="auto">
            <a:xfrm>
              <a:off x="720" y="35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39" name="Rectangle 59"/>
            <p:cNvSpPr>
              <a:spLocks noChangeArrowheads="1"/>
            </p:cNvSpPr>
            <p:nvPr/>
          </p:nvSpPr>
          <p:spPr bwMode="auto">
            <a:xfrm>
              <a:off x="576" y="35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40" name="Rectangle 60"/>
            <p:cNvSpPr>
              <a:spLocks noChangeArrowheads="1"/>
            </p:cNvSpPr>
            <p:nvPr/>
          </p:nvSpPr>
          <p:spPr bwMode="auto">
            <a:xfrm>
              <a:off x="1344"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41" name="Rectangle 61"/>
            <p:cNvSpPr>
              <a:spLocks noChangeArrowheads="1"/>
            </p:cNvSpPr>
            <p:nvPr/>
          </p:nvSpPr>
          <p:spPr bwMode="auto">
            <a:xfrm>
              <a:off x="2400"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42" name="Rectangle 62"/>
            <p:cNvSpPr>
              <a:spLocks noChangeArrowheads="1"/>
            </p:cNvSpPr>
            <p:nvPr/>
          </p:nvSpPr>
          <p:spPr bwMode="auto">
            <a:xfrm>
              <a:off x="3456"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43" name="Rectangle 63"/>
            <p:cNvSpPr>
              <a:spLocks noChangeArrowheads="1"/>
            </p:cNvSpPr>
            <p:nvPr/>
          </p:nvSpPr>
          <p:spPr bwMode="auto">
            <a:xfrm>
              <a:off x="4512"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3344" name="Text Box 64"/>
            <p:cNvSpPr txBox="1">
              <a:spLocks noChangeArrowheads="1"/>
            </p:cNvSpPr>
            <p:nvPr/>
          </p:nvSpPr>
          <p:spPr bwMode="auto">
            <a:xfrm>
              <a:off x="2390"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nvGrpSpPr>
            <p:cNvPr id="3" name="Group 65"/>
            <p:cNvGrpSpPr>
              <a:grpSpLocks/>
            </p:cNvGrpSpPr>
            <p:nvPr/>
          </p:nvGrpSpPr>
          <p:grpSpPr bwMode="auto">
            <a:xfrm>
              <a:off x="336" y="880"/>
              <a:ext cx="969" cy="567"/>
              <a:chOff x="336" y="880"/>
              <a:chExt cx="969" cy="567"/>
            </a:xfrm>
          </p:grpSpPr>
          <p:sp>
            <p:nvSpPr>
              <p:cNvPr id="2913346" name="Text Box 66"/>
              <p:cNvSpPr txBox="1">
                <a:spLocks noChangeArrowheads="1"/>
              </p:cNvSpPr>
              <p:nvPr/>
            </p:nvSpPr>
            <p:spPr bwMode="auto">
              <a:xfrm>
                <a:off x="336" y="880"/>
                <a:ext cx="63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13347" name="Text Box 67"/>
              <p:cNvSpPr txBox="1">
                <a:spLocks noChangeArrowheads="1"/>
              </p:cNvSpPr>
              <p:nvPr/>
            </p:nvSpPr>
            <p:spPr bwMode="auto">
              <a:xfrm>
                <a:off x="816" y="1120"/>
                <a:ext cx="48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grpSp>
        <p:grpSp>
          <p:nvGrpSpPr>
            <p:cNvPr id="4" name="Group 72"/>
            <p:cNvGrpSpPr>
              <a:grpSpLocks/>
            </p:cNvGrpSpPr>
            <p:nvPr/>
          </p:nvGrpSpPr>
          <p:grpSpPr bwMode="auto">
            <a:xfrm>
              <a:off x="0" y="1335"/>
              <a:ext cx="654" cy="2484"/>
              <a:chOff x="0" y="1335"/>
              <a:chExt cx="654" cy="2484"/>
            </a:xfrm>
          </p:grpSpPr>
          <p:sp>
            <p:nvSpPr>
              <p:cNvPr id="2913353" name="Text Box 73"/>
              <p:cNvSpPr txBox="1">
                <a:spLocks noChangeArrowheads="1"/>
              </p:cNvSpPr>
              <p:nvPr/>
            </p:nvSpPr>
            <p:spPr bwMode="auto">
              <a:xfrm>
                <a:off x="192" y="133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913354" name="Text Box 74"/>
              <p:cNvSpPr txBox="1">
                <a:spLocks noChangeArrowheads="1"/>
              </p:cNvSpPr>
              <p:nvPr/>
            </p:nvSpPr>
            <p:spPr bwMode="auto">
              <a:xfrm>
                <a:off x="192" y="1531"/>
                <a:ext cx="250" cy="327"/>
              </a:xfrm>
              <a:prstGeom prst="rect">
                <a:avLst/>
              </a:prstGeom>
              <a:noFill/>
              <a:ln w="9525">
                <a:noFill/>
                <a:miter lim="800000"/>
                <a:headEnd/>
                <a:tailEnd/>
              </a:ln>
              <a:effectLst/>
            </p:spPr>
            <p:txBody>
              <a:bodyPr wrap="none">
                <a:prstTxWarp prst="textNoShape">
                  <a:avLst/>
                </a:prstTxWarp>
                <a:spAutoFit/>
              </a:bodyPr>
              <a:lstStyle/>
              <a:p>
                <a:r>
                  <a:rPr lang="en-US" sz="2800" b="1">
                    <a:latin typeface="Courier New" pitchFamily="-65" charset="0"/>
                  </a:rPr>
                  <a:t>1</a:t>
                </a:r>
              </a:p>
            </p:txBody>
          </p:sp>
          <p:sp>
            <p:nvSpPr>
              <p:cNvPr id="2913355" name="Text Box 75"/>
              <p:cNvSpPr txBox="1">
                <a:spLocks noChangeArrowheads="1"/>
              </p:cNvSpPr>
              <p:nvPr/>
            </p:nvSpPr>
            <p:spPr bwMode="auto">
              <a:xfrm>
                <a:off x="192" y="171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13356" name="Text Box 76"/>
              <p:cNvSpPr txBox="1">
                <a:spLocks noChangeArrowheads="1"/>
              </p:cNvSpPr>
              <p:nvPr/>
            </p:nvSpPr>
            <p:spPr bwMode="auto">
              <a:xfrm>
                <a:off x="192" y="1911"/>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913357" name="Text Box 77"/>
              <p:cNvSpPr txBox="1">
                <a:spLocks noChangeArrowheads="1"/>
              </p:cNvSpPr>
              <p:nvPr/>
            </p:nvSpPr>
            <p:spPr bwMode="auto">
              <a:xfrm>
                <a:off x="192" y="2103"/>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913358" name="Text Box 78"/>
              <p:cNvSpPr txBox="1">
                <a:spLocks noChangeArrowheads="1"/>
              </p:cNvSpPr>
              <p:nvPr/>
            </p:nvSpPr>
            <p:spPr bwMode="auto">
              <a:xfrm>
                <a:off x="192" y="229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913359" name="Text Box 79"/>
              <p:cNvSpPr txBox="1">
                <a:spLocks noChangeArrowheads="1"/>
              </p:cNvSpPr>
              <p:nvPr/>
            </p:nvSpPr>
            <p:spPr bwMode="auto">
              <a:xfrm>
                <a:off x="192" y="248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913360" name="Text Box 80"/>
              <p:cNvSpPr txBox="1">
                <a:spLocks noChangeArrowheads="1"/>
              </p:cNvSpPr>
              <p:nvPr/>
            </p:nvSpPr>
            <p:spPr bwMode="auto">
              <a:xfrm>
                <a:off x="192" y="267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913361" name="Text Box 81"/>
              <p:cNvSpPr txBox="1">
                <a:spLocks noChangeArrowheads="1"/>
              </p:cNvSpPr>
              <p:nvPr/>
            </p:nvSpPr>
            <p:spPr bwMode="auto">
              <a:xfrm>
                <a:off x="0" y="3300"/>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1022</a:t>
                </a:r>
                <a:endParaRPr lang="en-US" sz="2800">
                  <a:solidFill>
                    <a:schemeClr val="tx1"/>
                  </a:solidFill>
                  <a:latin typeface="Times" pitchFamily="-65" charset="0"/>
                </a:endParaRPr>
              </a:p>
            </p:txBody>
          </p:sp>
          <p:sp>
            <p:nvSpPr>
              <p:cNvPr id="2913362" name="Text Box 82"/>
              <p:cNvSpPr txBox="1">
                <a:spLocks noChangeArrowheads="1"/>
              </p:cNvSpPr>
              <p:nvPr/>
            </p:nvSpPr>
            <p:spPr bwMode="auto">
              <a:xfrm>
                <a:off x="0" y="3492"/>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1023</a:t>
                </a:r>
                <a:endParaRPr lang="en-US" sz="2800">
                  <a:solidFill>
                    <a:schemeClr val="tx1"/>
                  </a:solidFill>
                  <a:latin typeface="Times" pitchFamily="-65" charset="0"/>
                </a:endParaRPr>
              </a:p>
            </p:txBody>
          </p:sp>
          <p:sp>
            <p:nvSpPr>
              <p:cNvPr id="2913363" name="Text Box 83"/>
              <p:cNvSpPr txBox="1">
                <a:spLocks noChangeArrowheads="1"/>
              </p:cNvSpPr>
              <p:nvPr/>
            </p:nvSpPr>
            <p:spPr bwMode="auto">
              <a:xfrm>
                <a:off x="192"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2913364" name="Text Box 84"/>
          <p:cNvSpPr txBox="1">
            <a:spLocks noChangeArrowheads="1"/>
          </p:cNvSpPr>
          <p:nvPr/>
        </p:nvSpPr>
        <p:spPr bwMode="auto">
          <a:xfrm>
            <a:off x="841375" y="26828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1</a:t>
            </a:r>
          </a:p>
        </p:txBody>
      </p:sp>
      <p:sp>
        <p:nvSpPr>
          <p:cNvPr id="2913365" name="Text Box 85"/>
          <p:cNvSpPr txBox="1">
            <a:spLocks noChangeArrowheads="1"/>
          </p:cNvSpPr>
          <p:nvPr/>
        </p:nvSpPr>
        <p:spPr bwMode="auto">
          <a:xfrm>
            <a:off x="1470025" y="27019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t>0</a:t>
            </a:r>
          </a:p>
        </p:txBody>
      </p:sp>
      <p:sp>
        <p:nvSpPr>
          <p:cNvPr id="2913370" name="Rectangle 90"/>
          <p:cNvSpPr>
            <a:spLocks noGrp="1" noChangeArrowheads="1"/>
          </p:cNvSpPr>
          <p:nvPr>
            <p:ph type="body" idx="1"/>
          </p:nvPr>
        </p:nvSpPr>
        <p:spPr>
          <a:xfrm>
            <a:off x="381000" y="1087437"/>
            <a:ext cx="8286750" cy="371475"/>
          </a:xfrm>
          <a:noFill/>
          <a:ln/>
        </p:spPr>
        <p:txBody>
          <a:bodyPr/>
          <a:lstStyle/>
          <a:p>
            <a:pPr marL="285750" indent="-285750"/>
            <a:r>
              <a:rPr lang="en-US" sz="2800" u="sng">
                <a:solidFill>
                  <a:schemeClr val="accent1"/>
                </a:solidFill>
                <a:latin typeface="Courier New" pitchFamily="-65" charset="0"/>
              </a:rPr>
              <a:t>000000000000000000</a:t>
            </a:r>
            <a:r>
              <a:rPr lang="en-US" sz="2800">
                <a:latin typeface="Courier New" pitchFamily="-65" charset="0"/>
              </a:rPr>
              <a:t> </a:t>
            </a:r>
            <a:r>
              <a:rPr lang="en-US" sz="2800" u="sng">
                <a:solidFill>
                  <a:schemeClr val="accent1"/>
                </a:solidFill>
                <a:latin typeface="Courier New" pitchFamily="-65" charset="0"/>
              </a:rPr>
              <a:t>0000000001</a:t>
            </a:r>
            <a:r>
              <a:rPr lang="en-US" sz="2800">
                <a:latin typeface="Courier New" pitchFamily="-65" charset="0"/>
              </a:rPr>
              <a:t> 1100</a:t>
            </a:r>
          </a:p>
        </p:txBody>
      </p:sp>
      <p:sp>
        <p:nvSpPr>
          <p:cNvPr id="2913371" name="Text Box 91"/>
          <p:cNvSpPr txBox="1">
            <a:spLocks noChangeArrowheads="1"/>
          </p:cNvSpPr>
          <p:nvPr/>
        </p:nvSpPr>
        <p:spPr bwMode="auto">
          <a:xfrm>
            <a:off x="0" y="2071687"/>
            <a:ext cx="11128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a:t>
            </a:r>
          </a:p>
        </p:txBody>
      </p:sp>
      <p:sp>
        <p:nvSpPr>
          <p:cNvPr id="2913372" name="Text Box 92"/>
          <p:cNvSpPr txBox="1">
            <a:spLocks noChangeArrowheads="1"/>
          </p:cNvSpPr>
          <p:nvPr/>
        </p:nvSpPr>
        <p:spPr bwMode="auto">
          <a:xfrm>
            <a:off x="2006600" y="1385887"/>
            <a:ext cx="16462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Tag field</a:t>
            </a:r>
          </a:p>
        </p:txBody>
      </p:sp>
      <p:sp>
        <p:nvSpPr>
          <p:cNvPr id="2913373" name="Text Box 93"/>
          <p:cNvSpPr txBox="1">
            <a:spLocks noChangeArrowheads="1"/>
          </p:cNvSpPr>
          <p:nvPr/>
        </p:nvSpPr>
        <p:spPr bwMode="auto">
          <a:xfrm>
            <a:off x="4953000" y="1385887"/>
            <a:ext cx="1943100"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 field</a:t>
            </a:r>
          </a:p>
        </p:txBody>
      </p:sp>
      <p:sp>
        <p:nvSpPr>
          <p:cNvPr id="2913374" name="Text Box 94"/>
          <p:cNvSpPr txBox="1">
            <a:spLocks noChangeArrowheads="1"/>
          </p:cNvSpPr>
          <p:nvPr/>
        </p:nvSpPr>
        <p:spPr bwMode="auto">
          <a:xfrm>
            <a:off x="7086600" y="1385887"/>
            <a:ext cx="121126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Offset</a:t>
            </a:r>
          </a:p>
        </p:txBody>
      </p:sp>
      <p:sp>
        <p:nvSpPr>
          <p:cNvPr id="2913375" name="Text Box 95"/>
          <p:cNvSpPr txBox="1">
            <a:spLocks noChangeArrowheads="1"/>
          </p:cNvSpPr>
          <p:nvPr/>
        </p:nvSpPr>
        <p:spPr bwMode="auto">
          <a:xfrm>
            <a:off x="874713" y="24034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3376" name="Text Box 96"/>
          <p:cNvSpPr txBox="1">
            <a:spLocks noChangeArrowheads="1"/>
          </p:cNvSpPr>
          <p:nvPr/>
        </p:nvSpPr>
        <p:spPr bwMode="auto">
          <a:xfrm>
            <a:off x="874713" y="30257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3377" name="Text Box 97"/>
          <p:cNvSpPr txBox="1">
            <a:spLocks noChangeArrowheads="1"/>
          </p:cNvSpPr>
          <p:nvPr/>
        </p:nvSpPr>
        <p:spPr bwMode="auto">
          <a:xfrm>
            <a:off x="874713" y="3330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3378" name="Text Box 98"/>
          <p:cNvSpPr txBox="1">
            <a:spLocks noChangeArrowheads="1"/>
          </p:cNvSpPr>
          <p:nvPr/>
        </p:nvSpPr>
        <p:spPr bwMode="auto">
          <a:xfrm>
            <a:off x="887413" y="36480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3379" name="Text Box 99"/>
          <p:cNvSpPr txBox="1">
            <a:spLocks noChangeArrowheads="1"/>
          </p:cNvSpPr>
          <p:nvPr/>
        </p:nvSpPr>
        <p:spPr bwMode="auto">
          <a:xfrm>
            <a:off x="887413" y="39528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3380" name="Text Box 100"/>
          <p:cNvSpPr txBox="1">
            <a:spLocks noChangeArrowheads="1"/>
          </p:cNvSpPr>
          <p:nvPr/>
        </p:nvSpPr>
        <p:spPr bwMode="auto">
          <a:xfrm>
            <a:off x="887413" y="42576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3381" name="Text Box 101"/>
          <p:cNvSpPr txBox="1">
            <a:spLocks noChangeArrowheads="1"/>
          </p:cNvSpPr>
          <p:nvPr/>
        </p:nvSpPr>
        <p:spPr bwMode="auto">
          <a:xfrm>
            <a:off x="887413" y="45751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3382" name="Text Box 102"/>
          <p:cNvSpPr txBox="1">
            <a:spLocks noChangeArrowheads="1"/>
          </p:cNvSpPr>
          <p:nvPr/>
        </p:nvSpPr>
        <p:spPr bwMode="auto">
          <a:xfrm>
            <a:off x="887413" y="55657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3383" name="Text Box 103"/>
          <p:cNvSpPr txBox="1">
            <a:spLocks noChangeArrowheads="1"/>
          </p:cNvSpPr>
          <p:nvPr/>
        </p:nvSpPr>
        <p:spPr bwMode="auto">
          <a:xfrm>
            <a:off x="887413" y="5870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cxnSp>
        <p:nvCxnSpPr>
          <p:cNvPr id="2913384" name="AutoShape 104"/>
          <p:cNvCxnSpPr>
            <a:cxnSpLocks noChangeShapeType="1"/>
            <a:stCxn id="2913373" idx="0"/>
          </p:cNvCxnSpPr>
          <p:nvPr/>
        </p:nvCxnSpPr>
        <p:spPr bwMode="auto">
          <a:xfrm rot="16200000" flipH="1" flipV="1">
            <a:off x="2333625" y="-644525"/>
            <a:ext cx="1560513" cy="5621337"/>
          </a:xfrm>
          <a:prstGeom prst="curvedConnector4">
            <a:avLst>
              <a:gd name="adj1" fmla="val 97"/>
              <a:gd name="adj2" fmla="val 104829"/>
            </a:avLst>
          </a:prstGeom>
          <a:noFill/>
          <a:ln w="38100">
            <a:solidFill>
              <a:schemeClr val="accent1"/>
            </a:solidFill>
            <a:round/>
            <a:headEnd/>
            <a:tailEnd type="triangle" w="med" len="med"/>
          </a:ln>
          <a:effectLst/>
        </p:spPr>
      </p:cxnSp>
      <p:sp>
        <p:nvSpPr>
          <p:cNvPr id="2913385" name="Line 105"/>
          <p:cNvSpPr>
            <a:spLocks noChangeShapeType="1"/>
          </p:cNvSpPr>
          <p:nvPr/>
        </p:nvSpPr>
        <p:spPr bwMode="auto">
          <a:xfrm flipH="1">
            <a:off x="1809750" y="1557337"/>
            <a:ext cx="533400" cy="1314450"/>
          </a:xfrm>
          <a:prstGeom prst="line">
            <a:avLst/>
          </a:prstGeom>
          <a:noFill/>
          <a:ln w="38100">
            <a:solidFill>
              <a:srgbClr val="FF0000"/>
            </a:solidFill>
            <a:round/>
            <a:headEnd type="triangle" w="med" len="med"/>
            <a:tailEnd type="triangle" w="med" len="med"/>
          </a:ln>
          <a:effectLst/>
        </p:spPr>
        <p:txBody>
          <a:bodyPr wrap="none" anchor="ctr">
            <a:prstTxWarp prst="textNoShape">
              <a:avLst/>
            </a:prstTxWarp>
          </a:bodyPr>
          <a:lstStyle/>
          <a:p>
            <a:endParaRPr lang="en-US"/>
          </a:p>
        </p:txBody>
      </p:sp>
      <p:sp>
        <p:nvSpPr>
          <p:cNvPr id="106" name="Text Box 69"/>
          <p:cNvSpPr txBox="1">
            <a:spLocks noChangeArrowheads="1"/>
          </p:cNvSpPr>
          <p:nvPr/>
        </p:nvSpPr>
        <p:spPr bwMode="auto">
          <a:xfrm>
            <a:off x="2438400" y="19637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0xc-f</a:t>
            </a:r>
            <a:endParaRPr lang="en-US" sz="2800" b="1" dirty="0">
              <a:solidFill>
                <a:schemeClr val="tx1"/>
              </a:solidFill>
              <a:latin typeface="Times" pitchFamily="-65" charset="0"/>
            </a:endParaRPr>
          </a:p>
        </p:txBody>
      </p:sp>
      <p:sp>
        <p:nvSpPr>
          <p:cNvPr id="107" name="Text Box 70"/>
          <p:cNvSpPr txBox="1">
            <a:spLocks noChangeArrowheads="1"/>
          </p:cNvSpPr>
          <p:nvPr/>
        </p:nvSpPr>
        <p:spPr bwMode="auto">
          <a:xfrm>
            <a:off x="41148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108" name="Text Box 71"/>
          <p:cNvSpPr txBox="1">
            <a:spLocks noChangeArrowheads="1"/>
          </p:cNvSpPr>
          <p:nvPr/>
        </p:nvSpPr>
        <p:spPr bwMode="auto">
          <a:xfrm>
            <a:off x="57912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0x4-7</a:t>
            </a:r>
            <a:endParaRPr lang="en-US" sz="2800" b="1" dirty="0">
              <a:solidFill>
                <a:schemeClr val="tx1"/>
              </a:solidFill>
              <a:latin typeface="Times" pitchFamily="-65" charset="0"/>
            </a:endParaRPr>
          </a:p>
        </p:txBody>
      </p:sp>
      <p:sp>
        <p:nvSpPr>
          <p:cNvPr id="109" name="Text Box 72"/>
          <p:cNvSpPr txBox="1">
            <a:spLocks noChangeArrowheads="1"/>
          </p:cNvSpPr>
          <p:nvPr/>
        </p:nvSpPr>
        <p:spPr bwMode="auto">
          <a:xfrm>
            <a:off x="73914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dirty="0">
              <a:solidFill>
                <a:schemeClr val="tx1"/>
              </a:solidFill>
              <a:latin typeface="Times" pitchFamily="-65" charset="0"/>
            </a:endParaRPr>
          </a:p>
        </p:txBody>
      </p:sp>
      <p:sp>
        <p:nvSpPr>
          <p:cNvPr id="110" name="Text Box 86"/>
          <p:cNvSpPr txBox="1">
            <a:spLocks noChangeArrowheads="1"/>
          </p:cNvSpPr>
          <p:nvPr/>
        </p:nvSpPr>
        <p:spPr bwMode="auto">
          <a:xfrm>
            <a:off x="2765425" y="27019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d</a:t>
            </a:r>
            <a:endParaRPr lang="en-US" sz="2400" b="1" dirty="0">
              <a:solidFill>
                <a:schemeClr val="tx1"/>
              </a:solidFill>
            </a:endParaRPr>
          </a:p>
        </p:txBody>
      </p:sp>
      <p:sp>
        <p:nvSpPr>
          <p:cNvPr id="111" name="Text Box 87"/>
          <p:cNvSpPr txBox="1">
            <a:spLocks noChangeArrowheads="1"/>
          </p:cNvSpPr>
          <p:nvPr/>
        </p:nvSpPr>
        <p:spPr bwMode="auto">
          <a:xfrm>
            <a:off x="4460875" y="27019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c</a:t>
            </a:r>
            <a:endParaRPr lang="en-US" sz="2400" b="1" dirty="0">
              <a:solidFill>
                <a:schemeClr val="tx1"/>
              </a:solidFill>
            </a:endParaRPr>
          </a:p>
        </p:txBody>
      </p:sp>
      <p:sp>
        <p:nvSpPr>
          <p:cNvPr id="112" name="Text Box 88"/>
          <p:cNvSpPr txBox="1">
            <a:spLocks noChangeArrowheads="1"/>
          </p:cNvSpPr>
          <p:nvPr/>
        </p:nvSpPr>
        <p:spPr bwMode="auto">
          <a:xfrm>
            <a:off x="6175375" y="27019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b</a:t>
            </a:r>
            <a:endParaRPr lang="en-US" sz="2400" b="1" dirty="0">
              <a:solidFill>
                <a:schemeClr val="tx1"/>
              </a:solidFill>
            </a:endParaRPr>
          </a:p>
        </p:txBody>
      </p:sp>
      <p:sp>
        <p:nvSpPr>
          <p:cNvPr id="113" name="Text Box 89"/>
          <p:cNvSpPr txBox="1">
            <a:spLocks noChangeArrowheads="1"/>
          </p:cNvSpPr>
          <p:nvPr/>
        </p:nvSpPr>
        <p:spPr bwMode="auto">
          <a:xfrm>
            <a:off x="7813675" y="27019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smtClean="0">
                <a:solidFill>
                  <a:schemeClr val="tx1"/>
                </a:solidFill>
              </a:rPr>
              <a:t>a</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13385"/>
                                        </p:tgtEl>
                                        <p:attrNameLst>
                                          <p:attrName>style.visibility</p:attrName>
                                        </p:attrNameLst>
                                      </p:cBhvr>
                                      <p:to>
                                        <p:strVal val="visible"/>
                                      </p:to>
                                    </p:set>
                                    <p:animEffect transition="in" filter="wipe(up)">
                                      <p:cBhvr>
                                        <p:cTn id="7" dur="500"/>
                                        <p:tgtEl>
                                          <p:spTgt spid="2913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3385" grpId="0" animBg="1"/>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15330" name="Rectangle 2"/>
          <p:cNvSpPr>
            <a:spLocks noGrp="1" noChangeArrowheads="1"/>
          </p:cNvSpPr>
          <p:nvPr>
            <p:ph type="title"/>
          </p:nvPr>
        </p:nvSpPr>
        <p:spPr>
          <a:xfrm>
            <a:off x="609600" y="247650"/>
            <a:ext cx="8534400" cy="474663"/>
          </a:xfrm>
        </p:spPr>
        <p:txBody>
          <a:bodyPr/>
          <a:lstStyle/>
          <a:p>
            <a:r>
              <a:rPr lang="en-US" dirty="0"/>
              <a:t>Index Valid, Tag Matches, return </a:t>
            </a:r>
            <a:r>
              <a:rPr lang="en-US" dirty="0" err="1"/>
              <a:t>d</a:t>
            </a:r>
            <a:endParaRPr lang="en-US" dirty="0"/>
          </a:p>
        </p:txBody>
      </p:sp>
      <p:grpSp>
        <p:nvGrpSpPr>
          <p:cNvPr id="2" name="Group 3"/>
          <p:cNvGrpSpPr>
            <a:grpSpLocks/>
          </p:cNvGrpSpPr>
          <p:nvPr/>
        </p:nvGrpSpPr>
        <p:grpSpPr bwMode="auto">
          <a:xfrm>
            <a:off x="0" y="1658937"/>
            <a:ext cx="8839200" cy="4665663"/>
            <a:chOff x="0" y="880"/>
            <a:chExt cx="5568" cy="2939"/>
          </a:xfrm>
        </p:grpSpPr>
        <p:sp>
          <p:nvSpPr>
            <p:cNvPr id="2915332" name="Rectangle 4"/>
            <p:cNvSpPr>
              <a:spLocks noChangeArrowheads="1"/>
            </p:cNvSpPr>
            <p:nvPr/>
          </p:nvSpPr>
          <p:spPr bwMode="auto">
            <a:xfrm>
              <a:off x="720" y="13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33" name="Rectangle 5"/>
            <p:cNvSpPr>
              <a:spLocks noChangeArrowheads="1"/>
            </p:cNvSpPr>
            <p:nvPr/>
          </p:nvSpPr>
          <p:spPr bwMode="auto">
            <a:xfrm>
              <a:off x="576" y="13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34" name="Rectangle 6"/>
            <p:cNvSpPr>
              <a:spLocks noChangeArrowheads="1"/>
            </p:cNvSpPr>
            <p:nvPr/>
          </p:nvSpPr>
          <p:spPr bwMode="auto">
            <a:xfrm>
              <a:off x="1344"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35" name="Rectangle 7"/>
            <p:cNvSpPr>
              <a:spLocks noChangeArrowheads="1"/>
            </p:cNvSpPr>
            <p:nvPr/>
          </p:nvSpPr>
          <p:spPr bwMode="auto">
            <a:xfrm>
              <a:off x="2400"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36" name="Rectangle 8"/>
            <p:cNvSpPr>
              <a:spLocks noChangeArrowheads="1"/>
            </p:cNvSpPr>
            <p:nvPr/>
          </p:nvSpPr>
          <p:spPr bwMode="auto">
            <a:xfrm>
              <a:off x="3456"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37" name="Rectangle 9"/>
            <p:cNvSpPr>
              <a:spLocks noChangeArrowheads="1"/>
            </p:cNvSpPr>
            <p:nvPr/>
          </p:nvSpPr>
          <p:spPr bwMode="auto">
            <a:xfrm>
              <a:off x="4512"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38" name="Rectangle 10"/>
            <p:cNvSpPr>
              <a:spLocks noChangeArrowheads="1"/>
            </p:cNvSpPr>
            <p:nvPr/>
          </p:nvSpPr>
          <p:spPr bwMode="auto">
            <a:xfrm>
              <a:off x="720" y="158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39" name="Rectangle 11"/>
            <p:cNvSpPr>
              <a:spLocks noChangeArrowheads="1"/>
            </p:cNvSpPr>
            <p:nvPr/>
          </p:nvSpPr>
          <p:spPr bwMode="auto">
            <a:xfrm>
              <a:off x="576" y="158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40" name="Rectangle 12"/>
            <p:cNvSpPr>
              <a:spLocks noChangeArrowheads="1"/>
            </p:cNvSpPr>
            <p:nvPr/>
          </p:nvSpPr>
          <p:spPr bwMode="auto">
            <a:xfrm>
              <a:off x="1344"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41" name="Rectangle 13"/>
            <p:cNvSpPr>
              <a:spLocks noChangeArrowheads="1"/>
            </p:cNvSpPr>
            <p:nvPr/>
          </p:nvSpPr>
          <p:spPr bwMode="auto">
            <a:xfrm>
              <a:off x="2400"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42" name="Rectangle 14"/>
            <p:cNvSpPr>
              <a:spLocks noChangeArrowheads="1"/>
            </p:cNvSpPr>
            <p:nvPr/>
          </p:nvSpPr>
          <p:spPr bwMode="auto">
            <a:xfrm>
              <a:off x="3456"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43" name="Rectangle 15"/>
            <p:cNvSpPr>
              <a:spLocks noChangeArrowheads="1"/>
            </p:cNvSpPr>
            <p:nvPr/>
          </p:nvSpPr>
          <p:spPr bwMode="auto">
            <a:xfrm>
              <a:off x="4512"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44" name="Rectangle 16"/>
            <p:cNvSpPr>
              <a:spLocks noChangeArrowheads="1"/>
            </p:cNvSpPr>
            <p:nvPr/>
          </p:nvSpPr>
          <p:spPr bwMode="auto">
            <a:xfrm>
              <a:off x="720" y="177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45" name="Rectangle 17"/>
            <p:cNvSpPr>
              <a:spLocks noChangeArrowheads="1"/>
            </p:cNvSpPr>
            <p:nvPr/>
          </p:nvSpPr>
          <p:spPr bwMode="auto">
            <a:xfrm>
              <a:off x="576" y="177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46" name="Rectangle 18"/>
            <p:cNvSpPr>
              <a:spLocks noChangeArrowheads="1"/>
            </p:cNvSpPr>
            <p:nvPr/>
          </p:nvSpPr>
          <p:spPr bwMode="auto">
            <a:xfrm>
              <a:off x="1344"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47" name="Rectangle 19"/>
            <p:cNvSpPr>
              <a:spLocks noChangeArrowheads="1"/>
            </p:cNvSpPr>
            <p:nvPr/>
          </p:nvSpPr>
          <p:spPr bwMode="auto">
            <a:xfrm>
              <a:off x="2400"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48" name="Rectangle 20"/>
            <p:cNvSpPr>
              <a:spLocks noChangeArrowheads="1"/>
            </p:cNvSpPr>
            <p:nvPr/>
          </p:nvSpPr>
          <p:spPr bwMode="auto">
            <a:xfrm>
              <a:off x="3456"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49" name="Rectangle 21"/>
            <p:cNvSpPr>
              <a:spLocks noChangeArrowheads="1"/>
            </p:cNvSpPr>
            <p:nvPr/>
          </p:nvSpPr>
          <p:spPr bwMode="auto">
            <a:xfrm>
              <a:off x="4512"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50" name="Rectangle 22"/>
            <p:cNvSpPr>
              <a:spLocks noChangeArrowheads="1"/>
            </p:cNvSpPr>
            <p:nvPr/>
          </p:nvSpPr>
          <p:spPr bwMode="auto">
            <a:xfrm>
              <a:off x="720" y="196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51" name="Rectangle 23"/>
            <p:cNvSpPr>
              <a:spLocks noChangeArrowheads="1"/>
            </p:cNvSpPr>
            <p:nvPr/>
          </p:nvSpPr>
          <p:spPr bwMode="auto">
            <a:xfrm>
              <a:off x="576" y="196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52" name="Rectangle 24"/>
            <p:cNvSpPr>
              <a:spLocks noChangeArrowheads="1"/>
            </p:cNvSpPr>
            <p:nvPr/>
          </p:nvSpPr>
          <p:spPr bwMode="auto">
            <a:xfrm>
              <a:off x="1344"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53" name="Rectangle 25"/>
            <p:cNvSpPr>
              <a:spLocks noChangeArrowheads="1"/>
            </p:cNvSpPr>
            <p:nvPr/>
          </p:nvSpPr>
          <p:spPr bwMode="auto">
            <a:xfrm>
              <a:off x="2400"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54" name="Rectangle 26"/>
            <p:cNvSpPr>
              <a:spLocks noChangeArrowheads="1"/>
            </p:cNvSpPr>
            <p:nvPr/>
          </p:nvSpPr>
          <p:spPr bwMode="auto">
            <a:xfrm>
              <a:off x="3456"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55" name="Rectangle 27"/>
            <p:cNvSpPr>
              <a:spLocks noChangeArrowheads="1"/>
            </p:cNvSpPr>
            <p:nvPr/>
          </p:nvSpPr>
          <p:spPr bwMode="auto">
            <a:xfrm>
              <a:off x="4512"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56" name="Rectangle 28"/>
            <p:cNvSpPr>
              <a:spLocks noChangeArrowheads="1"/>
            </p:cNvSpPr>
            <p:nvPr/>
          </p:nvSpPr>
          <p:spPr bwMode="auto">
            <a:xfrm>
              <a:off x="720" y="21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57" name="Rectangle 29"/>
            <p:cNvSpPr>
              <a:spLocks noChangeArrowheads="1"/>
            </p:cNvSpPr>
            <p:nvPr/>
          </p:nvSpPr>
          <p:spPr bwMode="auto">
            <a:xfrm>
              <a:off x="576" y="21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58" name="Rectangle 30"/>
            <p:cNvSpPr>
              <a:spLocks noChangeArrowheads="1"/>
            </p:cNvSpPr>
            <p:nvPr/>
          </p:nvSpPr>
          <p:spPr bwMode="auto">
            <a:xfrm>
              <a:off x="1344"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59" name="Rectangle 31"/>
            <p:cNvSpPr>
              <a:spLocks noChangeArrowheads="1"/>
            </p:cNvSpPr>
            <p:nvPr/>
          </p:nvSpPr>
          <p:spPr bwMode="auto">
            <a:xfrm>
              <a:off x="2400"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60" name="Rectangle 32"/>
            <p:cNvSpPr>
              <a:spLocks noChangeArrowheads="1"/>
            </p:cNvSpPr>
            <p:nvPr/>
          </p:nvSpPr>
          <p:spPr bwMode="auto">
            <a:xfrm>
              <a:off x="3456"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61" name="Rectangle 33"/>
            <p:cNvSpPr>
              <a:spLocks noChangeArrowheads="1"/>
            </p:cNvSpPr>
            <p:nvPr/>
          </p:nvSpPr>
          <p:spPr bwMode="auto">
            <a:xfrm>
              <a:off x="4512"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62" name="Rectangle 34"/>
            <p:cNvSpPr>
              <a:spLocks noChangeArrowheads="1"/>
            </p:cNvSpPr>
            <p:nvPr/>
          </p:nvSpPr>
          <p:spPr bwMode="auto">
            <a:xfrm>
              <a:off x="720" y="23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63" name="Rectangle 35"/>
            <p:cNvSpPr>
              <a:spLocks noChangeArrowheads="1"/>
            </p:cNvSpPr>
            <p:nvPr/>
          </p:nvSpPr>
          <p:spPr bwMode="auto">
            <a:xfrm>
              <a:off x="576" y="23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64" name="Rectangle 36"/>
            <p:cNvSpPr>
              <a:spLocks noChangeArrowheads="1"/>
            </p:cNvSpPr>
            <p:nvPr/>
          </p:nvSpPr>
          <p:spPr bwMode="auto">
            <a:xfrm>
              <a:off x="1344"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65" name="Rectangle 37"/>
            <p:cNvSpPr>
              <a:spLocks noChangeArrowheads="1"/>
            </p:cNvSpPr>
            <p:nvPr/>
          </p:nvSpPr>
          <p:spPr bwMode="auto">
            <a:xfrm>
              <a:off x="2400"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66" name="Rectangle 38"/>
            <p:cNvSpPr>
              <a:spLocks noChangeArrowheads="1"/>
            </p:cNvSpPr>
            <p:nvPr/>
          </p:nvSpPr>
          <p:spPr bwMode="auto">
            <a:xfrm>
              <a:off x="3456"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67" name="Rectangle 39"/>
            <p:cNvSpPr>
              <a:spLocks noChangeArrowheads="1"/>
            </p:cNvSpPr>
            <p:nvPr/>
          </p:nvSpPr>
          <p:spPr bwMode="auto">
            <a:xfrm>
              <a:off x="4512"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68" name="Rectangle 40"/>
            <p:cNvSpPr>
              <a:spLocks noChangeArrowheads="1"/>
            </p:cNvSpPr>
            <p:nvPr/>
          </p:nvSpPr>
          <p:spPr bwMode="auto">
            <a:xfrm>
              <a:off x="720" y="254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69" name="Rectangle 41"/>
            <p:cNvSpPr>
              <a:spLocks noChangeArrowheads="1"/>
            </p:cNvSpPr>
            <p:nvPr/>
          </p:nvSpPr>
          <p:spPr bwMode="auto">
            <a:xfrm>
              <a:off x="576" y="254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70" name="Rectangle 42"/>
            <p:cNvSpPr>
              <a:spLocks noChangeArrowheads="1"/>
            </p:cNvSpPr>
            <p:nvPr/>
          </p:nvSpPr>
          <p:spPr bwMode="auto">
            <a:xfrm>
              <a:off x="1344"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71" name="Rectangle 43"/>
            <p:cNvSpPr>
              <a:spLocks noChangeArrowheads="1"/>
            </p:cNvSpPr>
            <p:nvPr/>
          </p:nvSpPr>
          <p:spPr bwMode="auto">
            <a:xfrm>
              <a:off x="2400"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72" name="Rectangle 44"/>
            <p:cNvSpPr>
              <a:spLocks noChangeArrowheads="1"/>
            </p:cNvSpPr>
            <p:nvPr/>
          </p:nvSpPr>
          <p:spPr bwMode="auto">
            <a:xfrm>
              <a:off x="3456"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73" name="Rectangle 45"/>
            <p:cNvSpPr>
              <a:spLocks noChangeArrowheads="1"/>
            </p:cNvSpPr>
            <p:nvPr/>
          </p:nvSpPr>
          <p:spPr bwMode="auto">
            <a:xfrm>
              <a:off x="4512"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74" name="Rectangle 46"/>
            <p:cNvSpPr>
              <a:spLocks noChangeArrowheads="1"/>
            </p:cNvSpPr>
            <p:nvPr/>
          </p:nvSpPr>
          <p:spPr bwMode="auto">
            <a:xfrm>
              <a:off x="720" y="273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75" name="Rectangle 47"/>
            <p:cNvSpPr>
              <a:spLocks noChangeArrowheads="1"/>
            </p:cNvSpPr>
            <p:nvPr/>
          </p:nvSpPr>
          <p:spPr bwMode="auto">
            <a:xfrm>
              <a:off x="576" y="273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76" name="Rectangle 48"/>
            <p:cNvSpPr>
              <a:spLocks noChangeArrowheads="1"/>
            </p:cNvSpPr>
            <p:nvPr/>
          </p:nvSpPr>
          <p:spPr bwMode="auto">
            <a:xfrm>
              <a:off x="1344"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77" name="Rectangle 49"/>
            <p:cNvSpPr>
              <a:spLocks noChangeArrowheads="1"/>
            </p:cNvSpPr>
            <p:nvPr/>
          </p:nvSpPr>
          <p:spPr bwMode="auto">
            <a:xfrm>
              <a:off x="2400"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78" name="Rectangle 50"/>
            <p:cNvSpPr>
              <a:spLocks noChangeArrowheads="1"/>
            </p:cNvSpPr>
            <p:nvPr/>
          </p:nvSpPr>
          <p:spPr bwMode="auto">
            <a:xfrm>
              <a:off x="3456"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79" name="Rectangle 51"/>
            <p:cNvSpPr>
              <a:spLocks noChangeArrowheads="1"/>
            </p:cNvSpPr>
            <p:nvPr/>
          </p:nvSpPr>
          <p:spPr bwMode="auto">
            <a:xfrm>
              <a:off x="4512"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80" name="Rectangle 52"/>
            <p:cNvSpPr>
              <a:spLocks noChangeArrowheads="1"/>
            </p:cNvSpPr>
            <p:nvPr/>
          </p:nvSpPr>
          <p:spPr bwMode="auto">
            <a:xfrm>
              <a:off x="720" y="33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81" name="Rectangle 53"/>
            <p:cNvSpPr>
              <a:spLocks noChangeArrowheads="1"/>
            </p:cNvSpPr>
            <p:nvPr/>
          </p:nvSpPr>
          <p:spPr bwMode="auto">
            <a:xfrm>
              <a:off x="576" y="33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82" name="Rectangle 54"/>
            <p:cNvSpPr>
              <a:spLocks noChangeArrowheads="1"/>
            </p:cNvSpPr>
            <p:nvPr/>
          </p:nvSpPr>
          <p:spPr bwMode="auto">
            <a:xfrm>
              <a:off x="1344"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83" name="Rectangle 55"/>
            <p:cNvSpPr>
              <a:spLocks noChangeArrowheads="1"/>
            </p:cNvSpPr>
            <p:nvPr/>
          </p:nvSpPr>
          <p:spPr bwMode="auto">
            <a:xfrm>
              <a:off x="2400"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84" name="Rectangle 56"/>
            <p:cNvSpPr>
              <a:spLocks noChangeArrowheads="1"/>
            </p:cNvSpPr>
            <p:nvPr/>
          </p:nvSpPr>
          <p:spPr bwMode="auto">
            <a:xfrm>
              <a:off x="3456"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85" name="Rectangle 57"/>
            <p:cNvSpPr>
              <a:spLocks noChangeArrowheads="1"/>
            </p:cNvSpPr>
            <p:nvPr/>
          </p:nvSpPr>
          <p:spPr bwMode="auto">
            <a:xfrm>
              <a:off x="4512"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86" name="Rectangle 58"/>
            <p:cNvSpPr>
              <a:spLocks noChangeArrowheads="1"/>
            </p:cNvSpPr>
            <p:nvPr/>
          </p:nvSpPr>
          <p:spPr bwMode="auto">
            <a:xfrm>
              <a:off x="720" y="35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87" name="Rectangle 59"/>
            <p:cNvSpPr>
              <a:spLocks noChangeArrowheads="1"/>
            </p:cNvSpPr>
            <p:nvPr/>
          </p:nvSpPr>
          <p:spPr bwMode="auto">
            <a:xfrm>
              <a:off x="576" y="35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88" name="Rectangle 60"/>
            <p:cNvSpPr>
              <a:spLocks noChangeArrowheads="1"/>
            </p:cNvSpPr>
            <p:nvPr/>
          </p:nvSpPr>
          <p:spPr bwMode="auto">
            <a:xfrm>
              <a:off x="1344"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89" name="Rectangle 61"/>
            <p:cNvSpPr>
              <a:spLocks noChangeArrowheads="1"/>
            </p:cNvSpPr>
            <p:nvPr/>
          </p:nvSpPr>
          <p:spPr bwMode="auto">
            <a:xfrm>
              <a:off x="2400"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90" name="Rectangle 62"/>
            <p:cNvSpPr>
              <a:spLocks noChangeArrowheads="1"/>
            </p:cNvSpPr>
            <p:nvPr/>
          </p:nvSpPr>
          <p:spPr bwMode="auto">
            <a:xfrm>
              <a:off x="3456"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91" name="Rectangle 63"/>
            <p:cNvSpPr>
              <a:spLocks noChangeArrowheads="1"/>
            </p:cNvSpPr>
            <p:nvPr/>
          </p:nvSpPr>
          <p:spPr bwMode="auto">
            <a:xfrm>
              <a:off x="4512"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5392" name="Text Box 64"/>
            <p:cNvSpPr txBox="1">
              <a:spLocks noChangeArrowheads="1"/>
            </p:cNvSpPr>
            <p:nvPr/>
          </p:nvSpPr>
          <p:spPr bwMode="auto">
            <a:xfrm>
              <a:off x="2390"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nvGrpSpPr>
            <p:cNvPr id="3" name="Group 65"/>
            <p:cNvGrpSpPr>
              <a:grpSpLocks/>
            </p:cNvGrpSpPr>
            <p:nvPr/>
          </p:nvGrpSpPr>
          <p:grpSpPr bwMode="auto">
            <a:xfrm>
              <a:off x="336" y="880"/>
              <a:ext cx="969" cy="567"/>
              <a:chOff x="336" y="880"/>
              <a:chExt cx="969" cy="567"/>
            </a:xfrm>
          </p:grpSpPr>
          <p:sp>
            <p:nvSpPr>
              <p:cNvPr id="2915394" name="Text Box 66"/>
              <p:cNvSpPr txBox="1">
                <a:spLocks noChangeArrowheads="1"/>
              </p:cNvSpPr>
              <p:nvPr/>
            </p:nvSpPr>
            <p:spPr bwMode="auto">
              <a:xfrm>
                <a:off x="336" y="880"/>
                <a:ext cx="63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15395" name="Text Box 67"/>
              <p:cNvSpPr txBox="1">
                <a:spLocks noChangeArrowheads="1"/>
              </p:cNvSpPr>
              <p:nvPr/>
            </p:nvSpPr>
            <p:spPr bwMode="auto">
              <a:xfrm>
                <a:off x="816" y="1120"/>
                <a:ext cx="48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grpSp>
        <p:grpSp>
          <p:nvGrpSpPr>
            <p:cNvPr id="4" name="Group 72"/>
            <p:cNvGrpSpPr>
              <a:grpSpLocks/>
            </p:cNvGrpSpPr>
            <p:nvPr/>
          </p:nvGrpSpPr>
          <p:grpSpPr bwMode="auto">
            <a:xfrm>
              <a:off x="0" y="1335"/>
              <a:ext cx="654" cy="2484"/>
              <a:chOff x="0" y="1335"/>
              <a:chExt cx="654" cy="2484"/>
            </a:xfrm>
          </p:grpSpPr>
          <p:sp>
            <p:nvSpPr>
              <p:cNvPr id="2915401" name="Text Box 73"/>
              <p:cNvSpPr txBox="1">
                <a:spLocks noChangeArrowheads="1"/>
              </p:cNvSpPr>
              <p:nvPr/>
            </p:nvSpPr>
            <p:spPr bwMode="auto">
              <a:xfrm>
                <a:off x="192" y="133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915402" name="Text Box 74"/>
              <p:cNvSpPr txBox="1">
                <a:spLocks noChangeArrowheads="1"/>
              </p:cNvSpPr>
              <p:nvPr/>
            </p:nvSpPr>
            <p:spPr bwMode="auto">
              <a:xfrm>
                <a:off x="192" y="1531"/>
                <a:ext cx="250" cy="327"/>
              </a:xfrm>
              <a:prstGeom prst="rect">
                <a:avLst/>
              </a:prstGeom>
              <a:noFill/>
              <a:ln w="9525">
                <a:noFill/>
                <a:miter lim="800000"/>
                <a:headEnd/>
                <a:tailEnd/>
              </a:ln>
              <a:effectLst/>
            </p:spPr>
            <p:txBody>
              <a:bodyPr wrap="none">
                <a:prstTxWarp prst="textNoShape">
                  <a:avLst/>
                </a:prstTxWarp>
                <a:spAutoFit/>
              </a:bodyPr>
              <a:lstStyle/>
              <a:p>
                <a:r>
                  <a:rPr lang="en-US" sz="2800" b="1">
                    <a:latin typeface="Courier New" pitchFamily="-65" charset="0"/>
                  </a:rPr>
                  <a:t>1</a:t>
                </a:r>
              </a:p>
            </p:txBody>
          </p:sp>
          <p:sp>
            <p:nvSpPr>
              <p:cNvPr id="2915403" name="Text Box 75"/>
              <p:cNvSpPr txBox="1">
                <a:spLocks noChangeArrowheads="1"/>
              </p:cNvSpPr>
              <p:nvPr/>
            </p:nvSpPr>
            <p:spPr bwMode="auto">
              <a:xfrm>
                <a:off x="192" y="171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15404" name="Text Box 76"/>
              <p:cNvSpPr txBox="1">
                <a:spLocks noChangeArrowheads="1"/>
              </p:cNvSpPr>
              <p:nvPr/>
            </p:nvSpPr>
            <p:spPr bwMode="auto">
              <a:xfrm>
                <a:off x="192" y="1911"/>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915405" name="Text Box 77"/>
              <p:cNvSpPr txBox="1">
                <a:spLocks noChangeArrowheads="1"/>
              </p:cNvSpPr>
              <p:nvPr/>
            </p:nvSpPr>
            <p:spPr bwMode="auto">
              <a:xfrm>
                <a:off x="192" y="2103"/>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915406" name="Text Box 78"/>
              <p:cNvSpPr txBox="1">
                <a:spLocks noChangeArrowheads="1"/>
              </p:cNvSpPr>
              <p:nvPr/>
            </p:nvSpPr>
            <p:spPr bwMode="auto">
              <a:xfrm>
                <a:off x="192" y="229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915407" name="Text Box 79"/>
              <p:cNvSpPr txBox="1">
                <a:spLocks noChangeArrowheads="1"/>
              </p:cNvSpPr>
              <p:nvPr/>
            </p:nvSpPr>
            <p:spPr bwMode="auto">
              <a:xfrm>
                <a:off x="192" y="248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915408" name="Text Box 80"/>
              <p:cNvSpPr txBox="1">
                <a:spLocks noChangeArrowheads="1"/>
              </p:cNvSpPr>
              <p:nvPr/>
            </p:nvSpPr>
            <p:spPr bwMode="auto">
              <a:xfrm>
                <a:off x="192" y="267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915409" name="Text Box 81"/>
              <p:cNvSpPr txBox="1">
                <a:spLocks noChangeArrowheads="1"/>
              </p:cNvSpPr>
              <p:nvPr/>
            </p:nvSpPr>
            <p:spPr bwMode="auto">
              <a:xfrm>
                <a:off x="0" y="3300"/>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1022</a:t>
                </a:r>
                <a:endParaRPr lang="en-US" sz="2800">
                  <a:solidFill>
                    <a:schemeClr val="tx1"/>
                  </a:solidFill>
                  <a:latin typeface="Times" pitchFamily="-65" charset="0"/>
                </a:endParaRPr>
              </a:p>
            </p:txBody>
          </p:sp>
          <p:sp>
            <p:nvSpPr>
              <p:cNvPr id="2915410" name="Text Box 82"/>
              <p:cNvSpPr txBox="1">
                <a:spLocks noChangeArrowheads="1"/>
              </p:cNvSpPr>
              <p:nvPr/>
            </p:nvSpPr>
            <p:spPr bwMode="auto">
              <a:xfrm>
                <a:off x="0" y="3492"/>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1023</a:t>
                </a:r>
                <a:endParaRPr lang="en-US" sz="2800">
                  <a:solidFill>
                    <a:schemeClr val="tx1"/>
                  </a:solidFill>
                  <a:latin typeface="Times" pitchFamily="-65" charset="0"/>
                </a:endParaRPr>
              </a:p>
            </p:txBody>
          </p:sp>
          <p:sp>
            <p:nvSpPr>
              <p:cNvPr id="2915411" name="Text Box 83"/>
              <p:cNvSpPr txBox="1">
                <a:spLocks noChangeArrowheads="1"/>
              </p:cNvSpPr>
              <p:nvPr/>
            </p:nvSpPr>
            <p:spPr bwMode="auto">
              <a:xfrm>
                <a:off x="192"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2915412" name="Text Box 84"/>
          <p:cNvSpPr txBox="1">
            <a:spLocks noChangeArrowheads="1"/>
          </p:cNvSpPr>
          <p:nvPr/>
        </p:nvSpPr>
        <p:spPr bwMode="auto">
          <a:xfrm>
            <a:off x="841375" y="26828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1</a:t>
            </a:r>
          </a:p>
        </p:txBody>
      </p:sp>
      <p:sp>
        <p:nvSpPr>
          <p:cNvPr id="2915413" name="Text Box 85"/>
          <p:cNvSpPr txBox="1">
            <a:spLocks noChangeArrowheads="1"/>
          </p:cNvSpPr>
          <p:nvPr/>
        </p:nvSpPr>
        <p:spPr bwMode="auto">
          <a:xfrm>
            <a:off x="1470025" y="27019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t>0</a:t>
            </a:r>
          </a:p>
        </p:txBody>
      </p:sp>
      <p:sp>
        <p:nvSpPr>
          <p:cNvPr id="2915418" name="Rectangle 90"/>
          <p:cNvSpPr>
            <a:spLocks noGrp="1" noChangeArrowheads="1"/>
          </p:cNvSpPr>
          <p:nvPr>
            <p:ph type="body" idx="1"/>
          </p:nvPr>
        </p:nvSpPr>
        <p:spPr>
          <a:xfrm>
            <a:off x="381000" y="1087437"/>
            <a:ext cx="8286750" cy="371475"/>
          </a:xfrm>
          <a:noFill/>
          <a:ln/>
        </p:spPr>
        <p:txBody>
          <a:bodyPr/>
          <a:lstStyle/>
          <a:p>
            <a:pPr marL="285750" indent="-285750"/>
            <a:r>
              <a:rPr lang="en-US" sz="2800" u="sng">
                <a:solidFill>
                  <a:schemeClr val="accent1"/>
                </a:solidFill>
                <a:latin typeface="Courier New" pitchFamily="-65" charset="0"/>
              </a:rPr>
              <a:t>000000000000000000</a:t>
            </a:r>
            <a:r>
              <a:rPr lang="en-US" sz="2800">
                <a:latin typeface="Courier New" pitchFamily="-65" charset="0"/>
              </a:rPr>
              <a:t> </a:t>
            </a:r>
            <a:r>
              <a:rPr lang="en-US" sz="2800" u="sng">
                <a:solidFill>
                  <a:schemeClr val="accent1"/>
                </a:solidFill>
                <a:latin typeface="Courier New" pitchFamily="-65" charset="0"/>
              </a:rPr>
              <a:t>0000000001</a:t>
            </a:r>
            <a:r>
              <a:rPr lang="en-US" sz="2800">
                <a:latin typeface="Courier New" pitchFamily="-65" charset="0"/>
              </a:rPr>
              <a:t> </a:t>
            </a:r>
            <a:r>
              <a:rPr lang="en-US" sz="2800" u="sng">
                <a:solidFill>
                  <a:schemeClr val="accent1"/>
                </a:solidFill>
                <a:latin typeface="Courier New" pitchFamily="-65" charset="0"/>
              </a:rPr>
              <a:t>1100</a:t>
            </a:r>
          </a:p>
        </p:txBody>
      </p:sp>
      <p:sp>
        <p:nvSpPr>
          <p:cNvPr id="2915419" name="Text Box 91"/>
          <p:cNvSpPr txBox="1">
            <a:spLocks noChangeArrowheads="1"/>
          </p:cNvSpPr>
          <p:nvPr/>
        </p:nvSpPr>
        <p:spPr bwMode="auto">
          <a:xfrm>
            <a:off x="0" y="2071687"/>
            <a:ext cx="11128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a:t>
            </a:r>
          </a:p>
        </p:txBody>
      </p:sp>
      <p:sp>
        <p:nvSpPr>
          <p:cNvPr id="2915420" name="Text Box 92"/>
          <p:cNvSpPr txBox="1">
            <a:spLocks noChangeArrowheads="1"/>
          </p:cNvSpPr>
          <p:nvPr/>
        </p:nvSpPr>
        <p:spPr bwMode="auto">
          <a:xfrm>
            <a:off x="2006600" y="1385887"/>
            <a:ext cx="16462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Tag field</a:t>
            </a:r>
          </a:p>
        </p:txBody>
      </p:sp>
      <p:sp>
        <p:nvSpPr>
          <p:cNvPr id="2915421" name="Text Box 93"/>
          <p:cNvSpPr txBox="1">
            <a:spLocks noChangeArrowheads="1"/>
          </p:cNvSpPr>
          <p:nvPr/>
        </p:nvSpPr>
        <p:spPr bwMode="auto">
          <a:xfrm>
            <a:off x="4953000" y="1385887"/>
            <a:ext cx="1943100"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 field</a:t>
            </a:r>
          </a:p>
        </p:txBody>
      </p:sp>
      <p:sp>
        <p:nvSpPr>
          <p:cNvPr id="2915422" name="Text Box 94"/>
          <p:cNvSpPr txBox="1">
            <a:spLocks noChangeArrowheads="1"/>
          </p:cNvSpPr>
          <p:nvPr/>
        </p:nvSpPr>
        <p:spPr bwMode="auto">
          <a:xfrm>
            <a:off x="7086600" y="1385887"/>
            <a:ext cx="121126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Offset</a:t>
            </a:r>
          </a:p>
        </p:txBody>
      </p:sp>
      <p:sp>
        <p:nvSpPr>
          <p:cNvPr id="2915423" name="Text Box 95"/>
          <p:cNvSpPr txBox="1">
            <a:spLocks noChangeArrowheads="1"/>
          </p:cNvSpPr>
          <p:nvPr/>
        </p:nvSpPr>
        <p:spPr bwMode="auto">
          <a:xfrm>
            <a:off x="874713" y="24034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5424" name="Text Box 96"/>
          <p:cNvSpPr txBox="1">
            <a:spLocks noChangeArrowheads="1"/>
          </p:cNvSpPr>
          <p:nvPr/>
        </p:nvSpPr>
        <p:spPr bwMode="auto">
          <a:xfrm>
            <a:off x="874713" y="30257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5425" name="Text Box 97"/>
          <p:cNvSpPr txBox="1">
            <a:spLocks noChangeArrowheads="1"/>
          </p:cNvSpPr>
          <p:nvPr/>
        </p:nvSpPr>
        <p:spPr bwMode="auto">
          <a:xfrm>
            <a:off x="874713" y="3330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5426" name="Text Box 98"/>
          <p:cNvSpPr txBox="1">
            <a:spLocks noChangeArrowheads="1"/>
          </p:cNvSpPr>
          <p:nvPr/>
        </p:nvSpPr>
        <p:spPr bwMode="auto">
          <a:xfrm>
            <a:off x="887413" y="36480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5427" name="Text Box 99"/>
          <p:cNvSpPr txBox="1">
            <a:spLocks noChangeArrowheads="1"/>
          </p:cNvSpPr>
          <p:nvPr/>
        </p:nvSpPr>
        <p:spPr bwMode="auto">
          <a:xfrm>
            <a:off x="887413" y="39528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5428" name="Text Box 100"/>
          <p:cNvSpPr txBox="1">
            <a:spLocks noChangeArrowheads="1"/>
          </p:cNvSpPr>
          <p:nvPr/>
        </p:nvSpPr>
        <p:spPr bwMode="auto">
          <a:xfrm>
            <a:off x="887413" y="42576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5429" name="Text Box 101"/>
          <p:cNvSpPr txBox="1">
            <a:spLocks noChangeArrowheads="1"/>
          </p:cNvSpPr>
          <p:nvPr/>
        </p:nvSpPr>
        <p:spPr bwMode="auto">
          <a:xfrm>
            <a:off x="887413" y="45751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5430" name="Text Box 102"/>
          <p:cNvSpPr txBox="1">
            <a:spLocks noChangeArrowheads="1"/>
          </p:cNvSpPr>
          <p:nvPr/>
        </p:nvSpPr>
        <p:spPr bwMode="auto">
          <a:xfrm>
            <a:off x="887413" y="55657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5431" name="Text Box 103"/>
          <p:cNvSpPr txBox="1">
            <a:spLocks noChangeArrowheads="1"/>
          </p:cNvSpPr>
          <p:nvPr/>
        </p:nvSpPr>
        <p:spPr bwMode="auto">
          <a:xfrm>
            <a:off x="887413" y="5870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cxnSp>
        <p:nvCxnSpPr>
          <p:cNvPr id="2915432" name="AutoShape 104"/>
          <p:cNvCxnSpPr>
            <a:cxnSpLocks noChangeShapeType="1"/>
            <a:stCxn id="2915421" idx="0"/>
          </p:cNvCxnSpPr>
          <p:nvPr/>
        </p:nvCxnSpPr>
        <p:spPr bwMode="auto">
          <a:xfrm rot="16200000" flipH="1" flipV="1">
            <a:off x="2333625" y="-644525"/>
            <a:ext cx="1560513" cy="5621337"/>
          </a:xfrm>
          <a:prstGeom prst="curvedConnector4">
            <a:avLst>
              <a:gd name="adj1" fmla="val 97"/>
              <a:gd name="adj2" fmla="val 104829"/>
            </a:avLst>
          </a:prstGeom>
          <a:noFill/>
          <a:ln w="38100">
            <a:solidFill>
              <a:schemeClr val="accent1"/>
            </a:solidFill>
            <a:round/>
            <a:headEnd/>
            <a:tailEnd type="triangle" w="med" len="med"/>
          </a:ln>
          <a:effectLst/>
        </p:spPr>
      </p:cxnSp>
      <p:sp>
        <p:nvSpPr>
          <p:cNvPr id="2915433" name="Line 105"/>
          <p:cNvSpPr>
            <a:spLocks noChangeShapeType="1"/>
          </p:cNvSpPr>
          <p:nvPr/>
        </p:nvSpPr>
        <p:spPr bwMode="auto">
          <a:xfrm flipH="1">
            <a:off x="1809750" y="1557337"/>
            <a:ext cx="533400" cy="1314450"/>
          </a:xfrm>
          <a:prstGeom prst="line">
            <a:avLst/>
          </a:prstGeom>
          <a:noFill/>
          <a:ln w="38100">
            <a:solidFill>
              <a:srgbClr val="FF0000"/>
            </a:solidFill>
            <a:round/>
            <a:headEnd type="triangle" w="med" len="med"/>
            <a:tailEnd type="triangle" w="med" len="med"/>
          </a:ln>
          <a:effectLst/>
        </p:spPr>
        <p:txBody>
          <a:bodyPr wrap="none" anchor="ctr">
            <a:prstTxWarp prst="textNoShape">
              <a:avLst/>
            </a:prstTxWarp>
          </a:bodyPr>
          <a:lstStyle/>
          <a:p>
            <a:endParaRPr lang="en-US"/>
          </a:p>
        </p:txBody>
      </p:sp>
      <p:sp>
        <p:nvSpPr>
          <p:cNvPr id="2915434" name="Oval 106"/>
          <p:cNvSpPr>
            <a:spLocks noChangeArrowheads="1"/>
          </p:cNvSpPr>
          <p:nvPr/>
        </p:nvSpPr>
        <p:spPr bwMode="auto">
          <a:xfrm>
            <a:off x="1981200" y="2655887"/>
            <a:ext cx="1955800" cy="533400"/>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2915435" name="Line 107"/>
          <p:cNvSpPr>
            <a:spLocks noChangeShapeType="1"/>
          </p:cNvSpPr>
          <p:nvPr/>
        </p:nvSpPr>
        <p:spPr bwMode="auto">
          <a:xfrm flipH="1">
            <a:off x="3886200" y="1404937"/>
            <a:ext cx="3657600" cy="13716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108" name="Text Box 69"/>
          <p:cNvSpPr txBox="1">
            <a:spLocks noChangeArrowheads="1"/>
          </p:cNvSpPr>
          <p:nvPr/>
        </p:nvSpPr>
        <p:spPr bwMode="auto">
          <a:xfrm>
            <a:off x="2438400" y="19637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0xc-f</a:t>
            </a:r>
            <a:endParaRPr lang="en-US" sz="2800" b="1" dirty="0">
              <a:solidFill>
                <a:schemeClr val="tx1"/>
              </a:solidFill>
              <a:latin typeface="Times" pitchFamily="-65" charset="0"/>
            </a:endParaRPr>
          </a:p>
        </p:txBody>
      </p:sp>
      <p:sp>
        <p:nvSpPr>
          <p:cNvPr id="109" name="Text Box 70"/>
          <p:cNvSpPr txBox="1">
            <a:spLocks noChangeArrowheads="1"/>
          </p:cNvSpPr>
          <p:nvPr/>
        </p:nvSpPr>
        <p:spPr bwMode="auto">
          <a:xfrm>
            <a:off x="41148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110" name="Text Box 71"/>
          <p:cNvSpPr txBox="1">
            <a:spLocks noChangeArrowheads="1"/>
          </p:cNvSpPr>
          <p:nvPr/>
        </p:nvSpPr>
        <p:spPr bwMode="auto">
          <a:xfrm>
            <a:off x="57912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0x4-7</a:t>
            </a:r>
            <a:endParaRPr lang="en-US" sz="2800" b="1" dirty="0">
              <a:solidFill>
                <a:schemeClr val="tx1"/>
              </a:solidFill>
              <a:latin typeface="Times" pitchFamily="-65" charset="0"/>
            </a:endParaRPr>
          </a:p>
        </p:txBody>
      </p:sp>
      <p:sp>
        <p:nvSpPr>
          <p:cNvPr id="111" name="Text Box 72"/>
          <p:cNvSpPr txBox="1">
            <a:spLocks noChangeArrowheads="1"/>
          </p:cNvSpPr>
          <p:nvPr/>
        </p:nvSpPr>
        <p:spPr bwMode="auto">
          <a:xfrm>
            <a:off x="73914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dirty="0">
              <a:solidFill>
                <a:schemeClr val="tx1"/>
              </a:solidFill>
              <a:latin typeface="Times" pitchFamily="-65" charset="0"/>
            </a:endParaRPr>
          </a:p>
        </p:txBody>
      </p:sp>
      <p:sp>
        <p:nvSpPr>
          <p:cNvPr id="112" name="Text Box 86"/>
          <p:cNvSpPr txBox="1">
            <a:spLocks noChangeArrowheads="1"/>
          </p:cNvSpPr>
          <p:nvPr/>
        </p:nvSpPr>
        <p:spPr bwMode="auto">
          <a:xfrm>
            <a:off x="2765425" y="27019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accent2"/>
                </a:solidFill>
              </a:rPr>
              <a:t>d</a:t>
            </a:r>
            <a:endParaRPr lang="en-US" sz="2400" b="1" dirty="0">
              <a:solidFill>
                <a:schemeClr val="accent2"/>
              </a:solidFill>
            </a:endParaRPr>
          </a:p>
        </p:txBody>
      </p:sp>
      <p:sp>
        <p:nvSpPr>
          <p:cNvPr id="113" name="Text Box 87"/>
          <p:cNvSpPr txBox="1">
            <a:spLocks noChangeArrowheads="1"/>
          </p:cNvSpPr>
          <p:nvPr/>
        </p:nvSpPr>
        <p:spPr bwMode="auto">
          <a:xfrm>
            <a:off x="4460875" y="27019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c</a:t>
            </a:r>
            <a:endParaRPr lang="en-US" sz="2400" b="1" dirty="0">
              <a:solidFill>
                <a:schemeClr val="tx1"/>
              </a:solidFill>
            </a:endParaRPr>
          </a:p>
        </p:txBody>
      </p:sp>
      <p:sp>
        <p:nvSpPr>
          <p:cNvPr id="114" name="Text Box 88"/>
          <p:cNvSpPr txBox="1">
            <a:spLocks noChangeArrowheads="1"/>
          </p:cNvSpPr>
          <p:nvPr/>
        </p:nvSpPr>
        <p:spPr bwMode="auto">
          <a:xfrm>
            <a:off x="6175375" y="27019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b</a:t>
            </a:r>
            <a:endParaRPr lang="en-US" sz="2400" b="1" dirty="0">
              <a:solidFill>
                <a:schemeClr val="tx1"/>
              </a:solidFill>
            </a:endParaRPr>
          </a:p>
        </p:txBody>
      </p:sp>
      <p:sp>
        <p:nvSpPr>
          <p:cNvPr id="115" name="Text Box 89"/>
          <p:cNvSpPr txBox="1">
            <a:spLocks noChangeArrowheads="1"/>
          </p:cNvSpPr>
          <p:nvPr/>
        </p:nvSpPr>
        <p:spPr bwMode="auto">
          <a:xfrm>
            <a:off x="7813675" y="27019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smtClean="0">
                <a:solidFill>
                  <a:schemeClr val="tx1"/>
                </a:solidFill>
              </a:rPr>
              <a:t>a</a:t>
            </a:r>
            <a:endParaRPr lang="en-US"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15435"/>
                                        </p:tgtEl>
                                        <p:attrNameLst>
                                          <p:attrName>style.visibility</p:attrName>
                                        </p:attrNameLst>
                                      </p:cBhvr>
                                      <p:to>
                                        <p:strVal val="visible"/>
                                      </p:to>
                                    </p:set>
                                    <p:animEffect transition="in" filter="wipe(up)">
                                      <p:cBhvr>
                                        <p:cTn id="7" dur="500"/>
                                        <p:tgtEl>
                                          <p:spTgt spid="291543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915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5434" grpId="0" animBg="1"/>
      <p:bldP spid="2915435" grpId="0"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17378" name="Rectangle 2"/>
          <p:cNvSpPr>
            <a:spLocks noGrp="1" noChangeArrowheads="1"/>
          </p:cNvSpPr>
          <p:nvPr>
            <p:ph type="title"/>
          </p:nvPr>
        </p:nvSpPr>
        <p:spPr>
          <a:xfrm>
            <a:off x="0" y="247650"/>
            <a:ext cx="9144000" cy="474663"/>
          </a:xfrm>
        </p:spPr>
        <p:txBody>
          <a:bodyPr/>
          <a:lstStyle/>
          <a:p>
            <a:r>
              <a:rPr lang="en-US" sz="3700" dirty="0"/>
              <a:t>3. Read 0x00000034 = 0…00 0..011 0100</a:t>
            </a:r>
          </a:p>
        </p:txBody>
      </p:sp>
      <p:grpSp>
        <p:nvGrpSpPr>
          <p:cNvPr id="2" name="Group 3"/>
          <p:cNvGrpSpPr>
            <a:grpSpLocks/>
          </p:cNvGrpSpPr>
          <p:nvPr/>
        </p:nvGrpSpPr>
        <p:grpSpPr bwMode="auto">
          <a:xfrm>
            <a:off x="0" y="1658937"/>
            <a:ext cx="8839200" cy="4665663"/>
            <a:chOff x="0" y="880"/>
            <a:chExt cx="5568" cy="2939"/>
          </a:xfrm>
        </p:grpSpPr>
        <p:sp>
          <p:nvSpPr>
            <p:cNvPr id="2917380" name="Rectangle 4"/>
            <p:cNvSpPr>
              <a:spLocks noChangeArrowheads="1"/>
            </p:cNvSpPr>
            <p:nvPr/>
          </p:nvSpPr>
          <p:spPr bwMode="auto">
            <a:xfrm>
              <a:off x="720" y="13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381" name="Rectangle 5"/>
            <p:cNvSpPr>
              <a:spLocks noChangeArrowheads="1"/>
            </p:cNvSpPr>
            <p:nvPr/>
          </p:nvSpPr>
          <p:spPr bwMode="auto">
            <a:xfrm>
              <a:off x="576" y="13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382" name="Rectangle 6"/>
            <p:cNvSpPr>
              <a:spLocks noChangeArrowheads="1"/>
            </p:cNvSpPr>
            <p:nvPr/>
          </p:nvSpPr>
          <p:spPr bwMode="auto">
            <a:xfrm>
              <a:off x="1344"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383" name="Rectangle 7"/>
            <p:cNvSpPr>
              <a:spLocks noChangeArrowheads="1"/>
            </p:cNvSpPr>
            <p:nvPr/>
          </p:nvSpPr>
          <p:spPr bwMode="auto">
            <a:xfrm>
              <a:off x="2400"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384" name="Rectangle 8"/>
            <p:cNvSpPr>
              <a:spLocks noChangeArrowheads="1"/>
            </p:cNvSpPr>
            <p:nvPr/>
          </p:nvSpPr>
          <p:spPr bwMode="auto">
            <a:xfrm>
              <a:off x="3456"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385" name="Rectangle 9"/>
            <p:cNvSpPr>
              <a:spLocks noChangeArrowheads="1"/>
            </p:cNvSpPr>
            <p:nvPr/>
          </p:nvSpPr>
          <p:spPr bwMode="auto">
            <a:xfrm>
              <a:off x="4512"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386" name="Rectangle 10"/>
            <p:cNvSpPr>
              <a:spLocks noChangeArrowheads="1"/>
            </p:cNvSpPr>
            <p:nvPr/>
          </p:nvSpPr>
          <p:spPr bwMode="auto">
            <a:xfrm>
              <a:off x="720" y="158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387" name="Rectangle 11"/>
            <p:cNvSpPr>
              <a:spLocks noChangeArrowheads="1"/>
            </p:cNvSpPr>
            <p:nvPr/>
          </p:nvSpPr>
          <p:spPr bwMode="auto">
            <a:xfrm>
              <a:off x="576" y="158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388" name="Rectangle 12"/>
            <p:cNvSpPr>
              <a:spLocks noChangeArrowheads="1"/>
            </p:cNvSpPr>
            <p:nvPr/>
          </p:nvSpPr>
          <p:spPr bwMode="auto">
            <a:xfrm>
              <a:off x="1344"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389" name="Rectangle 13"/>
            <p:cNvSpPr>
              <a:spLocks noChangeArrowheads="1"/>
            </p:cNvSpPr>
            <p:nvPr/>
          </p:nvSpPr>
          <p:spPr bwMode="auto">
            <a:xfrm>
              <a:off x="2400"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390" name="Rectangle 14"/>
            <p:cNvSpPr>
              <a:spLocks noChangeArrowheads="1"/>
            </p:cNvSpPr>
            <p:nvPr/>
          </p:nvSpPr>
          <p:spPr bwMode="auto">
            <a:xfrm>
              <a:off x="3456"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391" name="Rectangle 15"/>
            <p:cNvSpPr>
              <a:spLocks noChangeArrowheads="1"/>
            </p:cNvSpPr>
            <p:nvPr/>
          </p:nvSpPr>
          <p:spPr bwMode="auto">
            <a:xfrm>
              <a:off x="4512"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392" name="Rectangle 16"/>
            <p:cNvSpPr>
              <a:spLocks noChangeArrowheads="1"/>
            </p:cNvSpPr>
            <p:nvPr/>
          </p:nvSpPr>
          <p:spPr bwMode="auto">
            <a:xfrm>
              <a:off x="720" y="177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393" name="Rectangle 17"/>
            <p:cNvSpPr>
              <a:spLocks noChangeArrowheads="1"/>
            </p:cNvSpPr>
            <p:nvPr/>
          </p:nvSpPr>
          <p:spPr bwMode="auto">
            <a:xfrm>
              <a:off x="576" y="177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394" name="Rectangle 18"/>
            <p:cNvSpPr>
              <a:spLocks noChangeArrowheads="1"/>
            </p:cNvSpPr>
            <p:nvPr/>
          </p:nvSpPr>
          <p:spPr bwMode="auto">
            <a:xfrm>
              <a:off x="1344"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395" name="Rectangle 19"/>
            <p:cNvSpPr>
              <a:spLocks noChangeArrowheads="1"/>
            </p:cNvSpPr>
            <p:nvPr/>
          </p:nvSpPr>
          <p:spPr bwMode="auto">
            <a:xfrm>
              <a:off x="2400"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396" name="Rectangle 20"/>
            <p:cNvSpPr>
              <a:spLocks noChangeArrowheads="1"/>
            </p:cNvSpPr>
            <p:nvPr/>
          </p:nvSpPr>
          <p:spPr bwMode="auto">
            <a:xfrm>
              <a:off x="3456"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397" name="Rectangle 21"/>
            <p:cNvSpPr>
              <a:spLocks noChangeArrowheads="1"/>
            </p:cNvSpPr>
            <p:nvPr/>
          </p:nvSpPr>
          <p:spPr bwMode="auto">
            <a:xfrm>
              <a:off x="4512"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398" name="Rectangle 22"/>
            <p:cNvSpPr>
              <a:spLocks noChangeArrowheads="1"/>
            </p:cNvSpPr>
            <p:nvPr/>
          </p:nvSpPr>
          <p:spPr bwMode="auto">
            <a:xfrm>
              <a:off x="720" y="196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399" name="Rectangle 23"/>
            <p:cNvSpPr>
              <a:spLocks noChangeArrowheads="1"/>
            </p:cNvSpPr>
            <p:nvPr/>
          </p:nvSpPr>
          <p:spPr bwMode="auto">
            <a:xfrm>
              <a:off x="576" y="196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00" name="Rectangle 24"/>
            <p:cNvSpPr>
              <a:spLocks noChangeArrowheads="1"/>
            </p:cNvSpPr>
            <p:nvPr/>
          </p:nvSpPr>
          <p:spPr bwMode="auto">
            <a:xfrm>
              <a:off x="1344"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01" name="Rectangle 25"/>
            <p:cNvSpPr>
              <a:spLocks noChangeArrowheads="1"/>
            </p:cNvSpPr>
            <p:nvPr/>
          </p:nvSpPr>
          <p:spPr bwMode="auto">
            <a:xfrm>
              <a:off x="2400"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02" name="Rectangle 26"/>
            <p:cNvSpPr>
              <a:spLocks noChangeArrowheads="1"/>
            </p:cNvSpPr>
            <p:nvPr/>
          </p:nvSpPr>
          <p:spPr bwMode="auto">
            <a:xfrm>
              <a:off x="3456"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03" name="Rectangle 27"/>
            <p:cNvSpPr>
              <a:spLocks noChangeArrowheads="1"/>
            </p:cNvSpPr>
            <p:nvPr/>
          </p:nvSpPr>
          <p:spPr bwMode="auto">
            <a:xfrm>
              <a:off x="4512"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04" name="Rectangle 28"/>
            <p:cNvSpPr>
              <a:spLocks noChangeArrowheads="1"/>
            </p:cNvSpPr>
            <p:nvPr/>
          </p:nvSpPr>
          <p:spPr bwMode="auto">
            <a:xfrm>
              <a:off x="720" y="21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05" name="Rectangle 29"/>
            <p:cNvSpPr>
              <a:spLocks noChangeArrowheads="1"/>
            </p:cNvSpPr>
            <p:nvPr/>
          </p:nvSpPr>
          <p:spPr bwMode="auto">
            <a:xfrm>
              <a:off x="576" y="21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06" name="Rectangle 30"/>
            <p:cNvSpPr>
              <a:spLocks noChangeArrowheads="1"/>
            </p:cNvSpPr>
            <p:nvPr/>
          </p:nvSpPr>
          <p:spPr bwMode="auto">
            <a:xfrm>
              <a:off x="1344"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07" name="Rectangle 31"/>
            <p:cNvSpPr>
              <a:spLocks noChangeArrowheads="1"/>
            </p:cNvSpPr>
            <p:nvPr/>
          </p:nvSpPr>
          <p:spPr bwMode="auto">
            <a:xfrm>
              <a:off x="2400"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08" name="Rectangle 32"/>
            <p:cNvSpPr>
              <a:spLocks noChangeArrowheads="1"/>
            </p:cNvSpPr>
            <p:nvPr/>
          </p:nvSpPr>
          <p:spPr bwMode="auto">
            <a:xfrm>
              <a:off x="3456"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09" name="Rectangle 33"/>
            <p:cNvSpPr>
              <a:spLocks noChangeArrowheads="1"/>
            </p:cNvSpPr>
            <p:nvPr/>
          </p:nvSpPr>
          <p:spPr bwMode="auto">
            <a:xfrm>
              <a:off x="4512"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10" name="Rectangle 34"/>
            <p:cNvSpPr>
              <a:spLocks noChangeArrowheads="1"/>
            </p:cNvSpPr>
            <p:nvPr/>
          </p:nvSpPr>
          <p:spPr bwMode="auto">
            <a:xfrm>
              <a:off x="720" y="23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11" name="Rectangle 35"/>
            <p:cNvSpPr>
              <a:spLocks noChangeArrowheads="1"/>
            </p:cNvSpPr>
            <p:nvPr/>
          </p:nvSpPr>
          <p:spPr bwMode="auto">
            <a:xfrm>
              <a:off x="576" y="23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12" name="Rectangle 36"/>
            <p:cNvSpPr>
              <a:spLocks noChangeArrowheads="1"/>
            </p:cNvSpPr>
            <p:nvPr/>
          </p:nvSpPr>
          <p:spPr bwMode="auto">
            <a:xfrm>
              <a:off x="1344"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13" name="Rectangle 37"/>
            <p:cNvSpPr>
              <a:spLocks noChangeArrowheads="1"/>
            </p:cNvSpPr>
            <p:nvPr/>
          </p:nvSpPr>
          <p:spPr bwMode="auto">
            <a:xfrm>
              <a:off x="2400"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14" name="Rectangle 38"/>
            <p:cNvSpPr>
              <a:spLocks noChangeArrowheads="1"/>
            </p:cNvSpPr>
            <p:nvPr/>
          </p:nvSpPr>
          <p:spPr bwMode="auto">
            <a:xfrm>
              <a:off x="3456"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15" name="Rectangle 39"/>
            <p:cNvSpPr>
              <a:spLocks noChangeArrowheads="1"/>
            </p:cNvSpPr>
            <p:nvPr/>
          </p:nvSpPr>
          <p:spPr bwMode="auto">
            <a:xfrm>
              <a:off x="4512"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16" name="Rectangle 40"/>
            <p:cNvSpPr>
              <a:spLocks noChangeArrowheads="1"/>
            </p:cNvSpPr>
            <p:nvPr/>
          </p:nvSpPr>
          <p:spPr bwMode="auto">
            <a:xfrm>
              <a:off x="720" y="254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17" name="Rectangle 41"/>
            <p:cNvSpPr>
              <a:spLocks noChangeArrowheads="1"/>
            </p:cNvSpPr>
            <p:nvPr/>
          </p:nvSpPr>
          <p:spPr bwMode="auto">
            <a:xfrm>
              <a:off x="576" y="254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18" name="Rectangle 42"/>
            <p:cNvSpPr>
              <a:spLocks noChangeArrowheads="1"/>
            </p:cNvSpPr>
            <p:nvPr/>
          </p:nvSpPr>
          <p:spPr bwMode="auto">
            <a:xfrm>
              <a:off x="1344"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19" name="Rectangle 43"/>
            <p:cNvSpPr>
              <a:spLocks noChangeArrowheads="1"/>
            </p:cNvSpPr>
            <p:nvPr/>
          </p:nvSpPr>
          <p:spPr bwMode="auto">
            <a:xfrm>
              <a:off x="2400"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20" name="Rectangle 44"/>
            <p:cNvSpPr>
              <a:spLocks noChangeArrowheads="1"/>
            </p:cNvSpPr>
            <p:nvPr/>
          </p:nvSpPr>
          <p:spPr bwMode="auto">
            <a:xfrm>
              <a:off x="3456"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21" name="Rectangle 45"/>
            <p:cNvSpPr>
              <a:spLocks noChangeArrowheads="1"/>
            </p:cNvSpPr>
            <p:nvPr/>
          </p:nvSpPr>
          <p:spPr bwMode="auto">
            <a:xfrm>
              <a:off x="4512"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22" name="Rectangle 46"/>
            <p:cNvSpPr>
              <a:spLocks noChangeArrowheads="1"/>
            </p:cNvSpPr>
            <p:nvPr/>
          </p:nvSpPr>
          <p:spPr bwMode="auto">
            <a:xfrm>
              <a:off x="720" y="273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23" name="Rectangle 47"/>
            <p:cNvSpPr>
              <a:spLocks noChangeArrowheads="1"/>
            </p:cNvSpPr>
            <p:nvPr/>
          </p:nvSpPr>
          <p:spPr bwMode="auto">
            <a:xfrm>
              <a:off x="576" y="273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24" name="Rectangle 48"/>
            <p:cNvSpPr>
              <a:spLocks noChangeArrowheads="1"/>
            </p:cNvSpPr>
            <p:nvPr/>
          </p:nvSpPr>
          <p:spPr bwMode="auto">
            <a:xfrm>
              <a:off x="1344"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25" name="Rectangle 49"/>
            <p:cNvSpPr>
              <a:spLocks noChangeArrowheads="1"/>
            </p:cNvSpPr>
            <p:nvPr/>
          </p:nvSpPr>
          <p:spPr bwMode="auto">
            <a:xfrm>
              <a:off x="2400"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26" name="Rectangle 50"/>
            <p:cNvSpPr>
              <a:spLocks noChangeArrowheads="1"/>
            </p:cNvSpPr>
            <p:nvPr/>
          </p:nvSpPr>
          <p:spPr bwMode="auto">
            <a:xfrm>
              <a:off x="3456"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27" name="Rectangle 51"/>
            <p:cNvSpPr>
              <a:spLocks noChangeArrowheads="1"/>
            </p:cNvSpPr>
            <p:nvPr/>
          </p:nvSpPr>
          <p:spPr bwMode="auto">
            <a:xfrm>
              <a:off x="4512"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28" name="Rectangle 52"/>
            <p:cNvSpPr>
              <a:spLocks noChangeArrowheads="1"/>
            </p:cNvSpPr>
            <p:nvPr/>
          </p:nvSpPr>
          <p:spPr bwMode="auto">
            <a:xfrm>
              <a:off x="720" y="33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29" name="Rectangle 53"/>
            <p:cNvSpPr>
              <a:spLocks noChangeArrowheads="1"/>
            </p:cNvSpPr>
            <p:nvPr/>
          </p:nvSpPr>
          <p:spPr bwMode="auto">
            <a:xfrm>
              <a:off x="576" y="33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30" name="Rectangle 54"/>
            <p:cNvSpPr>
              <a:spLocks noChangeArrowheads="1"/>
            </p:cNvSpPr>
            <p:nvPr/>
          </p:nvSpPr>
          <p:spPr bwMode="auto">
            <a:xfrm>
              <a:off x="1344"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31" name="Rectangle 55"/>
            <p:cNvSpPr>
              <a:spLocks noChangeArrowheads="1"/>
            </p:cNvSpPr>
            <p:nvPr/>
          </p:nvSpPr>
          <p:spPr bwMode="auto">
            <a:xfrm>
              <a:off x="2400"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32" name="Rectangle 56"/>
            <p:cNvSpPr>
              <a:spLocks noChangeArrowheads="1"/>
            </p:cNvSpPr>
            <p:nvPr/>
          </p:nvSpPr>
          <p:spPr bwMode="auto">
            <a:xfrm>
              <a:off x="3456"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33" name="Rectangle 57"/>
            <p:cNvSpPr>
              <a:spLocks noChangeArrowheads="1"/>
            </p:cNvSpPr>
            <p:nvPr/>
          </p:nvSpPr>
          <p:spPr bwMode="auto">
            <a:xfrm>
              <a:off x="4512"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34" name="Rectangle 58"/>
            <p:cNvSpPr>
              <a:spLocks noChangeArrowheads="1"/>
            </p:cNvSpPr>
            <p:nvPr/>
          </p:nvSpPr>
          <p:spPr bwMode="auto">
            <a:xfrm>
              <a:off x="720" y="35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35" name="Rectangle 59"/>
            <p:cNvSpPr>
              <a:spLocks noChangeArrowheads="1"/>
            </p:cNvSpPr>
            <p:nvPr/>
          </p:nvSpPr>
          <p:spPr bwMode="auto">
            <a:xfrm>
              <a:off x="576" y="35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36" name="Rectangle 60"/>
            <p:cNvSpPr>
              <a:spLocks noChangeArrowheads="1"/>
            </p:cNvSpPr>
            <p:nvPr/>
          </p:nvSpPr>
          <p:spPr bwMode="auto">
            <a:xfrm>
              <a:off x="1344"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37" name="Rectangle 61"/>
            <p:cNvSpPr>
              <a:spLocks noChangeArrowheads="1"/>
            </p:cNvSpPr>
            <p:nvPr/>
          </p:nvSpPr>
          <p:spPr bwMode="auto">
            <a:xfrm>
              <a:off x="2400"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38" name="Rectangle 62"/>
            <p:cNvSpPr>
              <a:spLocks noChangeArrowheads="1"/>
            </p:cNvSpPr>
            <p:nvPr/>
          </p:nvSpPr>
          <p:spPr bwMode="auto">
            <a:xfrm>
              <a:off x="3456"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39" name="Rectangle 63"/>
            <p:cNvSpPr>
              <a:spLocks noChangeArrowheads="1"/>
            </p:cNvSpPr>
            <p:nvPr/>
          </p:nvSpPr>
          <p:spPr bwMode="auto">
            <a:xfrm>
              <a:off x="4512"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7440" name="Text Box 64"/>
            <p:cNvSpPr txBox="1">
              <a:spLocks noChangeArrowheads="1"/>
            </p:cNvSpPr>
            <p:nvPr/>
          </p:nvSpPr>
          <p:spPr bwMode="auto">
            <a:xfrm>
              <a:off x="2390"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nvGrpSpPr>
            <p:cNvPr id="3" name="Group 65"/>
            <p:cNvGrpSpPr>
              <a:grpSpLocks/>
            </p:cNvGrpSpPr>
            <p:nvPr/>
          </p:nvGrpSpPr>
          <p:grpSpPr bwMode="auto">
            <a:xfrm>
              <a:off x="336" y="880"/>
              <a:ext cx="969" cy="567"/>
              <a:chOff x="336" y="880"/>
              <a:chExt cx="969" cy="567"/>
            </a:xfrm>
          </p:grpSpPr>
          <p:sp>
            <p:nvSpPr>
              <p:cNvPr id="2917442" name="Text Box 66"/>
              <p:cNvSpPr txBox="1">
                <a:spLocks noChangeArrowheads="1"/>
              </p:cNvSpPr>
              <p:nvPr/>
            </p:nvSpPr>
            <p:spPr bwMode="auto">
              <a:xfrm>
                <a:off x="336" y="880"/>
                <a:ext cx="63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17443" name="Text Box 67"/>
              <p:cNvSpPr txBox="1">
                <a:spLocks noChangeArrowheads="1"/>
              </p:cNvSpPr>
              <p:nvPr/>
            </p:nvSpPr>
            <p:spPr bwMode="auto">
              <a:xfrm>
                <a:off x="816" y="1120"/>
                <a:ext cx="48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grpSp>
        <p:grpSp>
          <p:nvGrpSpPr>
            <p:cNvPr id="4" name="Group 72"/>
            <p:cNvGrpSpPr>
              <a:grpSpLocks/>
            </p:cNvGrpSpPr>
            <p:nvPr/>
          </p:nvGrpSpPr>
          <p:grpSpPr bwMode="auto">
            <a:xfrm>
              <a:off x="0" y="1335"/>
              <a:ext cx="654" cy="2484"/>
              <a:chOff x="0" y="1335"/>
              <a:chExt cx="654" cy="2484"/>
            </a:xfrm>
          </p:grpSpPr>
          <p:sp>
            <p:nvSpPr>
              <p:cNvPr id="2917449" name="Text Box 73"/>
              <p:cNvSpPr txBox="1">
                <a:spLocks noChangeArrowheads="1"/>
              </p:cNvSpPr>
              <p:nvPr/>
            </p:nvSpPr>
            <p:spPr bwMode="auto">
              <a:xfrm>
                <a:off x="192" y="133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917450" name="Text Box 74"/>
              <p:cNvSpPr txBox="1">
                <a:spLocks noChangeArrowheads="1"/>
              </p:cNvSpPr>
              <p:nvPr/>
            </p:nvSpPr>
            <p:spPr bwMode="auto">
              <a:xfrm>
                <a:off x="192" y="152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a:t>
                </a:r>
                <a:endParaRPr lang="en-US" sz="2800">
                  <a:solidFill>
                    <a:schemeClr val="tx1"/>
                  </a:solidFill>
                  <a:latin typeface="Times" pitchFamily="-65" charset="0"/>
                </a:endParaRPr>
              </a:p>
            </p:txBody>
          </p:sp>
          <p:sp>
            <p:nvSpPr>
              <p:cNvPr id="2917451" name="Text Box 75"/>
              <p:cNvSpPr txBox="1">
                <a:spLocks noChangeArrowheads="1"/>
              </p:cNvSpPr>
              <p:nvPr/>
            </p:nvSpPr>
            <p:spPr bwMode="auto">
              <a:xfrm>
                <a:off x="192" y="171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17452" name="Text Box 76"/>
              <p:cNvSpPr txBox="1">
                <a:spLocks noChangeArrowheads="1"/>
              </p:cNvSpPr>
              <p:nvPr/>
            </p:nvSpPr>
            <p:spPr bwMode="auto">
              <a:xfrm>
                <a:off x="192" y="1911"/>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917453" name="Text Box 77"/>
              <p:cNvSpPr txBox="1">
                <a:spLocks noChangeArrowheads="1"/>
              </p:cNvSpPr>
              <p:nvPr/>
            </p:nvSpPr>
            <p:spPr bwMode="auto">
              <a:xfrm>
                <a:off x="192" y="2103"/>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917454" name="Text Box 78"/>
              <p:cNvSpPr txBox="1">
                <a:spLocks noChangeArrowheads="1"/>
              </p:cNvSpPr>
              <p:nvPr/>
            </p:nvSpPr>
            <p:spPr bwMode="auto">
              <a:xfrm>
                <a:off x="192" y="229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917455" name="Text Box 79"/>
              <p:cNvSpPr txBox="1">
                <a:spLocks noChangeArrowheads="1"/>
              </p:cNvSpPr>
              <p:nvPr/>
            </p:nvSpPr>
            <p:spPr bwMode="auto">
              <a:xfrm>
                <a:off x="192" y="248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917456" name="Text Box 80"/>
              <p:cNvSpPr txBox="1">
                <a:spLocks noChangeArrowheads="1"/>
              </p:cNvSpPr>
              <p:nvPr/>
            </p:nvSpPr>
            <p:spPr bwMode="auto">
              <a:xfrm>
                <a:off x="192" y="267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917457" name="Text Box 81"/>
              <p:cNvSpPr txBox="1">
                <a:spLocks noChangeArrowheads="1"/>
              </p:cNvSpPr>
              <p:nvPr/>
            </p:nvSpPr>
            <p:spPr bwMode="auto">
              <a:xfrm>
                <a:off x="0" y="3300"/>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1022</a:t>
                </a:r>
                <a:endParaRPr lang="en-US" sz="2800">
                  <a:solidFill>
                    <a:schemeClr val="tx1"/>
                  </a:solidFill>
                  <a:latin typeface="Times" pitchFamily="-65" charset="0"/>
                </a:endParaRPr>
              </a:p>
            </p:txBody>
          </p:sp>
          <p:sp>
            <p:nvSpPr>
              <p:cNvPr id="2917458" name="Text Box 82"/>
              <p:cNvSpPr txBox="1">
                <a:spLocks noChangeArrowheads="1"/>
              </p:cNvSpPr>
              <p:nvPr/>
            </p:nvSpPr>
            <p:spPr bwMode="auto">
              <a:xfrm>
                <a:off x="0" y="3492"/>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1023</a:t>
                </a:r>
                <a:endParaRPr lang="en-US" sz="2800">
                  <a:solidFill>
                    <a:schemeClr val="tx1"/>
                  </a:solidFill>
                  <a:latin typeface="Times" pitchFamily="-65" charset="0"/>
                </a:endParaRPr>
              </a:p>
            </p:txBody>
          </p:sp>
          <p:sp>
            <p:nvSpPr>
              <p:cNvPr id="2917459" name="Text Box 83"/>
              <p:cNvSpPr txBox="1">
                <a:spLocks noChangeArrowheads="1"/>
              </p:cNvSpPr>
              <p:nvPr/>
            </p:nvSpPr>
            <p:spPr bwMode="auto">
              <a:xfrm>
                <a:off x="192"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2917460" name="Text Box 84"/>
          <p:cNvSpPr txBox="1">
            <a:spLocks noChangeArrowheads="1"/>
          </p:cNvSpPr>
          <p:nvPr/>
        </p:nvSpPr>
        <p:spPr bwMode="auto">
          <a:xfrm>
            <a:off x="841375" y="26828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1</a:t>
            </a:r>
          </a:p>
        </p:txBody>
      </p:sp>
      <p:sp>
        <p:nvSpPr>
          <p:cNvPr id="2917461" name="Text Box 85"/>
          <p:cNvSpPr txBox="1">
            <a:spLocks noChangeArrowheads="1"/>
          </p:cNvSpPr>
          <p:nvPr/>
        </p:nvSpPr>
        <p:spPr bwMode="auto">
          <a:xfrm>
            <a:off x="1470025" y="27019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0</a:t>
            </a:r>
          </a:p>
        </p:txBody>
      </p:sp>
      <p:sp>
        <p:nvSpPr>
          <p:cNvPr id="2917466" name="Rectangle 90"/>
          <p:cNvSpPr>
            <a:spLocks noGrp="1" noChangeArrowheads="1"/>
          </p:cNvSpPr>
          <p:nvPr>
            <p:ph type="body" idx="1"/>
          </p:nvPr>
        </p:nvSpPr>
        <p:spPr>
          <a:xfrm>
            <a:off x="381000" y="1143000"/>
            <a:ext cx="8286750" cy="371475"/>
          </a:xfrm>
          <a:noFill/>
          <a:ln/>
        </p:spPr>
        <p:txBody>
          <a:bodyPr/>
          <a:lstStyle/>
          <a:p>
            <a:pPr marL="285750" indent="-285750"/>
            <a:r>
              <a:rPr lang="en-US" sz="2800" dirty="0">
                <a:latin typeface="Courier New" pitchFamily="-65" charset="0"/>
              </a:rPr>
              <a:t>000000000000000000 </a:t>
            </a:r>
            <a:r>
              <a:rPr lang="en-US" sz="2800" u="sng" dirty="0">
                <a:solidFill>
                  <a:srgbClr val="FF0000"/>
                </a:solidFill>
                <a:latin typeface="Courier New" pitchFamily="-65" charset="0"/>
              </a:rPr>
              <a:t>0000000011</a:t>
            </a:r>
            <a:r>
              <a:rPr lang="en-US" sz="2800" dirty="0">
                <a:latin typeface="Courier New" pitchFamily="-65" charset="0"/>
              </a:rPr>
              <a:t> 0100</a:t>
            </a:r>
            <a:endParaRPr lang="en-US" dirty="0"/>
          </a:p>
        </p:txBody>
      </p:sp>
      <p:sp>
        <p:nvSpPr>
          <p:cNvPr id="2917467" name="Text Box 91"/>
          <p:cNvSpPr txBox="1">
            <a:spLocks noChangeArrowheads="1"/>
          </p:cNvSpPr>
          <p:nvPr/>
        </p:nvSpPr>
        <p:spPr bwMode="auto">
          <a:xfrm>
            <a:off x="0" y="2071687"/>
            <a:ext cx="11128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a:t>
            </a:r>
          </a:p>
        </p:txBody>
      </p:sp>
      <p:sp>
        <p:nvSpPr>
          <p:cNvPr id="2917468" name="Text Box 92"/>
          <p:cNvSpPr txBox="1">
            <a:spLocks noChangeArrowheads="1"/>
          </p:cNvSpPr>
          <p:nvPr/>
        </p:nvSpPr>
        <p:spPr bwMode="auto">
          <a:xfrm>
            <a:off x="1981200" y="1447800"/>
            <a:ext cx="1646238" cy="519113"/>
          </a:xfrm>
          <a:prstGeom prst="rect">
            <a:avLst/>
          </a:prstGeom>
          <a:noFill/>
          <a:ln w="12700">
            <a:noFill/>
            <a:miter lim="800000"/>
            <a:headEnd/>
            <a:tailEnd/>
          </a:ln>
          <a:effectLst/>
        </p:spPr>
        <p:txBody>
          <a:bodyPr wrap="none">
            <a:prstTxWarp prst="textNoShape">
              <a:avLst/>
            </a:prstTxWarp>
            <a:spAutoFit/>
          </a:bodyPr>
          <a:lstStyle/>
          <a:p>
            <a:r>
              <a:rPr lang="en-US" sz="2800" b="1" dirty="0">
                <a:solidFill>
                  <a:schemeClr val="tx1"/>
                </a:solidFill>
              </a:rPr>
              <a:t>Tag field</a:t>
            </a:r>
          </a:p>
        </p:txBody>
      </p:sp>
      <p:sp>
        <p:nvSpPr>
          <p:cNvPr id="2917469" name="Text Box 93"/>
          <p:cNvSpPr txBox="1">
            <a:spLocks noChangeArrowheads="1"/>
          </p:cNvSpPr>
          <p:nvPr/>
        </p:nvSpPr>
        <p:spPr bwMode="auto">
          <a:xfrm>
            <a:off x="4927600" y="1436687"/>
            <a:ext cx="1943100"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 field</a:t>
            </a:r>
          </a:p>
        </p:txBody>
      </p:sp>
      <p:sp>
        <p:nvSpPr>
          <p:cNvPr id="2917470" name="Text Box 94"/>
          <p:cNvSpPr txBox="1">
            <a:spLocks noChangeArrowheads="1"/>
          </p:cNvSpPr>
          <p:nvPr/>
        </p:nvSpPr>
        <p:spPr bwMode="auto">
          <a:xfrm>
            <a:off x="7061200" y="1436687"/>
            <a:ext cx="121126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Offset</a:t>
            </a:r>
          </a:p>
        </p:txBody>
      </p:sp>
      <p:sp>
        <p:nvSpPr>
          <p:cNvPr id="2917471" name="Text Box 95"/>
          <p:cNvSpPr txBox="1">
            <a:spLocks noChangeArrowheads="1"/>
          </p:cNvSpPr>
          <p:nvPr/>
        </p:nvSpPr>
        <p:spPr bwMode="auto">
          <a:xfrm>
            <a:off x="874713" y="24034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7472" name="Text Box 96"/>
          <p:cNvSpPr txBox="1">
            <a:spLocks noChangeArrowheads="1"/>
          </p:cNvSpPr>
          <p:nvPr/>
        </p:nvSpPr>
        <p:spPr bwMode="auto">
          <a:xfrm>
            <a:off x="874713" y="30257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7473" name="Text Box 97"/>
          <p:cNvSpPr txBox="1">
            <a:spLocks noChangeArrowheads="1"/>
          </p:cNvSpPr>
          <p:nvPr/>
        </p:nvSpPr>
        <p:spPr bwMode="auto">
          <a:xfrm>
            <a:off x="874713" y="3330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7474" name="Text Box 98"/>
          <p:cNvSpPr txBox="1">
            <a:spLocks noChangeArrowheads="1"/>
          </p:cNvSpPr>
          <p:nvPr/>
        </p:nvSpPr>
        <p:spPr bwMode="auto">
          <a:xfrm>
            <a:off x="887413" y="36480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7475" name="Text Box 99"/>
          <p:cNvSpPr txBox="1">
            <a:spLocks noChangeArrowheads="1"/>
          </p:cNvSpPr>
          <p:nvPr/>
        </p:nvSpPr>
        <p:spPr bwMode="auto">
          <a:xfrm>
            <a:off x="887413" y="39528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7476" name="Text Box 100"/>
          <p:cNvSpPr txBox="1">
            <a:spLocks noChangeArrowheads="1"/>
          </p:cNvSpPr>
          <p:nvPr/>
        </p:nvSpPr>
        <p:spPr bwMode="auto">
          <a:xfrm>
            <a:off x="887413" y="42576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7477" name="Text Box 101"/>
          <p:cNvSpPr txBox="1">
            <a:spLocks noChangeArrowheads="1"/>
          </p:cNvSpPr>
          <p:nvPr/>
        </p:nvSpPr>
        <p:spPr bwMode="auto">
          <a:xfrm>
            <a:off x="887413" y="45751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7478" name="Text Box 102"/>
          <p:cNvSpPr txBox="1">
            <a:spLocks noChangeArrowheads="1"/>
          </p:cNvSpPr>
          <p:nvPr/>
        </p:nvSpPr>
        <p:spPr bwMode="auto">
          <a:xfrm>
            <a:off x="887413" y="55657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7479" name="Text Box 103"/>
          <p:cNvSpPr txBox="1">
            <a:spLocks noChangeArrowheads="1"/>
          </p:cNvSpPr>
          <p:nvPr/>
        </p:nvSpPr>
        <p:spPr bwMode="auto">
          <a:xfrm>
            <a:off x="887413" y="5870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104" name="Text Box 69"/>
          <p:cNvSpPr txBox="1">
            <a:spLocks noChangeArrowheads="1"/>
          </p:cNvSpPr>
          <p:nvPr/>
        </p:nvSpPr>
        <p:spPr bwMode="auto">
          <a:xfrm>
            <a:off x="2438400" y="19637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0xc-f</a:t>
            </a:r>
            <a:endParaRPr lang="en-US" sz="2800" b="1" dirty="0">
              <a:solidFill>
                <a:schemeClr val="tx1"/>
              </a:solidFill>
              <a:latin typeface="Times" pitchFamily="-65" charset="0"/>
            </a:endParaRPr>
          </a:p>
        </p:txBody>
      </p:sp>
      <p:sp>
        <p:nvSpPr>
          <p:cNvPr id="105" name="Text Box 70"/>
          <p:cNvSpPr txBox="1">
            <a:spLocks noChangeArrowheads="1"/>
          </p:cNvSpPr>
          <p:nvPr/>
        </p:nvSpPr>
        <p:spPr bwMode="auto">
          <a:xfrm>
            <a:off x="41148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106" name="Text Box 71"/>
          <p:cNvSpPr txBox="1">
            <a:spLocks noChangeArrowheads="1"/>
          </p:cNvSpPr>
          <p:nvPr/>
        </p:nvSpPr>
        <p:spPr bwMode="auto">
          <a:xfrm>
            <a:off x="57912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0x4-7</a:t>
            </a:r>
            <a:endParaRPr lang="en-US" sz="2800" b="1" dirty="0">
              <a:solidFill>
                <a:schemeClr val="tx1"/>
              </a:solidFill>
              <a:latin typeface="Times" pitchFamily="-65" charset="0"/>
            </a:endParaRPr>
          </a:p>
        </p:txBody>
      </p:sp>
      <p:sp>
        <p:nvSpPr>
          <p:cNvPr id="107" name="Text Box 72"/>
          <p:cNvSpPr txBox="1">
            <a:spLocks noChangeArrowheads="1"/>
          </p:cNvSpPr>
          <p:nvPr/>
        </p:nvSpPr>
        <p:spPr bwMode="auto">
          <a:xfrm>
            <a:off x="73914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dirty="0">
              <a:solidFill>
                <a:schemeClr val="tx1"/>
              </a:solidFill>
              <a:latin typeface="Times" pitchFamily="-65" charset="0"/>
            </a:endParaRPr>
          </a:p>
        </p:txBody>
      </p:sp>
      <p:sp>
        <p:nvSpPr>
          <p:cNvPr id="108" name="Text Box 86"/>
          <p:cNvSpPr txBox="1">
            <a:spLocks noChangeArrowheads="1"/>
          </p:cNvSpPr>
          <p:nvPr/>
        </p:nvSpPr>
        <p:spPr bwMode="auto">
          <a:xfrm>
            <a:off x="2765425" y="27019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d</a:t>
            </a:r>
            <a:endParaRPr lang="en-US" sz="2400" b="1" dirty="0">
              <a:solidFill>
                <a:schemeClr val="tx1"/>
              </a:solidFill>
            </a:endParaRPr>
          </a:p>
        </p:txBody>
      </p:sp>
      <p:sp>
        <p:nvSpPr>
          <p:cNvPr id="109" name="Text Box 87"/>
          <p:cNvSpPr txBox="1">
            <a:spLocks noChangeArrowheads="1"/>
          </p:cNvSpPr>
          <p:nvPr/>
        </p:nvSpPr>
        <p:spPr bwMode="auto">
          <a:xfrm>
            <a:off x="4460875" y="27019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c</a:t>
            </a:r>
            <a:endParaRPr lang="en-US" sz="2400" b="1" dirty="0">
              <a:solidFill>
                <a:schemeClr val="tx1"/>
              </a:solidFill>
            </a:endParaRPr>
          </a:p>
        </p:txBody>
      </p:sp>
      <p:sp>
        <p:nvSpPr>
          <p:cNvPr id="110" name="Text Box 88"/>
          <p:cNvSpPr txBox="1">
            <a:spLocks noChangeArrowheads="1"/>
          </p:cNvSpPr>
          <p:nvPr/>
        </p:nvSpPr>
        <p:spPr bwMode="auto">
          <a:xfrm>
            <a:off x="6175375" y="27019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b</a:t>
            </a:r>
            <a:endParaRPr lang="en-US" sz="2400" b="1" dirty="0">
              <a:solidFill>
                <a:schemeClr val="tx1"/>
              </a:solidFill>
            </a:endParaRPr>
          </a:p>
        </p:txBody>
      </p:sp>
      <p:sp>
        <p:nvSpPr>
          <p:cNvPr id="111" name="Text Box 89"/>
          <p:cNvSpPr txBox="1">
            <a:spLocks noChangeArrowheads="1"/>
          </p:cNvSpPr>
          <p:nvPr/>
        </p:nvSpPr>
        <p:spPr bwMode="auto">
          <a:xfrm>
            <a:off x="7813675" y="27019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smtClean="0">
                <a:solidFill>
                  <a:schemeClr val="tx1"/>
                </a:solidFill>
              </a:rPr>
              <a:t>a</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19426" name="Rectangle 2"/>
          <p:cNvSpPr>
            <a:spLocks noGrp="1" noChangeArrowheads="1"/>
          </p:cNvSpPr>
          <p:nvPr>
            <p:ph type="title"/>
          </p:nvPr>
        </p:nvSpPr>
        <p:spPr>
          <a:xfrm>
            <a:off x="622300" y="241300"/>
            <a:ext cx="6997700" cy="474663"/>
          </a:xfrm>
        </p:spPr>
        <p:txBody>
          <a:bodyPr/>
          <a:lstStyle/>
          <a:p>
            <a:r>
              <a:rPr lang="en-US" dirty="0"/>
              <a:t>So read block 3</a:t>
            </a:r>
          </a:p>
        </p:txBody>
      </p:sp>
      <p:grpSp>
        <p:nvGrpSpPr>
          <p:cNvPr id="2" name="Group 3"/>
          <p:cNvGrpSpPr>
            <a:grpSpLocks/>
          </p:cNvGrpSpPr>
          <p:nvPr/>
        </p:nvGrpSpPr>
        <p:grpSpPr bwMode="auto">
          <a:xfrm>
            <a:off x="0" y="1658937"/>
            <a:ext cx="8839200" cy="4665663"/>
            <a:chOff x="0" y="880"/>
            <a:chExt cx="5568" cy="2939"/>
          </a:xfrm>
        </p:grpSpPr>
        <p:sp>
          <p:nvSpPr>
            <p:cNvPr id="2919428" name="Rectangle 4"/>
            <p:cNvSpPr>
              <a:spLocks noChangeArrowheads="1"/>
            </p:cNvSpPr>
            <p:nvPr/>
          </p:nvSpPr>
          <p:spPr bwMode="auto">
            <a:xfrm>
              <a:off x="720" y="13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29" name="Rectangle 5"/>
            <p:cNvSpPr>
              <a:spLocks noChangeArrowheads="1"/>
            </p:cNvSpPr>
            <p:nvPr/>
          </p:nvSpPr>
          <p:spPr bwMode="auto">
            <a:xfrm>
              <a:off x="576" y="13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30" name="Rectangle 6"/>
            <p:cNvSpPr>
              <a:spLocks noChangeArrowheads="1"/>
            </p:cNvSpPr>
            <p:nvPr/>
          </p:nvSpPr>
          <p:spPr bwMode="auto">
            <a:xfrm>
              <a:off x="1344"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31" name="Rectangle 7"/>
            <p:cNvSpPr>
              <a:spLocks noChangeArrowheads="1"/>
            </p:cNvSpPr>
            <p:nvPr/>
          </p:nvSpPr>
          <p:spPr bwMode="auto">
            <a:xfrm>
              <a:off x="2400"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32" name="Rectangle 8"/>
            <p:cNvSpPr>
              <a:spLocks noChangeArrowheads="1"/>
            </p:cNvSpPr>
            <p:nvPr/>
          </p:nvSpPr>
          <p:spPr bwMode="auto">
            <a:xfrm>
              <a:off x="3456"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33" name="Rectangle 9"/>
            <p:cNvSpPr>
              <a:spLocks noChangeArrowheads="1"/>
            </p:cNvSpPr>
            <p:nvPr/>
          </p:nvSpPr>
          <p:spPr bwMode="auto">
            <a:xfrm>
              <a:off x="4512"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34" name="Rectangle 10"/>
            <p:cNvSpPr>
              <a:spLocks noChangeArrowheads="1"/>
            </p:cNvSpPr>
            <p:nvPr/>
          </p:nvSpPr>
          <p:spPr bwMode="auto">
            <a:xfrm>
              <a:off x="720" y="158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35" name="Rectangle 11"/>
            <p:cNvSpPr>
              <a:spLocks noChangeArrowheads="1"/>
            </p:cNvSpPr>
            <p:nvPr/>
          </p:nvSpPr>
          <p:spPr bwMode="auto">
            <a:xfrm>
              <a:off x="576" y="158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36" name="Rectangle 12"/>
            <p:cNvSpPr>
              <a:spLocks noChangeArrowheads="1"/>
            </p:cNvSpPr>
            <p:nvPr/>
          </p:nvSpPr>
          <p:spPr bwMode="auto">
            <a:xfrm>
              <a:off x="1344"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37" name="Rectangle 13"/>
            <p:cNvSpPr>
              <a:spLocks noChangeArrowheads="1"/>
            </p:cNvSpPr>
            <p:nvPr/>
          </p:nvSpPr>
          <p:spPr bwMode="auto">
            <a:xfrm>
              <a:off x="2400"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38" name="Rectangle 14"/>
            <p:cNvSpPr>
              <a:spLocks noChangeArrowheads="1"/>
            </p:cNvSpPr>
            <p:nvPr/>
          </p:nvSpPr>
          <p:spPr bwMode="auto">
            <a:xfrm>
              <a:off x="3456"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39" name="Rectangle 15"/>
            <p:cNvSpPr>
              <a:spLocks noChangeArrowheads="1"/>
            </p:cNvSpPr>
            <p:nvPr/>
          </p:nvSpPr>
          <p:spPr bwMode="auto">
            <a:xfrm>
              <a:off x="4512"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40" name="Rectangle 16"/>
            <p:cNvSpPr>
              <a:spLocks noChangeArrowheads="1"/>
            </p:cNvSpPr>
            <p:nvPr/>
          </p:nvSpPr>
          <p:spPr bwMode="auto">
            <a:xfrm>
              <a:off x="720" y="177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41" name="Rectangle 17"/>
            <p:cNvSpPr>
              <a:spLocks noChangeArrowheads="1"/>
            </p:cNvSpPr>
            <p:nvPr/>
          </p:nvSpPr>
          <p:spPr bwMode="auto">
            <a:xfrm>
              <a:off x="576" y="177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42" name="Rectangle 18"/>
            <p:cNvSpPr>
              <a:spLocks noChangeArrowheads="1"/>
            </p:cNvSpPr>
            <p:nvPr/>
          </p:nvSpPr>
          <p:spPr bwMode="auto">
            <a:xfrm>
              <a:off x="1344"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43" name="Rectangle 19"/>
            <p:cNvSpPr>
              <a:spLocks noChangeArrowheads="1"/>
            </p:cNvSpPr>
            <p:nvPr/>
          </p:nvSpPr>
          <p:spPr bwMode="auto">
            <a:xfrm>
              <a:off x="2400"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44" name="Rectangle 20"/>
            <p:cNvSpPr>
              <a:spLocks noChangeArrowheads="1"/>
            </p:cNvSpPr>
            <p:nvPr/>
          </p:nvSpPr>
          <p:spPr bwMode="auto">
            <a:xfrm>
              <a:off x="3456"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45" name="Rectangle 21"/>
            <p:cNvSpPr>
              <a:spLocks noChangeArrowheads="1"/>
            </p:cNvSpPr>
            <p:nvPr/>
          </p:nvSpPr>
          <p:spPr bwMode="auto">
            <a:xfrm>
              <a:off x="4512"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46" name="Rectangle 22"/>
            <p:cNvSpPr>
              <a:spLocks noChangeArrowheads="1"/>
            </p:cNvSpPr>
            <p:nvPr/>
          </p:nvSpPr>
          <p:spPr bwMode="auto">
            <a:xfrm>
              <a:off x="720" y="196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47" name="Rectangle 23"/>
            <p:cNvSpPr>
              <a:spLocks noChangeArrowheads="1"/>
            </p:cNvSpPr>
            <p:nvPr/>
          </p:nvSpPr>
          <p:spPr bwMode="auto">
            <a:xfrm>
              <a:off x="576" y="196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48" name="Rectangle 24"/>
            <p:cNvSpPr>
              <a:spLocks noChangeArrowheads="1"/>
            </p:cNvSpPr>
            <p:nvPr/>
          </p:nvSpPr>
          <p:spPr bwMode="auto">
            <a:xfrm>
              <a:off x="1344"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49" name="Rectangle 25"/>
            <p:cNvSpPr>
              <a:spLocks noChangeArrowheads="1"/>
            </p:cNvSpPr>
            <p:nvPr/>
          </p:nvSpPr>
          <p:spPr bwMode="auto">
            <a:xfrm>
              <a:off x="2400"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50" name="Rectangle 26"/>
            <p:cNvSpPr>
              <a:spLocks noChangeArrowheads="1"/>
            </p:cNvSpPr>
            <p:nvPr/>
          </p:nvSpPr>
          <p:spPr bwMode="auto">
            <a:xfrm>
              <a:off x="3456"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51" name="Rectangle 27"/>
            <p:cNvSpPr>
              <a:spLocks noChangeArrowheads="1"/>
            </p:cNvSpPr>
            <p:nvPr/>
          </p:nvSpPr>
          <p:spPr bwMode="auto">
            <a:xfrm>
              <a:off x="4512"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52" name="Rectangle 28"/>
            <p:cNvSpPr>
              <a:spLocks noChangeArrowheads="1"/>
            </p:cNvSpPr>
            <p:nvPr/>
          </p:nvSpPr>
          <p:spPr bwMode="auto">
            <a:xfrm>
              <a:off x="720" y="21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53" name="Rectangle 29"/>
            <p:cNvSpPr>
              <a:spLocks noChangeArrowheads="1"/>
            </p:cNvSpPr>
            <p:nvPr/>
          </p:nvSpPr>
          <p:spPr bwMode="auto">
            <a:xfrm>
              <a:off x="576" y="21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54" name="Rectangle 30"/>
            <p:cNvSpPr>
              <a:spLocks noChangeArrowheads="1"/>
            </p:cNvSpPr>
            <p:nvPr/>
          </p:nvSpPr>
          <p:spPr bwMode="auto">
            <a:xfrm>
              <a:off x="1344"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55" name="Rectangle 31"/>
            <p:cNvSpPr>
              <a:spLocks noChangeArrowheads="1"/>
            </p:cNvSpPr>
            <p:nvPr/>
          </p:nvSpPr>
          <p:spPr bwMode="auto">
            <a:xfrm>
              <a:off x="2400"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56" name="Rectangle 32"/>
            <p:cNvSpPr>
              <a:spLocks noChangeArrowheads="1"/>
            </p:cNvSpPr>
            <p:nvPr/>
          </p:nvSpPr>
          <p:spPr bwMode="auto">
            <a:xfrm>
              <a:off x="3456"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57" name="Rectangle 33"/>
            <p:cNvSpPr>
              <a:spLocks noChangeArrowheads="1"/>
            </p:cNvSpPr>
            <p:nvPr/>
          </p:nvSpPr>
          <p:spPr bwMode="auto">
            <a:xfrm>
              <a:off x="4512"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58" name="Rectangle 34"/>
            <p:cNvSpPr>
              <a:spLocks noChangeArrowheads="1"/>
            </p:cNvSpPr>
            <p:nvPr/>
          </p:nvSpPr>
          <p:spPr bwMode="auto">
            <a:xfrm>
              <a:off x="720" y="23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59" name="Rectangle 35"/>
            <p:cNvSpPr>
              <a:spLocks noChangeArrowheads="1"/>
            </p:cNvSpPr>
            <p:nvPr/>
          </p:nvSpPr>
          <p:spPr bwMode="auto">
            <a:xfrm>
              <a:off x="576" y="23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60" name="Rectangle 36"/>
            <p:cNvSpPr>
              <a:spLocks noChangeArrowheads="1"/>
            </p:cNvSpPr>
            <p:nvPr/>
          </p:nvSpPr>
          <p:spPr bwMode="auto">
            <a:xfrm>
              <a:off x="1344"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61" name="Rectangle 37"/>
            <p:cNvSpPr>
              <a:spLocks noChangeArrowheads="1"/>
            </p:cNvSpPr>
            <p:nvPr/>
          </p:nvSpPr>
          <p:spPr bwMode="auto">
            <a:xfrm>
              <a:off x="2400"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62" name="Rectangle 38"/>
            <p:cNvSpPr>
              <a:spLocks noChangeArrowheads="1"/>
            </p:cNvSpPr>
            <p:nvPr/>
          </p:nvSpPr>
          <p:spPr bwMode="auto">
            <a:xfrm>
              <a:off x="3456"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63" name="Rectangle 39"/>
            <p:cNvSpPr>
              <a:spLocks noChangeArrowheads="1"/>
            </p:cNvSpPr>
            <p:nvPr/>
          </p:nvSpPr>
          <p:spPr bwMode="auto">
            <a:xfrm>
              <a:off x="4512"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64" name="Rectangle 40"/>
            <p:cNvSpPr>
              <a:spLocks noChangeArrowheads="1"/>
            </p:cNvSpPr>
            <p:nvPr/>
          </p:nvSpPr>
          <p:spPr bwMode="auto">
            <a:xfrm>
              <a:off x="720" y="254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65" name="Rectangle 41"/>
            <p:cNvSpPr>
              <a:spLocks noChangeArrowheads="1"/>
            </p:cNvSpPr>
            <p:nvPr/>
          </p:nvSpPr>
          <p:spPr bwMode="auto">
            <a:xfrm>
              <a:off x="576" y="254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66" name="Rectangle 42"/>
            <p:cNvSpPr>
              <a:spLocks noChangeArrowheads="1"/>
            </p:cNvSpPr>
            <p:nvPr/>
          </p:nvSpPr>
          <p:spPr bwMode="auto">
            <a:xfrm>
              <a:off x="1344"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67" name="Rectangle 43"/>
            <p:cNvSpPr>
              <a:spLocks noChangeArrowheads="1"/>
            </p:cNvSpPr>
            <p:nvPr/>
          </p:nvSpPr>
          <p:spPr bwMode="auto">
            <a:xfrm>
              <a:off x="2400"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68" name="Rectangle 44"/>
            <p:cNvSpPr>
              <a:spLocks noChangeArrowheads="1"/>
            </p:cNvSpPr>
            <p:nvPr/>
          </p:nvSpPr>
          <p:spPr bwMode="auto">
            <a:xfrm>
              <a:off x="3456"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69" name="Rectangle 45"/>
            <p:cNvSpPr>
              <a:spLocks noChangeArrowheads="1"/>
            </p:cNvSpPr>
            <p:nvPr/>
          </p:nvSpPr>
          <p:spPr bwMode="auto">
            <a:xfrm>
              <a:off x="4512"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70" name="Rectangle 46"/>
            <p:cNvSpPr>
              <a:spLocks noChangeArrowheads="1"/>
            </p:cNvSpPr>
            <p:nvPr/>
          </p:nvSpPr>
          <p:spPr bwMode="auto">
            <a:xfrm>
              <a:off x="720" y="273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71" name="Rectangle 47"/>
            <p:cNvSpPr>
              <a:spLocks noChangeArrowheads="1"/>
            </p:cNvSpPr>
            <p:nvPr/>
          </p:nvSpPr>
          <p:spPr bwMode="auto">
            <a:xfrm>
              <a:off x="576" y="273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72" name="Rectangle 48"/>
            <p:cNvSpPr>
              <a:spLocks noChangeArrowheads="1"/>
            </p:cNvSpPr>
            <p:nvPr/>
          </p:nvSpPr>
          <p:spPr bwMode="auto">
            <a:xfrm>
              <a:off x="1344"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73" name="Rectangle 49"/>
            <p:cNvSpPr>
              <a:spLocks noChangeArrowheads="1"/>
            </p:cNvSpPr>
            <p:nvPr/>
          </p:nvSpPr>
          <p:spPr bwMode="auto">
            <a:xfrm>
              <a:off x="2400"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74" name="Rectangle 50"/>
            <p:cNvSpPr>
              <a:spLocks noChangeArrowheads="1"/>
            </p:cNvSpPr>
            <p:nvPr/>
          </p:nvSpPr>
          <p:spPr bwMode="auto">
            <a:xfrm>
              <a:off x="3456"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75" name="Rectangle 51"/>
            <p:cNvSpPr>
              <a:spLocks noChangeArrowheads="1"/>
            </p:cNvSpPr>
            <p:nvPr/>
          </p:nvSpPr>
          <p:spPr bwMode="auto">
            <a:xfrm>
              <a:off x="4512"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76" name="Rectangle 52"/>
            <p:cNvSpPr>
              <a:spLocks noChangeArrowheads="1"/>
            </p:cNvSpPr>
            <p:nvPr/>
          </p:nvSpPr>
          <p:spPr bwMode="auto">
            <a:xfrm>
              <a:off x="720" y="33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77" name="Rectangle 53"/>
            <p:cNvSpPr>
              <a:spLocks noChangeArrowheads="1"/>
            </p:cNvSpPr>
            <p:nvPr/>
          </p:nvSpPr>
          <p:spPr bwMode="auto">
            <a:xfrm>
              <a:off x="576" y="33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78" name="Rectangle 54"/>
            <p:cNvSpPr>
              <a:spLocks noChangeArrowheads="1"/>
            </p:cNvSpPr>
            <p:nvPr/>
          </p:nvSpPr>
          <p:spPr bwMode="auto">
            <a:xfrm>
              <a:off x="1344"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79" name="Rectangle 55"/>
            <p:cNvSpPr>
              <a:spLocks noChangeArrowheads="1"/>
            </p:cNvSpPr>
            <p:nvPr/>
          </p:nvSpPr>
          <p:spPr bwMode="auto">
            <a:xfrm>
              <a:off x="2400"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80" name="Rectangle 56"/>
            <p:cNvSpPr>
              <a:spLocks noChangeArrowheads="1"/>
            </p:cNvSpPr>
            <p:nvPr/>
          </p:nvSpPr>
          <p:spPr bwMode="auto">
            <a:xfrm>
              <a:off x="3456"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81" name="Rectangle 57"/>
            <p:cNvSpPr>
              <a:spLocks noChangeArrowheads="1"/>
            </p:cNvSpPr>
            <p:nvPr/>
          </p:nvSpPr>
          <p:spPr bwMode="auto">
            <a:xfrm>
              <a:off x="4512"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82" name="Rectangle 58"/>
            <p:cNvSpPr>
              <a:spLocks noChangeArrowheads="1"/>
            </p:cNvSpPr>
            <p:nvPr/>
          </p:nvSpPr>
          <p:spPr bwMode="auto">
            <a:xfrm>
              <a:off x="720" y="35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83" name="Rectangle 59"/>
            <p:cNvSpPr>
              <a:spLocks noChangeArrowheads="1"/>
            </p:cNvSpPr>
            <p:nvPr/>
          </p:nvSpPr>
          <p:spPr bwMode="auto">
            <a:xfrm>
              <a:off x="576" y="35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84" name="Rectangle 60"/>
            <p:cNvSpPr>
              <a:spLocks noChangeArrowheads="1"/>
            </p:cNvSpPr>
            <p:nvPr/>
          </p:nvSpPr>
          <p:spPr bwMode="auto">
            <a:xfrm>
              <a:off x="1344"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85" name="Rectangle 61"/>
            <p:cNvSpPr>
              <a:spLocks noChangeArrowheads="1"/>
            </p:cNvSpPr>
            <p:nvPr/>
          </p:nvSpPr>
          <p:spPr bwMode="auto">
            <a:xfrm>
              <a:off x="2400"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86" name="Rectangle 62"/>
            <p:cNvSpPr>
              <a:spLocks noChangeArrowheads="1"/>
            </p:cNvSpPr>
            <p:nvPr/>
          </p:nvSpPr>
          <p:spPr bwMode="auto">
            <a:xfrm>
              <a:off x="3456"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87" name="Rectangle 63"/>
            <p:cNvSpPr>
              <a:spLocks noChangeArrowheads="1"/>
            </p:cNvSpPr>
            <p:nvPr/>
          </p:nvSpPr>
          <p:spPr bwMode="auto">
            <a:xfrm>
              <a:off x="4512"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19488" name="Text Box 64"/>
            <p:cNvSpPr txBox="1">
              <a:spLocks noChangeArrowheads="1"/>
            </p:cNvSpPr>
            <p:nvPr/>
          </p:nvSpPr>
          <p:spPr bwMode="auto">
            <a:xfrm>
              <a:off x="2390"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nvGrpSpPr>
            <p:cNvPr id="3" name="Group 65"/>
            <p:cNvGrpSpPr>
              <a:grpSpLocks/>
            </p:cNvGrpSpPr>
            <p:nvPr/>
          </p:nvGrpSpPr>
          <p:grpSpPr bwMode="auto">
            <a:xfrm>
              <a:off x="336" y="880"/>
              <a:ext cx="969" cy="567"/>
              <a:chOff x="336" y="880"/>
              <a:chExt cx="969" cy="567"/>
            </a:xfrm>
          </p:grpSpPr>
          <p:sp>
            <p:nvSpPr>
              <p:cNvPr id="2919490" name="Text Box 66"/>
              <p:cNvSpPr txBox="1">
                <a:spLocks noChangeArrowheads="1"/>
              </p:cNvSpPr>
              <p:nvPr/>
            </p:nvSpPr>
            <p:spPr bwMode="auto">
              <a:xfrm>
                <a:off x="336" y="880"/>
                <a:ext cx="63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19491" name="Text Box 67"/>
              <p:cNvSpPr txBox="1">
                <a:spLocks noChangeArrowheads="1"/>
              </p:cNvSpPr>
              <p:nvPr/>
            </p:nvSpPr>
            <p:spPr bwMode="auto">
              <a:xfrm>
                <a:off x="816" y="1120"/>
                <a:ext cx="48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grpSp>
        <p:grpSp>
          <p:nvGrpSpPr>
            <p:cNvPr id="4" name="Group 72"/>
            <p:cNvGrpSpPr>
              <a:grpSpLocks/>
            </p:cNvGrpSpPr>
            <p:nvPr/>
          </p:nvGrpSpPr>
          <p:grpSpPr bwMode="auto">
            <a:xfrm>
              <a:off x="0" y="1335"/>
              <a:ext cx="654" cy="2484"/>
              <a:chOff x="0" y="1335"/>
              <a:chExt cx="654" cy="2484"/>
            </a:xfrm>
          </p:grpSpPr>
          <p:sp>
            <p:nvSpPr>
              <p:cNvPr id="2919497" name="Text Box 73"/>
              <p:cNvSpPr txBox="1">
                <a:spLocks noChangeArrowheads="1"/>
              </p:cNvSpPr>
              <p:nvPr/>
            </p:nvSpPr>
            <p:spPr bwMode="auto">
              <a:xfrm>
                <a:off x="192" y="133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919498" name="Text Box 74"/>
              <p:cNvSpPr txBox="1">
                <a:spLocks noChangeArrowheads="1"/>
              </p:cNvSpPr>
              <p:nvPr/>
            </p:nvSpPr>
            <p:spPr bwMode="auto">
              <a:xfrm>
                <a:off x="192" y="152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a:t>
                </a:r>
                <a:endParaRPr lang="en-US" sz="2800">
                  <a:solidFill>
                    <a:schemeClr val="tx1"/>
                  </a:solidFill>
                  <a:latin typeface="Times" pitchFamily="-65" charset="0"/>
                </a:endParaRPr>
              </a:p>
            </p:txBody>
          </p:sp>
          <p:sp>
            <p:nvSpPr>
              <p:cNvPr id="2919499" name="Text Box 75"/>
              <p:cNvSpPr txBox="1">
                <a:spLocks noChangeArrowheads="1"/>
              </p:cNvSpPr>
              <p:nvPr/>
            </p:nvSpPr>
            <p:spPr bwMode="auto">
              <a:xfrm>
                <a:off x="192" y="171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19500" name="Text Box 76"/>
              <p:cNvSpPr txBox="1">
                <a:spLocks noChangeArrowheads="1"/>
              </p:cNvSpPr>
              <p:nvPr/>
            </p:nvSpPr>
            <p:spPr bwMode="auto">
              <a:xfrm>
                <a:off x="192" y="1911"/>
                <a:ext cx="250" cy="327"/>
              </a:xfrm>
              <a:prstGeom prst="rect">
                <a:avLst/>
              </a:prstGeom>
              <a:noFill/>
              <a:ln w="9525">
                <a:noFill/>
                <a:miter lim="800000"/>
                <a:headEnd/>
                <a:tailEnd/>
              </a:ln>
              <a:effectLst/>
            </p:spPr>
            <p:txBody>
              <a:bodyPr wrap="none">
                <a:prstTxWarp prst="textNoShape">
                  <a:avLst/>
                </a:prstTxWarp>
                <a:spAutoFit/>
              </a:bodyPr>
              <a:lstStyle/>
              <a:p>
                <a:r>
                  <a:rPr lang="en-US" sz="2800" b="1" u="sng">
                    <a:solidFill>
                      <a:srgbClr val="FF0000"/>
                    </a:solidFill>
                    <a:latin typeface="Courier New" pitchFamily="-65" charset="0"/>
                  </a:rPr>
                  <a:t>3</a:t>
                </a:r>
                <a:endParaRPr lang="en-US" sz="2800">
                  <a:solidFill>
                    <a:schemeClr val="tx1"/>
                  </a:solidFill>
                  <a:latin typeface="Times" pitchFamily="-65" charset="0"/>
                </a:endParaRPr>
              </a:p>
            </p:txBody>
          </p:sp>
          <p:sp>
            <p:nvSpPr>
              <p:cNvPr id="2919501" name="Text Box 77"/>
              <p:cNvSpPr txBox="1">
                <a:spLocks noChangeArrowheads="1"/>
              </p:cNvSpPr>
              <p:nvPr/>
            </p:nvSpPr>
            <p:spPr bwMode="auto">
              <a:xfrm>
                <a:off x="192" y="2103"/>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919502" name="Text Box 78"/>
              <p:cNvSpPr txBox="1">
                <a:spLocks noChangeArrowheads="1"/>
              </p:cNvSpPr>
              <p:nvPr/>
            </p:nvSpPr>
            <p:spPr bwMode="auto">
              <a:xfrm>
                <a:off x="192" y="229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919503" name="Text Box 79"/>
              <p:cNvSpPr txBox="1">
                <a:spLocks noChangeArrowheads="1"/>
              </p:cNvSpPr>
              <p:nvPr/>
            </p:nvSpPr>
            <p:spPr bwMode="auto">
              <a:xfrm>
                <a:off x="192" y="248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919504" name="Text Box 80"/>
              <p:cNvSpPr txBox="1">
                <a:spLocks noChangeArrowheads="1"/>
              </p:cNvSpPr>
              <p:nvPr/>
            </p:nvSpPr>
            <p:spPr bwMode="auto">
              <a:xfrm>
                <a:off x="192" y="267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919505" name="Text Box 81"/>
              <p:cNvSpPr txBox="1">
                <a:spLocks noChangeArrowheads="1"/>
              </p:cNvSpPr>
              <p:nvPr/>
            </p:nvSpPr>
            <p:spPr bwMode="auto">
              <a:xfrm>
                <a:off x="0" y="3300"/>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1022</a:t>
                </a:r>
                <a:endParaRPr lang="en-US" sz="2800">
                  <a:solidFill>
                    <a:schemeClr val="tx1"/>
                  </a:solidFill>
                  <a:latin typeface="Times" pitchFamily="-65" charset="0"/>
                </a:endParaRPr>
              </a:p>
            </p:txBody>
          </p:sp>
          <p:sp>
            <p:nvSpPr>
              <p:cNvPr id="2919506" name="Text Box 82"/>
              <p:cNvSpPr txBox="1">
                <a:spLocks noChangeArrowheads="1"/>
              </p:cNvSpPr>
              <p:nvPr/>
            </p:nvSpPr>
            <p:spPr bwMode="auto">
              <a:xfrm>
                <a:off x="0" y="3492"/>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1023</a:t>
                </a:r>
                <a:endParaRPr lang="en-US" sz="2800">
                  <a:solidFill>
                    <a:schemeClr val="tx1"/>
                  </a:solidFill>
                  <a:latin typeface="Times" pitchFamily="-65" charset="0"/>
                </a:endParaRPr>
              </a:p>
            </p:txBody>
          </p:sp>
          <p:sp>
            <p:nvSpPr>
              <p:cNvPr id="2919507" name="Text Box 83"/>
              <p:cNvSpPr txBox="1">
                <a:spLocks noChangeArrowheads="1"/>
              </p:cNvSpPr>
              <p:nvPr/>
            </p:nvSpPr>
            <p:spPr bwMode="auto">
              <a:xfrm>
                <a:off x="192"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2919508" name="Text Box 84"/>
          <p:cNvSpPr txBox="1">
            <a:spLocks noChangeArrowheads="1"/>
          </p:cNvSpPr>
          <p:nvPr/>
        </p:nvSpPr>
        <p:spPr bwMode="auto">
          <a:xfrm>
            <a:off x="841375" y="26828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1</a:t>
            </a:r>
          </a:p>
        </p:txBody>
      </p:sp>
      <p:sp>
        <p:nvSpPr>
          <p:cNvPr id="2919509" name="Text Box 85"/>
          <p:cNvSpPr txBox="1">
            <a:spLocks noChangeArrowheads="1"/>
          </p:cNvSpPr>
          <p:nvPr/>
        </p:nvSpPr>
        <p:spPr bwMode="auto">
          <a:xfrm>
            <a:off x="1470025" y="27019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0</a:t>
            </a:r>
          </a:p>
        </p:txBody>
      </p:sp>
      <p:sp>
        <p:nvSpPr>
          <p:cNvPr id="2919514" name="Rectangle 90"/>
          <p:cNvSpPr>
            <a:spLocks noGrp="1" noChangeArrowheads="1"/>
          </p:cNvSpPr>
          <p:nvPr>
            <p:ph type="body" idx="1"/>
          </p:nvPr>
        </p:nvSpPr>
        <p:spPr>
          <a:xfrm>
            <a:off x="381000" y="1143000"/>
            <a:ext cx="8286750" cy="371475"/>
          </a:xfrm>
          <a:noFill/>
          <a:ln/>
        </p:spPr>
        <p:txBody>
          <a:bodyPr/>
          <a:lstStyle/>
          <a:p>
            <a:pPr marL="285750" indent="-285750"/>
            <a:r>
              <a:rPr lang="en-US" sz="2800">
                <a:latin typeface="Courier New" pitchFamily="-65" charset="0"/>
              </a:rPr>
              <a:t>000000000000000000 </a:t>
            </a:r>
            <a:r>
              <a:rPr lang="en-US" sz="2800" u="sng">
                <a:solidFill>
                  <a:srgbClr val="FF0000"/>
                </a:solidFill>
                <a:latin typeface="Courier New" pitchFamily="-65" charset="0"/>
              </a:rPr>
              <a:t>0000000011</a:t>
            </a:r>
            <a:r>
              <a:rPr lang="en-US" sz="2800">
                <a:latin typeface="Courier New" pitchFamily="-65" charset="0"/>
              </a:rPr>
              <a:t> 0100</a:t>
            </a:r>
            <a:endParaRPr lang="en-US"/>
          </a:p>
        </p:txBody>
      </p:sp>
      <p:sp>
        <p:nvSpPr>
          <p:cNvPr id="2919515" name="Text Box 91"/>
          <p:cNvSpPr txBox="1">
            <a:spLocks noChangeArrowheads="1"/>
          </p:cNvSpPr>
          <p:nvPr/>
        </p:nvSpPr>
        <p:spPr bwMode="auto">
          <a:xfrm>
            <a:off x="0" y="2071687"/>
            <a:ext cx="11128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a:t>
            </a:r>
          </a:p>
        </p:txBody>
      </p:sp>
      <p:sp>
        <p:nvSpPr>
          <p:cNvPr id="2919516" name="Text Box 92"/>
          <p:cNvSpPr txBox="1">
            <a:spLocks noChangeArrowheads="1"/>
          </p:cNvSpPr>
          <p:nvPr/>
        </p:nvSpPr>
        <p:spPr bwMode="auto">
          <a:xfrm>
            <a:off x="1981200" y="1436687"/>
            <a:ext cx="16462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Tag field</a:t>
            </a:r>
          </a:p>
        </p:txBody>
      </p:sp>
      <p:sp>
        <p:nvSpPr>
          <p:cNvPr id="2919517" name="Text Box 93"/>
          <p:cNvSpPr txBox="1">
            <a:spLocks noChangeArrowheads="1"/>
          </p:cNvSpPr>
          <p:nvPr/>
        </p:nvSpPr>
        <p:spPr bwMode="auto">
          <a:xfrm>
            <a:off x="4927600" y="1436687"/>
            <a:ext cx="1943100"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 field</a:t>
            </a:r>
          </a:p>
        </p:txBody>
      </p:sp>
      <p:sp>
        <p:nvSpPr>
          <p:cNvPr id="2919518" name="Text Box 94"/>
          <p:cNvSpPr txBox="1">
            <a:spLocks noChangeArrowheads="1"/>
          </p:cNvSpPr>
          <p:nvPr/>
        </p:nvSpPr>
        <p:spPr bwMode="auto">
          <a:xfrm>
            <a:off x="7061200" y="1436687"/>
            <a:ext cx="121126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Offset</a:t>
            </a:r>
          </a:p>
        </p:txBody>
      </p:sp>
      <p:cxnSp>
        <p:nvCxnSpPr>
          <p:cNvPr id="2919519" name="AutoShape 95"/>
          <p:cNvCxnSpPr>
            <a:cxnSpLocks noChangeShapeType="1"/>
            <a:stCxn id="2919517" idx="2"/>
          </p:cNvCxnSpPr>
          <p:nvPr/>
        </p:nvCxnSpPr>
        <p:spPr bwMode="auto">
          <a:xfrm rot="5400000">
            <a:off x="2301875" y="-41275"/>
            <a:ext cx="1600200" cy="5594350"/>
          </a:xfrm>
          <a:prstGeom prst="curvedConnector4">
            <a:avLst>
              <a:gd name="adj1" fmla="val 41866"/>
              <a:gd name="adj2" fmla="val 104088"/>
            </a:avLst>
          </a:prstGeom>
          <a:noFill/>
          <a:ln w="38100">
            <a:solidFill>
              <a:schemeClr val="accent1"/>
            </a:solidFill>
            <a:round/>
            <a:headEnd/>
            <a:tailEnd type="triangle" w="med" len="med"/>
          </a:ln>
          <a:effectLst/>
        </p:spPr>
      </p:cxnSp>
      <p:sp>
        <p:nvSpPr>
          <p:cNvPr id="2919520" name="Text Box 96"/>
          <p:cNvSpPr txBox="1">
            <a:spLocks noChangeArrowheads="1"/>
          </p:cNvSpPr>
          <p:nvPr/>
        </p:nvSpPr>
        <p:spPr bwMode="auto">
          <a:xfrm>
            <a:off x="874713" y="24034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9521" name="Text Box 97"/>
          <p:cNvSpPr txBox="1">
            <a:spLocks noChangeArrowheads="1"/>
          </p:cNvSpPr>
          <p:nvPr/>
        </p:nvSpPr>
        <p:spPr bwMode="auto">
          <a:xfrm>
            <a:off x="874713" y="30257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9522" name="Text Box 98"/>
          <p:cNvSpPr txBox="1">
            <a:spLocks noChangeArrowheads="1"/>
          </p:cNvSpPr>
          <p:nvPr/>
        </p:nvSpPr>
        <p:spPr bwMode="auto">
          <a:xfrm>
            <a:off x="874713" y="3330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9523" name="Text Box 99"/>
          <p:cNvSpPr txBox="1">
            <a:spLocks noChangeArrowheads="1"/>
          </p:cNvSpPr>
          <p:nvPr/>
        </p:nvSpPr>
        <p:spPr bwMode="auto">
          <a:xfrm>
            <a:off x="887413" y="36480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9524" name="Text Box 100"/>
          <p:cNvSpPr txBox="1">
            <a:spLocks noChangeArrowheads="1"/>
          </p:cNvSpPr>
          <p:nvPr/>
        </p:nvSpPr>
        <p:spPr bwMode="auto">
          <a:xfrm>
            <a:off x="887413" y="39528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9525" name="Text Box 101"/>
          <p:cNvSpPr txBox="1">
            <a:spLocks noChangeArrowheads="1"/>
          </p:cNvSpPr>
          <p:nvPr/>
        </p:nvSpPr>
        <p:spPr bwMode="auto">
          <a:xfrm>
            <a:off x="887413" y="42576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9526" name="Text Box 102"/>
          <p:cNvSpPr txBox="1">
            <a:spLocks noChangeArrowheads="1"/>
          </p:cNvSpPr>
          <p:nvPr/>
        </p:nvSpPr>
        <p:spPr bwMode="auto">
          <a:xfrm>
            <a:off x="887413" y="45751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9527" name="Text Box 103"/>
          <p:cNvSpPr txBox="1">
            <a:spLocks noChangeArrowheads="1"/>
          </p:cNvSpPr>
          <p:nvPr/>
        </p:nvSpPr>
        <p:spPr bwMode="auto">
          <a:xfrm>
            <a:off x="887413" y="55657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19528" name="Text Box 104"/>
          <p:cNvSpPr txBox="1">
            <a:spLocks noChangeArrowheads="1"/>
          </p:cNvSpPr>
          <p:nvPr/>
        </p:nvSpPr>
        <p:spPr bwMode="auto">
          <a:xfrm>
            <a:off x="887413" y="5870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105" name="Text Box 69"/>
          <p:cNvSpPr txBox="1">
            <a:spLocks noChangeArrowheads="1"/>
          </p:cNvSpPr>
          <p:nvPr/>
        </p:nvSpPr>
        <p:spPr bwMode="auto">
          <a:xfrm>
            <a:off x="2438400" y="19637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0xc-f</a:t>
            </a:r>
            <a:endParaRPr lang="en-US" sz="2800" b="1" dirty="0">
              <a:solidFill>
                <a:schemeClr val="tx1"/>
              </a:solidFill>
              <a:latin typeface="Times" pitchFamily="-65" charset="0"/>
            </a:endParaRPr>
          </a:p>
        </p:txBody>
      </p:sp>
      <p:sp>
        <p:nvSpPr>
          <p:cNvPr id="106" name="Text Box 70"/>
          <p:cNvSpPr txBox="1">
            <a:spLocks noChangeArrowheads="1"/>
          </p:cNvSpPr>
          <p:nvPr/>
        </p:nvSpPr>
        <p:spPr bwMode="auto">
          <a:xfrm>
            <a:off x="41148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107" name="Text Box 71"/>
          <p:cNvSpPr txBox="1">
            <a:spLocks noChangeArrowheads="1"/>
          </p:cNvSpPr>
          <p:nvPr/>
        </p:nvSpPr>
        <p:spPr bwMode="auto">
          <a:xfrm>
            <a:off x="57912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0x4-7</a:t>
            </a:r>
            <a:endParaRPr lang="en-US" sz="2800" b="1" dirty="0">
              <a:solidFill>
                <a:schemeClr val="tx1"/>
              </a:solidFill>
              <a:latin typeface="Times" pitchFamily="-65" charset="0"/>
            </a:endParaRPr>
          </a:p>
        </p:txBody>
      </p:sp>
      <p:sp>
        <p:nvSpPr>
          <p:cNvPr id="108" name="Text Box 72"/>
          <p:cNvSpPr txBox="1">
            <a:spLocks noChangeArrowheads="1"/>
          </p:cNvSpPr>
          <p:nvPr/>
        </p:nvSpPr>
        <p:spPr bwMode="auto">
          <a:xfrm>
            <a:off x="73914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dirty="0">
              <a:solidFill>
                <a:schemeClr val="tx1"/>
              </a:solidFill>
              <a:latin typeface="Times" pitchFamily="-65" charset="0"/>
            </a:endParaRPr>
          </a:p>
        </p:txBody>
      </p:sp>
      <p:sp>
        <p:nvSpPr>
          <p:cNvPr id="109" name="Text Box 86"/>
          <p:cNvSpPr txBox="1">
            <a:spLocks noChangeArrowheads="1"/>
          </p:cNvSpPr>
          <p:nvPr/>
        </p:nvSpPr>
        <p:spPr bwMode="auto">
          <a:xfrm>
            <a:off x="2765425" y="27019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d</a:t>
            </a:r>
            <a:endParaRPr lang="en-US" sz="2400" b="1" dirty="0">
              <a:solidFill>
                <a:schemeClr val="tx1"/>
              </a:solidFill>
            </a:endParaRPr>
          </a:p>
        </p:txBody>
      </p:sp>
      <p:sp>
        <p:nvSpPr>
          <p:cNvPr id="110" name="Text Box 87"/>
          <p:cNvSpPr txBox="1">
            <a:spLocks noChangeArrowheads="1"/>
          </p:cNvSpPr>
          <p:nvPr/>
        </p:nvSpPr>
        <p:spPr bwMode="auto">
          <a:xfrm>
            <a:off x="4460875" y="27019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c</a:t>
            </a:r>
            <a:endParaRPr lang="en-US" sz="2400" b="1" dirty="0">
              <a:solidFill>
                <a:schemeClr val="tx1"/>
              </a:solidFill>
            </a:endParaRPr>
          </a:p>
        </p:txBody>
      </p:sp>
      <p:sp>
        <p:nvSpPr>
          <p:cNvPr id="111" name="Text Box 88"/>
          <p:cNvSpPr txBox="1">
            <a:spLocks noChangeArrowheads="1"/>
          </p:cNvSpPr>
          <p:nvPr/>
        </p:nvSpPr>
        <p:spPr bwMode="auto">
          <a:xfrm>
            <a:off x="6175375" y="27019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b</a:t>
            </a:r>
            <a:endParaRPr lang="en-US" sz="2400" b="1" dirty="0">
              <a:solidFill>
                <a:schemeClr val="tx1"/>
              </a:solidFill>
            </a:endParaRPr>
          </a:p>
        </p:txBody>
      </p:sp>
      <p:sp>
        <p:nvSpPr>
          <p:cNvPr id="112" name="Text Box 89"/>
          <p:cNvSpPr txBox="1">
            <a:spLocks noChangeArrowheads="1"/>
          </p:cNvSpPr>
          <p:nvPr/>
        </p:nvSpPr>
        <p:spPr bwMode="auto">
          <a:xfrm>
            <a:off x="7813675" y="27019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smtClean="0">
                <a:solidFill>
                  <a:schemeClr val="tx1"/>
                </a:solidFill>
              </a:rPr>
              <a:t>a</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21474" name="Rectangle 2"/>
          <p:cNvSpPr>
            <a:spLocks noGrp="1" noChangeArrowheads="1"/>
          </p:cNvSpPr>
          <p:nvPr>
            <p:ph type="title"/>
          </p:nvPr>
        </p:nvSpPr>
        <p:spPr>
          <a:xfrm>
            <a:off x="622300" y="228600"/>
            <a:ext cx="6464300" cy="474663"/>
          </a:xfrm>
        </p:spPr>
        <p:txBody>
          <a:bodyPr/>
          <a:lstStyle/>
          <a:p>
            <a:r>
              <a:rPr lang="en-US" dirty="0"/>
              <a:t>No valid data</a:t>
            </a:r>
          </a:p>
        </p:txBody>
      </p:sp>
      <p:grpSp>
        <p:nvGrpSpPr>
          <p:cNvPr id="2" name="Group 3"/>
          <p:cNvGrpSpPr>
            <a:grpSpLocks/>
          </p:cNvGrpSpPr>
          <p:nvPr/>
        </p:nvGrpSpPr>
        <p:grpSpPr bwMode="auto">
          <a:xfrm>
            <a:off x="0" y="1658937"/>
            <a:ext cx="8839200" cy="4665663"/>
            <a:chOff x="0" y="880"/>
            <a:chExt cx="5568" cy="2939"/>
          </a:xfrm>
        </p:grpSpPr>
        <p:sp>
          <p:nvSpPr>
            <p:cNvPr id="2921476" name="Rectangle 4"/>
            <p:cNvSpPr>
              <a:spLocks noChangeArrowheads="1"/>
            </p:cNvSpPr>
            <p:nvPr/>
          </p:nvSpPr>
          <p:spPr bwMode="auto">
            <a:xfrm>
              <a:off x="720" y="13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77" name="Rectangle 5"/>
            <p:cNvSpPr>
              <a:spLocks noChangeArrowheads="1"/>
            </p:cNvSpPr>
            <p:nvPr/>
          </p:nvSpPr>
          <p:spPr bwMode="auto">
            <a:xfrm>
              <a:off x="576" y="13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78" name="Rectangle 6"/>
            <p:cNvSpPr>
              <a:spLocks noChangeArrowheads="1"/>
            </p:cNvSpPr>
            <p:nvPr/>
          </p:nvSpPr>
          <p:spPr bwMode="auto">
            <a:xfrm>
              <a:off x="1344"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79" name="Rectangle 7"/>
            <p:cNvSpPr>
              <a:spLocks noChangeArrowheads="1"/>
            </p:cNvSpPr>
            <p:nvPr/>
          </p:nvSpPr>
          <p:spPr bwMode="auto">
            <a:xfrm>
              <a:off x="2400"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80" name="Rectangle 8"/>
            <p:cNvSpPr>
              <a:spLocks noChangeArrowheads="1"/>
            </p:cNvSpPr>
            <p:nvPr/>
          </p:nvSpPr>
          <p:spPr bwMode="auto">
            <a:xfrm>
              <a:off x="3456"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81" name="Rectangle 9"/>
            <p:cNvSpPr>
              <a:spLocks noChangeArrowheads="1"/>
            </p:cNvSpPr>
            <p:nvPr/>
          </p:nvSpPr>
          <p:spPr bwMode="auto">
            <a:xfrm>
              <a:off x="4512"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82" name="Rectangle 10"/>
            <p:cNvSpPr>
              <a:spLocks noChangeArrowheads="1"/>
            </p:cNvSpPr>
            <p:nvPr/>
          </p:nvSpPr>
          <p:spPr bwMode="auto">
            <a:xfrm>
              <a:off x="720" y="158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83" name="Rectangle 11"/>
            <p:cNvSpPr>
              <a:spLocks noChangeArrowheads="1"/>
            </p:cNvSpPr>
            <p:nvPr/>
          </p:nvSpPr>
          <p:spPr bwMode="auto">
            <a:xfrm>
              <a:off x="576" y="158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84" name="Rectangle 12"/>
            <p:cNvSpPr>
              <a:spLocks noChangeArrowheads="1"/>
            </p:cNvSpPr>
            <p:nvPr/>
          </p:nvSpPr>
          <p:spPr bwMode="auto">
            <a:xfrm>
              <a:off x="1344"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85" name="Rectangle 13"/>
            <p:cNvSpPr>
              <a:spLocks noChangeArrowheads="1"/>
            </p:cNvSpPr>
            <p:nvPr/>
          </p:nvSpPr>
          <p:spPr bwMode="auto">
            <a:xfrm>
              <a:off x="2400"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86" name="Rectangle 14"/>
            <p:cNvSpPr>
              <a:spLocks noChangeArrowheads="1"/>
            </p:cNvSpPr>
            <p:nvPr/>
          </p:nvSpPr>
          <p:spPr bwMode="auto">
            <a:xfrm>
              <a:off x="3456"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87" name="Rectangle 15"/>
            <p:cNvSpPr>
              <a:spLocks noChangeArrowheads="1"/>
            </p:cNvSpPr>
            <p:nvPr/>
          </p:nvSpPr>
          <p:spPr bwMode="auto">
            <a:xfrm>
              <a:off x="4512"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88" name="Rectangle 16"/>
            <p:cNvSpPr>
              <a:spLocks noChangeArrowheads="1"/>
            </p:cNvSpPr>
            <p:nvPr/>
          </p:nvSpPr>
          <p:spPr bwMode="auto">
            <a:xfrm>
              <a:off x="720" y="177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89" name="Rectangle 17"/>
            <p:cNvSpPr>
              <a:spLocks noChangeArrowheads="1"/>
            </p:cNvSpPr>
            <p:nvPr/>
          </p:nvSpPr>
          <p:spPr bwMode="auto">
            <a:xfrm>
              <a:off x="576" y="177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90" name="Rectangle 18"/>
            <p:cNvSpPr>
              <a:spLocks noChangeArrowheads="1"/>
            </p:cNvSpPr>
            <p:nvPr/>
          </p:nvSpPr>
          <p:spPr bwMode="auto">
            <a:xfrm>
              <a:off x="1344"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91" name="Rectangle 19"/>
            <p:cNvSpPr>
              <a:spLocks noChangeArrowheads="1"/>
            </p:cNvSpPr>
            <p:nvPr/>
          </p:nvSpPr>
          <p:spPr bwMode="auto">
            <a:xfrm>
              <a:off x="2400"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92" name="Rectangle 20"/>
            <p:cNvSpPr>
              <a:spLocks noChangeArrowheads="1"/>
            </p:cNvSpPr>
            <p:nvPr/>
          </p:nvSpPr>
          <p:spPr bwMode="auto">
            <a:xfrm>
              <a:off x="3456"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93" name="Rectangle 21"/>
            <p:cNvSpPr>
              <a:spLocks noChangeArrowheads="1"/>
            </p:cNvSpPr>
            <p:nvPr/>
          </p:nvSpPr>
          <p:spPr bwMode="auto">
            <a:xfrm>
              <a:off x="4512"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94" name="Rectangle 22"/>
            <p:cNvSpPr>
              <a:spLocks noChangeArrowheads="1"/>
            </p:cNvSpPr>
            <p:nvPr/>
          </p:nvSpPr>
          <p:spPr bwMode="auto">
            <a:xfrm>
              <a:off x="720" y="196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95" name="Rectangle 23"/>
            <p:cNvSpPr>
              <a:spLocks noChangeArrowheads="1"/>
            </p:cNvSpPr>
            <p:nvPr/>
          </p:nvSpPr>
          <p:spPr bwMode="auto">
            <a:xfrm>
              <a:off x="576" y="196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96" name="Rectangle 24"/>
            <p:cNvSpPr>
              <a:spLocks noChangeArrowheads="1"/>
            </p:cNvSpPr>
            <p:nvPr/>
          </p:nvSpPr>
          <p:spPr bwMode="auto">
            <a:xfrm>
              <a:off x="1344"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97" name="Rectangle 25"/>
            <p:cNvSpPr>
              <a:spLocks noChangeArrowheads="1"/>
            </p:cNvSpPr>
            <p:nvPr/>
          </p:nvSpPr>
          <p:spPr bwMode="auto">
            <a:xfrm>
              <a:off x="2400"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98" name="Rectangle 26"/>
            <p:cNvSpPr>
              <a:spLocks noChangeArrowheads="1"/>
            </p:cNvSpPr>
            <p:nvPr/>
          </p:nvSpPr>
          <p:spPr bwMode="auto">
            <a:xfrm>
              <a:off x="3456"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499" name="Rectangle 27"/>
            <p:cNvSpPr>
              <a:spLocks noChangeArrowheads="1"/>
            </p:cNvSpPr>
            <p:nvPr/>
          </p:nvSpPr>
          <p:spPr bwMode="auto">
            <a:xfrm>
              <a:off x="4512"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00" name="Rectangle 28"/>
            <p:cNvSpPr>
              <a:spLocks noChangeArrowheads="1"/>
            </p:cNvSpPr>
            <p:nvPr/>
          </p:nvSpPr>
          <p:spPr bwMode="auto">
            <a:xfrm>
              <a:off x="720" y="21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01" name="Rectangle 29"/>
            <p:cNvSpPr>
              <a:spLocks noChangeArrowheads="1"/>
            </p:cNvSpPr>
            <p:nvPr/>
          </p:nvSpPr>
          <p:spPr bwMode="auto">
            <a:xfrm>
              <a:off x="576" y="21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02" name="Rectangle 30"/>
            <p:cNvSpPr>
              <a:spLocks noChangeArrowheads="1"/>
            </p:cNvSpPr>
            <p:nvPr/>
          </p:nvSpPr>
          <p:spPr bwMode="auto">
            <a:xfrm>
              <a:off x="1344"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03" name="Rectangle 31"/>
            <p:cNvSpPr>
              <a:spLocks noChangeArrowheads="1"/>
            </p:cNvSpPr>
            <p:nvPr/>
          </p:nvSpPr>
          <p:spPr bwMode="auto">
            <a:xfrm>
              <a:off x="2400"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04" name="Rectangle 32"/>
            <p:cNvSpPr>
              <a:spLocks noChangeArrowheads="1"/>
            </p:cNvSpPr>
            <p:nvPr/>
          </p:nvSpPr>
          <p:spPr bwMode="auto">
            <a:xfrm>
              <a:off x="3456"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05" name="Rectangle 33"/>
            <p:cNvSpPr>
              <a:spLocks noChangeArrowheads="1"/>
            </p:cNvSpPr>
            <p:nvPr/>
          </p:nvSpPr>
          <p:spPr bwMode="auto">
            <a:xfrm>
              <a:off x="4512"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06" name="Rectangle 34"/>
            <p:cNvSpPr>
              <a:spLocks noChangeArrowheads="1"/>
            </p:cNvSpPr>
            <p:nvPr/>
          </p:nvSpPr>
          <p:spPr bwMode="auto">
            <a:xfrm>
              <a:off x="720" y="23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07" name="Rectangle 35"/>
            <p:cNvSpPr>
              <a:spLocks noChangeArrowheads="1"/>
            </p:cNvSpPr>
            <p:nvPr/>
          </p:nvSpPr>
          <p:spPr bwMode="auto">
            <a:xfrm>
              <a:off x="576" y="23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08" name="Rectangle 36"/>
            <p:cNvSpPr>
              <a:spLocks noChangeArrowheads="1"/>
            </p:cNvSpPr>
            <p:nvPr/>
          </p:nvSpPr>
          <p:spPr bwMode="auto">
            <a:xfrm>
              <a:off x="1344"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09" name="Rectangle 37"/>
            <p:cNvSpPr>
              <a:spLocks noChangeArrowheads="1"/>
            </p:cNvSpPr>
            <p:nvPr/>
          </p:nvSpPr>
          <p:spPr bwMode="auto">
            <a:xfrm>
              <a:off x="2400"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10" name="Rectangle 38"/>
            <p:cNvSpPr>
              <a:spLocks noChangeArrowheads="1"/>
            </p:cNvSpPr>
            <p:nvPr/>
          </p:nvSpPr>
          <p:spPr bwMode="auto">
            <a:xfrm>
              <a:off x="3456"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11" name="Rectangle 39"/>
            <p:cNvSpPr>
              <a:spLocks noChangeArrowheads="1"/>
            </p:cNvSpPr>
            <p:nvPr/>
          </p:nvSpPr>
          <p:spPr bwMode="auto">
            <a:xfrm>
              <a:off x="4512"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12" name="Rectangle 40"/>
            <p:cNvSpPr>
              <a:spLocks noChangeArrowheads="1"/>
            </p:cNvSpPr>
            <p:nvPr/>
          </p:nvSpPr>
          <p:spPr bwMode="auto">
            <a:xfrm>
              <a:off x="720" y="254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13" name="Rectangle 41"/>
            <p:cNvSpPr>
              <a:spLocks noChangeArrowheads="1"/>
            </p:cNvSpPr>
            <p:nvPr/>
          </p:nvSpPr>
          <p:spPr bwMode="auto">
            <a:xfrm>
              <a:off x="576" y="254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14" name="Rectangle 42"/>
            <p:cNvSpPr>
              <a:spLocks noChangeArrowheads="1"/>
            </p:cNvSpPr>
            <p:nvPr/>
          </p:nvSpPr>
          <p:spPr bwMode="auto">
            <a:xfrm>
              <a:off x="1344"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15" name="Rectangle 43"/>
            <p:cNvSpPr>
              <a:spLocks noChangeArrowheads="1"/>
            </p:cNvSpPr>
            <p:nvPr/>
          </p:nvSpPr>
          <p:spPr bwMode="auto">
            <a:xfrm>
              <a:off x="2400"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16" name="Rectangle 44"/>
            <p:cNvSpPr>
              <a:spLocks noChangeArrowheads="1"/>
            </p:cNvSpPr>
            <p:nvPr/>
          </p:nvSpPr>
          <p:spPr bwMode="auto">
            <a:xfrm>
              <a:off x="3456"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17" name="Rectangle 45"/>
            <p:cNvSpPr>
              <a:spLocks noChangeArrowheads="1"/>
            </p:cNvSpPr>
            <p:nvPr/>
          </p:nvSpPr>
          <p:spPr bwMode="auto">
            <a:xfrm>
              <a:off x="4512"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18" name="Rectangle 46"/>
            <p:cNvSpPr>
              <a:spLocks noChangeArrowheads="1"/>
            </p:cNvSpPr>
            <p:nvPr/>
          </p:nvSpPr>
          <p:spPr bwMode="auto">
            <a:xfrm>
              <a:off x="720" y="273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19" name="Rectangle 47"/>
            <p:cNvSpPr>
              <a:spLocks noChangeArrowheads="1"/>
            </p:cNvSpPr>
            <p:nvPr/>
          </p:nvSpPr>
          <p:spPr bwMode="auto">
            <a:xfrm>
              <a:off x="576" y="273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20" name="Rectangle 48"/>
            <p:cNvSpPr>
              <a:spLocks noChangeArrowheads="1"/>
            </p:cNvSpPr>
            <p:nvPr/>
          </p:nvSpPr>
          <p:spPr bwMode="auto">
            <a:xfrm>
              <a:off x="1344"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21" name="Rectangle 49"/>
            <p:cNvSpPr>
              <a:spLocks noChangeArrowheads="1"/>
            </p:cNvSpPr>
            <p:nvPr/>
          </p:nvSpPr>
          <p:spPr bwMode="auto">
            <a:xfrm>
              <a:off x="2400"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22" name="Rectangle 50"/>
            <p:cNvSpPr>
              <a:spLocks noChangeArrowheads="1"/>
            </p:cNvSpPr>
            <p:nvPr/>
          </p:nvSpPr>
          <p:spPr bwMode="auto">
            <a:xfrm>
              <a:off x="3456"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23" name="Rectangle 51"/>
            <p:cNvSpPr>
              <a:spLocks noChangeArrowheads="1"/>
            </p:cNvSpPr>
            <p:nvPr/>
          </p:nvSpPr>
          <p:spPr bwMode="auto">
            <a:xfrm>
              <a:off x="4512"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24" name="Rectangle 52"/>
            <p:cNvSpPr>
              <a:spLocks noChangeArrowheads="1"/>
            </p:cNvSpPr>
            <p:nvPr/>
          </p:nvSpPr>
          <p:spPr bwMode="auto">
            <a:xfrm>
              <a:off x="720" y="33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25" name="Rectangle 53"/>
            <p:cNvSpPr>
              <a:spLocks noChangeArrowheads="1"/>
            </p:cNvSpPr>
            <p:nvPr/>
          </p:nvSpPr>
          <p:spPr bwMode="auto">
            <a:xfrm>
              <a:off x="576" y="33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26" name="Rectangle 54"/>
            <p:cNvSpPr>
              <a:spLocks noChangeArrowheads="1"/>
            </p:cNvSpPr>
            <p:nvPr/>
          </p:nvSpPr>
          <p:spPr bwMode="auto">
            <a:xfrm>
              <a:off x="1344"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27" name="Rectangle 55"/>
            <p:cNvSpPr>
              <a:spLocks noChangeArrowheads="1"/>
            </p:cNvSpPr>
            <p:nvPr/>
          </p:nvSpPr>
          <p:spPr bwMode="auto">
            <a:xfrm>
              <a:off x="2400"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28" name="Rectangle 56"/>
            <p:cNvSpPr>
              <a:spLocks noChangeArrowheads="1"/>
            </p:cNvSpPr>
            <p:nvPr/>
          </p:nvSpPr>
          <p:spPr bwMode="auto">
            <a:xfrm>
              <a:off x="3456"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29" name="Rectangle 57"/>
            <p:cNvSpPr>
              <a:spLocks noChangeArrowheads="1"/>
            </p:cNvSpPr>
            <p:nvPr/>
          </p:nvSpPr>
          <p:spPr bwMode="auto">
            <a:xfrm>
              <a:off x="4512"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30" name="Rectangle 58"/>
            <p:cNvSpPr>
              <a:spLocks noChangeArrowheads="1"/>
            </p:cNvSpPr>
            <p:nvPr/>
          </p:nvSpPr>
          <p:spPr bwMode="auto">
            <a:xfrm>
              <a:off x="720" y="35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31" name="Rectangle 59"/>
            <p:cNvSpPr>
              <a:spLocks noChangeArrowheads="1"/>
            </p:cNvSpPr>
            <p:nvPr/>
          </p:nvSpPr>
          <p:spPr bwMode="auto">
            <a:xfrm>
              <a:off x="576" y="35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32" name="Rectangle 60"/>
            <p:cNvSpPr>
              <a:spLocks noChangeArrowheads="1"/>
            </p:cNvSpPr>
            <p:nvPr/>
          </p:nvSpPr>
          <p:spPr bwMode="auto">
            <a:xfrm>
              <a:off x="1344"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33" name="Rectangle 61"/>
            <p:cNvSpPr>
              <a:spLocks noChangeArrowheads="1"/>
            </p:cNvSpPr>
            <p:nvPr/>
          </p:nvSpPr>
          <p:spPr bwMode="auto">
            <a:xfrm>
              <a:off x="2400"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34" name="Rectangle 62"/>
            <p:cNvSpPr>
              <a:spLocks noChangeArrowheads="1"/>
            </p:cNvSpPr>
            <p:nvPr/>
          </p:nvSpPr>
          <p:spPr bwMode="auto">
            <a:xfrm>
              <a:off x="3456"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35" name="Rectangle 63"/>
            <p:cNvSpPr>
              <a:spLocks noChangeArrowheads="1"/>
            </p:cNvSpPr>
            <p:nvPr/>
          </p:nvSpPr>
          <p:spPr bwMode="auto">
            <a:xfrm>
              <a:off x="4512"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1536" name="Text Box 64"/>
            <p:cNvSpPr txBox="1">
              <a:spLocks noChangeArrowheads="1"/>
            </p:cNvSpPr>
            <p:nvPr/>
          </p:nvSpPr>
          <p:spPr bwMode="auto">
            <a:xfrm>
              <a:off x="2390"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nvGrpSpPr>
            <p:cNvPr id="3" name="Group 65"/>
            <p:cNvGrpSpPr>
              <a:grpSpLocks/>
            </p:cNvGrpSpPr>
            <p:nvPr/>
          </p:nvGrpSpPr>
          <p:grpSpPr bwMode="auto">
            <a:xfrm>
              <a:off x="336" y="880"/>
              <a:ext cx="969" cy="567"/>
              <a:chOff x="336" y="880"/>
              <a:chExt cx="969" cy="567"/>
            </a:xfrm>
          </p:grpSpPr>
          <p:sp>
            <p:nvSpPr>
              <p:cNvPr id="2921538" name="Text Box 66"/>
              <p:cNvSpPr txBox="1">
                <a:spLocks noChangeArrowheads="1"/>
              </p:cNvSpPr>
              <p:nvPr/>
            </p:nvSpPr>
            <p:spPr bwMode="auto">
              <a:xfrm>
                <a:off x="336" y="880"/>
                <a:ext cx="63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21539" name="Text Box 67"/>
              <p:cNvSpPr txBox="1">
                <a:spLocks noChangeArrowheads="1"/>
              </p:cNvSpPr>
              <p:nvPr/>
            </p:nvSpPr>
            <p:spPr bwMode="auto">
              <a:xfrm>
                <a:off x="816" y="1120"/>
                <a:ext cx="48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grpSp>
        <p:grpSp>
          <p:nvGrpSpPr>
            <p:cNvPr id="4" name="Group 72"/>
            <p:cNvGrpSpPr>
              <a:grpSpLocks/>
            </p:cNvGrpSpPr>
            <p:nvPr/>
          </p:nvGrpSpPr>
          <p:grpSpPr bwMode="auto">
            <a:xfrm>
              <a:off x="0" y="1335"/>
              <a:ext cx="654" cy="2484"/>
              <a:chOff x="0" y="1335"/>
              <a:chExt cx="654" cy="2484"/>
            </a:xfrm>
          </p:grpSpPr>
          <p:sp>
            <p:nvSpPr>
              <p:cNvPr id="2921545" name="Text Box 73"/>
              <p:cNvSpPr txBox="1">
                <a:spLocks noChangeArrowheads="1"/>
              </p:cNvSpPr>
              <p:nvPr/>
            </p:nvSpPr>
            <p:spPr bwMode="auto">
              <a:xfrm>
                <a:off x="192" y="133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921546" name="Text Box 74"/>
              <p:cNvSpPr txBox="1">
                <a:spLocks noChangeArrowheads="1"/>
              </p:cNvSpPr>
              <p:nvPr/>
            </p:nvSpPr>
            <p:spPr bwMode="auto">
              <a:xfrm>
                <a:off x="192" y="152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a:t>
                </a:r>
                <a:endParaRPr lang="en-US" sz="2800">
                  <a:solidFill>
                    <a:schemeClr val="tx1"/>
                  </a:solidFill>
                  <a:latin typeface="Times" pitchFamily="-65" charset="0"/>
                </a:endParaRPr>
              </a:p>
            </p:txBody>
          </p:sp>
          <p:sp>
            <p:nvSpPr>
              <p:cNvPr id="2921547" name="Text Box 75"/>
              <p:cNvSpPr txBox="1">
                <a:spLocks noChangeArrowheads="1"/>
              </p:cNvSpPr>
              <p:nvPr/>
            </p:nvSpPr>
            <p:spPr bwMode="auto">
              <a:xfrm>
                <a:off x="192" y="171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21548" name="Text Box 76"/>
              <p:cNvSpPr txBox="1">
                <a:spLocks noChangeArrowheads="1"/>
              </p:cNvSpPr>
              <p:nvPr/>
            </p:nvSpPr>
            <p:spPr bwMode="auto">
              <a:xfrm>
                <a:off x="192" y="1911"/>
                <a:ext cx="250" cy="327"/>
              </a:xfrm>
              <a:prstGeom prst="rect">
                <a:avLst/>
              </a:prstGeom>
              <a:noFill/>
              <a:ln w="9525">
                <a:noFill/>
                <a:miter lim="800000"/>
                <a:headEnd/>
                <a:tailEnd/>
              </a:ln>
              <a:effectLst/>
            </p:spPr>
            <p:txBody>
              <a:bodyPr wrap="none">
                <a:prstTxWarp prst="textNoShape">
                  <a:avLst/>
                </a:prstTxWarp>
                <a:spAutoFit/>
              </a:bodyPr>
              <a:lstStyle/>
              <a:p>
                <a:r>
                  <a:rPr lang="en-US" sz="2800" b="1" u="sng">
                    <a:solidFill>
                      <a:srgbClr val="FF0000"/>
                    </a:solidFill>
                    <a:latin typeface="Courier New" pitchFamily="-65" charset="0"/>
                  </a:rPr>
                  <a:t>3</a:t>
                </a:r>
                <a:endParaRPr lang="en-US" sz="2800">
                  <a:solidFill>
                    <a:schemeClr val="tx1"/>
                  </a:solidFill>
                  <a:latin typeface="Times" pitchFamily="-65" charset="0"/>
                </a:endParaRPr>
              </a:p>
            </p:txBody>
          </p:sp>
          <p:sp>
            <p:nvSpPr>
              <p:cNvPr id="2921549" name="Text Box 77"/>
              <p:cNvSpPr txBox="1">
                <a:spLocks noChangeArrowheads="1"/>
              </p:cNvSpPr>
              <p:nvPr/>
            </p:nvSpPr>
            <p:spPr bwMode="auto">
              <a:xfrm>
                <a:off x="192" y="2103"/>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921550" name="Text Box 78"/>
              <p:cNvSpPr txBox="1">
                <a:spLocks noChangeArrowheads="1"/>
              </p:cNvSpPr>
              <p:nvPr/>
            </p:nvSpPr>
            <p:spPr bwMode="auto">
              <a:xfrm>
                <a:off x="192" y="229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921551" name="Text Box 79"/>
              <p:cNvSpPr txBox="1">
                <a:spLocks noChangeArrowheads="1"/>
              </p:cNvSpPr>
              <p:nvPr/>
            </p:nvSpPr>
            <p:spPr bwMode="auto">
              <a:xfrm>
                <a:off x="192" y="248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921552" name="Text Box 80"/>
              <p:cNvSpPr txBox="1">
                <a:spLocks noChangeArrowheads="1"/>
              </p:cNvSpPr>
              <p:nvPr/>
            </p:nvSpPr>
            <p:spPr bwMode="auto">
              <a:xfrm>
                <a:off x="192" y="267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921553" name="Text Box 81"/>
              <p:cNvSpPr txBox="1">
                <a:spLocks noChangeArrowheads="1"/>
              </p:cNvSpPr>
              <p:nvPr/>
            </p:nvSpPr>
            <p:spPr bwMode="auto">
              <a:xfrm>
                <a:off x="0" y="3300"/>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1022</a:t>
                </a:r>
                <a:endParaRPr lang="en-US" sz="2800">
                  <a:solidFill>
                    <a:schemeClr val="tx1"/>
                  </a:solidFill>
                  <a:latin typeface="Times" pitchFamily="-65" charset="0"/>
                </a:endParaRPr>
              </a:p>
            </p:txBody>
          </p:sp>
          <p:sp>
            <p:nvSpPr>
              <p:cNvPr id="2921554" name="Text Box 82"/>
              <p:cNvSpPr txBox="1">
                <a:spLocks noChangeArrowheads="1"/>
              </p:cNvSpPr>
              <p:nvPr/>
            </p:nvSpPr>
            <p:spPr bwMode="auto">
              <a:xfrm>
                <a:off x="0" y="3492"/>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1023</a:t>
                </a:r>
                <a:endParaRPr lang="en-US" sz="2800">
                  <a:solidFill>
                    <a:schemeClr val="tx1"/>
                  </a:solidFill>
                  <a:latin typeface="Times" pitchFamily="-65" charset="0"/>
                </a:endParaRPr>
              </a:p>
            </p:txBody>
          </p:sp>
          <p:sp>
            <p:nvSpPr>
              <p:cNvPr id="2921555" name="Text Box 83"/>
              <p:cNvSpPr txBox="1">
                <a:spLocks noChangeArrowheads="1"/>
              </p:cNvSpPr>
              <p:nvPr/>
            </p:nvSpPr>
            <p:spPr bwMode="auto">
              <a:xfrm>
                <a:off x="192"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2921556" name="Text Box 84"/>
          <p:cNvSpPr txBox="1">
            <a:spLocks noChangeArrowheads="1"/>
          </p:cNvSpPr>
          <p:nvPr/>
        </p:nvSpPr>
        <p:spPr bwMode="auto">
          <a:xfrm>
            <a:off x="841375" y="26828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1</a:t>
            </a:r>
          </a:p>
        </p:txBody>
      </p:sp>
      <p:sp>
        <p:nvSpPr>
          <p:cNvPr id="2921557" name="Text Box 85"/>
          <p:cNvSpPr txBox="1">
            <a:spLocks noChangeArrowheads="1"/>
          </p:cNvSpPr>
          <p:nvPr/>
        </p:nvSpPr>
        <p:spPr bwMode="auto">
          <a:xfrm>
            <a:off x="1470025" y="27019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0</a:t>
            </a:r>
          </a:p>
        </p:txBody>
      </p:sp>
      <p:sp>
        <p:nvSpPr>
          <p:cNvPr id="2921562" name="Rectangle 90"/>
          <p:cNvSpPr>
            <a:spLocks noGrp="1" noChangeArrowheads="1"/>
          </p:cNvSpPr>
          <p:nvPr>
            <p:ph type="body" idx="1"/>
          </p:nvPr>
        </p:nvSpPr>
        <p:spPr>
          <a:xfrm>
            <a:off x="381000" y="1138237"/>
            <a:ext cx="8286750" cy="371475"/>
          </a:xfrm>
          <a:noFill/>
          <a:ln/>
        </p:spPr>
        <p:txBody>
          <a:bodyPr/>
          <a:lstStyle/>
          <a:p>
            <a:pPr marL="285750" indent="-285750"/>
            <a:r>
              <a:rPr lang="en-US" sz="2800">
                <a:latin typeface="Courier New" pitchFamily="-65" charset="0"/>
              </a:rPr>
              <a:t>000000000000000000 </a:t>
            </a:r>
            <a:r>
              <a:rPr lang="en-US" sz="2800" u="sng">
                <a:solidFill>
                  <a:srgbClr val="FF0000"/>
                </a:solidFill>
                <a:latin typeface="Courier New" pitchFamily="-65" charset="0"/>
              </a:rPr>
              <a:t>0000000011</a:t>
            </a:r>
            <a:r>
              <a:rPr lang="en-US" sz="2800">
                <a:latin typeface="Courier New" pitchFamily="-65" charset="0"/>
              </a:rPr>
              <a:t> 0100</a:t>
            </a:r>
            <a:endParaRPr lang="en-US"/>
          </a:p>
        </p:txBody>
      </p:sp>
      <p:sp>
        <p:nvSpPr>
          <p:cNvPr id="2921563" name="Oval 91"/>
          <p:cNvSpPr>
            <a:spLocks noChangeArrowheads="1"/>
          </p:cNvSpPr>
          <p:nvPr/>
        </p:nvSpPr>
        <p:spPr bwMode="auto">
          <a:xfrm>
            <a:off x="666750" y="3252787"/>
            <a:ext cx="723900" cy="533400"/>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2921564" name="Text Box 92"/>
          <p:cNvSpPr txBox="1">
            <a:spLocks noChangeArrowheads="1"/>
          </p:cNvSpPr>
          <p:nvPr/>
        </p:nvSpPr>
        <p:spPr bwMode="auto">
          <a:xfrm>
            <a:off x="0" y="2071687"/>
            <a:ext cx="11128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a:t>
            </a:r>
          </a:p>
        </p:txBody>
      </p:sp>
      <p:sp>
        <p:nvSpPr>
          <p:cNvPr id="2921565" name="Text Box 93"/>
          <p:cNvSpPr txBox="1">
            <a:spLocks noChangeArrowheads="1"/>
          </p:cNvSpPr>
          <p:nvPr/>
        </p:nvSpPr>
        <p:spPr bwMode="auto">
          <a:xfrm>
            <a:off x="1981200" y="1462087"/>
            <a:ext cx="16462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Tag field</a:t>
            </a:r>
          </a:p>
        </p:txBody>
      </p:sp>
      <p:sp>
        <p:nvSpPr>
          <p:cNvPr id="2921566" name="Text Box 94"/>
          <p:cNvSpPr txBox="1">
            <a:spLocks noChangeArrowheads="1"/>
          </p:cNvSpPr>
          <p:nvPr/>
        </p:nvSpPr>
        <p:spPr bwMode="auto">
          <a:xfrm>
            <a:off x="4927600" y="1462087"/>
            <a:ext cx="1943100"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 field</a:t>
            </a:r>
          </a:p>
        </p:txBody>
      </p:sp>
      <p:sp>
        <p:nvSpPr>
          <p:cNvPr id="2921567" name="Text Box 95"/>
          <p:cNvSpPr txBox="1">
            <a:spLocks noChangeArrowheads="1"/>
          </p:cNvSpPr>
          <p:nvPr/>
        </p:nvSpPr>
        <p:spPr bwMode="auto">
          <a:xfrm>
            <a:off x="7061200" y="1462087"/>
            <a:ext cx="121126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Offset</a:t>
            </a:r>
          </a:p>
        </p:txBody>
      </p:sp>
      <p:cxnSp>
        <p:nvCxnSpPr>
          <p:cNvPr id="2921568" name="AutoShape 96"/>
          <p:cNvCxnSpPr>
            <a:cxnSpLocks noChangeShapeType="1"/>
          </p:cNvCxnSpPr>
          <p:nvPr/>
        </p:nvCxnSpPr>
        <p:spPr bwMode="auto">
          <a:xfrm rot="5400000">
            <a:off x="2302669" y="-42069"/>
            <a:ext cx="1600200" cy="5595938"/>
          </a:xfrm>
          <a:prstGeom prst="curvedConnector4">
            <a:avLst>
              <a:gd name="adj1" fmla="val 41866"/>
              <a:gd name="adj2" fmla="val 104083"/>
            </a:avLst>
          </a:prstGeom>
          <a:noFill/>
          <a:ln w="38100">
            <a:solidFill>
              <a:schemeClr val="accent1"/>
            </a:solidFill>
            <a:round/>
            <a:headEnd/>
            <a:tailEnd type="triangle" w="med" len="med"/>
          </a:ln>
          <a:effectLst/>
        </p:spPr>
      </p:cxnSp>
      <p:sp>
        <p:nvSpPr>
          <p:cNvPr id="2921569" name="Text Box 97"/>
          <p:cNvSpPr txBox="1">
            <a:spLocks noChangeArrowheads="1"/>
          </p:cNvSpPr>
          <p:nvPr/>
        </p:nvSpPr>
        <p:spPr bwMode="auto">
          <a:xfrm>
            <a:off x="874713" y="24034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1570" name="Text Box 98"/>
          <p:cNvSpPr txBox="1">
            <a:spLocks noChangeArrowheads="1"/>
          </p:cNvSpPr>
          <p:nvPr/>
        </p:nvSpPr>
        <p:spPr bwMode="auto">
          <a:xfrm>
            <a:off x="874713" y="30257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1571" name="Text Box 99"/>
          <p:cNvSpPr txBox="1">
            <a:spLocks noChangeArrowheads="1"/>
          </p:cNvSpPr>
          <p:nvPr/>
        </p:nvSpPr>
        <p:spPr bwMode="auto">
          <a:xfrm>
            <a:off x="874713" y="3330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1572" name="Text Box 100"/>
          <p:cNvSpPr txBox="1">
            <a:spLocks noChangeArrowheads="1"/>
          </p:cNvSpPr>
          <p:nvPr/>
        </p:nvSpPr>
        <p:spPr bwMode="auto">
          <a:xfrm>
            <a:off x="887413" y="36480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1573" name="Text Box 101"/>
          <p:cNvSpPr txBox="1">
            <a:spLocks noChangeArrowheads="1"/>
          </p:cNvSpPr>
          <p:nvPr/>
        </p:nvSpPr>
        <p:spPr bwMode="auto">
          <a:xfrm>
            <a:off x="887413" y="39528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1574" name="Text Box 102"/>
          <p:cNvSpPr txBox="1">
            <a:spLocks noChangeArrowheads="1"/>
          </p:cNvSpPr>
          <p:nvPr/>
        </p:nvSpPr>
        <p:spPr bwMode="auto">
          <a:xfrm>
            <a:off x="887413" y="42576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1575" name="Text Box 103"/>
          <p:cNvSpPr txBox="1">
            <a:spLocks noChangeArrowheads="1"/>
          </p:cNvSpPr>
          <p:nvPr/>
        </p:nvSpPr>
        <p:spPr bwMode="auto">
          <a:xfrm>
            <a:off x="887413" y="45751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1576" name="Text Box 104"/>
          <p:cNvSpPr txBox="1">
            <a:spLocks noChangeArrowheads="1"/>
          </p:cNvSpPr>
          <p:nvPr/>
        </p:nvSpPr>
        <p:spPr bwMode="auto">
          <a:xfrm>
            <a:off x="887413" y="55657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1577" name="Text Box 105"/>
          <p:cNvSpPr txBox="1">
            <a:spLocks noChangeArrowheads="1"/>
          </p:cNvSpPr>
          <p:nvPr/>
        </p:nvSpPr>
        <p:spPr bwMode="auto">
          <a:xfrm>
            <a:off x="887413" y="5870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106" name="Text Box 69"/>
          <p:cNvSpPr txBox="1">
            <a:spLocks noChangeArrowheads="1"/>
          </p:cNvSpPr>
          <p:nvPr/>
        </p:nvSpPr>
        <p:spPr bwMode="auto">
          <a:xfrm>
            <a:off x="2438400" y="19637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0xc-f</a:t>
            </a:r>
            <a:endParaRPr lang="en-US" sz="2800" b="1" dirty="0">
              <a:solidFill>
                <a:schemeClr val="tx1"/>
              </a:solidFill>
              <a:latin typeface="Times" pitchFamily="-65" charset="0"/>
            </a:endParaRPr>
          </a:p>
        </p:txBody>
      </p:sp>
      <p:sp>
        <p:nvSpPr>
          <p:cNvPr id="107" name="Text Box 70"/>
          <p:cNvSpPr txBox="1">
            <a:spLocks noChangeArrowheads="1"/>
          </p:cNvSpPr>
          <p:nvPr/>
        </p:nvSpPr>
        <p:spPr bwMode="auto">
          <a:xfrm>
            <a:off x="41148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108" name="Text Box 71"/>
          <p:cNvSpPr txBox="1">
            <a:spLocks noChangeArrowheads="1"/>
          </p:cNvSpPr>
          <p:nvPr/>
        </p:nvSpPr>
        <p:spPr bwMode="auto">
          <a:xfrm>
            <a:off x="57912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0x4-7</a:t>
            </a:r>
            <a:endParaRPr lang="en-US" sz="2800" b="1" dirty="0">
              <a:solidFill>
                <a:schemeClr val="tx1"/>
              </a:solidFill>
              <a:latin typeface="Times" pitchFamily="-65" charset="0"/>
            </a:endParaRPr>
          </a:p>
        </p:txBody>
      </p:sp>
      <p:sp>
        <p:nvSpPr>
          <p:cNvPr id="109" name="Text Box 72"/>
          <p:cNvSpPr txBox="1">
            <a:spLocks noChangeArrowheads="1"/>
          </p:cNvSpPr>
          <p:nvPr/>
        </p:nvSpPr>
        <p:spPr bwMode="auto">
          <a:xfrm>
            <a:off x="7391400" y="19383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dirty="0">
              <a:solidFill>
                <a:schemeClr val="tx1"/>
              </a:solidFill>
              <a:latin typeface="Times" pitchFamily="-65" charset="0"/>
            </a:endParaRPr>
          </a:p>
        </p:txBody>
      </p:sp>
      <p:sp>
        <p:nvSpPr>
          <p:cNvPr id="110" name="Text Box 86"/>
          <p:cNvSpPr txBox="1">
            <a:spLocks noChangeArrowheads="1"/>
          </p:cNvSpPr>
          <p:nvPr/>
        </p:nvSpPr>
        <p:spPr bwMode="auto">
          <a:xfrm>
            <a:off x="2765425" y="27019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d</a:t>
            </a:r>
            <a:endParaRPr lang="en-US" sz="2400" b="1" dirty="0">
              <a:solidFill>
                <a:schemeClr val="tx1"/>
              </a:solidFill>
            </a:endParaRPr>
          </a:p>
        </p:txBody>
      </p:sp>
      <p:sp>
        <p:nvSpPr>
          <p:cNvPr id="111" name="Text Box 87"/>
          <p:cNvSpPr txBox="1">
            <a:spLocks noChangeArrowheads="1"/>
          </p:cNvSpPr>
          <p:nvPr/>
        </p:nvSpPr>
        <p:spPr bwMode="auto">
          <a:xfrm>
            <a:off x="4460875" y="27019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c</a:t>
            </a:r>
            <a:endParaRPr lang="en-US" sz="2400" b="1" dirty="0">
              <a:solidFill>
                <a:schemeClr val="tx1"/>
              </a:solidFill>
            </a:endParaRPr>
          </a:p>
        </p:txBody>
      </p:sp>
      <p:sp>
        <p:nvSpPr>
          <p:cNvPr id="112" name="Text Box 88"/>
          <p:cNvSpPr txBox="1">
            <a:spLocks noChangeArrowheads="1"/>
          </p:cNvSpPr>
          <p:nvPr/>
        </p:nvSpPr>
        <p:spPr bwMode="auto">
          <a:xfrm>
            <a:off x="6175375" y="27019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b</a:t>
            </a:r>
            <a:endParaRPr lang="en-US" sz="2400" b="1" dirty="0">
              <a:solidFill>
                <a:schemeClr val="tx1"/>
              </a:solidFill>
            </a:endParaRPr>
          </a:p>
        </p:txBody>
      </p:sp>
      <p:sp>
        <p:nvSpPr>
          <p:cNvPr id="113" name="Text Box 89"/>
          <p:cNvSpPr txBox="1">
            <a:spLocks noChangeArrowheads="1"/>
          </p:cNvSpPr>
          <p:nvPr/>
        </p:nvSpPr>
        <p:spPr bwMode="auto">
          <a:xfrm>
            <a:off x="7813675" y="27019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smtClean="0">
                <a:solidFill>
                  <a:schemeClr val="tx1"/>
                </a:solidFill>
              </a:rPr>
              <a:t>a</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23522" name="Rectangle 2"/>
          <p:cNvSpPr>
            <a:spLocks noGrp="1" noChangeArrowheads="1"/>
          </p:cNvSpPr>
          <p:nvPr>
            <p:ph type="title"/>
          </p:nvPr>
        </p:nvSpPr>
        <p:spPr>
          <a:xfrm>
            <a:off x="620713" y="228600"/>
            <a:ext cx="8523287" cy="474663"/>
          </a:xfrm>
        </p:spPr>
        <p:txBody>
          <a:bodyPr/>
          <a:lstStyle/>
          <a:p>
            <a:r>
              <a:rPr lang="en-US" dirty="0"/>
              <a:t>Load that cache block, return word </a:t>
            </a:r>
            <a:r>
              <a:rPr lang="en-US" dirty="0" err="1"/>
              <a:t>f</a:t>
            </a:r>
            <a:endParaRPr lang="en-US" dirty="0"/>
          </a:p>
        </p:txBody>
      </p:sp>
      <p:grpSp>
        <p:nvGrpSpPr>
          <p:cNvPr id="2" name="Group 3"/>
          <p:cNvGrpSpPr>
            <a:grpSpLocks/>
          </p:cNvGrpSpPr>
          <p:nvPr/>
        </p:nvGrpSpPr>
        <p:grpSpPr bwMode="auto">
          <a:xfrm>
            <a:off x="0" y="1582737"/>
            <a:ext cx="8839200" cy="4665663"/>
            <a:chOff x="0" y="880"/>
            <a:chExt cx="5568" cy="2939"/>
          </a:xfrm>
        </p:grpSpPr>
        <p:sp>
          <p:nvSpPr>
            <p:cNvPr id="2923524" name="Rectangle 4"/>
            <p:cNvSpPr>
              <a:spLocks noChangeArrowheads="1"/>
            </p:cNvSpPr>
            <p:nvPr/>
          </p:nvSpPr>
          <p:spPr bwMode="auto">
            <a:xfrm>
              <a:off x="720" y="13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25" name="Rectangle 5"/>
            <p:cNvSpPr>
              <a:spLocks noChangeArrowheads="1"/>
            </p:cNvSpPr>
            <p:nvPr/>
          </p:nvSpPr>
          <p:spPr bwMode="auto">
            <a:xfrm>
              <a:off x="576" y="13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26" name="Rectangle 6"/>
            <p:cNvSpPr>
              <a:spLocks noChangeArrowheads="1"/>
            </p:cNvSpPr>
            <p:nvPr/>
          </p:nvSpPr>
          <p:spPr bwMode="auto">
            <a:xfrm>
              <a:off x="1344"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27" name="Rectangle 7"/>
            <p:cNvSpPr>
              <a:spLocks noChangeArrowheads="1"/>
            </p:cNvSpPr>
            <p:nvPr/>
          </p:nvSpPr>
          <p:spPr bwMode="auto">
            <a:xfrm>
              <a:off x="2400"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28" name="Rectangle 8"/>
            <p:cNvSpPr>
              <a:spLocks noChangeArrowheads="1"/>
            </p:cNvSpPr>
            <p:nvPr/>
          </p:nvSpPr>
          <p:spPr bwMode="auto">
            <a:xfrm>
              <a:off x="3456"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29" name="Rectangle 9"/>
            <p:cNvSpPr>
              <a:spLocks noChangeArrowheads="1"/>
            </p:cNvSpPr>
            <p:nvPr/>
          </p:nvSpPr>
          <p:spPr bwMode="auto">
            <a:xfrm>
              <a:off x="4512"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30" name="Rectangle 10"/>
            <p:cNvSpPr>
              <a:spLocks noChangeArrowheads="1"/>
            </p:cNvSpPr>
            <p:nvPr/>
          </p:nvSpPr>
          <p:spPr bwMode="auto">
            <a:xfrm>
              <a:off x="720" y="158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31" name="Rectangle 11"/>
            <p:cNvSpPr>
              <a:spLocks noChangeArrowheads="1"/>
            </p:cNvSpPr>
            <p:nvPr/>
          </p:nvSpPr>
          <p:spPr bwMode="auto">
            <a:xfrm>
              <a:off x="576" y="158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32" name="Rectangle 12"/>
            <p:cNvSpPr>
              <a:spLocks noChangeArrowheads="1"/>
            </p:cNvSpPr>
            <p:nvPr/>
          </p:nvSpPr>
          <p:spPr bwMode="auto">
            <a:xfrm>
              <a:off x="1344"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33" name="Rectangle 13"/>
            <p:cNvSpPr>
              <a:spLocks noChangeArrowheads="1"/>
            </p:cNvSpPr>
            <p:nvPr/>
          </p:nvSpPr>
          <p:spPr bwMode="auto">
            <a:xfrm>
              <a:off x="2400"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34" name="Rectangle 14"/>
            <p:cNvSpPr>
              <a:spLocks noChangeArrowheads="1"/>
            </p:cNvSpPr>
            <p:nvPr/>
          </p:nvSpPr>
          <p:spPr bwMode="auto">
            <a:xfrm>
              <a:off x="3456"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35" name="Rectangle 15"/>
            <p:cNvSpPr>
              <a:spLocks noChangeArrowheads="1"/>
            </p:cNvSpPr>
            <p:nvPr/>
          </p:nvSpPr>
          <p:spPr bwMode="auto">
            <a:xfrm>
              <a:off x="4512"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36" name="Rectangle 16"/>
            <p:cNvSpPr>
              <a:spLocks noChangeArrowheads="1"/>
            </p:cNvSpPr>
            <p:nvPr/>
          </p:nvSpPr>
          <p:spPr bwMode="auto">
            <a:xfrm>
              <a:off x="720" y="177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37" name="Rectangle 17"/>
            <p:cNvSpPr>
              <a:spLocks noChangeArrowheads="1"/>
            </p:cNvSpPr>
            <p:nvPr/>
          </p:nvSpPr>
          <p:spPr bwMode="auto">
            <a:xfrm>
              <a:off x="576" y="177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38" name="Rectangle 18"/>
            <p:cNvSpPr>
              <a:spLocks noChangeArrowheads="1"/>
            </p:cNvSpPr>
            <p:nvPr/>
          </p:nvSpPr>
          <p:spPr bwMode="auto">
            <a:xfrm>
              <a:off x="1344"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39" name="Rectangle 19"/>
            <p:cNvSpPr>
              <a:spLocks noChangeArrowheads="1"/>
            </p:cNvSpPr>
            <p:nvPr/>
          </p:nvSpPr>
          <p:spPr bwMode="auto">
            <a:xfrm>
              <a:off x="2400"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40" name="Rectangle 20"/>
            <p:cNvSpPr>
              <a:spLocks noChangeArrowheads="1"/>
            </p:cNvSpPr>
            <p:nvPr/>
          </p:nvSpPr>
          <p:spPr bwMode="auto">
            <a:xfrm>
              <a:off x="3456"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41" name="Rectangle 21"/>
            <p:cNvSpPr>
              <a:spLocks noChangeArrowheads="1"/>
            </p:cNvSpPr>
            <p:nvPr/>
          </p:nvSpPr>
          <p:spPr bwMode="auto">
            <a:xfrm>
              <a:off x="4512"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42" name="Rectangle 22"/>
            <p:cNvSpPr>
              <a:spLocks noChangeArrowheads="1"/>
            </p:cNvSpPr>
            <p:nvPr/>
          </p:nvSpPr>
          <p:spPr bwMode="auto">
            <a:xfrm>
              <a:off x="720" y="196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43" name="Rectangle 23"/>
            <p:cNvSpPr>
              <a:spLocks noChangeArrowheads="1"/>
            </p:cNvSpPr>
            <p:nvPr/>
          </p:nvSpPr>
          <p:spPr bwMode="auto">
            <a:xfrm>
              <a:off x="576" y="196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44" name="Rectangle 24"/>
            <p:cNvSpPr>
              <a:spLocks noChangeArrowheads="1"/>
            </p:cNvSpPr>
            <p:nvPr/>
          </p:nvSpPr>
          <p:spPr bwMode="auto">
            <a:xfrm>
              <a:off x="1344"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45" name="Rectangle 25"/>
            <p:cNvSpPr>
              <a:spLocks noChangeArrowheads="1"/>
            </p:cNvSpPr>
            <p:nvPr/>
          </p:nvSpPr>
          <p:spPr bwMode="auto">
            <a:xfrm>
              <a:off x="2400"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46" name="Rectangle 26"/>
            <p:cNvSpPr>
              <a:spLocks noChangeArrowheads="1"/>
            </p:cNvSpPr>
            <p:nvPr/>
          </p:nvSpPr>
          <p:spPr bwMode="auto">
            <a:xfrm>
              <a:off x="3456"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47" name="Rectangle 27"/>
            <p:cNvSpPr>
              <a:spLocks noChangeArrowheads="1"/>
            </p:cNvSpPr>
            <p:nvPr/>
          </p:nvSpPr>
          <p:spPr bwMode="auto">
            <a:xfrm>
              <a:off x="4512"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48" name="Rectangle 28"/>
            <p:cNvSpPr>
              <a:spLocks noChangeArrowheads="1"/>
            </p:cNvSpPr>
            <p:nvPr/>
          </p:nvSpPr>
          <p:spPr bwMode="auto">
            <a:xfrm>
              <a:off x="720" y="21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49" name="Rectangle 29"/>
            <p:cNvSpPr>
              <a:spLocks noChangeArrowheads="1"/>
            </p:cNvSpPr>
            <p:nvPr/>
          </p:nvSpPr>
          <p:spPr bwMode="auto">
            <a:xfrm>
              <a:off x="576" y="21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50" name="Rectangle 30"/>
            <p:cNvSpPr>
              <a:spLocks noChangeArrowheads="1"/>
            </p:cNvSpPr>
            <p:nvPr/>
          </p:nvSpPr>
          <p:spPr bwMode="auto">
            <a:xfrm>
              <a:off x="1344"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51" name="Rectangle 31"/>
            <p:cNvSpPr>
              <a:spLocks noChangeArrowheads="1"/>
            </p:cNvSpPr>
            <p:nvPr/>
          </p:nvSpPr>
          <p:spPr bwMode="auto">
            <a:xfrm>
              <a:off x="2400"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52" name="Rectangle 32"/>
            <p:cNvSpPr>
              <a:spLocks noChangeArrowheads="1"/>
            </p:cNvSpPr>
            <p:nvPr/>
          </p:nvSpPr>
          <p:spPr bwMode="auto">
            <a:xfrm>
              <a:off x="3456"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53" name="Rectangle 33"/>
            <p:cNvSpPr>
              <a:spLocks noChangeArrowheads="1"/>
            </p:cNvSpPr>
            <p:nvPr/>
          </p:nvSpPr>
          <p:spPr bwMode="auto">
            <a:xfrm>
              <a:off x="4512"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54" name="Rectangle 34"/>
            <p:cNvSpPr>
              <a:spLocks noChangeArrowheads="1"/>
            </p:cNvSpPr>
            <p:nvPr/>
          </p:nvSpPr>
          <p:spPr bwMode="auto">
            <a:xfrm>
              <a:off x="720" y="23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55" name="Rectangle 35"/>
            <p:cNvSpPr>
              <a:spLocks noChangeArrowheads="1"/>
            </p:cNvSpPr>
            <p:nvPr/>
          </p:nvSpPr>
          <p:spPr bwMode="auto">
            <a:xfrm>
              <a:off x="576" y="23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56" name="Rectangle 36"/>
            <p:cNvSpPr>
              <a:spLocks noChangeArrowheads="1"/>
            </p:cNvSpPr>
            <p:nvPr/>
          </p:nvSpPr>
          <p:spPr bwMode="auto">
            <a:xfrm>
              <a:off x="1344"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57" name="Rectangle 37"/>
            <p:cNvSpPr>
              <a:spLocks noChangeArrowheads="1"/>
            </p:cNvSpPr>
            <p:nvPr/>
          </p:nvSpPr>
          <p:spPr bwMode="auto">
            <a:xfrm>
              <a:off x="2400"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58" name="Rectangle 38"/>
            <p:cNvSpPr>
              <a:spLocks noChangeArrowheads="1"/>
            </p:cNvSpPr>
            <p:nvPr/>
          </p:nvSpPr>
          <p:spPr bwMode="auto">
            <a:xfrm>
              <a:off x="3456"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59" name="Rectangle 39"/>
            <p:cNvSpPr>
              <a:spLocks noChangeArrowheads="1"/>
            </p:cNvSpPr>
            <p:nvPr/>
          </p:nvSpPr>
          <p:spPr bwMode="auto">
            <a:xfrm>
              <a:off x="4512"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60" name="Rectangle 40"/>
            <p:cNvSpPr>
              <a:spLocks noChangeArrowheads="1"/>
            </p:cNvSpPr>
            <p:nvPr/>
          </p:nvSpPr>
          <p:spPr bwMode="auto">
            <a:xfrm>
              <a:off x="720" y="254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61" name="Rectangle 41"/>
            <p:cNvSpPr>
              <a:spLocks noChangeArrowheads="1"/>
            </p:cNvSpPr>
            <p:nvPr/>
          </p:nvSpPr>
          <p:spPr bwMode="auto">
            <a:xfrm>
              <a:off x="576" y="254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62" name="Rectangle 42"/>
            <p:cNvSpPr>
              <a:spLocks noChangeArrowheads="1"/>
            </p:cNvSpPr>
            <p:nvPr/>
          </p:nvSpPr>
          <p:spPr bwMode="auto">
            <a:xfrm>
              <a:off x="1344"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63" name="Rectangle 43"/>
            <p:cNvSpPr>
              <a:spLocks noChangeArrowheads="1"/>
            </p:cNvSpPr>
            <p:nvPr/>
          </p:nvSpPr>
          <p:spPr bwMode="auto">
            <a:xfrm>
              <a:off x="2400"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64" name="Rectangle 44"/>
            <p:cNvSpPr>
              <a:spLocks noChangeArrowheads="1"/>
            </p:cNvSpPr>
            <p:nvPr/>
          </p:nvSpPr>
          <p:spPr bwMode="auto">
            <a:xfrm>
              <a:off x="3456"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65" name="Rectangle 45"/>
            <p:cNvSpPr>
              <a:spLocks noChangeArrowheads="1"/>
            </p:cNvSpPr>
            <p:nvPr/>
          </p:nvSpPr>
          <p:spPr bwMode="auto">
            <a:xfrm>
              <a:off x="4512"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66" name="Rectangle 46"/>
            <p:cNvSpPr>
              <a:spLocks noChangeArrowheads="1"/>
            </p:cNvSpPr>
            <p:nvPr/>
          </p:nvSpPr>
          <p:spPr bwMode="auto">
            <a:xfrm>
              <a:off x="720" y="273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67" name="Rectangle 47"/>
            <p:cNvSpPr>
              <a:spLocks noChangeArrowheads="1"/>
            </p:cNvSpPr>
            <p:nvPr/>
          </p:nvSpPr>
          <p:spPr bwMode="auto">
            <a:xfrm>
              <a:off x="576" y="273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68" name="Rectangle 48"/>
            <p:cNvSpPr>
              <a:spLocks noChangeArrowheads="1"/>
            </p:cNvSpPr>
            <p:nvPr/>
          </p:nvSpPr>
          <p:spPr bwMode="auto">
            <a:xfrm>
              <a:off x="1344"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69" name="Rectangle 49"/>
            <p:cNvSpPr>
              <a:spLocks noChangeArrowheads="1"/>
            </p:cNvSpPr>
            <p:nvPr/>
          </p:nvSpPr>
          <p:spPr bwMode="auto">
            <a:xfrm>
              <a:off x="2400"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70" name="Rectangle 50"/>
            <p:cNvSpPr>
              <a:spLocks noChangeArrowheads="1"/>
            </p:cNvSpPr>
            <p:nvPr/>
          </p:nvSpPr>
          <p:spPr bwMode="auto">
            <a:xfrm>
              <a:off x="3456"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71" name="Rectangle 51"/>
            <p:cNvSpPr>
              <a:spLocks noChangeArrowheads="1"/>
            </p:cNvSpPr>
            <p:nvPr/>
          </p:nvSpPr>
          <p:spPr bwMode="auto">
            <a:xfrm>
              <a:off x="4512"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72" name="Rectangle 52"/>
            <p:cNvSpPr>
              <a:spLocks noChangeArrowheads="1"/>
            </p:cNvSpPr>
            <p:nvPr/>
          </p:nvSpPr>
          <p:spPr bwMode="auto">
            <a:xfrm>
              <a:off x="720" y="33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73" name="Rectangle 53"/>
            <p:cNvSpPr>
              <a:spLocks noChangeArrowheads="1"/>
            </p:cNvSpPr>
            <p:nvPr/>
          </p:nvSpPr>
          <p:spPr bwMode="auto">
            <a:xfrm>
              <a:off x="576" y="33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74" name="Rectangle 54"/>
            <p:cNvSpPr>
              <a:spLocks noChangeArrowheads="1"/>
            </p:cNvSpPr>
            <p:nvPr/>
          </p:nvSpPr>
          <p:spPr bwMode="auto">
            <a:xfrm>
              <a:off x="1344"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75" name="Rectangle 55"/>
            <p:cNvSpPr>
              <a:spLocks noChangeArrowheads="1"/>
            </p:cNvSpPr>
            <p:nvPr/>
          </p:nvSpPr>
          <p:spPr bwMode="auto">
            <a:xfrm>
              <a:off x="2400"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76" name="Rectangle 56"/>
            <p:cNvSpPr>
              <a:spLocks noChangeArrowheads="1"/>
            </p:cNvSpPr>
            <p:nvPr/>
          </p:nvSpPr>
          <p:spPr bwMode="auto">
            <a:xfrm>
              <a:off x="3456"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77" name="Rectangle 57"/>
            <p:cNvSpPr>
              <a:spLocks noChangeArrowheads="1"/>
            </p:cNvSpPr>
            <p:nvPr/>
          </p:nvSpPr>
          <p:spPr bwMode="auto">
            <a:xfrm>
              <a:off x="4512"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78" name="Rectangle 58"/>
            <p:cNvSpPr>
              <a:spLocks noChangeArrowheads="1"/>
            </p:cNvSpPr>
            <p:nvPr/>
          </p:nvSpPr>
          <p:spPr bwMode="auto">
            <a:xfrm>
              <a:off x="720" y="35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79" name="Rectangle 59"/>
            <p:cNvSpPr>
              <a:spLocks noChangeArrowheads="1"/>
            </p:cNvSpPr>
            <p:nvPr/>
          </p:nvSpPr>
          <p:spPr bwMode="auto">
            <a:xfrm>
              <a:off x="576" y="35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80" name="Rectangle 60"/>
            <p:cNvSpPr>
              <a:spLocks noChangeArrowheads="1"/>
            </p:cNvSpPr>
            <p:nvPr/>
          </p:nvSpPr>
          <p:spPr bwMode="auto">
            <a:xfrm>
              <a:off x="1344"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81" name="Rectangle 61"/>
            <p:cNvSpPr>
              <a:spLocks noChangeArrowheads="1"/>
            </p:cNvSpPr>
            <p:nvPr/>
          </p:nvSpPr>
          <p:spPr bwMode="auto">
            <a:xfrm>
              <a:off x="2400"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82" name="Rectangle 62"/>
            <p:cNvSpPr>
              <a:spLocks noChangeArrowheads="1"/>
            </p:cNvSpPr>
            <p:nvPr/>
          </p:nvSpPr>
          <p:spPr bwMode="auto">
            <a:xfrm>
              <a:off x="3456"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83" name="Rectangle 63"/>
            <p:cNvSpPr>
              <a:spLocks noChangeArrowheads="1"/>
            </p:cNvSpPr>
            <p:nvPr/>
          </p:nvSpPr>
          <p:spPr bwMode="auto">
            <a:xfrm>
              <a:off x="4512"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3584" name="Text Box 64"/>
            <p:cNvSpPr txBox="1">
              <a:spLocks noChangeArrowheads="1"/>
            </p:cNvSpPr>
            <p:nvPr/>
          </p:nvSpPr>
          <p:spPr bwMode="auto">
            <a:xfrm>
              <a:off x="2390"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nvGrpSpPr>
            <p:cNvPr id="3" name="Group 65"/>
            <p:cNvGrpSpPr>
              <a:grpSpLocks/>
            </p:cNvGrpSpPr>
            <p:nvPr/>
          </p:nvGrpSpPr>
          <p:grpSpPr bwMode="auto">
            <a:xfrm>
              <a:off x="336" y="880"/>
              <a:ext cx="969" cy="567"/>
              <a:chOff x="336" y="880"/>
              <a:chExt cx="969" cy="567"/>
            </a:xfrm>
          </p:grpSpPr>
          <p:sp>
            <p:nvSpPr>
              <p:cNvPr id="2923586" name="Text Box 66"/>
              <p:cNvSpPr txBox="1">
                <a:spLocks noChangeArrowheads="1"/>
              </p:cNvSpPr>
              <p:nvPr/>
            </p:nvSpPr>
            <p:spPr bwMode="auto">
              <a:xfrm>
                <a:off x="336" y="880"/>
                <a:ext cx="63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23587" name="Text Box 67"/>
              <p:cNvSpPr txBox="1">
                <a:spLocks noChangeArrowheads="1"/>
              </p:cNvSpPr>
              <p:nvPr/>
            </p:nvSpPr>
            <p:spPr bwMode="auto">
              <a:xfrm>
                <a:off x="816" y="1120"/>
                <a:ext cx="48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grpSp>
        <p:grpSp>
          <p:nvGrpSpPr>
            <p:cNvPr id="4" name="Group 72"/>
            <p:cNvGrpSpPr>
              <a:grpSpLocks/>
            </p:cNvGrpSpPr>
            <p:nvPr/>
          </p:nvGrpSpPr>
          <p:grpSpPr bwMode="auto">
            <a:xfrm>
              <a:off x="0" y="1335"/>
              <a:ext cx="654" cy="2484"/>
              <a:chOff x="0" y="1335"/>
              <a:chExt cx="654" cy="2484"/>
            </a:xfrm>
          </p:grpSpPr>
          <p:sp>
            <p:nvSpPr>
              <p:cNvPr id="2923593" name="Text Box 73"/>
              <p:cNvSpPr txBox="1">
                <a:spLocks noChangeArrowheads="1"/>
              </p:cNvSpPr>
              <p:nvPr/>
            </p:nvSpPr>
            <p:spPr bwMode="auto">
              <a:xfrm>
                <a:off x="192" y="133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923594" name="Text Box 74"/>
              <p:cNvSpPr txBox="1">
                <a:spLocks noChangeArrowheads="1"/>
              </p:cNvSpPr>
              <p:nvPr/>
            </p:nvSpPr>
            <p:spPr bwMode="auto">
              <a:xfrm>
                <a:off x="192" y="152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a:t>
                </a:r>
                <a:endParaRPr lang="en-US" sz="2800">
                  <a:solidFill>
                    <a:schemeClr val="tx1"/>
                  </a:solidFill>
                  <a:latin typeface="Times" pitchFamily="-65" charset="0"/>
                </a:endParaRPr>
              </a:p>
            </p:txBody>
          </p:sp>
          <p:sp>
            <p:nvSpPr>
              <p:cNvPr id="2923595" name="Text Box 75"/>
              <p:cNvSpPr txBox="1">
                <a:spLocks noChangeArrowheads="1"/>
              </p:cNvSpPr>
              <p:nvPr/>
            </p:nvSpPr>
            <p:spPr bwMode="auto">
              <a:xfrm>
                <a:off x="192" y="171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23596" name="Text Box 76"/>
              <p:cNvSpPr txBox="1">
                <a:spLocks noChangeArrowheads="1"/>
              </p:cNvSpPr>
              <p:nvPr/>
            </p:nvSpPr>
            <p:spPr bwMode="auto">
              <a:xfrm>
                <a:off x="192" y="1911"/>
                <a:ext cx="250" cy="327"/>
              </a:xfrm>
              <a:prstGeom prst="rect">
                <a:avLst/>
              </a:prstGeom>
              <a:noFill/>
              <a:ln w="9525">
                <a:noFill/>
                <a:miter lim="800000"/>
                <a:headEnd/>
                <a:tailEnd/>
              </a:ln>
              <a:effectLst/>
            </p:spPr>
            <p:txBody>
              <a:bodyPr wrap="none">
                <a:prstTxWarp prst="textNoShape">
                  <a:avLst/>
                </a:prstTxWarp>
                <a:spAutoFit/>
              </a:bodyPr>
              <a:lstStyle/>
              <a:p>
                <a:r>
                  <a:rPr lang="en-US" sz="2800" b="1" u="sng">
                    <a:solidFill>
                      <a:srgbClr val="FF0000"/>
                    </a:solidFill>
                    <a:latin typeface="Courier New" pitchFamily="-65" charset="0"/>
                  </a:rPr>
                  <a:t>3</a:t>
                </a:r>
                <a:endParaRPr lang="en-US" sz="2800">
                  <a:solidFill>
                    <a:schemeClr val="tx1"/>
                  </a:solidFill>
                  <a:latin typeface="Times" pitchFamily="-65" charset="0"/>
                </a:endParaRPr>
              </a:p>
            </p:txBody>
          </p:sp>
          <p:sp>
            <p:nvSpPr>
              <p:cNvPr id="2923597" name="Text Box 77"/>
              <p:cNvSpPr txBox="1">
                <a:spLocks noChangeArrowheads="1"/>
              </p:cNvSpPr>
              <p:nvPr/>
            </p:nvSpPr>
            <p:spPr bwMode="auto">
              <a:xfrm>
                <a:off x="192" y="2103"/>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923598" name="Text Box 78"/>
              <p:cNvSpPr txBox="1">
                <a:spLocks noChangeArrowheads="1"/>
              </p:cNvSpPr>
              <p:nvPr/>
            </p:nvSpPr>
            <p:spPr bwMode="auto">
              <a:xfrm>
                <a:off x="192" y="229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923599" name="Text Box 79"/>
              <p:cNvSpPr txBox="1">
                <a:spLocks noChangeArrowheads="1"/>
              </p:cNvSpPr>
              <p:nvPr/>
            </p:nvSpPr>
            <p:spPr bwMode="auto">
              <a:xfrm>
                <a:off x="192" y="248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923600" name="Text Box 80"/>
              <p:cNvSpPr txBox="1">
                <a:spLocks noChangeArrowheads="1"/>
              </p:cNvSpPr>
              <p:nvPr/>
            </p:nvSpPr>
            <p:spPr bwMode="auto">
              <a:xfrm>
                <a:off x="192" y="267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923601" name="Text Box 81"/>
              <p:cNvSpPr txBox="1">
                <a:spLocks noChangeArrowheads="1"/>
              </p:cNvSpPr>
              <p:nvPr/>
            </p:nvSpPr>
            <p:spPr bwMode="auto">
              <a:xfrm>
                <a:off x="0" y="3300"/>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1022</a:t>
                </a:r>
                <a:endParaRPr lang="en-US" sz="2800">
                  <a:solidFill>
                    <a:schemeClr val="tx1"/>
                  </a:solidFill>
                  <a:latin typeface="Times" pitchFamily="-65" charset="0"/>
                </a:endParaRPr>
              </a:p>
            </p:txBody>
          </p:sp>
          <p:sp>
            <p:nvSpPr>
              <p:cNvPr id="2923602" name="Text Box 82"/>
              <p:cNvSpPr txBox="1">
                <a:spLocks noChangeArrowheads="1"/>
              </p:cNvSpPr>
              <p:nvPr/>
            </p:nvSpPr>
            <p:spPr bwMode="auto">
              <a:xfrm>
                <a:off x="0" y="3492"/>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1023</a:t>
                </a:r>
                <a:endParaRPr lang="en-US" sz="2800">
                  <a:solidFill>
                    <a:schemeClr val="tx1"/>
                  </a:solidFill>
                  <a:latin typeface="Times" pitchFamily="-65" charset="0"/>
                </a:endParaRPr>
              </a:p>
            </p:txBody>
          </p:sp>
          <p:sp>
            <p:nvSpPr>
              <p:cNvPr id="2923603" name="Text Box 83"/>
              <p:cNvSpPr txBox="1">
                <a:spLocks noChangeArrowheads="1"/>
              </p:cNvSpPr>
              <p:nvPr/>
            </p:nvSpPr>
            <p:spPr bwMode="auto">
              <a:xfrm>
                <a:off x="192"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2923604" name="Text Box 84"/>
          <p:cNvSpPr txBox="1">
            <a:spLocks noChangeArrowheads="1"/>
          </p:cNvSpPr>
          <p:nvPr/>
        </p:nvSpPr>
        <p:spPr bwMode="auto">
          <a:xfrm>
            <a:off x="841375" y="26066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1</a:t>
            </a:r>
          </a:p>
        </p:txBody>
      </p:sp>
      <p:sp>
        <p:nvSpPr>
          <p:cNvPr id="2923605" name="Text Box 85"/>
          <p:cNvSpPr txBox="1">
            <a:spLocks noChangeArrowheads="1"/>
          </p:cNvSpPr>
          <p:nvPr/>
        </p:nvSpPr>
        <p:spPr bwMode="auto">
          <a:xfrm>
            <a:off x="1470025" y="26257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0</a:t>
            </a:r>
          </a:p>
        </p:txBody>
      </p:sp>
      <p:sp>
        <p:nvSpPr>
          <p:cNvPr id="2923610" name="Rectangle 90"/>
          <p:cNvSpPr>
            <a:spLocks noGrp="1" noChangeArrowheads="1"/>
          </p:cNvSpPr>
          <p:nvPr>
            <p:ph type="body" idx="1"/>
          </p:nvPr>
        </p:nvSpPr>
        <p:spPr>
          <a:xfrm>
            <a:off x="381000" y="1062037"/>
            <a:ext cx="8286750" cy="371475"/>
          </a:xfrm>
          <a:noFill/>
          <a:ln/>
        </p:spPr>
        <p:txBody>
          <a:bodyPr/>
          <a:lstStyle/>
          <a:p>
            <a:pPr marL="285750" indent="-285750"/>
            <a:r>
              <a:rPr lang="en-US" sz="2800">
                <a:latin typeface="Courier New" pitchFamily="-65" charset="0"/>
              </a:rPr>
              <a:t>000000000000000000 </a:t>
            </a:r>
            <a:r>
              <a:rPr lang="en-US" sz="2800" u="sng">
                <a:solidFill>
                  <a:srgbClr val="FF0000"/>
                </a:solidFill>
                <a:latin typeface="Courier New" pitchFamily="-65" charset="0"/>
              </a:rPr>
              <a:t>0000000011</a:t>
            </a:r>
            <a:r>
              <a:rPr lang="en-US" sz="2800">
                <a:latin typeface="Courier New" pitchFamily="-65" charset="0"/>
              </a:rPr>
              <a:t> </a:t>
            </a:r>
            <a:r>
              <a:rPr lang="en-US" sz="2800" u="sng">
                <a:solidFill>
                  <a:srgbClr val="FF0000"/>
                </a:solidFill>
                <a:latin typeface="Courier New" pitchFamily="-65" charset="0"/>
              </a:rPr>
              <a:t>0100</a:t>
            </a:r>
            <a:endParaRPr lang="en-US"/>
          </a:p>
        </p:txBody>
      </p:sp>
      <p:sp>
        <p:nvSpPr>
          <p:cNvPr id="2923611" name="Text Box 91"/>
          <p:cNvSpPr txBox="1">
            <a:spLocks noChangeArrowheads="1"/>
          </p:cNvSpPr>
          <p:nvPr/>
        </p:nvSpPr>
        <p:spPr bwMode="auto">
          <a:xfrm>
            <a:off x="841375" y="31972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t>1</a:t>
            </a:r>
          </a:p>
        </p:txBody>
      </p:sp>
      <p:sp>
        <p:nvSpPr>
          <p:cNvPr id="2923612" name="Text Box 92"/>
          <p:cNvSpPr txBox="1">
            <a:spLocks noChangeArrowheads="1"/>
          </p:cNvSpPr>
          <p:nvPr/>
        </p:nvSpPr>
        <p:spPr bwMode="auto">
          <a:xfrm>
            <a:off x="1470025" y="32162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t>0</a:t>
            </a:r>
          </a:p>
        </p:txBody>
      </p:sp>
      <p:sp>
        <p:nvSpPr>
          <p:cNvPr id="2923613" name="Text Box 93"/>
          <p:cNvSpPr txBox="1">
            <a:spLocks noChangeArrowheads="1"/>
          </p:cNvSpPr>
          <p:nvPr/>
        </p:nvSpPr>
        <p:spPr bwMode="auto">
          <a:xfrm>
            <a:off x="2765425" y="321627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t>h</a:t>
            </a:r>
            <a:endParaRPr lang="en-US" sz="2400" b="1" dirty="0"/>
          </a:p>
        </p:txBody>
      </p:sp>
      <p:sp>
        <p:nvSpPr>
          <p:cNvPr id="2923614" name="Text Box 94"/>
          <p:cNvSpPr txBox="1">
            <a:spLocks noChangeArrowheads="1"/>
          </p:cNvSpPr>
          <p:nvPr/>
        </p:nvSpPr>
        <p:spPr bwMode="auto">
          <a:xfrm>
            <a:off x="4460875" y="321627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t>g</a:t>
            </a:r>
            <a:endParaRPr lang="en-US" sz="2400" b="1" dirty="0"/>
          </a:p>
        </p:txBody>
      </p:sp>
      <p:sp>
        <p:nvSpPr>
          <p:cNvPr id="2923615" name="Text Box 95"/>
          <p:cNvSpPr txBox="1">
            <a:spLocks noChangeArrowheads="1"/>
          </p:cNvSpPr>
          <p:nvPr/>
        </p:nvSpPr>
        <p:spPr bwMode="auto">
          <a:xfrm>
            <a:off x="6175375" y="3216275"/>
            <a:ext cx="274434"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accent2"/>
                </a:solidFill>
              </a:rPr>
              <a:t>f</a:t>
            </a:r>
            <a:endParaRPr lang="en-US" sz="2400" b="1" dirty="0">
              <a:solidFill>
                <a:schemeClr val="accent2"/>
              </a:solidFill>
            </a:endParaRPr>
          </a:p>
        </p:txBody>
      </p:sp>
      <p:sp>
        <p:nvSpPr>
          <p:cNvPr id="2923616" name="Text Box 96"/>
          <p:cNvSpPr txBox="1">
            <a:spLocks noChangeArrowheads="1"/>
          </p:cNvSpPr>
          <p:nvPr/>
        </p:nvSpPr>
        <p:spPr bwMode="auto">
          <a:xfrm>
            <a:off x="7813675" y="3216275"/>
            <a:ext cx="325029"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t>e</a:t>
            </a:r>
            <a:endParaRPr lang="en-US" sz="2400" b="1" dirty="0"/>
          </a:p>
        </p:txBody>
      </p:sp>
      <p:sp>
        <p:nvSpPr>
          <p:cNvPr id="2923617" name="Line 97"/>
          <p:cNvSpPr>
            <a:spLocks noChangeShapeType="1"/>
          </p:cNvSpPr>
          <p:nvPr/>
        </p:nvSpPr>
        <p:spPr bwMode="auto">
          <a:xfrm flipH="1">
            <a:off x="6858000" y="1481137"/>
            <a:ext cx="704850" cy="16764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23618" name="Text Box 98"/>
          <p:cNvSpPr txBox="1">
            <a:spLocks noChangeArrowheads="1"/>
          </p:cNvSpPr>
          <p:nvPr/>
        </p:nvSpPr>
        <p:spPr bwMode="auto">
          <a:xfrm>
            <a:off x="0" y="1995487"/>
            <a:ext cx="11128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a:t>
            </a:r>
          </a:p>
        </p:txBody>
      </p:sp>
      <p:sp>
        <p:nvSpPr>
          <p:cNvPr id="2923619" name="Text Box 99"/>
          <p:cNvSpPr txBox="1">
            <a:spLocks noChangeArrowheads="1"/>
          </p:cNvSpPr>
          <p:nvPr/>
        </p:nvSpPr>
        <p:spPr bwMode="auto">
          <a:xfrm>
            <a:off x="1981200" y="1360487"/>
            <a:ext cx="16462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Tag field</a:t>
            </a:r>
          </a:p>
        </p:txBody>
      </p:sp>
      <p:sp>
        <p:nvSpPr>
          <p:cNvPr id="2923620" name="Text Box 100"/>
          <p:cNvSpPr txBox="1">
            <a:spLocks noChangeArrowheads="1"/>
          </p:cNvSpPr>
          <p:nvPr/>
        </p:nvSpPr>
        <p:spPr bwMode="auto">
          <a:xfrm>
            <a:off x="4927600" y="1360487"/>
            <a:ext cx="1943100"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 field</a:t>
            </a:r>
          </a:p>
        </p:txBody>
      </p:sp>
      <p:sp>
        <p:nvSpPr>
          <p:cNvPr id="2923621" name="Text Box 101"/>
          <p:cNvSpPr txBox="1">
            <a:spLocks noChangeArrowheads="1"/>
          </p:cNvSpPr>
          <p:nvPr/>
        </p:nvSpPr>
        <p:spPr bwMode="auto">
          <a:xfrm>
            <a:off x="7061200" y="1360487"/>
            <a:ext cx="121126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Offset</a:t>
            </a:r>
          </a:p>
        </p:txBody>
      </p:sp>
      <p:cxnSp>
        <p:nvCxnSpPr>
          <p:cNvPr id="2923622" name="AutoShape 102"/>
          <p:cNvCxnSpPr>
            <a:cxnSpLocks noChangeShapeType="1"/>
          </p:cNvCxnSpPr>
          <p:nvPr/>
        </p:nvCxnSpPr>
        <p:spPr bwMode="auto">
          <a:xfrm rot="5400000">
            <a:off x="2302669" y="-118269"/>
            <a:ext cx="1600200" cy="5595938"/>
          </a:xfrm>
          <a:prstGeom prst="curvedConnector4">
            <a:avLst>
              <a:gd name="adj1" fmla="val 41866"/>
              <a:gd name="adj2" fmla="val 104083"/>
            </a:avLst>
          </a:prstGeom>
          <a:noFill/>
          <a:ln w="38100">
            <a:solidFill>
              <a:schemeClr val="accent1"/>
            </a:solidFill>
            <a:round/>
            <a:headEnd/>
            <a:tailEnd type="triangle" w="med" len="med"/>
          </a:ln>
          <a:effectLst/>
        </p:spPr>
      </p:cxnSp>
      <p:sp>
        <p:nvSpPr>
          <p:cNvPr id="2923623" name="Oval 103"/>
          <p:cNvSpPr>
            <a:spLocks noChangeArrowheads="1"/>
          </p:cNvSpPr>
          <p:nvPr/>
        </p:nvSpPr>
        <p:spPr bwMode="auto">
          <a:xfrm>
            <a:off x="5334000" y="3163887"/>
            <a:ext cx="1955800" cy="533400"/>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2923624" name="Text Box 104"/>
          <p:cNvSpPr txBox="1">
            <a:spLocks noChangeArrowheads="1"/>
          </p:cNvSpPr>
          <p:nvPr/>
        </p:nvSpPr>
        <p:spPr bwMode="auto">
          <a:xfrm>
            <a:off x="874713" y="23272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3625" name="Text Box 105"/>
          <p:cNvSpPr txBox="1">
            <a:spLocks noChangeArrowheads="1"/>
          </p:cNvSpPr>
          <p:nvPr/>
        </p:nvSpPr>
        <p:spPr bwMode="auto">
          <a:xfrm>
            <a:off x="874713" y="2949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3626" name="Text Box 106"/>
          <p:cNvSpPr txBox="1">
            <a:spLocks noChangeArrowheads="1"/>
          </p:cNvSpPr>
          <p:nvPr/>
        </p:nvSpPr>
        <p:spPr bwMode="auto">
          <a:xfrm>
            <a:off x="887413" y="35718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3627" name="Text Box 107"/>
          <p:cNvSpPr txBox="1">
            <a:spLocks noChangeArrowheads="1"/>
          </p:cNvSpPr>
          <p:nvPr/>
        </p:nvSpPr>
        <p:spPr bwMode="auto">
          <a:xfrm>
            <a:off x="887413" y="38766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3628" name="Text Box 108"/>
          <p:cNvSpPr txBox="1">
            <a:spLocks noChangeArrowheads="1"/>
          </p:cNvSpPr>
          <p:nvPr/>
        </p:nvSpPr>
        <p:spPr bwMode="auto">
          <a:xfrm>
            <a:off x="887413" y="41814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3629" name="Text Box 109"/>
          <p:cNvSpPr txBox="1">
            <a:spLocks noChangeArrowheads="1"/>
          </p:cNvSpPr>
          <p:nvPr/>
        </p:nvSpPr>
        <p:spPr bwMode="auto">
          <a:xfrm>
            <a:off x="887413" y="44989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3630" name="Text Box 110"/>
          <p:cNvSpPr txBox="1">
            <a:spLocks noChangeArrowheads="1"/>
          </p:cNvSpPr>
          <p:nvPr/>
        </p:nvSpPr>
        <p:spPr bwMode="auto">
          <a:xfrm>
            <a:off x="887413" y="5489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3631" name="Text Box 111"/>
          <p:cNvSpPr txBox="1">
            <a:spLocks noChangeArrowheads="1"/>
          </p:cNvSpPr>
          <p:nvPr/>
        </p:nvSpPr>
        <p:spPr bwMode="auto">
          <a:xfrm>
            <a:off x="887413" y="57943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112" name="Text Box 86"/>
          <p:cNvSpPr txBox="1">
            <a:spLocks noChangeArrowheads="1"/>
          </p:cNvSpPr>
          <p:nvPr/>
        </p:nvSpPr>
        <p:spPr bwMode="auto">
          <a:xfrm>
            <a:off x="2765425" y="26257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d</a:t>
            </a:r>
            <a:endParaRPr lang="en-US" sz="2400" b="1" dirty="0">
              <a:solidFill>
                <a:schemeClr val="tx1"/>
              </a:solidFill>
            </a:endParaRPr>
          </a:p>
        </p:txBody>
      </p:sp>
      <p:sp>
        <p:nvSpPr>
          <p:cNvPr id="113" name="Text Box 87"/>
          <p:cNvSpPr txBox="1">
            <a:spLocks noChangeArrowheads="1"/>
          </p:cNvSpPr>
          <p:nvPr/>
        </p:nvSpPr>
        <p:spPr bwMode="auto">
          <a:xfrm>
            <a:off x="4460875" y="26257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c</a:t>
            </a:r>
            <a:endParaRPr lang="en-US" sz="2400" b="1" dirty="0">
              <a:solidFill>
                <a:schemeClr val="tx1"/>
              </a:solidFill>
            </a:endParaRPr>
          </a:p>
        </p:txBody>
      </p:sp>
      <p:sp>
        <p:nvSpPr>
          <p:cNvPr id="114" name="Text Box 88"/>
          <p:cNvSpPr txBox="1">
            <a:spLocks noChangeArrowheads="1"/>
          </p:cNvSpPr>
          <p:nvPr/>
        </p:nvSpPr>
        <p:spPr bwMode="auto">
          <a:xfrm>
            <a:off x="6175375" y="26257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b</a:t>
            </a:r>
            <a:endParaRPr lang="en-US" sz="2400" b="1" dirty="0">
              <a:solidFill>
                <a:schemeClr val="tx1"/>
              </a:solidFill>
            </a:endParaRPr>
          </a:p>
        </p:txBody>
      </p:sp>
      <p:sp>
        <p:nvSpPr>
          <p:cNvPr id="115" name="Text Box 89"/>
          <p:cNvSpPr txBox="1">
            <a:spLocks noChangeArrowheads="1"/>
          </p:cNvSpPr>
          <p:nvPr/>
        </p:nvSpPr>
        <p:spPr bwMode="auto">
          <a:xfrm>
            <a:off x="7813675" y="26257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smtClean="0">
                <a:solidFill>
                  <a:schemeClr val="tx1"/>
                </a:solidFill>
              </a:rPr>
              <a:t>a</a:t>
            </a:r>
            <a:endParaRPr lang="en-US" sz="2400" b="1" dirty="0">
              <a:solidFill>
                <a:schemeClr val="tx1"/>
              </a:solidFill>
            </a:endParaRPr>
          </a:p>
        </p:txBody>
      </p:sp>
      <p:sp>
        <p:nvSpPr>
          <p:cNvPr id="116" name="Text Box 69"/>
          <p:cNvSpPr txBox="1">
            <a:spLocks noChangeArrowheads="1"/>
          </p:cNvSpPr>
          <p:nvPr/>
        </p:nvSpPr>
        <p:spPr bwMode="auto">
          <a:xfrm>
            <a:off x="2438400" y="18875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0xc-f</a:t>
            </a:r>
            <a:endParaRPr lang="en-US" sz="2800" b="1" dirty="0">
              <a:solidFill>
                <a:schemeClr val="tx1"/>
              </a:solidFill>
              <a:latin typeface="Times" pitchFamily="-65" charset="0"/>
            </a:endParaRPr>
          </a:p>
        </p:txBody>
      </p:sp>
      <p:sp>
        <p:nvSpPr>
          <p:cNvPr id="117" name="Text Box 70"/>
          <p:cNvSpPr txBox="1">
            <a:spLocks noChangeArrowheads="1"/>
          </p:cNvSpPr>
          <p:nvPr/>
        </p:nvSpPr>
        <p:spPr bwMode="auto">
          <a:xfrm>
            <a:off x="4114800" y="18621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118" name="Text Box 71"/>
          <p:cNvSpPr txBox="1">
            <a:spLocks noChangeArrowheads="1"/>
          </p:cNvSpPr>
          <p:nvPr/>
        </p:nvSpPr>
        <p:spPr bwMode="auto">
          <a:xfrm>
            <a:off x="5791200" y="18621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u="sng" dirty="0" smtClean="0">
                <a:solidFill>
                  <a:srgbClr val="FF0000"/>
                </a:solidFill>
                <a:latin typeface="Courier New" pitchFamily="-65" charset="0"/>
              </a:rPr>
              <a:t>0x4-7</a:t>
            </a:r>
            <a:endParaRPr lang="en-US" sz="2800" b="1" u="sng" dirty="0">
              <a:solidFill>
                <a:srgbClr val="FF0000"/>
              </a:solidFill>
              <a:latin typeface="Times" pitchFamily="-65" charset="0"/>
            </a:endParaRPr>
          </a:p>
        </p:txBody>
      </p:sp>
      <p:sp>
        <p:nvSpPr>
          <p:cNvPr id="119" name="Text Box 72"/>
          <p:cNvSpPr txBox="1">
            <a:spLocks noChangeArrowheads="1"/>
          </p:cNvSpPr>
          <p:nvPr/>
        </p:nvSpPr>
        <p:spPr bwMode="auto">
          <a:xfrm>
            <a:off x="7391400" y="18621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dirty="0">
              <a:solidFill>
                <a:schemeClr val="tx1"/>
              </a:solidFill>
              <a:latin typeface="Times" pitchFamily="-65"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25570" name="Rectangle 2"/>
          <p:cNvSpPr>
            <a:spLocks noGrp="1" noChangeArrowheads="1"/>
          </p:cNvSpPr>
          <p:nvPr>
            <p:ph type="title"/>
          </p:nvPr>
        </p:nvSpPr>
        <p:spPr>
          <a:xfrm>
            <a:off x="609600" y="228600"/>
            <a:ext cx="8534400" cy="474663"/>
          </a:xfrm>
        </p:spPr>
        <p:txBody>
          <a:bodyPr/>
          <a:lstStyle/>
          <a:p>
            <a:r>
              <a:rPr lang="en-US" sz="3600" dirty="0"/>
              <a:t>4. Read 0x00008014 = 0…10 0..001 0100</a:t>
            </a:r>
          </a:p>
        </p:txBody>
      </p:sp>
      <p:grpSp>
        <p:nvGrpSpPr>
          <p:cNvPr id="2" name="Group 3"/>
          <p:cNvGrpSpPr>
            <a:grpSpLocks/>
          </p:cNvGrpSpPr>
          <p:nvPr/>
        </p:nvGrpSpPr>
        <p:grpSpPr bwMode="auto">
          <a:xfrm>
            <a:off x="0" y="1582737"/>
            <a:ext cx="8839200" cy="4665663"/>
            <a:chOff x="0" y="880"/>
            <a:chExt cx="5568" cy="2939"/>
          </a:xfrm>
        </p:grpSpPr>
        <p:sp>
          <p:nvSpPr>
            <p:cNvPr id="2925572" name="Rectangle 4"/>
            <p:cNvSpPr>
              <a:spLocks noChangeArrowheads="1"/>
            </p:cNvSpPr>
            <p:nvPr/>
          </p:nvSpPr>
          <p:spPr bwMode="auto">
            <a:xfrm>
              <a:off x="720" y="13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73" name="Rectangle 5"/>
            <p:cNvSpPr>
              <a:spLocks noChangeArrowheads="1"/>
            </p:cNvSpPr>
            <p:nvPr/>
          </p:nvSpPr>
          <p:spPr bwMode="auto">
            <a:xfrm>
              <a:off x="576" y="13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74" name="Rectangle 6"/>
            <p:cNvSpPr>
              <a:spLocks noChangeArrowheads="1"/>
            </p:cNvSpPr>
            <p:nvPr/>
          </p:nvSpPr>
          <p:spPr bwMode="auto">
            <a:xfrm>
              <a:off x="1344"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75" name="Rectangle 7"/>
            <p:cNvSpPr>
              <a:spLocks noChangeArrowheads="1"/>
            </p:cNvSpPr>
            <p:nvPr/>
          </p:nvSpPr>
          <p:spPr bwMode="auto">
            <a:xfrm>
              <a:off x="2400"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76" name="Rectangle 8"/>
            <p:cNvSpPr>
              <a:spLocks noChangeArrowheads="1"/>
            </p:cNvSpPr>
            <p:nvPr/>
          </p:nvSpPr>
          <p:spPr bwMode="auto">
            <a:xfrm>
              <a:off x="3456"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77" name="Rectangle 9"/>
            <p:cNvSpPr>
              <a:spLocks noChangeArrowheads="1"/>
            </p:cNvSpPr>
            <p:nvPr/>
          </p:nvSpPr>
          <p:spPr bwMode="auto">
            <a:xfrm>
              <a:off x="4512"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78" name="Rectangle 10"/>
            <p:cNvSpPr>
              <a:spLocks noChangeArrowheads="1"/>
            </p:cNvSpPr>
            <p:nvPr/>
          </p:nvSpPr>
          <p:spPr bwMode="auto">
            <a:xfrm>
              <a:off x="720" y="158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79" name="Rectangle 11"/>
            <p:cNvSpPr>
              <a:spLocks noChangeArrowheads="1"/>
            </p:cNvSpPr>
            <p:nvPr/>
          </p:nvSpPr>
          <p:spPr bwMode="auto">
            <a:xfrm>
              <a:off x="576" y="158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80" name="Rectangle 12"/>
            <p:cNvSpPr>
              <a:spLocks noChangeArrowheads="1"/>
            </p:cNvSpPr>
            <p:nvPr/>
          </p:nvSpPr>
          <p:spPr bwMode="auto">
            <a:xfrm>
              <a:off x="1344"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81" name="Rectangle 13"/>
            <p:cNvSpPr>
              <a:spLocks noChangeArrowheads="1"/>
            </p:cNvSpPr>
            <p:nvPr/>
          </p:nvSpPr>
          <p:spPr bwMode="auto">
            <a:xfrm>
              <a:off x="2400"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82" name="Rectangle 14"/>
            <p:cNvSpPr>
              <a:spLocks noChangeArrowheads="1"/>
            </p:cNvSpPr>
            <p:nvPr/>
          </p:nvSpPr>
          <p:spPr bwMode="auto">
            <a:xfrm>
              <a:off x="3456"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83" name="Rectangle 15"/>
            <p:cNvSpPr>
              <a:spLocks noChangeArrowheads="1"/>
            </p:cNvSpPr>
            <p:nvPr/>
          </p:nvSpPr>
          <p:spPr bwMode="auto">
            <a:xfrm>
              <a:off x="4512"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84" name="Rectangle 16"/>
            <p:cNvSpPr>
              <a:spLocks noChangeArrowheads="1"/>
            </p:cNvSpPr>
            <p:nvPr/>
          </p:nvSpPr>
          <p:spPr bwMode="auto">
            <a:xfrm>
              <a:off x="720" y="177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85" name="Rectangle 17"/>
            <p:cNvSpPr>
              <a:spLocks noChangeArrowheads="1"/>
            </p:cNvSpPr>
            <p:nvPr/>
          </p:nvSpPr>
          <p:spPr bwMode="auto">
            <a:xfrm>
              <a:off x="576" y="177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86" name="Rectangle 18"/>
            <p:cNvSpPr>
              <a:spLocks noChangeArrowheads="1"/>
            </p:cNvSpPr>
            <p:nvPr/>
          </p:nvSpPr>
          <p:spPr bwMode="auto">
            <a:xfrm>
              <a:off x="1344"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87" name="Rectangle 19"/>
            <p:cNvSpPr>
              <a:spLocks noChangeArrowheads="1"/>
            </p:cNvSpPr>
            <p:nvPr/>
          </p:nvSpPr>
          <p:spPr bwMode="auto">
            <a:xfrm>
              <a:off x="2400"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88" name="Rectangle 20"/>
            <p:cNvSpPr>
              <a:spLocks noChangeArrowheads="1"/>
            </p:cNvSpPr>
            <p:nvPr/>
          </p:nvSpPr>
          <p:spPr bwMode="auto">
            <a:xfrm>
              <a:off x="3456"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89" name="Rectangle 21"/>
            <p:cNvSpPr>
              <a:spLocks noChangeArrowheads="1"/>
            </p:cNvSpPr>
            <p:nvPr/>
          </p:nvSpPr>
          <p:spPr bwMode="auto">
            <a:xfrm>
              <a:off x="4512"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90" name="Rectangle 22"/>
            <p:cNvSpPr>
              <a:spLocks noChangeArrowheads="1"/>
            </p:cNvSpPr>
            <p:nvPr/>
          </p:nvSpPr>
          <p:spPr bwMode="auto">
            <a:xfrm>
              <a:off x="720" y="196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91" name="Rectangle 23"/>
            <p:cNvSpPr>
              <a:spLocks noChangeArrowheads="1"/>
            </p:cNvSpPr>
            <p:nvPr/>
          </p:nvSpPr>
          <p:spPr bwMode="auto">
            <a:xfrm>
              <a:off x="576" y="196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92" name="Rectangle 24"/>
            <p:cNvSpPr>
              <a:spLocks noChangeArrowheads="1"/>
            </p:cNvSpPr>
            <p:nvPr/>
          </p:nvSpPr>
          <p:spPr bwMode="auto">
            <a:xfrm>
              <a:off x="1344"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93" name="Rectangle 25"/>
            <p:cNvSpPr>
              <a:spLocks noChangeArrowheads="1"/>
            </p:cNvSpPr>
            <p:nvPr/>
          </p:nvSpPr>
          <p:spPr bwMode="auto">
            <a:xfrm>
              <a:off x="2400"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94" name="Rectangle 26"/>
            <p:cNvSpPr>
              <a:spLocks noChangeArrowheads="1"/>
            </p:cNvSpPr>
            <p:nvPr/>
          </p:nvSpPr>
          <p:spPr bwMode="auto">
            <a:xfrm>
              <a:off x="3456"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95" name="Rectangle 27"/>
            <p:cNvSpPr>
              <a:spLocks noChangeArrowheads="1"/>
            </p:cNvSpPr>
            <p:nvPr/>
          </p:nvSpPr>
          <p:spPr bwMode="auto">
            <a:xfrm>
              <a:off x="4512"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96" name="Rectangle 28"/>
            <p:cNvSpPr>
              <a:spLocks noChangeArrowheads="1"/>
            </p:cNvSpPr>
            <p:nvPr/>
          </p:nvSpPr>
          <p:spPr bwMode="auto">
            <a:xfrm>
              <a:off x="720" y="21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97" name="Rectangle 29"/>
            <p:cNvSpPr>
              <a:spLocks noChangeArrowheads="1"/>
            </p:cNvSpPr>
            <p:nvPr/>
          </p:nvSpPr>
          <p:spPr bwMode="auto">
            <a:xfrm>
              <a:off x="576" y="21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98" name="Rectangle 30"/>
            <p:cNvSpPr>
              <a:spLocks noChangeArrowheads="1"/>
            </p:cNvSpPr>
            <p:nvPr/>
          </p:nvSpPr>
          <p:spPr bwMode="auto">
            <a:xfrm>
              <a:off x="1344"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599" name="Rectangle 31"/>
            <p:cNvSpPr>
              <a:spLocks noChangeArrowheads="1"/>
            </p:cNvSpPr>
            <p:nvPr/>
          </p:nvSpPr>
          <p:spPr bwMode="auto">
            <a:xfrm>
              <a:off x="2400"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00" name="Rectangle 32"/>
            <p:cNvSpPr>
              <a:spLocks noChangeArrowheads="1"/>
            </p:cNvSpPr>
            <p:nvPr/>
          </p:nvSpPr>
          <p:spPr bwMode="auto">
            <a:xfrm>
              <a:off x="3456"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01" name="Rectangle 33"/>
            <p:cNvSpPr>
              <a:spLocks noChangeArrowheads="1"/>
            </p:cNvSpPr>
            <p:nvPr/>
          </p:nvSpPr>
          <p:spPr bwMode="auto">
            <a:xfrm>
              <a:off x="4512"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02" name="Rectangle 34"/>
            <p:cNvSpPr>
              <a:spLocks noChangeArrowheads="1"/>
            </p:cNvSpPr>
            <p:nvPr/>
          </p:nvSpPr>
          <p:spPr bwMode="auto">
            <a:xfrm>
              <a:off x="720" y="23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03" name="Rectangle 35"/>
            <p:cNvSpPr>
              <a:spLocks noChangeArrowheads="1"/>
            </p:cNvSpPr>
            <p:nvPr/>
          </p:nvSpPr>
          <p:spPr bwMode="auto">
            <a:xfrm>
              <a:off x="576" y="23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04" name="Rectangle 36"/>
            <p:cNvSpPr>
              <a:spLocks noChangeArrowheads="1"/>
            </p:cNvSpPr>
            <p:nvPr/>
          </p:nvSpPr>
          <p:spPr bwMode="auto">
            <a:xfrm>
              <a:off x="1344"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05" name="Rectangle 37"/>
            <p:cNvSpPr>
              <a:spLocks noChangeArrowheads="1"/>
            </p:cNvSpPr>
            <p:nvPr/>
          </p:nvSpPr>
          <p:spPr bwMode="auto">
            <a:xfrm>
              <a:off x="2400"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06" name="Rectangle 38"/>
            <p:cNvSpPr>
              <a:spLocks noChangeArrowheads="1"/>
            </p:cNvSpPr>
            <p:nvPr/>
          </p:nvSpPr>
          <p:spPr bwMode="auto">
            <a:xfrm>
              <a:off x="3456"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07" name="Rectangle 39"/>
            <p:cNvSpPr>
              <a:spLocks noChangeArrowheads="1"/>
            </p:cNvSpPr>
            <p:nvPr/>
          </p:nvSpPr>
          <p:spPr bwMode="auto">
            <a:xfrm>
              <a:off x="4512"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08" name="Rectangle 40"/>
            <p:cNvSpPr>
              <a:spLocks noChangeArrowheads="1"/>
            </p:cNvSpPr>
            <p:nvPr/>
          </p:nvSpPr>
          <p:spPr bwMode="auto">
            <a:xfrm>
              <a:off x="720" y="254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09" name="Rectangle 41"/>
            <p:cNvSpPr>
              <a:spLocks noChangeArrowheads="1"/>
            </p:cNvSpPr>
            <p:nvPr/>
          </p:nvSpPr>
          <p:spPr bwMode="auto">
            <a:xfrm>
              <a:off x="576" y="254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10" name="Rectangle 42"/>
            <p:cNvSpPr>
              <a:spLocks noChangeArrowheads="1"/>
            </p:cNvSpPr>
            <p:nvPr/>
          </p:nvSpPr>
          <p:spPr bwMode="auto">
            <a:xfrm>
              <a:off x="1344"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11" name="Rectangle 43"/>
            <p:cNvSpPr>
              <a:spLocks noChangeArrowheads="1"/>
            </p:cNvSpPr>
            <p:nvPr/>
          </p:nvSpPr>
          <p:spPr bwMode="auto">
            <a:xfrm>
              <a:off x="2400"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12" name="Rectangle 44"/>
            <p:cNvSpPr>
              <a:spLocks noChangeArrowheads="1"/>
            </p:cNvSpPr>
            <p:nvPr/>
          </p:nvSpPr>
          <p:spPr bwMode="auto">
            <a:xfrm>
              <a:off x="3456"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13" name="Rectangle 45"/>
            <p:cNvSpPr>
              <a:spLocks noChangeArrowheads="1"/>
            </p:cNvSpPr>
            <p:nvPr/>
          </p:nvSpPr>
          <p:spPr bwMode="auto">
            <a:xfrm>
              <a:off x="4512"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14" name="Rectangle 46"/>
            <p:cNvSpPr>
              <a:spLocks noChangeArrowheads="1"/>
            </p:cNvSpPr>
            <p:nvPr/>
          </p:nvSpPr>
          <p:spPr bwMode="auto">
            <a:xfrm>
              <a:off x="720" y="273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15" name="Rectangle 47"/>
            <p:cNvSpPr>
              <a:spLocks noChangeArrowheads="1"/>
            </p:cNvSpPr>
            <p:nvPr/>
          </p:nvSpPr>
          <p:spPr bwMode="auto">
            <a:xfrm>
              <a:off x="576" y="273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16" name="Rectangle 48"/>
            <p:cNvSpPr>
              <a:spLocks noChangeArrowheads="1"/>
            </p:cNvSpPr>
            <p:nvPr/>
          </p:nvSpPr>
          <p:spPr bwMode="auto">
            <a:xfrm>
              <a:off x="1344"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17" name="Rectangle 49"/>
            <p:cNvSpPr>
              <a:spLocks noChangeArrowheads="1"/>
            </p:cNvSpPr>
            <p:nvPr/>
          </p:nvSpPr>
          <p:spPr bwMode="auto">
            <a:xfrm>
              <a:off x="2400"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18" name="Rectangle 50"/>
            <p:cNvSpPr>
              <a:spLocks noChangeArrowheads="1"/>
            </p:cNvSpPr>
            <p:nvPr/>
          </p:nvSpPr>
          <p:spPr bwMode="auto">
            <a:xfrm>
              <a:off x="3456"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19" name="Rectangle 51"/>
            <p:cNvSpPr>
              <a:spLocks noChangeArrowheads="1"/>
            </p:cNvSpPr>
            <p:nvPr/>
          </p:nvSpPr>
          <p:spPr bwMode="auto">
            <a:xfrm>
              <a:off x="4512"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20" name="Rectangle 52"/>
            <p:cNvSpPr>
              <a:spLocks noChangeArrowheads="1"/>
            </p:cNvSpPr>
            <p:nvPr/>
          </p:nvSpPr>
          <p:spPr bwMode="auto">
            <a:xfrm>
              <a:off x="720" y="33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21" name="Rectangle 53"/>
            <p:cNvSpPr>
              <a:spLocks noChangeArrowheads="1"/>
            </p:cNvSpPr>
            <p:nvPr/>
          </p:nvSpPr>
          <p:spPr bwMode="auto">
            <a:xfrm>
              <a:off x="576" y="33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22" name="Rectangle 54"/>
            <p:cNvSpPr>
              <a:spLocks noChangeArrowheads="1"/>
            </p:cNvSpPr>
            <p:nvPr/>
          </p:nvSpPr>
          <p:spPr bwMode="auto">
            <a:xfrm>
              <a:off x="1344"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23" name="Rectangle 55"/>
            <p:cNvSpPr>
              <a:spLocks noChangeArrowheads="1"/>
            </p:cNvSpPr>
            <p:nvPr/>
          </p:nvSpPr>
          <p:spPr bwMode="auto">
            <a:xfrm>
              <a:off x="2400"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24" name="Rectangle 56"/>
            <p:cNvSpPr>
              <a:spLocks noChangeArrowheads="1"/>
            </p:cNvSpPr>
            <p:nvPr/>
          </p:nvSpPr>
          <p:spPr bwMode="auto">
            <a:xfrm>
              <a:off x="3456"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25" name="Rectangle 57"/>
            <p:cNvSpPr>
              <a:spLocks noChangeArrowheads="1"/>
            </p:cNvSpPr>
            <p:nvPr/>
          </p:nvSpPr>
          <p:spPr bwMode="auto">
            <a:xfrm>
              <a:off x="4512"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26" name="Rectangle 58"/>
            <p:cNvSpPr>
              <a:spLocks noChangeArrowheads="1"/>
            </p:cNvSpPr>
            <p:nvPr/>
          </p:nvSpPr>
          <p:spPr bwMode="auto">
            <a:xfrm>
              <a:off x="720" y="35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27" name="Rectangle 59"/>
            <p:cNvSpPr>
              <a:spLocks noChangeArrowheads="1"/>
            </p:cNvSpPr>
            <p:nvPr/>
          </p:nvSpPr>
          <p:spPr bwMode="auto">
            <a:xfrm>
              <a:off x="576" y="35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28" name="Rectangle 60"/>
            <p:cNvSpPr>
              <a:spLocks noChangeArrowheads="1"/>
            </p:cNvSpPr>
            <p:nvPr/>
          </p:nvSpPr>
          <p:spPr bwMode="auto">
            <a:xfrm>
              <a:off x="1344"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29" name="Rectangle 61"/>
            <p:cNvSpPr>
              <a:spLocks noChangeArrowheads="1"/>
            </p:cNvSpPr>
            <p:nvPr/>
          </p:nvSpPr>
          <p:spPr bwMode="auto">
            <a:xfrm>
              <a:off x="2400"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30" name="Rectangle 62"/>
            <p:cNvSpPr>
              <a:spLocks noChangeArrowheads="1"/>
            </p:cNvSpPr>
            <p:nvPr/>
          </p:nvSpPr>
          <p:spPr bwMode="auto">
            <a:xfrm>
              <a:off x="3456"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31" name="Rectangle 63"/>
            <p:cNvSpPr>
              <a:spLocks noChangeArrowheads="1"/>
            </p:cNvSpPr>
            <p:nvPr/>
          </p:nvSpPr>
          <p:spPr bwMode="auto">
            <a:xfrm>
              <a:off x="4512"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5632" name="Text Box 64"/>
            <p:cNvSpPr txBox="1">
              <a:spLocks noChangeArrowheads="1"/>
            </p:cNvSpPr>
            <p:nvPr/>
          </p:nvSpPr>
          <p:spPr bwMode="auto">
            <a:xfrm>
              <a:off x="2390"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nvGrpSpPr>
            <p:cNvPr id="3" name="Group 65"/>
            <p:cNvGrpSpPr>
              <a:grpSpLocks/>
            </p:cNvGrpSpPr>
            <p:nvPr/>
          </p:nvGrpSpPr>
          <p:grpSpPr bwMode="auto">
            <a:xfrm>
              <a:off x="336" y="880"/>
              <a:ext cx="969" cy="567"/>
              <a:chOff x="336" y="880"/>
              <a:chExt cx="969" cy="567"/>
            </a:xfrm>
          </p:grpSpPr>
          <p:sp>
            <p:nvSpPr>
              <p:cNvPr id="2925634" name="Text Box 66"/>
              <p:cNvSpPr txBox="1">
                <a:spLocks noChangeArrowheads="1"/>
              </p:cNvSpPr>
              <p:nvPr/>
            </p:nvSpPr>
            <p:spPr bwMode="auto">
              <a:xfrm>
                <a:off x="336" y="880"/>
                <a:ext cx="63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25635" name="Text Box 67"/>
              <p:cNvSpPr txBox="1">
                <a:spLocks noChangeArrowheads="1"/>
              </p:cNvSpPr>
              <p:nvPr/>
            </p:nvSpPr>
            <p:spPr bwMode="auto">
              <a:xfrm>
                <a:off x="816" y="1120"/>
                <a:ext cx="48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grpSp>
        <p:grpSp>
          <p:nvGrpSpPr>
            <p:cNvPr id="4" name="Group 72"/>
            <p:cNvGrpSpPr>
              <a:grpSpLocks/>
            </p:cNvGrpSpPr>
            <p:nvPr/>
          </p:nvGrpSpPr>
          <p:grpSpPr bwMode="auto">
            <a:xfrm>
              <a:off x="0" y="1335"/>
              <a:ext cx="654" cy="2484"/>
              <a:chOff x="0" y="1335"/>
              <a:chExt cx="654" cy="2484"/>
            </a:xfrm>
          </p:grpSpPr>
          <p:sp>
            <p:nvSpPr>
              <p:cNvPr id="2925641" name="Text Box 73"/>
              <p:cNvSpPr txBox="1">
                <a:spLocks noChangeArrowheads="1"/>
              </p:cNvSpPr>
              <p:nvPr/>
            </p:nvSpPr>
            <p:spPr bwMode="auto">
              <a:xfrm>
                <a:off x="192" y="133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925642" name="Text Box 74"/>
              <p:cNvSpPr txBox="1">
                <a:spLocks noChangeArrowheads="1"/>
              </p:cNvSpPr>
              <p:nvPr/>
            </p:nvSpPr>
            <p:spPr bwMode="auto">
              <a:xfrm>
                <a:off x="192" y="152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a:t>
                </a:r>
                <a:endParaRPr lang="en-US" sz="2800">
                  <a:solidFill>
                    <a:schemeClr val="tx1"/>
                  </a:solidFill>
                  <a:latin typeface="Times" pitchFamily="-65" charset="0"/>
                </a:endParaRPr>
              </a:p>
            </p:txBody>
          </p:sp>
          <p:sp>
            <p:nvSpPr>
              <p:cNvPr id="2925643" name="Text Box 75"/>
              <p:cNvSpPr txBox="1">
                <a:spLocks noChangeArrowheads="1"/>
              </p:cNvSpPr>
              <p:nvPr/>
            </p:nvSpPr>
            <p:spPr bwMode="auto">
              <a:xfrm>
                <a:off x="192" y="171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25644" name="Text Box 76"/>
              <p:cNvSpPr txBox="1">
                <a:spLocks noChangeArrowheads="1"/>
              </p:cNvSpPr>
              <p:nvPr/>
            </p:nvSpPr>
            <p:spPr bwMode="auto">
              <a:xfrm>
                <a:off x="192" y="1911"/>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925645" name="Text Box 77"/>
              <p:cNvSpPr txBox="1">
                <a:spLocks noChangeArrowheads="1"/>
              </p:cNvSpPr>
              <p:nvPr/>
            </p:nvSpPr>
            <p:spPr bwMode="auto">
              <a:xfrm>
                <a:off x="192" y="2103"/>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925646" name="Text Box 78"/>
              <p:cNvSpPr txBox="1">
                <a:spLocks noChangeArrowheads="1"/>
              </p:cNvSpPr>
              <p:nvPr/>
            </p:nvSpPr>
            <p:spPr bwMode="auto">
              <a:xfrm>
                <a:off x="192" y="229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925647" name="Text Box 79"/>
              <p:cNvSpPr txBox="1">
                <a:spLocks noChangeArrowheads="1"/>
              </p:cNvSpPr>
              <p:nvPr/>
            </p:nvSpPr>
            <p:spPr bwMode="auto">
              <a:xfrm>
                <a:off x="192" y="248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925648" name="Text Box 80"/>
              <p:cNvSpPr txBox="1">
                <a:spLocks noChangeArrowheads="1"/>
              </p:cNvSpPr>
              <p:nvPr/>
            </p:nvSpPr>
            <p:spPr bwMode="auto">
              <a:xfrm>
                <a:off x="192" y="267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925649" name="Text Box 81"/>
              <p:cNvSpPr txBox="1">
                <a:spLocks noChangeArrowheads="1"/>
              </p:cNvSpPr>
              <p:nvPr/>
            </p:nvSpPr>
            <p:spPr bwMode="auto">
              <a:xfrm>
                <a:off x="0" y="3300"/>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1022</a:t>
                </a:r>
                <a:endParaRPr lang="en-US" sz="2800">
                  <a:solidFill>
                    <a:schemeClr val="tx1"/>
                  </a:solidFill>
                  <a:latin typeface="Times" pitchFamily="-65" charset="0"/>
                </a:endParaRPr>
              </a:p>
            </p:txBody>
          </p:sp>
          <p:sp>
            <p:nvSpPr>
              <p:cNvPr id="2925650" name="Text Box 82"/>
              <p:cNvSpPr txBox="1">
                <a:spLocks noChangeArrowheads="1"/>
              </p:cNvSpPr>
              <p:nvPr/>
            </p:nvSpPr>
            <p:spPr bwMode="auto">
              <a:xfrm>
                <a:off x="0" y="3492"/>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1023</a:t>
                </a:r>
                <a:endParaRPr lang="en-US" sz="2800">
                  <a:solidFill>
                    <a:schemeClr val="tx1"/>
                  </a:solidFill>
                  <a:latin typeface="Times" pitchFamily="-65" charset="0"/>
                </a:endParaRPr>
              </a:p>
            </p:txBody>
          </p:sp>
          <p:sp>
            <p:nvSpPr>
              <p:cNvPr id="2925651" name="Text Box 83"/>
              <p:cNvSpPr txBox="1">
                <a:spLocks noChangeArrowheads="1"/>
              </p:cNvSpPr>
              <p:nvPr/>
            </p:nvSpPr>
            <p:spPr bwMode="auto">
              <a:xfrm>
                <a:off x="192"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2925652" name="Text Box 84"/>
          <p:cNvSpPr txBox="1">
            <a:spLocks noChangeArrowheads="1"/>
          </p:cNvSpPr>
          <p:nvPr/>
        </p:nvSpPr>
        <p:spPr bwMode="auto">
          <a:xfrm>
            <a:off x="841375" y="26066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1</a:t>
            </a:r>
          </a:p>
        </p:txBody>
      </p:sp>
      <p:sp>
        <p:nvSpPr>
          <p:cNvPr id="2925653" name="Text Box 85"/>
          <p:cNvSpPr txBox="1">
            <a:spLocks noChangeArrowheads="1"/>
          </p:cNvSpPr>
          <p:nvPr/>
        </p:nvSpPr>
        <p:spPr bwMode="auto">
          <a:xfrm>
            <a:off x="1470025" y="26257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0</a:t>
            </a:r>
          </a:p>
        </p:txBody>
      </p:sp>
      <p:sp>
        <p:nvSpPr>
          <p:cNvPr id="2925658" name="Rectangle 90"/>
          <p:cNvSpPr>
            <a:spLocks noGrp="1" noChangeArrowheads="1"/>
          </p:cNvSpPr>
          <p:nvPr>
            <p:ph type="body" idx="1"/>
          </p:nvPr>
        </p:nvSpPr>
        <p:spPr>
          <a:xfrm>
            <a:off x="381000" y="1076325"/>
            <a:ext cx="8286750" cy="371475"/>
          </a:xfrm>
          <a:noFill/>
          <a:ln/>
        </p:spPr>
        <p:txBody>
          <a:bodyPr/>
          <a:lstStyle/>
          <a:p>
            <a:pPr marL="285750" indent="-285750"/>
            <a:r>
              <a:rPr lang="en-US" sz="2800" dirty="0">
                <a:latin typeface="Courier New" pitchFamily="-65" charset="0"/>
              </a:rPr>
              <a:t>000000000000000010 </a:t>
            </a:r>
            <a:r>
              <a:rPr lang="en-US" sz="2800" u="sng" dirty="0">
                <a:solidFill>
                  <a:srgbClr val="FF0000"/>
                </a:solidFill>
                <a:latin typeface="Courier New" pitchFamily="-65" charset="0"/>
              </a:rPr>
              <a:t>0000000001</a:t>
            </a:r>
            <a:r>
              <a:rPr lang="en-US" sz="2800" dirty="0">
                <a:latin typeface="Courier New" pitchFamily="-65" charset="0"/>
              </a:rPr>
              <a:t> 0100</a:t>
            </a:r>
            <a:endParaRPr lang="en-US" dirty="0"/>
          </a:p>
        </p:txBody>
      </p:sp>
      <p:sp>
        <p:nvSpPr>
          <p:cNvPr id="2925659" name="Text Box 91"/>
          <p:cNvSpPr txBox="1">
            <a:spLocks noChangeArrowheads="1"/>
          </p:cNvSpPr>
          <p:nvPr/>
        </p:nvSpPr>
        <p:spPr bwMode="auto">
          <a:xfrm>
            <a:off x="841375" y="31972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1</a:t>
            </a:r>
          </a:p>
        </p:txBody>
      </p:sp>
      <p:sp>
        <p:nvSpPr>
          <p:cNvPr id="2925660" name="Text Box 92"/>
          <p:cNvSpPr txBox="1">
            <a:spLocks noChangeArrowheads="1"/>
          </p:cNvSpPr>
          <p:nvPr/>
        </p:nvSpPr>
        <p:spPr bwMode="auto">
          <a:xfrm>
            <a:off x="1470025" y="32162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0</a:t>
            </a:r>
          </a:p>
        </p:txBody>
      </p:sp>
      <p:sp>
        <p:nvSpPr>
          <p:cNvPr id="2925665" name="Text Box 97"/>
          <p:cNvSpPr txBox="1">
            <a:spLocks noChangeArrowheads="1"/>
          </p:cNvSpPr>
          <p:nvPr/>
        </p:nvSpPr>
        <p:spPr bwMode="auto">
          <a:xfrm>
            <a:off x="0" y="1995487"/>
            <a:ext cx="11128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a:t>
            </a:r>
          </a:p>
        </p:txBody>
      </p:sp>
      <p:sp>
        <p:nvSpPr>
          <p:cNvPr id="2925666" name="Text Box 98"/>
          <p:cNvSpPr txBox="1">
            <a:spLocks noChangeArrowheads="1"/>
          </p:cNvSpPr>
          <p:nvPr/>
        </p:nvSpPr>
        <p:spPr bwMode="auto">
          <a:xfrm>
            <a:off x="1981200" y="1385887"/>
            <a:ext cx="1646238" cy="519113"/>
          </a:xfrm>
          <a:prstGeom prst="rect">
            <a:avLst/>
          </a:prstGeom>
          <a:noFill/>
          <a:ln w="12700">
            <a:noFill/>
            <a:miter lim="800000"/>
            <a:headEnd/>
            <a:tailEnd/>
          </a:ln>
          <a:effectLst/>
        </p:spPr>
        <p:txBody>
          <a:bodyPr wrap="none">
            <a:prstTxWarp prst="textNoShape">
              <a:avLst/>
            </a:prstTxWarp>
            <a:spAutoFit/>
          </a:bodyPr>
          <a:lstStyle/>
          <a:p>
            <a:r>
              <a:rPr lang="en-US" sz="2800" b="1" dirty="0">
                <a:solidFill>
                  <a:schemeClr val="tx1"/>
                </a:solidFill>
              </a:rPr>
              <a:t>Tag field</a:t>
            </a:r>
          </a:p>
        </p:txBody>
      </p:sp>
      <p:sp>
        <p:nvSpPr>
          <p:cNvPr id="2925667" name="Text Box 99"/>
          <p:cNvSpPr txBox="1">
            <a:spLocks noChangeArrowheads="1"/>
          </p:cNvSpPr>
          <p:nvPr/>
        </p:nvSpPr>
        <p:spPr bwMode="auto">
          <a:xfrm>
            <a:off x="4927600" y="1385887"/>
            <a:ext cx="1943100" cy="519113"/>
          </a:xfrm>
          <a:prstGeom prst="rect">
            <a:avLst/>
          </a:prstGeom>
          <a:noFill/>
          <a:ln w="12700">
            <a:noFill/>
            <a:miter lim="800000"/>
            <a:headEnd/>
            <a:tailEnd/>
          </a:ln>
          <a:effectLst/>
        </p:spPr>
        <p:txBody>
          <a:bodyPr wrap="none">
            <a:prstTxWarp prst="textNoShape">
              <a:avLst/>
            </a:prstTxWarp>
            <a:spAutoFit/>
          </a:bodyPr>
          <a:lstStyle/>
          <a:p>
            <a:r>
              <a:rPr lang="en-US" sz="2800" b="1" dirty="0">
                <a:solidFill>
                  <a:schemeClr val="tx1"/>
                </a:solidFill>
              </a:rPr>
              <a:t>Index field</a:t>
            </a:r>
          </a:p>
        </p:txBody>
      </p:sp>
      <p:sp>
        <p:nvSpPr>
          <p:cNvPr id="2925668" name="Text Box 100"/>
          <p:cNvSpPr txBox="1">
            <a:spLocks noChangeArrowheads="1"/>
          </p:cNvSpPr>
          <p:nvPr/>
        </p:nvSpPr>
        <p:spPr bwMode="auto">
          <a:xfrm>
            <a:off x="7061200" y="1385887"/>
            <a:ext cx="1211263" cy="519113"/>
          </a:xfrm>
          <a:prstGeom prst="rect">
            <a:avLst/>
          </a:prstGeom>
          <a:noFill/>
          <a:ln w="12700">
            <a:noFill/>
            <a:miter lim="800000"/>
            <a:headEnd/>
            <a:tailEnd/>
          </a:ln>
          <a:effectLst/>
        </p:spPr>
        <p:txBody>
          <a:bodyPr wrap="none">
            <a:prstTxWarp prst="textNoShape">
              <a:avLst/>
            </a:prstTxWarp>
            <a:spAutoFit/>
          </a:bodyPr>
          <a:lstStyle/>
          <a:p>
            <a:r>
              <a:rPr lang="en-US" sz="2800" b="1" dirty="0">
                <a:solidFill>
                  <a:schemeClr val="tx1"/>
                </a:solidFill>
              </a:rPr>
              <a:t>Offset</a:t>
            </a:r>
          </a:p>
        </p:txBody>
      </p:sp>
      <p:sp>
        <p:nvSpPr>
          <p:cNvPr id="2925669" name="Text Box 101"/>
          <p:cNvSpPr txBox="1">
            <a:spLocks noChangeArrowheads="1"/>
          </p:cNvSpPr>
          <p:nvPr/>
        </p:nvSpPr>
        <p:spPr bwMode="auto">
          <a:xfrm>
            <a:off x="874713" y="23272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5670" name="Text Box 102"/>
          <p:cNvSpPr txBox="1">
            <a:spLocks noChangeArrowheads="1"/>
          </p:cNvSpPr>
          <p:nvPr/>
        </p:nvSpPr>
        <p:spPr bwMode="auto">
          <a:xfrm>
            <a:off x="874713" y="2949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5671" name="Text Box 103"/>
          <p:cNvSpPr txBox="1">
            <a:spLocks noChangeArrowheads="1"/>
          </p:cNvSpPr>
          <p:nvPr/>
        </p:nvSpPr>
        <p:spPr bwMode="auto">
          <a:xfrm>
            <a:off x="887413" y="35718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5672" name="Text Box 104"/>
          <p:cNvSpPr txBox="1">
            <a:spLocks noChangeArrowheads="1"/>
          </p:cNvSpPr>
          <p:nvPr/>
        </p:nvSpPr>
        <p:spPr bwMode="auto">
          <a:xfrm>
            <a:off x="887413" y="38766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5673" name="Text Box 105"/>
          <p:cNvSpPr txBox="1">
            <a:spLocks noChangeArrowheads="1"/>
          </p:cNvSpPr>
          <p:nvPr/>
        </p:nvSpPr>
        <p:spPr bwMode="auto">
          <a:xfrm>
            <a:off x="887413" y="41814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5674" name="Text Box 106"/>
          <p:cNvSpPr txBox="1">
            <a:spLocks noChangeArrowheads="1"/>
          </p:cNvSpPr>
          <p:nvPr/>
        </p:nvSpPr>
        <p:spPr bwMode="auto">
          <a:xfrm>
            <a:off x="887413" y="44989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5675" name="Text Box 107"/>
          <p:cNvSpPr txBox="1">
            <a:spLocks noChangeArrowheads="1"/>
          </p:cNvSpPr>
          <p:nvPr/>
        </p:nvSpPr>
        <p:spPr bwMode="auto">
          <a:xfrm>
            <a:off x="887413" y="5489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5676" name="Text Box 108"/>
          <p:cNvSpPr txBox="1">
            <a:spLocks noChangeArrowheads="1"/>
          </p:cNvSpPr>
          <p:nvPr/>
        </p:nvSpPr>
        <p:spPr bwMode="auto">
          <a:xfrm>
            <a:off x="887413" y="57943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109" name="Text Box 69"/>
          <p:cNvSpPr txBox="1">
            <a:spLocks noChangeArrowheads="1"/>
          </p:cNvSpPr>
          <p:nvPr/>
        </p:nvSpPr>
        <p:spPr bwMode="auto">
          <a:xfrm>
            <a:off x="2438400" y="18875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0xc-f</a:t>
            </a:r>
            <a:endParaRPr lang="en-US" sz="2800" b="1" dirty="0">
              <a:solidFill>
                <a:schemeClr val="tx1"/>
              </a:solidFill>
              <a:latin typeface="Times" pitchFamily="-65" charset="0"/>
            </a:endParaRPr>
          </a:p>
        </p:txBody>
      </p:sp>
      <p:sp>
        <p:nvSpPr>
          <p:cNvPr id="110" name="Text Box 70"/>
          <p:cNvSpPr txBox="1">
            <a:spLocks noChangeArrowheads="1"/>
          </p:cNvSpPr>
          <p:nvPr/>
        </p:nvSpPr>
        <p:spPr bwMode="auto">
          <a:xfrm>
            <a:off x="4114800" y="18621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111" name="Text Box 71"/>
          <p:cNvSpPr txBox="1">
            <a:spLocks noChangeArrowheads="1"/>
          </p:cNvSpPr>
          <p:nvPr/>
        </p:nvSpPr>
        <p:spPr bwMode="auto">
          <a:xfrm>
            <a:off x="5791200" y="18621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0x4-7</a:t>
            </a:r>
            <a:endParaRPr lang="en-US" sz="2800" b="1" dirty="0">
              <a:solidFill>
                <a:schemeClr val="tx1"/>
              </a:solidFill>
              <a:latin typeface="Times" pitchFamily="-65" charset="0"/>
            </a:endParaRPr>
          </a:p>
        </p:txBody>
      </p:sp>
      <p:sp>
        <p:nvSpPr>
          <p:cNvPr id="112" name="Text Box 72"/>
          <p:cNvSpPr txBox="1">
            <a:spLocks noChangeArrowheads="1"/>
          </p:cNvSpPr>
          <p:nvPr/>
        </p:nvSpPr>
        <p:spPr bwMode="auto">
          <a:xfrm>
            <a:off x="7391400" y="18621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dirty="0">
              <a:solidFill>
                <a:schemeClr val="tx1"/>
              </a:solidFill>
              <a:latin typeface="Times" pitchFamily="-65" charset="0"/>
            </a:endParaRPr>
          </a:p>
        </p:txBody>
      </p:sp>
      <p:sp>
        <p:nvSpPr>
          <p:cNvPr id="113" name="Text Box 86"/>
          <p:cNvSpPr txBox="1">
            <a:spLocks noChangeArrowheads="1"/>
          </p:cNvSpPr>
          <p:nvPr/>
        </p:nvSpPr>
        <p:spPr bwMode="auto">
          <a:xfrm>
            <a:off x="2765425" y="26257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d</a:t>
            </a:r>
            <a:endParaRPr lang="en-US" sz="2400" b="1" dirty="0">
              <a:solidFill>
                <a:schemeClr val="tx1"/>
              </a:solidFill>
            </a:endParaRPr>
          </a:p>
        </p:txBody>
      </p:sp>
      <p:sp>
        <p:nvSpPr>
          <p:cNvPr id="114" name="Text Box 87"/>
          <p:cNvSpPr txBox="1">
            <a:spLocks noChangeArrowheads="1"/>
          </p:cNvSpPr>
          <p:nvPr/>
        </p:nvSpPr>
        <p:spPr bwMode="auto">
          <a:xfrm>
            <a:off x="4460875" y="26257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c</a:t>
            </a:r>
            <a:endParaRPr lang="en-US" sz="2400" b="1" dirty="0">
              <a:solidFill>
                <a:schemeClr val="tx1"/>
              </a:solidFill>
            </a:endParaRPr>
          </a:p>
        </p:txBody>
      </p:sp>
      <p:sp>
        <p:nvSpPr>
          <p:cNvPr id="115" name="Text Box 88"/>
          <p:cNvSpPr txBox="1">
            <a:spLocks noChangeArrowheads="1"/>
          </p:cNvSpPr>
          <p:nvPr/>
        </p:nvSpPr>
        <p:spPr bwMode="auto">
          <a:xfrm>
            <a:off x="6175375" y="26257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b</a:t>
            </a:r>
            <a:endParaRPr lang="en-US" sz="2400" b="1" dirty="0">
              <a:solidFill>
                <a:schemeClr val="tx1"/>
              </a:solidFill>
            </a:endParaRPr>
          </a:p>
        </p:txBody>
      </p:sp>
      <p:sp>
        <p:nvSpPr>
          <p:cNvPr id="116" name="Text Box 89"/>
          <p:cNvSpPr txBox="1">
            <a:spLocks noChangeArrowheads="1"/>
          </p:cNvSpPr>
          <p:nvPr/>
        </p:nvSpPr>
        <p:spPr bwMode="auto">
          <a:xfrm>
            <a:off x="7813675" y="26257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smtClean="0">
                <a:solidFill>
                  <a:schemeClr val="tx1"/>
                </a:solidFill>
              </a:rPr>
              <a:t>a</a:t>
            </a:r>
            <a:endParaRPr lang="en-US" sz="2400" b="1" dirty="0">
              <a:solidFill>
                <a:schemeClr val="tx1"/>
              </a:solidFill>
            </a:endParaRPr>
          </a:p>
        </p:txBody>
      </p:sp>
      <p:sp>
        <p:nvSpPr>
          <p:cNvPr id="117" name="Text Box 93"/>
          <p:cNvSpPr txBox="1">
            <a:spLocks noChangeArrowheads="1"/>
          </p:cNvSpPr>
          <p:nvPr/>
        </p:nvSpPr>
        <p:spPr bwMode="auto">
          <a:xfrm>
            <a:off x="2765425" y="321627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h</a:t>
            </a:r>
            <a:endParaRPr lang="en-US" sz="2400" b="1" dirty="0">
              <a:solidFill>
                <a:schemeClr val="tx1"/>
              </a:solidFill>
            </a:endParaRPr>
          </a:p>
        </p:txBody>
      </p:sp>
      <p:sp>
        <p:nvSpPr>
          <p:cNvPr id="118" name="Text Box 94"/>
          <p:cNvSpPr txBox="1">
            <a:spLocks noChangeArrowheads="1"/>
          </p:cNvSpPr>
          <p:nvPr/>
        </p:nvSpPr>
        <p:spPr bwMode="auto">
          <a:xfrm>
            <a:off x="4460875" y="321627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g</a:t>
            </a:r>
            <a:endParaRPr lang="en-US" sz="2400" b="1" dirty="0">
              <a:solidFill>
                <a:schemeClr val="tx1"/>
              </a:solidFill>
            </a:endParaRPr>
          </a:p>
        </p:txBody>
      </p:sp>
      <p:sp>
        <p:nvSpPr>
          <p:cNvPr id="119" name="Text Box 95"/>
          <p:cNvSpPr txBox="1">
            <a:spLocks noChangeArrowheads="1"/>
          </p:cNvSpPr>
          <p:nvPr/>
        </p:nvSpPr>
        <p:spPr bwMode="auto">
          <a:xfrm>
            <a:off x="6175375" y="3216275"/>
            <a:ext cx="274434"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f</a:t>
            </a:r>
            <a:endParaRPr lang="en-US" sz="2400" b="1" dirty="0">
              <a:solidFill>
                <a:schemeClr val="tx1"/>
              </a:solidFill>
            </a:endParaRPr>
          </a:p>
        </p:txBody>
      </p:sp>
      <p:sp>
        <p:nvSpPr>
          <p:cNvPr id="120" name="Text Box 96"/>
          <p:cNvSpPr txBox="1">
            <a:spLocks noChangeArrowheads="1"/>
          </p:cNvSpPr>
          <p:nvPr/>
        </p:nvSpPr>
        <p:spPr bwMode="auto">
          <a:xfrm>
            <a:off x="7813675" y="3216275"/>
            <a:ext cx="325029"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27618" name="Rectangle 2"/>
          <p:cNvSpPr>
            <a:spLocks noGrp="1" noChangeArrowheads="1"/>
          </p:cNvSpPr>
          <p:nvPr>
            <p:ph type="title"/>
          </p:nvPr>
        </p:nvSpPr>
        <p:spPr>
          <a:xfrm>
            <a:off x="647700" y="241300"/>
            <a:ext cx="8496300" cy="474663"/>
          </a:xfrm>
        </p:spPr>
        <p:txBody>
          <a:bodyPr/>
          <a:lstStyle/>
          <a:p>
            <a:r>
              <a:rPr lang="en-US" dirty="0"/>
              <a:t>So read Cache Block 1, Data is Valid</a:t>
            </a:r>
          </a:p>
        </p:txBody>
      </p:sp>
      <p:grpSp>
        <p:nvGrpSpPr>
          <p:cNvPr id="2" name="Group 3"/>
          <p:cNvGrpSpPr>
            <a:grpSpLocks/>
          </p:cNvGrpSpPr>
          <p:nvPr/>
        </p:nvGrpSpPr>
        <p:grpSpPr bwMode="auto">
          <a:xfrm>
            <a:off x="0" y="1582737"/>
            <a:ext cx="8839200" cy="4665663"/>
            <a:chOff x="0" y="880"/>
            <a:chExt cx="5568" cy="2939"/>
          </a:xfrm>
        </p:grpSpPr>
        <p:sp>
          <p:nvSpPr>
            <p:cNvPr id="2927620" name="Rectangle 4"/>
            <p:cNvSpPr>
              <a:spLocks noChangeArrowheads="1"/>
            </p:cNvSpPr>
            <p:nvPr/>
          </p:nvSpPr>
          <p:spPr bwMode="auto">
            <a:xfrm>
              <a:off x="720" y="13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21" name="Rectangle 5"/>
            <p:cNvSpPr>
              <a:spLocks noChangeArrowheads="1"/>
            </p:cNvSpPr>
            <p:nvPr/>
          </p:nvSpPr>
          <p:spPr bwMode="auto">
            <a:xfrm>
              <a:off x="576" y="13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22" name="Rectangle 6"/>
            <p:cNvSpPr>
              <a:spLocks noChangeArrowheads="1"/>
            </p:cNvSpPr>
            <p:nvPr/>
          </p:nvSpPr>
          <p:spPr bwMode="auto">
            <a:xfrm>
              <a:off x="1344"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23" name="Rectangle 7"/>
            <p:cNvSpPr>
              <a:spLocks noChangeArrowheads="1"/>
            </p:cNvSpPr>
            <p:nvPr/>
          </p:nvSpPr>
          <p:spPr bwMode="auto">
            <a:xfrm>
              <a:off x="2400"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24" name="Rectangle 8"/>
            <p:cNvSpPr>
              <a:spLocks noChangeArrowheads="1"/>
            </p:cNvSpPr>
            <p:nvPr/>
          </p:nvSpPr>
          <p:spPr bwMode="auto">
            <a:xfrm>
              <a:off x="3456"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25" name="Rectangle 9"/>
            <p:cNvSpPr>
              <a:spLocks noChangeArrowheads="1"/>
            </p:cNvSpPr>
            <p:nvPr/>
          </p:nvSpPr>
          <p:spPr bwMode="auto">
            <a:xfrm>
              <a:off x="4512"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26" name="Rectangle 10"/>
            <p:cNvSpPr>
              <a:spLocks noChangeArrowheads="1"/>
            </p:cNvSpPr>
            <p:nvPr/>
          </p:nvSpPr>
          <p:spPr bwMode="auto">
            <a:xfrm>
              <a:off x="720" y="158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27" name="Rectangle 11"/>
            <p:cNvSpPr>
              <a:spLocks noChangeArrowheads="1"/>
            </p:cNvSpPr>
            <p:nvPr/>
          </p:nvSpPr>
          <p:spPr bwMode="auto">
            <a:xfrm>
              <a:off x="576" y="158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28" name="Rectangle 12"/>
            <p:cNvSpPr>
              <a:spLocks noChangeArrowheads="1"/>
            </p:cNvSpPr>
            <p:nvPr/>
          </p:nvSpPr>
          <p:spPr bwMode="auto">
            <a:xfrm>
              <a:off x="1344"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29" name="Rectangle 13"/>
            <p:cNvSpPr>
              <a:spLocks noChangeArrowheads="1"/>
            </p:cNvSpPr>
            <p:nvPr/>
          </p:nvSpPr>
          <p:spPr bwMode="auto">
            <a:xfrm>
              <a:off x="2400"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30" name="Rectangle 14"/>
            <p:cNvSpPr>
              <a:spLocks noChangeArrowheads="1"/>
            </p:cNvSpPr>
            <p:nvPr/>
          </p:nvSpPr>
          <p:spPr bwMode="auto">
            <a:xfrm>
              <a:off x="3456"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31" name="Rectangle 15"/>
            <p:cNvSpPr>
              <a:spLocks noChangeArrowheads="1"/>
            </p:cNvSpPr>
            <p:nvPr/>
          </p:nvSpPr>
          <p:spPr bwMode="auto">
            <a:xfrm>
              <a:off x="4512"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32" name="Rectangle 16"/>
            <p:cNvSpPr>
              <a:spLocks noChangeArrowheads="1"/>
            </p:cNvSpPr>
            <p:nvPr/>
          </p:nvSpPr>
          <p:spPr bwMode="auto">
            <a:xfrm>
              <a:off x="720" y="177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33" name="Rectangle 17"/>
            <p:cNvSpPr>
              <a:spLocks noChangeArrowheads="1"/>
            </p:cNvSpPr>
            <p:nvPr/>
          </p:nvSpPr>
          <p:spPr bwMode="auto">
            <a:xfrm>
              <a:off x="576" y="177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34" name="Rectangle 18"/>
            <p:cNvSpPr>
              <a:spLocks noChangeArrowheads="1"/>
            </p:cNvSpPr>
            <p:nvPr/>
          </p:nvSpPr>
          <p:spPr bwMode="auto">
            <a:xfrm>
              <a:off x="1344"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35" name="Rectangle 19"/>
            <p:cNvSpPr>
              <a:spLocks noChangeArrowheads="1"/>
            </p:cNvSpPr>
            <p:nvPr/>
          </p:nvSpPr>
          <p:spPr bwMode="auto">
            <a:xfrm>
              <a:off x="2400"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36" name="Rectangle 20"/>
            <p:cNvSpPr>
              <a:spLocks noChangeArrowheads="1"/>
            </p:cNvSpPr>
            <p:nvPr/>
          </p:nvSpPr>
          <p:spPr bwMode="auto">
            <a:xfrm>
              <a:off x="3456"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37" name="Rectangle 21"/>
            <p:cNvSpPr>
              <a:spLocks noChangeArrowheads="1"/>
            </p:cNvSpPr>
            <p:nvPr/>
          </p:nvSpPr>
          <p:spPr bwMode="auto">
            <a:xfrm>
              <a:off x="4512"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38" name="Rectangle 22"/>
            <p:cNvSpPr>
              <a:spLocks noChangeArrowheads="1"/>
            </p:cNvSpPr>
            <p:nvPr/>
          </p:nvSpPr>
          <p:spPr bwMode="auto">
            <a:xfrm>
              <a:off x="720" y="196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39" name="Rectangle 23"/>
            <p:cNvSpPr>
              <a:spLocks noChangeArrowheads="1"/>
            </p:cNvSpPr>
            <p:nvPr/>
          </p:nvSpPr>
          <p:spPr bwMode="auto">
            <a:xfrm>
              <a:off x="576" y="196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40" name="Rectangle 24"/>
            <p:cNvSpPr>
              <a:spLocks noChangeArrowheads="1"/>
            </p:cNvSpPr>
            <p:nvPr/>
          </p:nvSpPr>
          <p:spPr bwMode="auto">
            <a:xfrm>
              <a:off x="1344"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41" name="Rectangle 25"/>
            <p:cNvSpPr>
              <a:spLocks noChangeArrowheads="1"/>
            </p:cNvSpPr>
            <p:nvPr/>
          </p:nvSpPr>
          <p:spPr bwMode="auto">
            <a:xfrm>
              <a:off x="2400"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42" name="Rectangle 26"/>
            <p:cNvSpPr>
              <a:spLocks noChangeArrowheads="1"/>
            </p:cNvSpPr>
            <p:nvPr/>
          </p:nvSpPr>
          <p:spPr bwMode="auto">
            <a:xfrm>
              <a:off x="3456"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43" name="Rectangle 27"/>
            <p:cNvSpPr>
              <a:spLocks noChangeArrowheads="1"/>
            </p:cNvSpPr>
            <p:nvPr/>
          </p:nvSpPr>
          <p:spPr bwMode="auto">
            <a:xfrm>
              <a:off x="4512"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44" name="Rectangle 28"/>
            <p:cNvSpPr>
              <a:spLocks noChangeArrowheads="1"/>
            </p:cNvSpPr>
            <p:nvPr/>
          </p:nvSpPr>
          <p:spPr bwMode="auto">
            <a:xfrm>
              <a:off x="720" y="21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45" name="Rectangle 29"/>
            <p:cNvSpPr>
              <a:spLocks noChangeArrowheads="1"/>
            </p:cNvSpPr>
            <p:nvPr/>
          </p:nvSpPr>
          <p:spPr bwMode="auto">
            <a:xfrm>
              <a:off x="576" y="21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46" name="Rectangle 30"/>
            <p:cNvSpPr>
              <a:spLocks noChangeArrowheads="1"/>
            </p:cNvSpPr>
            <p:nvPr/>
          </p:nvSpPr>
          <p:spPr bwMode="auto">
            <a:xfrm>
              <a:off x="1344"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47" name="Rectangle 31"/>
            <p:cNvSpPr>
              <a:spLocks noChangeArrowheads="1"/>
            </p:cNvSpPr>
            <p:nvPr/>
          </p:nvSpPr>
          <p:spPr bwMode="auto">
            <a:xfrm>
              <a:off x="2400"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48" name="Rectangle 32"/>
            <p:cNvSpPr>
              <a:spLocks noChangeArrowheads="1"/>
            </p:cNvSpPr>
            <p:nvPr/>
          </p:nvSpPr>
          <p:spPr bwMode="auto">
            <a:xfrm>
              <a:off x="3456"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49" name="Rectangle 33"/>
            <p:cNvSpPr>
              <a:spLocks noChangeArrowheads="1"/>
            </p:cNvSpPr>
            <p:nvPr/>
          </p:nvSpPr>
          <p:spPr bwMode="auto">
            <a:xfrm>
              <a:off x="4512"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50" name="Rectangle 34"/>
            <p:cNvSpPr>
              <a:spLocks noChangeArrowheads="1"/>
            </p:cNvSpPr>
            <p:nvPr/>
          </p:nvSpPr>
          <p:spPr bwMode="auto">
            <a:xfrm>
              <a:off x="720" y="23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51" name="Rectangle 35"/>
            <p:cNvSpPr>
              <a:spLocks noChangeArrowheads="1"/>
            </p:cNvSpPr>
            <p:nvPr/>
          </p:nvSpPr>
          <p:spPr bwMode="auto">
            <a:xfrm>
              <a:off x="576" y="23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52" name="Rectangle 36"/>
            <p:cNvSpPr>
              <a:spLocks noChangeArrowheads="1"/>
            </p:cNvSpPr>
            <p:nvPr/>
          </p:nvSpPr>
          <p:spPr bwMode="auto">
            <a:xfrm>
              <a:off x="1344"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53" name="Rectangle 37"/>
            <p:cNvSpPr>
              <a:spLocks noChangeArrowheads="1"/>
            </p:cNvSpPr>
            <p:nvPr/>
          </p:nvSpPr>
          <p:spPr bwMode="auto">
            <a:xfrm>
              <a:off x="2400"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54" name="Rectangle 38"/>
            <p:cNvSpPr>
              <a:spLocks noChangeArrowheads="1"/>
            </p:cNvSpPr>
            <p:nvPr/>
          </p:nvSpPr>
          <p:spPr bwMode="auto">
            <a:xfrm>
              <a:off x="3456"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55" name="Rectangle 39"/>
            <p:cNvSpPr>
              <a:spLocks noChangeArrowheads="1"/>
            </p:cNvSpPr>
            <p:nvPr/>
          </p:nvSpPr>
          <p:spPr bwMode="auto">
            <a:xfrm>
              <a:off x="4512"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56" name="Rectangle 40"/>
            <p:cNvSpPr>
              <a:spLocks noChangeArrowheads="1"/>
            </p:cNvSpPr>
            <p:nvPr/>
          </p:nvSpPr>
          <p:spPr bwMode="auto">
            <a:xfrm>
              <a:off x="720" y="254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57" name="Rectangle 41"/>
            <p:cNvSpPr>
              <a:spLocks noChangeArrowheads="1"/>
            </p:cNvSpPr>
            <p:nvPr/>
          </p:nvSpPr>
          <p:spPr bwMode="auto">
            <a:xfrm>
              <a:off x="576" y="254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58" name="Rectangle 42"/>
            <p:cNvSpPr>
              <a:spLocks noChangeArrowheads="1"/>
            </p:cNvSpPr>
            <p:nvPr/>
          </p:nvSpPr>
          <p:spPr bwMode="auto">
            <a:xfrm>
              <a:off x="1344"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59" name="Rectangle 43"/>
            <p:cNvSpPr>
              <a:spLocks noChangeArrowheads="1"/>
            </p:cNvSpPr>
            <p:nvPr/>
          </p:nvSpPr>
          <p:spPr bwMode="auto">
            <a:xfrm>
              <a:off x="2400"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60" name="Rectangle 44"/>
            <p:cNvSpPr>
              <a:spLocks noChangeArrowheads="1"/>
            </p:cNvSpPr>
            <p:nvPr/>
          </p:nvSpPr>
          <p:spPr bwMode="auto">
            <a:xfrm>
              <a:off x="3456"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61" name="Rectangle 45"/>
            <p:cNvSpPr>
              <a:spLocks noChangeArrowheads="1"/>
            </p:cNvSpPr>
            <p:nvPr/>
          </p:nvSpPr>
          <p:spPr bwMode="auto">
            <a:xfrm>
              <a:off x="4512"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62" name="Rectangle 46"/>
            <p:cNvSpPr>
              <a:spLocks noChangeArrowheads="1"/>
            </p:cNvSpPr>
            <p:nvPr/>
          </p:nvSpPr>
          <p:spPr bwMode="auto">
            <a:xfrm>
              <a:off x="720" y="273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63" name="Rectangle 47"/>
            <p:cNvSpPr>
              <a:spLocks noChangeArrowheads="1"/>
            </p:cNvSpPr>
            <p:nvPr/>
          </p:nvSpPr>
          <p:spPr bwMode="auto">
            <a:xfrm>
              <a:off x="576" y="273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64" name="Rectangle 48"/>
            <p:cNvSpPr>
              <a:spLocks noChangeArrowheads="1"/>
            </p:cNvSpPr>
            <p:nvPr/>
          </p:nvSpPr>
          <p:spPr bwMode="auto">
            <a:xfrm>
              <a:off x="1344"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65" name="Rectangle 49"/>
            <p:cNvSpPr>
              <a:spLocks noChangeArrowheads="1"/>
            </p:cNvSpPr>
            <p:nvPr/>
          </p:nvSpPr>
          <p:spPr bwMode="auto">
            <a:xfrm>
              <a:off x="2400"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66" name="Rectangle 50"/>
            <p:cNvSpPr>
              <a:spLocks noChangeArrowheads="1"/>
            </p:cNvSpPr>
            <p:nvPr/>
          </p:nvSpPr>
          <p:spPr bwMode="auto">
            <a:xfrm>
              <a:off x="3456"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67" name="Rectangle 51"/>
            <p:cNvSpPr>
              <a:spLocks noChangeArrowheads="1"/>
            </p:cNvSpPr>
            <p:nvPr/>
          </p:nvSpPr>
          <p:spPr bwMode="auto">
            <a:xfrm>
              <a:off x="4512"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68" name="Rectangle 52"/>
            <p:cNvSpPr>
              <a:spLocks noChangeArrowheads="1"/>
            </p:cNvSpPr>
            <p:nvPr/>
          </p:nvSpPr>
          <p:spPr bwMode="auto">
            <a:xfrm>
              <a:off x="720" y="33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69" name="Rectangle 53"/>
            <p:cNvSpPr>
              <a:spLocks noChangeArrowheads="1"/>
            </p:cNvSpPr>
            <p:nvPr/>
          </p:nvSpPr>
          <p:spPr bwMode="auto">
            <a:xfrm>
              <a:off x="576" y="33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70" name="Rectangle 54"/>
            <p:cNvSpPr>
              <a:spLocks noChangeArrowheads="1"/>
            </p:cNvSpPr>
            <p:nvPr/>
          </p:nvSpPr>
          <p:spPr bwMode="auto">
            <a:xfrm>
              <a:off x="1344"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71" name="Rectangle 55"/>
            <p:cNvSpPr>
              <a:spLocks noChangeArrowheads="1"/>
            </p:cNvSpPr>
            <p:nvPr/>
          </p:nvSpPr>
          <p:spPr bwMode="auto">
            <a:xfrm>
              <a:off x="2400"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72" name="Rectangle 56"/>
            <p:cNvSpPr>
              <a:spLocks noChangeArrowheads="1"/>
            </p:cNvSpPr>
            <p:nvPr/>
          </p:nvSpPr>
          <p:spPr bwMode="auto">
            <a:xfrm>
              <a:off x="3456"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73" name="Rectangle 57"/>
            <p:cNvSpPr>
              <a:spLocks noChangeArrowheads="1"/>
            </p:cNvSpPr>
            <p:nvPr/>
          </p:nvSpPr>
          <p:spPr bwMode="auto">
            <a:xfrm>
              <a:off x="4512"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74" name="Rectangle 58"/>
            <p:cNvSpPr>
              <a:spLocks noChangeArrowheads="1"/>
            </p:cNvSpPr>
            <p:nvPr/>
          </p:nvSpPr>
          <p:spPr bwMode="auto">
            <a:xfrm>
              <a:off x="720" y="35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75" name="Rectangle 59"/>
            <p:cNvSpPr>
              <a:spLocks noChangeArrowheads="1"/>
            </p:cNvSpPr>
            <p:nvPr/>
          </p:nvSpPr>
          <p:spPr bwMode="auto">
            <a:xfrm>
              <a:off x="576" y="35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76" name="Rectangle 60"/>
            <p:cNvSpPr>
              <a:spLocks noChangeArrowheads="1"/>
            </p:cNvSpPr>
            <p:nvPr/>
          </p:nvSpPr>
          <p:spPr bwMode="auto">
            <a:xfrm>
              <a:off x="1344"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77" name="Rectangle 61"/>
            <p:cNvSpPr>
              <a:spLocks noChangeArrowheads="1"/>
            </p:cNvSpPr>
            <p:nvPr/>
          </p:nvSpPr>
          <p:spPr bwMode="auto">
            <a:xfrm>
              <a:off x="2400"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78" name="Rectangle 62"/>
            <p:cNvSpPr>
              <a:spLocks noChangeArrowheads="1"/>
            </p:cNvSpPr>
            <p:nvPr/>
          </p:nvSpPr>
          <p:spPr bwMode="auto">
            <a:xfrm>
              <a:off x="3456"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79" name="Rectangle 63"/>
            <p:cNvSpPr>
              <a:spLocks noChangeArrowheads="1"/>
            </p:cNvSpPr>
            <p:nvPr/>
          </p:nvSpPr>
          <p:spPr bwMode="auto">
            <a:xfrm>
              <a:off x="4512"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7680" name="Text Box 64"/>
            <p:cNvSpPr txBox="1">
              <a:spLocks noChangeArrowheads="1"/>
            </p:cNvSpPr>
            <p:nvPr/>
          </p:nvSpPr>
          <p:spPr bwMode="auto">
            <a:xfrm>
              <a:off x="2390"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nvGrpSpPr>
            <p:cNvPr id="3" name="Group 65"/>
            <p:cNvGrpSpPr>
              <a:grpSpLocks/>
            </p:cNvGrpSpPr>
            <p:nvPr/>
          </p:nvGrpSpPr>
          <p:grpSpPr bwMode="auto">
            <a:xfrm>
              <a:off x="336" y="880"/>
              <a:ext cx="969" cy="567"/>
              <a:chOff x="336" y="880"/>
              <a:chExt cx="969" cy="567"/>
            </a:xfrm>
          </p:grpSpPr>
          <p:sp>
            <p:nvSpPr>
              <p:cNvPr id="2927682" name="Text Box 66"/>
              <p:cNvSpPr txBox="1">
                <a:spLocks noChangeArrowheads="1"/>
              </p:cNvSpPr>
              <p:nvPr/>
            </p:nvSpPr>
            <p:spPr bwMode="auto">
              <a:xfrm>
                <a:off x="336" y="880"/>
                <a:ext cx="63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27683" name="Text Box 67"/>
              <p:cNvSpPr txBox="1">
                <a:spLocks noChangeArrowheads="1"/>
              </p:cNvSpPr>
              <p:nvPr/>
            </p:nvSpPr>
            <p:spPr bwMode="auto">
              <a:xfrm>
                <a:off x="816" y="1120"/>
                <a:ext cx="48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grpSp>
        <p:grpSp>
          <p:nvGrpSpPr>
            <p:cNvPr id="4" name="Group 72"/>
            <p:cNvGrpSpPr>
              <a:grpSpLocks/>
            </p:cNvGrpSpPr>
            <p:nvPr/>
          </p:nvGrpSpPr>
          <p:grpSpPr bwMode="auto">
            <a:xfrm>
              <a:off x="0" y="1335"/>
              <a:ext cx="654" cy="2484"/>
              <a:chOff x="0" y="1335"/>
              <a:chExt cx="654" cy="2484"/>
            </a:xfrm>
          </p:grpSpPr>
          <p:sp>
            <p:nvSpPr>
              <p:cNvPr id="2927689" name="Text Box 73"/>
              <p:cNvSpPr txBox="1">
                <a:spLocks noChangeArrowheads="1"/>
              </p:cNvSpPr>
              <p:nvPr/>
            </p:nvSpPr>
            <p:spPr bwMode="auto">
              <a:xfrm>
                <a:off x="192" y="133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927690" name="Text Box 74"/>
              <p:cNvSpPr txBox="1">
                <a:spLocks noChangeArrowheads="1"/>
              </p:cNvSpPr>
              <p:nvPr/>
            </p:nvSpPr>
            <p:spPr bwMode="auto">
              <a:xfrm>
                <a:off x="192" y="1527"/>
                <a:ext cx="250" cy="327"/>
              </a:xfrm>
              <a:prstGeom prst="rect">
                <a:avLst/>
              </a:prstGeom>
              <a:noFill/>
              <a:ln w="9525">
                <a:noFill/>
                <a:miter lim="800000"/>
                <a:headEnd/>
                <a:tailEnd/>
              </a:ln>
              <a:effectLst/>
            </p:spPr>
            <p:txBody>
              <a:bodyPr wrap="none">
                <a:prstTxWarp prst="textNoShape">
                  <a:avLst/>
                </a:prstTxWarp>
                <a:spAutoFit/>
              </a:bodyPr>
              <a:lstStyle/>
              <a:p>
                <a:r>
                  <a:rPr lang="en-US" sz="2800" b="1" u="sng">
                    <a:solidFill>
                      <a:srgbClr val="FF0000"/>
                    </a:solidFill>
                    <a:latin typeface="Courier New" pitchFamily="-65" charset="0"/>
                  </a:rPr>
                  <a:t>1</a:t>
                </a:r>
                <a:endParaRPr lang="en-US" sz="2800">
                  <a:solidFill>
                    <a:schemeClr val="tx1"/>
                  </a:solidFill>
                  <a:latin typeface="Times" pitchFamily="-65" charset="0"/>
                </a:endParaRPr>
              </a:p>
            </p:txBody>
          </p:sp>
          <p:sp>
            <p:nvSpPr>
              <p:cNvPr id="2927691" name="Text Box 75"/>
              <p:cNvSpPr txBox="1">
                <a:spLocks noChangeArrowheads="1"/>
              </p:cNvSpPr>
              <p:nvPr/>
            </p:nvSpPr>
            <p:spPr bwMode="auto">
              <a:xfrm>
                <a:off x="192" y="171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27692" name="Text Box 76"/>
              <p:cNvSpPr txBox="1">
                <a:spLocks noChangeArrowheads="1"/>
              </p:cNvSpPr>
              <p:nvPr/>
            </p:nvSpPr>
            <p:spPr bwMode="auto">
              <a:xfrm>
                <a:off x="192" y="1911"/>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927693" name="Text Box 77"/>
              <p:cNvSpPr txBox="1">
                <a:spLocks noChangeArrowheads="1"/>
              </p:cNvSpPr>
              <p:nvPr/>
            </p:nvSpPr>
            <p:spPr bwMode="auto">
              <a:xfrm>
                <a:off x="192" y="2103"/>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927694" name="Text Box 78"/>
              <p:cNvSpPr txBox="1">
                <a:spLocks noChangeArrowheads="1"/>
              </p:cNvSpPr>
              <p:nvPr/>
            </p:nvSpPr>
            <p:spPr bwMode="auto">
              <a:xfrm>
                <a:off x="192" y="229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927695" name="Text Box 79"/>
              <p:cNvSpPr txBox="1">
                <a:spLocks noChangeArrowheads="1"/>
              </p:cNvSpPr>
              <p:nvPr/>
            </p:nvSpPr>
            <p:spPr bwMode="auto">
              <a:xfrm>
                <a:off x="192" y="248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927696" name="Text Box 80"/>
              <p:cNvSpPr txBox="1">
                <a:spLocks noChangeArrowheads="1"/>
              </p:cNvSpPr>
              <p:nvPr/>
            </p:nvSpPr>
            <p:spPr bwMode="auto">
              <a:xfrm>
                <a:off x="192" y="267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927697" name="Text Box 81"/>
              <p:cNvSpPr txBox="1">
                <a:spLocks noChangeArrowheads="1"/>
              </p:cNvSpPr>
              <p:nvPr/>
            </p:nvSpPr>
            <p:spPr bwMode="auto">
              <a:xfrm>
                <a:off x="0" y="3300"/>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1022</a:t>
                </a:r>
                <a:endParaRPr lang="en-US" sz="2800">
                  <a:solidFill>
                    <a:schemeClr val="tx1"/>
                  </a:solidFill>
                  <a:latin typeface="Times" pitchFamily="-65" charset="0"/>
                </a:endParaRPr>
              </a:p>
            </p:txBody>
          </p:sp>
          <p:sp>
            <p:nvSpPr>
              <p:cNvPr id="2927698" name="Text Box 82"/>
              <p:cNvSpPr txBox="1">
                <a:spLocks noChangeArrowheads="1"/>
              </p:cNvSpPr>
              <p:nvPr/>
            </p:nvSpPr>
            <p:spPr bwMode="auto">
              <a:xfrm>
                <a:off x="0" y="3492"/>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1023</a:t>
                </a:r>
                <a:endParaRPr lang="en-US" sz="2800">
                  <a:solidFill>
                    <a:schemeClr val="tx1"/>
                  </a:solidFill>
                  <a:latin typeface="Times" pitchFamily="-65" charset="0"/>
                </a:endParaRPr>
              </a:p>
            </p:txBody>
          </p:sp>
          <p:sp>
            <p:nvSpPr>
              <p:cNvPr id="2927699" name="Text Box 83"/>
              <p:cNvSpPr txBox="1">
                <a:spLocks noChangeArrowheads="1"/>
              </p:cNvSpPr>
              <p:nvPr/>
            </p:nvSpPr>
            <p:spPr bwMode="auto">
              <a:xfrm>
                <a:off x="192"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2927700" name="Text Box 84"/>
          <p:cNvSpPr txBox="1">
            <a:spLocks noChangeArrowheads="1"/>
          </p:cNvSpPr>
          <p:nvPr/>
        </p:nvSpPr>
        <p:spPr bwMode="auto">
          <a:xfrm>
            <a:off x="841375" y="26066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u="sng">
                <a:solidFill>
                  <a:srgbClr val="FF0000"/>
                </a:solidFill>
              </a:rPr>
              <a:t>1</a:t>
            </a:r>
            <a:endParaRPr lang="en-US" sz="2400" b="1">
              <a:solidFill>
                <a:schemeClr val="tx1"/>
              </a:solidFill>
            </a:endParaRPr>
          </a:p>
        </p:txBody>
      </p:sp>
      <p:sp>
        <p:nvSpPr>
          <p:cNvPr id="2927701" name="Text Box 85"/>
          <p:cNvSpPr txBox="1">
            <a:spLocks noChangeArrowheads="1"/>
          </p:cNvSpPr>
          <p:nvPr/>
        </p:nvSpPr>
        <p:spPr bwMode="auto">
          <a:xfrm>
            <a:off x="1470025" y="26257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0</a:t>
            </a:r>
          </a:p>
        </p:txBody>
      </p:sp>
      <p:sp>
        <p:nvSpPr>
          <p:cNvPr id="2927706" name="Rectangle 90"/>
          <p:cNvSpPr>
            <a:spLocks noGrp="1" noChangeArrowheads="1"/>
          </p:cNvSpPr>
          <p:nvPr>
            <p:ph type="body" idx="1"/>
          </p:nvPr>
        </p:nvSpPr>
        <p:spPr>
          <a:xfrm>
            <a:off x="381000" y="1062037"/>
            <a:ext cx="8286750" cy="371475"/>
          </a:xfrm>
          <a:noFill/>
          <a:ln/>
        </p:spPr>
        <p:txBody>
          <a:bodyPr/>
          <a:lstStyle/>
          <a:p>
            <a:pPr marL="285750" indent="-285750"/>
            <a:r>
              <a:rPr lang="en-US" sz="2800">
                <a:latin typeface="Courier New" pitchFamily="-65" charset="0"/>
              </a:rPr>
              <a:t>000000000000000010 </a:t>
            </a:r>
            <a:r>
              <a:rPr lang="en-US" sz="2800" u="sng">
                <a:solidFill>
                  <a:srgbClr val="FF0000"/>
                </a:solidFill>
                <a:latin typeface="Courier New" pitchFamily="-65" charset="0"/>
              </a:rPr>
              <a:t>0000000001</a:t>
            </a:r>
            <a:r>
              <a:rPr lang="en-US" sz="2800">
                <a:latin typeface="Courier New" pitchFamily="-65" charset="0"/>
              </a:rPr>
              <a:t> 0100</a:t>
            </a:r>
            <a:endParaRPr lang="en-US"/>
          </a:p>
        </p:txBody>
      </p:sp>
      <p:sp>
        <p:nvSpPr>
          <p:cNvPr id="2927707" name="Text Box 91"/>
          <p:cNvSpPr txBox="1">
            <a:spLocks noChangeArrowheads="1"/>
          </p:cNvSpPr>
          <p:nvPr/>
        </p:nvSpPr>
        <p:spPr bwMode="auto">
          <a:xfrm>
            <a:off x="841375" y="31972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1</a:t>
            </a:r>
          </a:p>
        </p:txBody>
      </p:sp>
      <p:sp>
        <p:nvSpPr>
          <p:cNvPr id="2927708" name="Text Box 92"/>
          <p:cNvSpPr txBox="1">
            <a:spLocks noChangeArrowheads="1"/>
          </p:cNvSpPr>
          <p:nvPr/>
        </p:nvSpPr>
        <p:spPr bwMode="auto">
          <a:xfrm>
            <a:off x="1470025" y="32162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0</a:t>
            </a:r>
          </a:p>
        </p:txBody>
      </p:sp>
      <p:sp>
        <p:nvSpPr>
          <p:cNvPr id="2927713" name="Text Box 97"/>
          <p:cNvSpPr txBox="1">
            <a:spLocks noChangeArrowheads="1"/>
          </p:cNvSpPr>
          <p:nvPr/>
        </p:nvSpPr>
        <p:spPr bwMode="auto">
          <a:xfrm>
            <a:off x="0" y="1995487"/>
            <a:ext cx="11128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a:t>
            </a:r>
          </a:p>
        </p:txBody>
      </p:sp>
      <p:sp>
        <p:nvSpPr>
          <p:cNvPr id="2927714" name="Text Box 98"/>
          <p:cNvSpPr txBox="1">
            <a:spLocks noChangeArrowheads="1"/>
          </p:cNvSpPr>
          <p:nvPr/>
        </p:nvSpPr>
        <p:spPr bwMode="auto">
          <a:xfrm>
            <a:off x="1981200" y="1360487"/>
            <a:ext cx="16462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Tag field</a:t>
            </a:r>
          </a:p>
        </p:txBody>
      </p:sp>
      <p:sp>
        <p:nvSpPr>
          <p:cNvPr id="2927715" name="Text Box 99"/>
          <p:cNvSpPr txBox="1">
            <a:spLocks noChangeArrowheads="1"/>
          </p:cNvSpPr>
          <p:nvPr/>
        </p:nvSpPr>
        <p:spPr bwMode="auto">
          <a:xfrm>
            <a:off x="4927600" y="1360487"/>
            <a:ext cx="1943100"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 field</a:t>
            </a:r>
          </a:p>
        </p:txBody>
      </p:sp>
      <p:sp>
        <p:nvSpPr>
          <p:cNvPr id="2927716" name="Text Box 100"/>
          <p:cNvSpPr txBox="1">
            <a:spLocks noChangeArrowheads="1"/>
          </p:cNvSpPr>
          <p:nvPr/>
        </p:nvSpPr>
        <p:spPr bwMode="auto">
          <a:xfrm>
            <a:off x="7061200" y="1360487"/>
            <a:ext cx="121126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Offset</a:t>
            </a:r>
          </a:p>
        </p:txBody>
      </p:sp>
      <p:sp>
        <p:nvSpPr>
          <p:cNvPr id="2927717" name="Text Box 101"/>
          <p:cNvSpPr txBox="1">
            <a:spLocks noChangeArrowheads="1"/>
          </p:cNvSpPr>
          <p:nvPr/>
        </p:nvSpPr>
        <p:spPr bwMode="auto">
          <a:xfrm>
            <a:off x="874713" y="23272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7718" name="Text Box 102"/>
          <p:cNvSpPr txBox="1">
            <a:spLocks noChangeArrowheads="1"/>
          </p:cNvSpPr>
          <p:nvPr/>
        </p:nvSpPr>
        <p:spPr bwMode="auto">
          <a:xfrm>
            <a:off x="874713" y="2949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7719" name="Text Box 103"/>
          <p:cNvSpPr txBox="1">
            <a:spLocks noChangeArrowheads="1"/>
          </p:cNvSpPr>
          <p:nvPr/>
        </p:nvSpPr>
        <p:spPr bwMode="auto">
          <a:xfrm>
            <a:off x="887413" y="35718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7720" name="Text Box 104"/>
          <p:cNvSpPr txBox="1">
            <a:spLocks noChangeArrowheads="1"/>
          </p:cNvSpPr>
          <p:nvPr/>
        </p:nvSpPr>
        <p:spPr bwMode="auto">
          <a:xfrm>
            <a:off x="887413" y="38766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7721" name="Text Box 105"/>
          <p:cNvSpPr txBox="1">
            <a:spLocks noChangeArrowheads="1"/>
          </p:cNvSpPr>
          <p:nvPr/>
        </p:nvSpPr>
        <p:spPr bwMode="auto">
          <a:xfrm>
            <a:off x="887413" y="41814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7722" name="Text Box 106"/>
          <p:cNvSpPr txBox="1">
            <a:spLocks noChangeArrowheads="1"/>
          </p:cNvSpPr>
          <p:nvPr/>
        </p:nvSpPr>
        <p:spPr bwMode="auto">
          <a:xfrm>
            <a:off x="887413" y="44989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7723" name="Text Box 107"/>
          <p:cNvSpPr txBox="1">
            <a:spLocks noChangeArrowheads="1"/>
          </p:cNvSpPr>
          <p:nvPr/>
        </p:nvSpPr>
        <p:spPr bwMode="auto">
          <a:xfrm>
            <a:off x="887413" y="5489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7724" name="Text Box 108"/>
          <p:cNvSpPr txBox="1">
            <a:spLocks noChangeArrowheads="1"/>
          </p:cNvSpPr>
          <p:nvPr/>
        </p:nvSpPr>
        <p:spPr bwMode="auto">
          <a:xfrm>
            <a:off x="887413" y="57943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cxnSp>
        <p:nvCxnSpPr>
          <p:cNvPr id="2927725" name="AutoShape 109"/>
          <p:cNvCxnSpPr>
            <a:cxnSpLocks noChangeShapeType="1"/>
          </p:cNvCxnSpPr>
          <p:nvPr/>
        </p:nvCxnSpPr>
        <p:spPr bwMode="auto">
          <a:xfrm rot="10800000" flipV="1">
            <a:off x="304800" y="1620837"/>
            <a:ext cx="4838700" cy="1249363"/>
          </a:xfrm>
          <a:prstGeom prst="curvedConnector3">
            <a:avLst>
              <a:gd name="adj1" fmla="val 104852"/>
            </a:avLst>
          </a:prstGeom>
          <a:noFill/>
          <a:ln w="38100">
            <a:solidFill>
              <a:schemeClr val="accent1"/>
            </a:solidFill>
            <a:round/>
            <a:headEnd/>
            <a:tailEnd type="triangle" w="med" len="med"/>
          </a:ln>
          <a:effectLst/>
        </p:spPr>
      </p:cxnSp>
      <p:sp>
        <p:nvSpPr>
          <p:cNvPr id="110" name="Text Box 69"/>
          <p:cNvSpPr txBox="1">
            <a:spLocks noChangeArrowheads="1"/>
          </p:cNvSpPr>
          <p:nvPr/>
        </p:nvSpPr>
        <p:spPr bwMode="auto">
          <a:xfrm>
            <a:off x="2438400" y="18875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0xc-f</a:t>
            </a:r>
            <a:endParaRPr lang="en-US" sz="2800" b="1" dirty="0">
              <a:solidFill>
                <a:schemeClr val="tx1"/>
              </a:solidFill>
              <a:latin typeface="Times" pitchFamily="-65" charset="0"/>
            </a:endParaRPr>
          </a:p>
        </p:txBody>
      </p:sp>
      <p:sp>
        <p:nvSpPr>
          <p:cNvPr id="111" name="Text Box 70"/>
          <p:cNvSpPr txBox="1">
            <a:spLocks noChangeArrowheads="1"/>
          </p:cNvSpPr>
          <p:nvPr/>
        </p:nvSpPr>
        <p:spPr bwMode="auto">
          <a:xfrm>
            <a:off x="4114800" y="18621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112" name="Text Box 71"/>
          <p:cNvSpPr txBox="1">
            <a:spLocks noChangeArrowheads="1"/>
          </p:cNvSpPr>
          <p:nvPr/>
        </p:nvSpPr>
        <p:spPr bwMode="auto">
          <a:xfrm>
            <a:off x="5791200" y="18621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0x4-7</a:t>
            </a:r>
            <a:endParaRPr lang="en-US" sz="2800" b="1" dirty="0">
              <a:solidFill>
                <a:schemeClr val="tx1"/>
              </a:solidFill>
              <a:latin typeface="Times" pitchFamily="-65" charset="0"/>
            </a:endParaRPr>
          </a:p>
        </p:txBody>
      </p:sp>
      <p:sp>
        <p:nvSpPr>
          <p:cNvPr id="113" name="Text Box 72"/>
          <p:cNvSpPr txBox="1">
            <a:spLocks noChangeArrowheads="1"/>
          </p:cNvSpPr>
          <p:nvPr/>
        </p:nvSpPr>
        <p:spPr bwMode="auto">
          <a:xfrm>
            <a:off x="7391400" y="18621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dirty="0">
              <a:solidFill>
                <a:schemeClr val="tx1"/>
              </a:solidFill>
              <a:latin typeface="Times" pitchFamily="-65" charset="0"/>
            </a:endParaRPr>
          </a:p>
        </p:txBody>
      </p:sp>
      <p:sp>
        <p:nvSpPr>
          <p:cNvPr id="114" name="Text Box 86"/>
          <p:cNvSpPr txBox="1">
            <a:spLocks noChangeArrowheads="1"/>
          </p:cNvSpPr>
          <p:nvPr/>
        </p:nvSpPr>
        <p:spPr bwMode="auto">
          <a:xfrm>
            <a:off x="2765425" y="26257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d</a:t>
            </a:r>
            <a:endParaRPr lang="en-US" sz="2400" b="1" dirty="0">
              <a:solidFill>
                <a:schemeClr val="tx1"/>
              </a:solidFill>
            </a:endParaRPr>
          </a:p>
        </p:txBody>
      </p:sp>
      <p:sp>
        <p:nvSpPr>
          <p:cNvPr id="115" name="Text Box 87"/>
          <p:cNvSpPr txBox="1">
            <a:spLocks noChangeArrowheads="1"/>
          </p:cNvSpPr>
          <p:nvPr/>
        </p:nvSpPr>
        <p:spPr bwMode="auto">
          <a:xfrm>
            <a:off x="4460875" y="26257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c</a:t>
            </a:r>
            <a:endParaRPr lang="en-US" sz="2400" b="1" dirty="0">
              <a:solidFill>
                <a:schemeClr val="tx1"/>
              </a:solidFill>
            </a:endParaRPr>
          </a:p>
        </p:txBody>
      </p:sp>
      <p:sp>
        <p:nvSpPr>
          <p:cNvPr id="116" name="Text Box 88"/>
          <p:cNvSpPr txBox="1">
            <a:spLocks noChangeArrowheads="1"/>
          </p:cNvSpPr>
          <p:nvPr/>
        </p:nvSpPr>
        <p:spPr bwMode="auto">
          <a:xfrm>
            <a:off x="6175375" y="26257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b</a:t>
            </a:r>
            <a:endParaRPr lang="en-US" sz="2400" b="1" dirty="0">
              <a:solidFill>
                <a:schemeClr val="tx1"/>
              </a:solidFill>
            </a:endParaRPr>
          </a:p>
        </p:txBody>
      </p:sp>
      <p:sp>
        <p:nvSpPr>
          <p:cNvPr id="117" name="Text Box 89"/>
          <p:cNvSpPr txBox="1">
            <a:spLocks noChangeArrowheads="1"/>
          </p:cNvSpPr>
          <p:nvPr/>
        </p:nvSpPr>
        <p:spPr bwMode="auto">
          <a:xfrm>
            <a:off x="7813675" y="26257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smtClean="0">
                <a:solidFill>
                  <a:schemeClr val="tx1"/>
                </a:solidFill>
              </a:rPr>
              <a:t>a</a:t>
            </a:r>
            <a:endParaRPr lang="en-US" sz="2400" b="1" dirty="0">
              <a:solidFill>
                <a:schemeClr val="tx1"/>
              </a:solidFill>
            </a:endParaRPr>
          </a:p>
        </p:txBody>
      </p:sp>
      <p:sp>
        <p:nvSpPr>
          <p:cNvPr id="118" name="Text Box 93"/>
          <p:cNvSpPr txBox="1">
            <a:spLocks noChangeArrowheads="1"/>
          </p:cNvSpPr>
          <p:nvPr/>
        </p:nvSpPr>
        <p:spPr bwMode="auto">
          <a:xfrm>
            <a:off x="2765425" y="321627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h</a:t>
            </a:r>
            <a:endParaRPr lang="en-US" sz="2400" b="1" dirty="0">
              <a:solidFill>
                <a:schemeClr val="tx1"/>
              </a:solidFill>
            </a:endParaRPr>
          </a:p>
        </p:txBody>
      </p:sp>
      <p:sp>
        <p:nvSpPr>
          <p:cNvPr id="119" name="Text Box 94"/>
          <p:cNvSpPr txBox="1">
            <a:spLocks noChangeArrowheads="1"/>
          </p:cNvSpPr>
          <p:nvPr/>
        </p:nvSpPr>
        <p:spPr bwMode="auto">
          <a:xfrm>
            <a:off x="4460875" y="321627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g</a:t>
            </a:r>
            <a:endParaRPr lang="en-US" sz="2400" b="1" dirty="0">
              <a:solidFill>
                <a:schemeClr val="tx1"/>
              </a:solidFill>
            </a:endParaRPr>
          </a:p>
        </p:txBody>
      </p:sp>
      <p:sp>
        <p:nvSpPr>
          <p:cNvPr id="120" name="Text Box 95"/>
          <p:cNvSpPr txBox="1">
            <a:spLocks noChangeArrowheads="1"/>
          </p:cNvSpPr>
          <p:nvPr/>
        </p:nvSpPr>
        <p:spPr bwMode="auto">
          <a:xfrm>
            <a:off x="6175375" y="3216275"/>
            <a:ext cx="274434"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f</a:t>
            </a:r>
            <a:endParaRPr lang="en-US" sz="2400" b="1" dirty="0">
              <a:solidFill>
                <a:schemeClr val="tx1"/>
              </a:solidFill>
            </a:endParaRPr>
          </a:p>
        </p:txBody>
      </p:sp>
      <p:sp>
        <p:nvSpPr>
          <p:cNvPr id="121" name="Text Box 96"/>
          <p:cNvSpPr txBox="1">
            <a:spLocks noChangeArrowheads="1"/>
          </p:cNvSpPr>
          <p:nvPr/>
        </p:nvSpPr>
        <p:spPr bwMode="auto">
          <a:xfrm>
            <a:off x="7813675" y="3216275"/>
            <a:ext cx="325029"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36482" name="Rectangle 2"/>
          <p:cNvSpPr>
            <a:spLocks noGrp="1" noChangeArrowheads="1"/>
          </p:cNvSpPr>
          <p:nvPr>
            <p:ph type="title"/>
          </p:nvPr>
        </p:nvSpPr>
        <p:spPr/>
        <p:txBody>
          <a:bodyPr/>
          <a:lstStyle/>
          <a:p>
            <a:r>
              <a:rPr lang="en-US" smtClean="0"/>
              <a:t>Memory Hierarchy</a:t>
            </a:r>
            <a:endParaRPr lang="en-US"/>
          </a:p>
        </p:txBody>
      </p:sp>
      <p:sp>
        <p:nvSpPr>
          <p:cNvPr id="2836483" name="Rectangle 3"/>
          <p:cNvSpPr>
            <a:spLocks noGrp="1" noChangeArrowheads="1"/>
          </p:cNvSpPr>
          <p:nvPr>
            <p:ph type="body" idx="1"/>
          </p:nvPr>
        </p:nvSpPr>
        <p:spPr/>
        <p:txBody>
          <a:bodyPr/>
          <a:lstStyle/>
          <a:p>
            <a:r>
              <a:rPr lang="en-US" dirty="0" smtClean="0"/>
              <a:t>Processor</a:t>
            </a:r>
          </a:p>
          <a:p>
            <a:pPr lvl="1"/>
            <a:r>
              <a:rPr lang="en-US" dirty="0" smtClean="0"/>
              <a:t>holds data in register file (~100 Bytes)</a:t>
            </a:r>
          </a:p>
          <a:p>
            <a:pPr lvl="1"/>
            <a:r>
              <a:rPr lang="en-US" dirty="0" smtClean="0"/>
              <a:t>Registers accessed on nanosecond timescale</a:t>
            </a:r>
          </a:p>
          <a:p>
            <a:r>
              <a:rPr lang="en-US" dirty="0" smtClean="0"/>
              <a:t>Memory (we’ll call “main memory”)</a:t>
            </a:r>
          </a:p>
          <a:p>
            <a:pPr lvl="1"/>
            <a:r>
              <a:rPr lang="en-US" dirty="0" smtClean="0"/>
              <a:t>More capacity than registers (~</a:t>
            </a:r>
            <a:r>
              <a:rPr lang="en-US" dirty="0" err="1" smtClean="0"/>
              <a:t>Gbytes</a:t>
            </a:r>
            <a:r>
              <a:rPr lang="en-US" dirty="0" smtClean="0"/>
              <a:t>)</a:t>
            </a:r>
          </a:p>
          <a:p>
            <a:pPr lvl="1"/>
            <a:r>
              <a:rPr lang="en-US" dirty="0" smtClean="0"/>
              <a:t>Access time ~50-100 ns</a:t>
            </a:r>
          </a:p>
          <a:p>
            <a:pPr lvl="1"/>
            <a:r>
              <a:rPr lang="en-US" dirty="0" smtClean="0">
                <a:solidFill>
                  <a:schemeClr val="accent2"/>
                </a:solidFill>
              </a:rPr>
              <a:t>Hundreds of clock cycles per memory access?!</a:t>
            </a:r>
          </a:p>
          <a:p>
            <a:r>
              <a:rPr lang="en-US" dirty="0" smtClean="0"/>
              <a:t>Disk</a:t>
            </a:r>
          </a:p>
          <a:p>
            <a:pPr lvl="1"/>
            <a:r>
              <a:rPr lang="en-US" dirty="0" smtClean="0"/>
              <a:t>HUGE capacity (virtually limitless)</a:t>
            </a:r>
          </a:p>
          <a:p>
            <a:pPr lvl="1"/>
            <a:r>
              <a:rPr lang="en-US" dirty="0" smtClean="0"/>
              <a:t>VERY slow: runs ~milliseconds</a:t>
            </a:r>
            <a:endParaRPr lang="en-US" dirty="0"/>
          </a:p>
        </p:txBody>
      </p:sp>
      <p:sp>
        <p:nvSpPr>
          <p:cNvPr id="2836484" name="Text Box 4"/>
          <p:cNvSpPr txBox="1">
            <a:spLocks noChangeArrowheads="1"/>
          </p:cNvSpPr>
          <p:nvPr/>
        </p:nvSpPr>
        <p:spPr bwMode="auto">
          <a:xfrm>
            <a:off x="5638800" y="76200"/>
            <a:ext cx="3109939" cy="954107"/>
          </a:xfrm>
          <a:prstGeom prst="rect">
            <a:avLst/>
          </a:prstGeom>
          <a:noFill/>
          <a:ln w="12700">
            <a:noFill/>
            <a:miter lim="800000"/>
            <a:headEnd/>
            <a:tailEnd/>
          </a:ln>
          <a:effectLst/>
        </p:spPr>
        <p:txBody>
          <a:bodyPr wrap="none">
            <a:prstTxWarp prst="textNoShape">
              <a:avLst/>
            </a:prstTxWarp>
            <a:spAutoFit/>
          </a:bodyPr>
          <a:lstStyle/>
          <a:p>
            <a:pPr algn="r"/>
            <a:r>
              <a:rPr lang="en-US" sz="2800" i="1" dirty="0" smtClean="0">
                <a:solidFill>
                  <a:schemeClr val="tx1"/>
                </a:solidFill>
                <a:latin typeface="18 VAG Rounded Bold   07390"/>
              </a:rPr>
              <a:t>I.e., storage in</a:t>
            </a:r>
            <a:br>
              <a:rPr lang="en-US" sz="2800" i="1" dirty="0" smtClean="0">
                <a:solidFill>
                  <a:schemeClr val="tx1"/>
                </a:solidFill>
                <a:latin typeface="18 VAG Rounded Bold   07390"/>
              </a:rPr>
            </a:br>
            <a:r>
              <a:rPr lang="en-US" sz="2800" i="1" dirty="0" smtClean="0">
                <a:solidFill>
                  <a:schemeClr val="tx1"/>
                </a:solidFill>
                <a:latin typeface="18 VAG Rounded Bold   07390"/>
              </a:rPr>
              <a:t>computer systems</a:t>
            </a:r>
            <a:endParaRPr lang="en-US" sz="2800" i="1" dirty="0">
              <a:solidFill>
                <a:schemeClr val="tx1"/>
              </a:solidFill>
              <a:latin typeface="18 VAG Rounded Bold   0739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29666" name="Rectangle 2"/>
          <p:cNvSpPr>
            <a:spLocks noGrp="1" noChangeArrowheads="1"/>
          </p:cNvSpPr>
          <p:nvPr>
            <p:ph type="title"/>
          </p:nvPr>
        </p:nvSpPr>
        <p:spPr>
          <a:xfrm>
            <a:off x="495300" y="215900"/>
            <a:ext cx="8275638" cy="474663"/>
          </a:xfrm>
        </p:spPr>
        <p:txBody>
          <a:bodyPr/>
          <a:lstStyle/>
          <a:p>
            <a:r>
              <a:rPr lang="en-US" sz="3200" dirty="0"/>
              <a:t>Cache Block 1 Tag does not match (0 != 2)</a:t>
            </a:r>
          </a:p>
        </p:txBody>
      </p:sp>
      <p:grpSp>
        <p:nvGrpSpPr>
          <p:cNvPr id="2" name="Group 3"/>
          <p:cNvGrpSpPr>
            <a:grpSpLocks/>
          </p:cNvGrpSpPr>
          <p:nvPr/>
        </p:nvGrpSpPr>
        <p:grpSpPr bwMode="auto">
          <a:xfrm>
            <a:off x="0" y="1582737"/>
            <a:ext cx="8839200" cy="4665663"/>
            <a:chOff x="0" y="880"/>
            <a:chExt cx="5568" cy="2939"/>
          </a:xfrm>
        </p:grpSpPr>
        <p:sp>
          <p:nvSpPr>
            <p:cNvPr id="2929668" name="Rectangle 4"/>
            <p:cNvSpPr>
              <a:spLocks noChangeArrowheads="1"/>
            </p:cNvSpPr>
            <p:nvPr/>
          </p:nvSpPr>
          <p:spPr bwMode="auto">
            <a:xfrm>
              <a:off x="720" y="13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69" name="Rectangle 5"/>
            <p:cNvSpPr>
              <a:spLocks noChangeArrowheads="1"/>
            </p:cNvSpPr>
            <p:nvPr/>
          </p:nvSpPr>
          <p:spPr bwMode="auto">
            <a:xfrm>
              <a:off x="576" y="13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70" name="Rectangle 6"/>
            <p:cNvSpPr>
              <a:spLocks noChangeArrowheads="1"/>
            </p:cNvSpPr>
            <p:nvPr/>
          </p:nvSpPr>
          <p:spPr bwMode="auto">
            <a:xfrm>
              <a:off x="1344"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71" name="Rectangle 7"/>
            <p:cNvSpPr>
              <a:spLocks noChangeArrowheads="1"/>
            </p:cNvSpPr>
            <p:nvPr/>
          </p:nvSpPr>
          <p:spPr bwMode="auto">
            <a:xfrm>
              <a:off x="2400"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72" name="Rectangle 8"/>
            <p:cNvSpPr>
              <a:spLocks noChangeArrowheads="1"/>
            </p:cNvSpPr>
            <p:nvPr/>
          </p:nvSpPr>
          <p:spPr bwMode="auto">
            <a:xfrm>
              <a:off x="3456"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73" name="Rectangle 9"/>
            <p:cNvSpPr>
              <a:spLocks noChangeArrowheads="1"/>
            </p:cNvSpPr>
            <p:nvPr/>
          </p:nvSpPr>
          <p:spPr bwMode="auto">
            <a:xfrm>
              <a:off x="4512"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74" name="Rectangle 10"/>
            <p:cNvSpPr>
              <a:spLocks noChangeArrowheads="1"/>
            </p:cNvSpPr>
            <p:nvPr/>
          </p:nvSpPr>
          <p:spPr bwMode="auto">
            <a:xfrm>
              <a:off x="720" y="158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75" name="Rectangle 11"/>
            <p:cNvSpPr>
              <a:spLocks noChangeArrowheads="1"/>
            </p:cNvSpPr>
            <p:nvPr/>
          </p:nvSpPr>
          <p:spPr bwMode="auto">
            <a:xfrm>
              <a:off x="576" y="158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76" name="Rectangle 12"/>
            <p:cNvSpPr>
              <a:spLocks noChangeArrowheads="1"/>
            </p:cNvSpPr>
            <p:nvPr/>
          </p:nvSpPr>
          <p:spPr bwMode="auto">
            <a:xfrm>
              <a:off x="1344"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77" name="Rectangle 13"/>
            <p:cNvSpPr>
              <a:spLocks noChangeArrowheads="1"/>
            </p:cNvSpPr>
            <p:nvPr/>
          </p:nvSpPr>
          <p:spPr bwMode="auto">
            <a:xfrm>
              <a:off x="2400"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78" name="Rectangle 14"/>
            <p:cNvSpPr>
              <a:spLocks noChangeArrowheads="1"/>
            </p:cNvSpPr>
            <p:nvPr/>
          </p:nvSpPr>
          <p:spPr bwMode="auto">
            <a:xfrm>
              <a:off x="3456"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79" name="Rectangle 15"/>
            <p:cNvSpPr>
              <a:spLocks noChangeArrowheads="1"/>
            </p:cNvSpPr>
            <p:nvPr/>
          </p:nvSpPr>
          <p:spPr bwMode="auto">
            <a:xfrm>
              <a:off x="4512"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80" name="Rectangle 16"/>
            <p:cNvSpPr>
              <a:spLocks noChangeArrowheads="1"/>
            </p:cNvSpPr>
            <p:nvPr/>
          </p:nvSpPr>
          <p:spPr bwMode="auto">
            <a:xfrm>
              <a:off x="720" y="177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81" name="Rectangle 17"/>
            <p:cNvSpPr>
              <a:spLocks noChangeArrowheads="1"/>
            </p:cNvSpPr>
            <p:nvPr/>
          </p:nvSpPr>
          <p:spPr bwMode="auto">
            <a:xfrm>
              <a:off x="576" y="177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82" name="Rectangle 18"/>
            <p:cNvSpPr>
              <a:spLocks noChangeArrowheads="1"/>
            </p:cNvSpPr>
            <p:nvPr/>
          </p:nvSpPr>
          <p:spPr bwMode="auto">
            <a:xfrm>
              <a:off x="1344"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83" name="Rectangle 19"/>
            <p:cNvSpPr>
              <a:spLocks noChangeArrowheads="1"/>
            </p:cNvSpPr>
            <p:nvPr/>
          </p:nvSpPr>
          <p:spPr bwMode="auto">
            <a:xfrm>
              <a:off x="2400"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84" name="Rectangle 20"/>
            <p:cNvSpPr>
              <a:spLocks noChangeArrowheads="1"/>
            </p:cNvSpPr>
            <p:nvPr/>
          </p:nvSpPr>
          <p:spPr bwMode="auto">
            <a:xfrm>
              <a:off x="3456"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85" name="Rectangle 21"/>
            <p:cNvSpPr>
              <a:spLocks noChangeArrowheads="1"/>
            </p:cNvSpPr>
            <p:nvPr/>
          </p:nvSpPr>
          <p:spPr bwMode="auto">
            <a:xfrm>
              <a:off x="4512"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86" name="Rectangle 22"/>
            <p:cNvSpPr>
              <a:spLocks noChangeArrowheads="1"/>
            </p:cNvSpPr>
            <p:nvPr/>
          </p:nvSpPr>
          <p:spPr bwMode="auto">
            <a:xfrm>
              <a:off x="720" y="196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87" name="Rectangle 23"/>
            <p:cNvSpPr>
              <a:spLocks noChangeArrowheads="1"/>
            </p:cNvSpPr>
            <p:nvPr/>
          </p:nvSpPr>
          <p:spPr bwMode="auto">
            <a:xfrm>
              <a:off x="576" y="196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88" name="Rectangle 24"/>
            <p:cNvSpPr>
              <a:spLocks noChangeArrowheads="1"/>
            </p:cNvSpPr>
            <p:nvPr/>
          </p:nvSpPr>
          <p:spPr bwMode="auto">
            <a:xfrm>
              <a:off x="1344"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89" name="Rectangle 25"/>
            <p:cNvSpPr>
              <a:spLocks noChangeArrowheads="1"/>
            </p:cNvSpPr>
            <p:nvPr/>
          </p:nvSpPr>
          <p:spPr bwMode="auto">
            <a:xfrm>
              <a:off x="2400"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90" name="Rectangle 26"/>
            <p:cNvSpPr>
              <a:spLocks noChangeArrowheads="1"/>
            </p:cNvSpPr>
            <p:nvPr/>
          </p:nvSpPr>
          <p:spPr bwMode="auto">
            <a:xfrm>
              <a:off x="3456"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91" name="Rectangle 27"/>
            <p:cNvSpPr>
              <a:spLocks noChangeArrowheads="1"/>
            </p:cNvSpPr>
            <p:nvPr/>
          </p:nvSpPr>
          <p:spPr bwMode="auto">
            <a:xfrm>
              <a:off x="4512"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92" name="Rectangle 28"/>
            <p:cNvSpPr>
              <a:spLocks noChangeArrowheads="1"/>
            </p:cNvSpPr>
            <p:nvPr/>
          </p:nvSpPr>
          <p:spPr bwMode="auto">
            <a:xfrm>
              <a:off x="720" y="21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93" name="Rectangle 29"/>
            <p:cNvSpPr>
              <a:spLocks noChangeArrowheads="1"/>
            </p:cNvSpPr>
            <p:nvPr/>
          </p:nvSpPr>
          <p:spPr bwMode="auto">
            <a:xfrm>
              <a:off x="576" y="21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94" name="Rectangle 30"/>
            <p:cNvSpPr>
              <a:spLocks noChangeArrowheads="1"/>
            </p:cNvSpPr>
            <p:nvPr/>
          </p:nvSpPr>
          <p:spPr bwMode="auto">
            <a:xfrm>
              <a:off x="1344"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95" name="Rectangle 31"/>
            <p:cNvSpPr>
              <a:spLocks noChangeArrowheads="1"/>
            </p:cNvSpPr>
            <p:nvPr/>
          </p:nvSpPr>
          <p:spPr bwMode="auto">
            <a:xfrm>
              <a:off x="2400"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96" name="Rectangle 32"/>
            <p:cNvSpPr>
              <a:spLocks noChangeArrowheads="1"/>
            </p:cNvSpPr>
            <p:nvPr/>
          </p:nvSpPr>
          <p:spPr bwMode="auto">
            <a:xfrm>
              <a:off x="3456"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97" name="Rectangle 33"/>
            <p:cNvSpPr>
              <a:spLocks noChangeArrowheads="1"/>
            </p:cNvSpPr>
            <p:nvPr/>
          </p:nvSpPr>
          <p:spPr bwMode="auto">
            <a:xfrm>
              <a:off x="4512"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98" name="Rectangle 34"/>
            <p:cNvSpPr>
              <a:spLocks noChangeArrowheads="1"/>
            </p:cNvSpPr>
            <p:nvPr/>
          </p:nvSpPr>
          <p:spPr bwMode="auto">
            <a:xfrm>
              <a:off x="720" y="23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699" name="Rectangle 35"/>
            <p:cNvSpPr>
              <a:spLocks noChangeArrowheads="1"/>
            </p:cNvSpPr>
            <p:nvPr/>
          </p:nvSpPr>
          <p:spPr bwMode="auto">
            <a:xfrm>
              <a:off x="576" y="23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00" name="Rectangle 36"/>
            <p:cNvSpPr>
              <a:spLocks noChangeArrowheads="1"/>
            </p:cNvSpPr>
            <p:nvPr/>
          </p:nvSpPr>
          <p:spPr bwMode="auto">
            <a:xfrm>
              <a:off x="1344"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01" name="Rectangle 37"/>
            <p:cNvSpPr>
              <a:spLocks noChangeArrowheads="1"/>
            </p:cNvSpPr>
            <p:nvPr/>
          </p:nvSpPr>
          <p:spPr bwMode="auto">
            <a:xfrm>
              <a:off x="2400"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02" name="Rectangle 38"/>
            <p:cNvSpPr>
              <a:spLocks noChangeArrowheads="1"/>
            </p:cNvSpPr>
            <p:nvPr/>
          </p:nvSpPr>
          <p:spPr bwMode="auto">
            <a:xfrm>
              <a:off x="3456"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03" name="Rectangle 39"/>
            <p:cNvSpPr>
              <a:spLocks noChangeArrowheads="1"/>
            </p:cNvSpPr>
            <p:nvPr/>
          </p:nvSpPr>
          <p:spPr bwMode="auto">
            <a:xfrm>
              <a:off x="4512"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04" name="Rectangle 40"/>
            <p:cNvSpPr>
              <a:spLocks noChangeArrowheads="1"/>
            </p:cNvSpPr>
            <p:nvPr/>
          </p:nvSpPr>
          <p:spPr bwMode="auto">
            <a:xfrm>
              <a:off x="720" y="254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05" name="Rectangle 41"/>
            <p:cNvSpPr>
              <a:spLocks noChangeArrowheads="1"/>
            </p:cNvSpPr>
            <p:nvPr/>
          </p:nvSpPr>
          <p:spPr bwMode="auto">
            <a:xfrm>
              <a:off x="576" y="254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06" name="Rectangle 42"/>
            <p:cNvSpPr>
              <a:spLocks noChangeArrowheads="1"/>
            </p:cNvSpPr>
            <p:nvPr/>
          </p:nvSpPr>
          <p:spPr bwMode="auto">
            <a:xfrm>
              <a:off x="1344"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07" name="Rectangle 43"/>
            <p:cNvSpPr>
              <a:spLocks noChangeArrowheads="1"/>
            </p:cNvSpPr>
            <p:nvPr/>
          </p:nvSpPr>
          <p:spPr bwMode="auto">
            <a:xfrm>
              <a:off x="2400"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08" name="Rectangle 44"/>
            <p:cNvSpPr>
              <a:spLocks noChangeArrowheads="1"/>
            </p:cNvSpPr>
            <p:nvPr/>
          </p:nvSpPr>
          <p:spPr bwMode="auto">
            <a:xfrm>
              <a:off x="3456"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09" name="Rectangle 45"/>
            <p:cNvSpPr>
              <a:spLocks noChangeArrowheads="1"/>
            </p:cNvSpPr>
            <p:nvPr/>
          </p:nvSpPr>
          <p:spPr bwMode="auto">
            <a:xfrm>
              <a:off x="4512"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10" name="Rectangle 46"/>
            <p:cNvSpPr>
              <a:spLocks noChangeArrowheads="1"/>
            </p:cNvSpPr>
            <p:nvPr/>
          </p:nvSpPr>
          <p:spPr bwMode="auto">
            <a:xfrm>
              <a:off x="720" y="273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11" name="Rectangle 47"/>
            <p:cNvSpPr>
              <a:spLocks noChangeArrowheads="1"/>
            </p:cNvSpPr>
            <p:nvPr/>
          </p:nvSpPr>
          <p:spPr bwMode="auto">
            <a:xfrm>
              <a:off x="576" y="273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12" name="Rectangle 48"/>
            <p:cNvSpPr>
              <a:spLocks noChangeArrowheads="1"/>
            </p:cNvSpPr>
            <p:nvPr/>
          </p:nvSpPr>
          <p:spPr bwMode="auto">
            <a:xfrm>
              <a:off x="1344"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13" name="Rectangle 49"/>
            <p:cNvSpPr>
              <a:spLocks noChangeArrowheads="1"/>
            </p:cNvSpPr>
            <p:nvPr/>
          </p:nvSpPr>
          <p:spPr bwMode="auto">
            <a:xfrm>
              <a:off x="2400"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14" name="Rectangle 50"/>
            <p:cNvSpPr>
              <a:spLocks noChangeArrowheads="1"/>
            </p:cNvSpPr>
            <p:nvPr/>
          </p:nvSpPr>
          <p:spPr bwMode="auto">
            <a:xfrm>
              <a:off x="3456"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15" name="Rectangle 51"/>
            <p:cNvSpPr>
              <a:spLocks noChangeArrowheads="1"/>
            </p:cNvSpPr>
            <p:nvPr/>
          </p:nvSpPr>
          <p:spPr bwMode="auto">
            <a:xfrm>
              <a:off x="4512"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16" name="Rectangle 52"/>
            <p:cNvSpPr>
              <a:spLocks noChangeArrowheads="1"/>
            </p:cNvSpPr>
            <p:nvPr/>
          </p:nvSpPr>
          <p:spPr bwMode="auto">
            <a:xfrm>
              <a:off x="720" y="33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17" name="Rectangle 53"/>
            <p:cNvSpPr>
              <a:spLocks noChangeArrowheads="1"/>
            </p:cNvSpPr>
            <p:nvPr/>
          </p:nvSpPr>
          <p:spPr bwMode="auto">
            <a:xfrm>
              <a:off x="576" y="33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18" name="Rectangle 54"/>
            <p:cNvSpPr>
              <a:spLocks noChangeArrowheads="1"/>
            </p:cNvSpPr>
            <p:nvPr/>
          </p:nvSpPr>
          <p:spPr bwMode="auto">
            <a:xfrm>
              <a:off x="1344"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19" name="Rectangle 55"/>
            <p:cNvSpPr>
              <a:spLocks noChangeArrowheads="1"/>
            </p:cNvSpPr>
            <p:nvPr/>
          </p:nvSpPr>
          <p:spPr bwMode="auto">
            <a:xfrm>
              <a:off x="2400"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20" name="Rectangle 56"/>
            <p:cNvSpPr>
              <a:spLocks noChangeArrowheads="1"/>
            </p:cNvSpPr>
            <p:nvPr/>
          </p:nvSpPr>
          <p:spPr bwMode="auto">
            <a:xfrm>
              <a:off x="3456"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21" name="Rectangle 57"/>
            <p:cNvSpPr>
              <a:spLocks noChangeArrowheads="1"/>
            </p:cNvSpPr>
            <p:nvPr/>
          </p:nvSpPr>
          <p:spPr bwMode="auto">
            <a:xfrm>
              <a:off x="4512"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22" name="Rectangle 58"/>
            <p:cNvSpPr>
              <a:spLocks noChangeArrowheads="1"/>
            </p:cNvSpPr>
            <p:nvPr/>
          </p:nvSpPr>
          <p:spPr bwMode="auto">
            <a:xfrm>
              <a:off x="720" y="35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23" name="Rectangle 59"/>
            <p:cNvSpPr>
              <a:spLocks noChangeArrowheads="1"/>
            </p:cNvSpPr>
            <p:nvPr/>
          </p:nvSpPr>
          <p:spPr bwMode="auto">
            <a:xfrm>
              <a:off x="576" y="35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24" name="Rectangle 60"/>
            <p:cNvSpPr>
              <a:spLocks noChangeArrowheads="1"/>
            </p:cNvSpPr>
            <p:nvPr/>
          </p:nvSpPr>
          <p:spPr bwMode="auto">
            <a:xfrm>
              <a:off x="1344"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25" name="Rectangle 61"/>
            <p:cNvSpPr>
              <a:spLocks noChangeArrowheads="1"/>
            </p:cNvSpPr>
            <p:nvPr/>
          </p:nvSpPr>
          <p:spPr bwMode="auto">
            <a:xfrm>
              <a:off x="2400"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26" name="Rectangle 62"/>
            <p:cNvSpPr>
              <a:spLocks noChangeArrowheads="1"/>
            </p:cNvSpPr>
            <p:nvPr/>
          </p:nvSpPr>
          <p:spPr bwMode="auto">
            <a:xfrm>
              <a:off x="3456"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27" name="Rectangle 63"/>
            <p:cNvSpPr>
              <a:spLocks noChangeArrowheads="1"/>
            </p:cNvSpPr>
            <p:nvPr/>
          </p:nvSpPr>
          <p:spPr bwMode="auto">
            <a:xfrm>
              <a:off x="4512"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29728" name="Text Box 64"/>
            <p:cNvSpPr txBox="1">
              <a:spLocks noChangeArrowheads="1"/>
            </p:cNvSpPr>
            <p:nvPr/>
          </p:nvSpPr>
          <p:spPr bwMode="auto">
            <a:xfrm>
              <a:off x="2390"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nvGrpSpPr>
            <p:cNvPr id="3" name="Group 65"/>
            <p:cNvGrpSpPr>
              <a:grpSpLocks/>
            </p:cNvGrpSpPr>
            <p:nvPr/>
          </p:nvGrpSpPr>
          <p:grpSpPr bwMode="auto">
            <a:xfrm>
              <a:off x="336" y="880"/>
              <a:ext cx="969" cy="567"/>
              <a:chOff x="336" y="880"/>
              <a:chExt cx="969" cy="567"/>
            </a:xfrm>
          </p:grpSpPr>
          <p:sp>
            <p:nvSpPr>
              <p:cNvPr id="2929730" name="Text Box 66"/>
              <p:cNvSpPr txBox="1">
                <a:spLocks noChangeArrowheads="1"/>
              </p:cNvSpPr>
              <p:nvPr/>
            </p:nvSpPr>
            <p:spPr bwMode="auto">
              <a:xfrm>
                <a:off x="336" y="880"/>
                <a:ext cx="63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29731" name="Text Box 67"/>
              <p:cNvSpPr txBox="1">
                <a:spLocks noChangeArrowheads="1"/>
              </p:cNvSpPr>
              <p:nvPr/>
            </p:nvSpPr>
            <p:spPr bwMode="auto">
              <a:xfrm>
                <a:off x="816" y="1120"/>
                <a:ext cx="48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grpSp>
        <p:grpSp>
          <p:nvGrpSpPr>
            <p:cNvPr id="4" name="Group 72"/>
            <p:cNvGrpSpPr>
              <a:grpSpLocks/>
            </p:cNvGrpSpPr>
            <p:nvPr/>
          </p:nvGrpSpPr>
          <p:grpSpPr bwMode="auto">
            <a:xfrm>
              <a:off x="0" y="1335"/>
              <a:ext cx="654" cy="2484"/>
              <a:chOff x="0" y="1335"/>
              <a:chExt cx="654" cy="2484"/>
            </a:xfrm>
          </p:grpSpPr>
          <p:sp>
            <p:nvSpPr>
              <p:cNvPr id="2929737" name="Text Box 73"/>
              <p:cNvSpPr txBox="1">
                <a:spLocks noChangeArrowheads="1"/>
              </p:cNvSpPr>
              <p:nvPr/>
            </p:nvSpPr>
            <p:spPr bwMode="auto">
              <a:xfrm>
                <a:off x="192" y="133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929738" name="Text Box 74"/>
              <p:cNvSpPr txBox="1">
                <a:spLocks noChangeArrowheads="1"/>
              </p:cNvSpPr>
              <p:nvPr/>
            </p:nvSpPr>
            <p:spPr bwMode="auto">
              <a:xfrm>
                <a:off x="192" y="1527"/>
                <a:ext cx="250" cy="327"/>
              </a:xfrm>
              <a:prstGeom prst="rect">
                <a:avLst/>
              </a:prstGeom>
              <a:noFill/>
              <a:ln w="9525">
                <a:noFill/>
                <a:miter lim="800000"/>
                <a:headEnd/>
                <a:tailEnd/>
              </a:ln>
              <a:effectLst/>
            </p:spPr>
            <p:txBody>
              <a:bodyPr wrap="none">
                <a:prstTxWarp prst="textNoShape">
                  <a:avLst/>
                </a:prstTxWarp>
                <a:spAutoFit/>
              </a:bodyPr>
              <a:lstStyle/>
              <a:p>
                <a:r>
                  <a:rPr lang="en-US" sz="2800" b="1" u="sng">
                    <a:solidFill>
                      <a:srgbClr val="FF0000"/>
                    </a:solidFill>
                    <a:latin typeface="Courier New" pitchFamily="-65" charset="0"/>
                  </a:rPr>
                  <a:t>1</a:t>
                </a:r>
                <a:endParaRPr lang="en-US" sz="2800">
                  <a:solidFill>
                    <a:schemeClr val="tx1"/>
                  </a:solidFill>
                  <a:latin typeface="Times" pitchFamily="-65" charset="0"/>
                </a:endParaRPr>
              </a:p>
            </p:txBody>
          </p:sp>
          <p:sp>
            <p:nvSpPr>
              <p:cNvPr id="2929739" name="Text Box 75"/>
              <p:cNvSpPr txBox="1">
                <a:spLocks noChangeArrowheads="1"/>
              </p:cNvSpPr>
              <p:nvPr/>
            </p:nvSpPr>
            <p:spPr bwMode="auto">
              <a:xfrm>
                <a:off x="192" y="171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29740" name="Text Box 76"/>
              <p:cNvSpPr txBox="1">
                <a:spLocks noChangeArrowheads="1"/>
              </p:cNvSpPr>
              <p:nvPr/>
            </p:nvSpPr>
            <p:spPr bwMode="auto">
              <a:xfrm>
                <a:off x="192" y="1911"/>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929741" name="Text Box 77"/>
              <p:cNvSpPr txBox="1">
                <a:spLocks noChangeArrowheads="1"/>
              </p:cNvSpPr>
              <p:nvPr/>
            </p:nvSpPr>
            <p:spPr bwMode="auto">
              <a:xfrm>
                <a:off x="192" y="2103"/>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929742" name="Text Box 78"/>
              <p:cNvSpPr txBox="1">
                <a:spLocks noChangeArrowheads="1"/>
              </p:cNvSpPr>
              <p:nvPr/>
            </p:nvSpPr>
            <p:spPr bwMode="auto">
              <a:xfrm>
                <a:off x="192" y="229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929743" name="Text Box 79"/>
              <p:cNvSpPr txBox="1">
                <a:spLocks noChangeArrowheads="1"/>
              </p:cNvSpPr>
              <p:nvPr/>
            </p:nvSpPr>
            <p:spPr bwMode="auto">
              <a:xfrm>
                <a:off x="192" y="248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929744" name="Text Box 80"/>
              <p:cNvSpPr txBox="1">
                <a:spLocks noChangeArrowheads="1"/>
              </p:cNvSpPr>
              <p:nvPr/>
            </p:nvSpPr>
            <p:spPr bwMode="auto">
              <a:xfrm>
                <a:off x="192" y="267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929745" name="Text Box 81"/>
              <p:cNvSpPr txBox="1">
                <a:spLocks noChangeArrowheads="1"/>
              </p:cNvSpPr>
              <p:nvPr/>
            </p:nvSpPr>
            <p:spPr bwMode="auto">
              <a:xfrm>
                <a:off x="0" y="3300"/>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1022</a:t>
                </a:r>
                <a:endParaRPr lang="en-US" sz="2800">
                  <a:solidFill>
                    <a:schemeClr val="tx1"/>
                  </a:solidFill>
                  <a:latin typeface="Times" pitchFamily="-65" charset="0"/>
                </a:endParaRPr>
              </a:p>
            </p:txBody>
          </p:sp>
          <p:sp>
            <p:nvSpPr>
              <p:cNvPr id="2929746" name="Text Box 82"/>
              <p:cNvSpPr txBox="1">
                <a:spLocks noChangeArrowheads="1"/>
              </p:cNvSpPr>
              <p:nvPr/>
            </p:nvSpPr>
            <p:spPr bwMode="auto">
              <a:xfrm>
                <a:off x="0" y="3492"/>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1023</a:t>
                </a:r>
                <a:endParaRPr lang="en-US" sz="2800">
                  <a:solidFill>
                    <a:schemeClr val="tx1"/>
                  </a:solidFill>
                  <a:latin typeface="Times" pitchFamily="-65" charset="0"/>
                </a:endParaRPr>
              </a:p>
            </p:txBody>
          </p:sp>
          <p:sp>
            <p:nvSpPr>
              <p:cNvPr id="2929747" name="Text Box 83"/>
              <p:cNvSpPr txBox="1">
                <a:spLocks noChangeArrowheads="1"/>
              </p:cNvSpPr>
              <p:nvPr/>
            </p:nvSpPr>
            <p:spPr bwMode="auto">
              <a:xfrm>
                <a:off x="192"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2929748" name="Text Box 84"/>
          <p:cNvSpPr txBox="1">
            <a:spLocks noChangeArrowheads="1"/>
          </p:cNvSpPr>
          <p:nvPr/>
        </p:nvSpPr>
        <p:spPr bwMode="auto">
          <a:xfrm>
            <a:off x="841375" y="26066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1</a:t>
            </a:r>
          </a:p>
        </p:txBody>
      </p:sp>
      <p:sp>
        <p:nvSpPr>
          <p:cNvPr id="2929749" name="Text Box 85"/>
          <p:cNvSpPr txBox="1">
            <a:spLocks noChangeArrowheads="1"/>
          </p:cNvSpPr>
          <p:nvPr/>
        </p:nvSpPr>
        <p:spPr bwMode="auto">
          <a:xfrm>
            <a:off x="1470025" y="26257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u="sng">
                <a:solidFill>
                  <a:srgbClr val="FF0000"/>
                </a:solidFill>
              </a:rPr>
              <a:t>0</a:t>
            </a:r>
            <a:endParaRPr lang="en-US" sz="2400" b="1">
              <a:solidFill>
                <a:schemeClr val="tx1"/>
              </a:solidFill>
            </a:endParaRPr>
          </a:p>
        </p:txBody>
      </p:sp>
      <p:sp>
        <p:nvSpPr>
          <p:cNvPr id="2929754" name="Rectangle 90"/>
          <p:cNvSpPr>
            <a:spLocks noGrp="1" noChangeArrowheads="1"/>
          </p:cNvSpPr>
          <p:nvPr>
            <p:ph type="body" idx="1"/>
          </p:nvPr>
        </p:nvSpPr>
        <p:spPr>
          <a:xfrm>
            <a:off x="381000" y="1138237"/>
            <a:ext cx="8286750" cy="371475"/>
          </a:xfrm>
          <a:noFill/>
          <a:ln/>
        </p:spPr>
        <p:txBody>
          <a:bodyPr/>
          <a:lstStyle/>
          <a:p>
            <a:pPr marL="285750" indent="-285750"/>
            <a:r>
              <a:rPr lang="en-US" sz="2800" u="sng">
                <a:solidFill>
                  <a:srgbClr val="FF0000"/>
                </a:solidFill>
                <a:latin typeface="Courier New" pitchFamily="-65" charset="0"/>
              </a:rPr>
              <a:t>000000000000000010</a:t>
            </a:r>
            <a:r>
              <a:rPr lang="en-US" sz="2800">
                <a:latin typeface="Courier New" pitchFamily="-65" charset="0"/>
              </a:rPr>
              <a:t> </a:t>
            </a:r>
            <a:r>
              <a:rPr lang="en-US" sz="2800" u="sng">
                <a:solidFill>
                  <a:srgbClr val="FF0000"/>
                </a:solidFill>
                <a:latin typeface="Courier New" pitchFamily="-65" charset="0"/>
              </a:rPr>
              <a:t>0000000001</a:t>
            </a:r>
            <a:r>
              <a:rPr lang="en-US" sz="2800">
                <a:latin typeface="Courier New" pitchFamily="-65" charset="0"/>
              </a:rPr>
              <a:t> 0100</a:t>
            </a:r>
            <a:endParaRPr lang="en-US"/>
          </a:p>
        </p:txBody>
      </p:sp>
      <p:sp>
        <p:nvSpPr>
          <p:cNvPr id="2929755" name="Text Box 91"/>
          <p:cNvSpPr txBox="1">
            <a:spLocks noChangeArrowheads="1"/>
          </p:cNvSpPr>
          <p:nvPr/>
        </p:nvSpPr>
        <p:spPr bwMode="auto">
          <a:xfrm>
            <a:off x="841375" y="31972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1</a:t>
            </a:r>
          </a:p>
        </p:txBody>
      </p:sp>
      <p:sp>
        <p:nvSpPr>
          <p:cNvPr id="2929756" name="Text Box 92"/>
          <p:cNvSpPr txBox="1">
            <a:spLocks noChangeArrowheads="1"/>
          </p:cNvSpPr>
          <p:nvPr/>
        </p:nvSpPr>
        <p:spPr bwMode="auto">
          <a:xfrm>
            <a:off x="1470025" y="32162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0</a:t>
            </a:r>
          </a:p>
        </p:txBody>
      </p:sp>
      <p:sp>
        <p:nvSpPr>
          <p:cNvPr id="2929761" name="Line 97"/>
          <p:cNvSpPr>
            <a:spLocks noChangeShapeType="1"/>
          </p:cNvSpPr>
          <p:nvPr/>
        </p:nvSpPr>
        <p:spPr bwMode="auto">
          <a:xfrm flipH="1">
            <a:off x="1809750" y="1481137"/>
            <a:ext cx="533400" cy="1314450"/>
          </a:xfrm>
          <a:prstGeom prst="line">
            <a:avLst/>
          </a:prstGeom>
          <a:noFill/>
          <a:ln w="38100">
            <a:solidFill>
              <a:srgbClr val="FF0000"/>
            </a:solidFill>
            <a:round/>
            <a:headEnd type="triangle" w="med" len="med"/>
            <a:tailEnd type="triangle" w="med" len="med"/>
          </a:ln>
          <a:effectLst/>
        </p:spPr>
        <p:txBody>
          <a:bodyPr wrap="none" anchor="ctr">
            <a:prstTxWarp prst="textNoShape">
              <a:avLst/>
            </a:prstTxWarp>
          </a:bodyPr>
          <a:lstStyle/>
          <a:p>
            <a:endParaRPr lang="en-US"/>
          </a:p>
        </p:txBody>
      </p:sp>
      <p:sp>
        <p:nvSpPr>
          <p:cNvPr id="2929762" name="Text Box 98"/>
          <p:cNvSpPr txBox="1">
            <a:spLocks noChangeArrowheads="1"/>
          </p:cNvSpPr>
          <p:nvPr/>
        </p:nvSpPr>
        <p:spPr bwMode="auto">
          <a:xfrm>
            <a:off x="0" y="1995487"/>
            <a:ext cx="11128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a:t>
            </a:r>
          </a:p>
        </p:txBody>
      </p:sp>
      <p:sp>
        <p:nvSpPr>
          <p:cNvPr id="2929763" name="Text Box 99"/>
          <p:cNvSpPr txBox="1">
            <a:spLocks noChangeArrowheads="1"/>
          </p:cNvSpPr>
          <p:nvPr/>
        </p:nvSpPr>
        <p:spPr bwMode="auto">
          <a:xfrm>
            <a:off x="1981200" y="1462087"/>
            <a:ext cx="1646238" cy="519113"/>
          </a:xfrm>
          <a:prstGeom prst="rect">
            <a:avLst/>
          </a:prstGeom>
          <a:noFill/>
          <a:ln w="12700">
            <a:noFill/>
            <a:miter lim="800000"/>
            <a:headEnd/>
            <a:tailEnd/>
          </a:ln>
          <a:effectLst/>
        </p:spPr>
        <p:txBody>
          <a:bodyPr wrap="none">
            <a:prstTxWarp prst="textNoShape">
              <a:avLst/>
            </a:prstTxWarp>
            <a:spAutoFit/>
          </a:bodyPr>
          <a:lstStyle/>
          <a:p>
            <a:r>
              <a:rPr lang="en-US" sz="2800" b="1" dirty="0">
                <a:solidFill>
                  <a:schemeClr val="tx1"/>
                </a:solidFill>
              </a:rPr>
              <a:t>Tag field</a:t>
            </a:r>
          </a:p>
        </p:txBody>
      </p:sp>
      <p:sp>
        <p:nvSpPr>
          <p:cNvPr id="2929764" name="Text Box 100"/>
          <p:cNvSpPr txBox="1">
            <a:spLocks noChangeArrowheads="1"/>
          </p:cNvSpPr>
          <p:nvPr/>
        </p:nvSpPr>
        <p:spPr bwMode="auto">
          <a:xfrm>
            <a:off x="4927600" y="1462087"/>
            <a:ext cx="1943100" cy="519113"/>
          </a:xfrm>
          <a:prstGeom prst="rect">
            <a:avLst/>
          </a:prstGeom>
          <a:noFill/>
          <a:ln w="12700">
            <a:noFill/>
            <a:miter lim="800000"/>
            <a:headEnd/>
            <a:tailEnd/>
          </a:ln>
          <a:effectLst/>
        </p:spPr>
        <p:txBody>
          <a:bodyPr wrap="none">
            <a:prstTxWarp prst="textNoShape">
              <a:avLst/>
            </a:prstTxWarp>
            <a:spAutoFit/>
          </a:bodyPr>
          <a:lstStyle/>
          <a:p>
            <a:r>
              <a:rPr lang="en-US" sz="2800" b="1" dirty="0">
                <a:solidFill>
                  <a:schemeClr val="tx1"/>
                </a:solidFill>
              </a:rPr>
              <a:t>Index field</a:t>
            </a:r>
          </a:p>
        </p:txBody>
      </p:sp>
      <p:sp>
        <p:nvSpPr>
          <p:cNvPr id="2929765" name="Text Box 101"/>
          <p:cNvSpPr txBox="1">
            <a:spLocks noChangeArrowheads="1"/>
          </p:cNvSpPr>
          <p:nvPr/>
        </p:nvSpPr>
        <p:spPr bwMode="auto">
          <a:xfrm>
            <a:off x="7061200" y="1462087"/>
            <a:ext cx="1211263" cy="519113"/>
          </a:xfrm>
          <a:prstGeom prst="rect">
            <a:avLst/>
          </a:prstGeom>
          <a:noFill/>
          <a:ln w="12700">
            <a:noFill/>
            <a:miter lim="800000"/>
            <a:headEnd/>
            <a:tailEnd/>
          </a:ln>
          <a:effectLst/>
        </p:spPr>
        <p:txBody>
          <a:bodyPr wrap="none">
            <a:prstTxWarp prst="textNoShape">
              <a:avLst/>
            </a:prstTxWarp>
            <a:spAutoFit/>
          </a:bodyPr>
          <a:lstStyle/>
          <a:p>
            <a:r>
              <a:rPr lang="en-US" sz="2800" b="1" dirty="0">
                <a:solidFill>
                  <a:schemeClr val="tx1"/>
                </a:solidFill>
              </a:rPr>
              <a:t>Offset</a:t>
            </a:r>
          </a:p>
        </p:txBody>
      </p:sp>
      <p:sp>
        <p:nvSpPr>
          <p:cNvPr id="2929766" name="Text Box 102"/>
          <p:cNvSpPr txBox="1">
            <a:spLocks noChangeArrowheads="1"/>
          </p:cNvSpPr>
          <p:nvPr/>
        </p:nvSpPr>
        <p:spPr bwMode="auto">
          <a:xfrm>
            <a:off x="874713" y="23272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9767" name="Text Box 103"/>
          <p:cNvSpPr txBox="1">
            <a:spLocks noChangeArrowheads="1"/>
          </p:cNvSpPr>
          <p:nvPr/>
        </p:nvSpPr>
        <p:spPr bwMode="auto">
          <a:xfrm>
            <a:off x="874713" y="2949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9768" name="Text Box 104"/>
          <p:cNvSpPr txBox="1">
            <a:spLocks noChangeArrowheads="1"/>
          </p:cNvSpPr>
          <p:nvPr/>
        </p:nvSpPr>
        <p:spPr bwMode="auto">
          <a:xfrm>
            <a:off x="887413" y="35718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9769" name="Text Box 105"/>
          <p:cNvSpPr txBox="1">
            <a:spLocks noChangeArrowheads="1"/>
          </p:cNvSpPr>
          <p:nvPr/>
        </p:nvSpPr>
        <p:spPr bwMode="auto">
          <a:xfrm>
            <a:off x="887413" y="38766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9770" name="Text Box 106"/>
          <p:cNvSpPr txBox="1">
            <a:spLocks noChangeArrowheads="1"/>
          </p:cNvSpPr>
          <p:nvPr/>
        </p:nvSpPr>
        <p:spPr bwMode="auto">
          <a:xfrm>
            <a:off x="887413" y="41814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9771" name="Text Box 107"/>
          <p:cNvSpPr txBox="1">
            <a:spLocks noChangeArrowheads="1"/>
          </p:cNvSpPr>
          <p:nvPr/>
        </p:nvSpPr>
        <p:spPr bwMode="auto">
          <a:xfrm>
            <a:off x="887413" y="44989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9772" name="Text Box 108"/>
          <p:cNvSpPr txBox="1">
            <a:spLocks noChangeArrowheads="1"/>
          </p:cNvSpPr>
          <p:nvPr/>
        </p:nvSpPr>
        <p:spPr bwMode="auto">
          <a:xfrm>
            <a:off x="887413" y="5489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29773" name="Text Box 109"/>
          <p:cNvSpPr txBox="1">
            <a:spLocks noChangeArrowheads="1"/>
          </p:cNvSpPr>
          <p:nvPr/>
        </p:nvSpPr>
        <p:spPr bwMode="auto">
          <a:xfrm>
            <a:off x="887413" y="57943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110" name="Text Box 69"/>
          <p:cNvSpPr txBox="1">
            <a:spLocks noChangeArrowheads="1"/>
          </p:cNvSpPr>
          <p:nvPr/>
        </p:nvSpPr>
        <p:spPr bwMode="auto">
          <a:xfrm>
            <a:off x="2438400" y="18875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0xc-f</a:t>
            </a:r>
            <a:endParaRPr lang="en-US" sz="2800" b="1" dirty="0">
              <a:solidFill>
                <a:schemeClr val="tx1"/>
              </a:solidFill>
              <a:latin typeface="Times" pitchFamily="-65" charset="0"/>
            </a:endParaRPr>
          </a:p>
        </p:txBody>
      </p:sp>
      <p:sp>
        <p:nvSpPr>
          <p:cNvPr id="111" name="Text Box 70"/>
          <p:cNvSpPr txBox="1">
            <a:spLocks noChangeArrowheads="1"/>
          </p:cNvSpPr>
          <p:nvPr/>
        </p:nvSpPr>
        <p:spPr bwMode="auto">
          <a:xfrm>
            <a:off x="4114800" y="18621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112" name="Text Box 71"/>
          <p:cNvSpPr txBox="1">
            <a:spLocks noChangeArrowheads="1"/>
          </p:cNvSpPr>
          <p:nvPr/>
        </p:nvSpPr>
        <p:spPr bwMode="auto">
          <a:xfrm>
            <a:off x="5791200" y="18621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0x4-7</a:t>
            </a:r>
            <a:endParaRPr lang="en-US" sz="2800" b="1" dirty="0">
              <a:solidFill>
                <a:schemeClr val="tx1"/>
              </a:solidFill>
              <a:latin typeface="Times" pitchFamily="-65" charset="0"/>
            </a:endParaRPr>
          </a:p>
        </p:txBody>
      </p:sp>
      <p:sp>
        <p:nvSpPr>
          <p:cNvPr id="113" name="Text Box 72"/>
          <p:cNvSpPr txBox="1">
            <a:spLocks noChangeArrowheads="1"/>
          </p:cNvSpPr>
          <p:nvPr/>
        </p:nvSpPr>
        <p:spPr bwMode="auto">
          <a:xfrm>
            <a:off x="7391400" y="18621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dirty="0">
              <a:solidFill>
                <a:schemeClr val="tx1"/>
              </a:solidFill>
              <a:latin typeface="Times" pitchFamily="-65" charset="0"/>
            </a:endParaRPr>
          </a:p>
        </p:txBody>
      </p:sp>
      <p:sp>
        <p:nvSpPr>
          <p:cNvPr id="114" name="Text Box 86"/>
          <p:cNvSpPr txBox="1">
            <a:spLocks noChangeArrowheads="1"/>
          </p:cNvSpPr>
          <p:nvPr/>
        </p:nvSpPr>
        <p:spPr bwMode="auto">
          <a:xfrm>
            <a:off x="2765425" y="26257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d</a:t>
            </a:r>
            <a:endParaRPr lang="en-US" sz="2400" b="1" dirty="0">
              <a:solidFill>
                <a:schemeClr val="tx1"/>
              </a:solidFill>
            </a:endParaRPr>
          </a:p>
        </p:txBody>
      </p:sp>
      <p:sp>
        <p:nvSpPr>
          <p:cNvPr id="115" name="Text Box 87"/>
          <p:cNvSpPr txBox="1">
            <a:spLocks noChangeArrowheads="1"/>
          </p:cNvSpPr>
          <p:nvPr/>
        </p:nvSpPr>
        <p:spPr bwMode="auto">
          <a:xfrm>
            <a:off x="4460875" y="26257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c</a:t>
            </a:r>
            <a:endParaRPr lang="en-US" sz="2400" b="1" dirty="0">
              <a:solidFill>
                <a:schemeClr val="tx1"/>
              </a:solidFill>
            </a:endParaRPr>
          </a:p>
        </p:txBody>
      </p:sp>
      <p:sp>
        <p:nvSpPr>
          <p:cNvPr id="116" name="Text Box 88"/>
          <p:cNvSpPr txBox="1">
            <a:spLocks noChangeArrowheads="1"/>
          </p:cNvSpPr>
          <p:nvPr/>
        </p:nvSpPr>
        <p:spPr bwMode="auto">
          <a:xfrm>
            <a:off x="6175375" y="262572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b</a:t>
            </a:r>
            <a:endParaRPr lang="en-US" sz="2400" b="1" dirty="0">
              <a:solidFill>
                <a:schemeClr val="tx1"/>
              </a:solidFill>
            </a:endParaRPr>
          </a:p>
        </p:txBody>
      </p:sp>
      <p:sp>
        <p:nvSpPr>
          <p:cNvPr id="117" name="Text Box 89"/>
          <p:cNvSpPr txBox="1">
            <a:spLocks noChangeArrowheads="1"/>
          </p:cNvSpPr>
          <p:nvPr/>
        </p:nvSpPr>
        <p:spPr bwMode="auto">
          <a:xfrm>
            <a:off x="7813675" y="26257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smtClean="0">
                <a:solidFill>
                  <a:schemeClr val="tx1"/>
                </a:solidFill>
              </a:rPr>
              <a:t>a</a:t>
            </a:r>
            <a:endParaRPr lang="en-US" sz="2400" b="1" dirty="0">
              <a:solidFill>
                <a:schemeClr val="tx1"/>
              </a:solidFill>
            </a:endParaRPr>
          </a:p>
        </p:txBody>
      </p:sp>
      <p:sp>
        <p:nvSpPr>
          <p:cNvPr id="118" name="Text Box 93"/>
          <p:cNvSpPr txBox="1">
            <a:spLocks noChangeArrowheads="1"/>
          </p:cNvSpPr>
          <p:nvPr/>
        </p:nvSpPr>
        <p:spPr bwMode="auto">
          <a:xfrm>
            <a:off x="2765425" y="321627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h</a:t>
            </a:r>
            <a:endParaRPr lang="en-US" sz="2400" b="1" dirty="0">
              <a:solidFill>
                <a:schemeClr val="tx1"/>
              </a:solidFill>
            </a:endParaRPr>
          </a:p>
        </p:txBody>
      </p:sp>
      <p:sp>
        <p:nvSpPr>
          <p:cNvPr id="119" name="Text Box 94"/>
          <p:cNvSpPr txBox="1">
            <a:spLocks noChangeArrowheads="1"/>
          </p:cNvSpPr>
          <p:nvPr/>
        </p:nvSpPr>
        <p:spPr bwMode="auto">
          <a:xfrm>
            <a:off x="4460875" y="321627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g</a:t>
            </a:r>
            <a:endParaRPr lang="en-US" sz="2400" b="1" dirty="0">
              <a:solidFill>
                <a:schemeClr val="tx1"/>
              </a:solidFill>
            </a:endParaRPr>
          </a:p>
        </p:txBody>
      </p:sp>
      <p:sp>
        <p:nvSpPr>
          <p:cNvPr id="120" name="Text Box 95"/>
          <p:cNvSpPr txBox="1">
            <a:spLocks noChangeArrowheads="1"/>
          </p:cNvSpPr>
          <p:nvPr/>
        </p:nvSpPr>
        <p:spPr bwMode="auto">
          <a:xfrm>
            <a:off x="6175375" y="3216275"/>
            <a:ext cx="274434"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f</a:t>
            </a:r>
            <a:endParaRPr lang="en-US" sz="2400" b="1" dirty="0">
              <a:solidFill>
                <a:schemeClr val="tx1"/>
              </a:solidFill>
            </a:endParaRPr>
          </a:p>
        </p:txBody>
      </p:sp>
      <p:sp>
        <p:nvSpPr>
          <p:cNvPr id="121" name="Text Box 96"/>
          <p:cNvSpPr txBox="1">
            <a:spLocks noChangeArrowheads="1"/>
          </p:cNvSpPr>
          <p:nvPr/>
        </p:nvSpPr>
        <p:spPr bwMode="auto">
          <a:xfrm>
            <a:off x="7813675" y="3216275"/>
            <a:ext cx="325029"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1714" name="Rectangle 2"/>
          <p:cNvSpPr>
            <a:spLocks noGrp="1" noChangeArrowheads="1"/>
          </p:cNvSpPr>
          <p:nvPr>
            <p:ph type="title"/>
          </p:nvPr>
        </p:nvSpPr>
        <p:spPr>
          <a:xfrm>
            <a:off x="309563" y="203200"/>
            <a:ext cx="8669337" cy="474663"/>
          </a:xfrm>
        </p:spPr>
        <p:txBody>
          <a:bodyPr/>
          <a:lstStyle/>
          <a:p>
            <a:r>
              <a:rPr lang="en-US" sz="3600" dirty="0"/>
              <a:t>Miss, so replace block 1 with new data &amp; tag</a:t>
            </a:r>
          </a:p>
        </p:txBody>
      </p:sp>
      <p:grpSp>
        <p:nvGrpSpPr>
          <p:cNvPr id="2" name="Group 3"/>
          <p:cNvGrpSpPr>
            <a:grpSpLocks/>
          </p:cNvGrpSpPr>
          <p:nvPr/>
        </p:nvGrpSpPr>
        <p:grpSpPr bwMode="auto">
          <a:xfrm>
            <a:off x="0" y="1582737"/>
            <a:ext cx="8839200" cy="4665663"/>
            <a:chOff x="0" y="880"/>
            <a:chExt cx="5568" cy="2939"/>
          </a:xfrm>
        </p:grpSpPr>
        <p:sp>
          <p:nvSpPr>
            <p:cNvPr id="2931716" name="Rectangle 4"/>
            <p:cNvSpPr>
              <a:spLocks noChangeArrowheads="1"/>
            </p:cNvSpPr>
            <p:nvPr/>
          </p:nvSpPr>
          <p:spPr bwMode="auto">
            <a:xfrm>
              <a:off x="720" y="13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17" name="Rectangle 5"/>
            <p:cNvSpPr>
              <a:spLocks noChangeArrowheads="1"/>
            </p:cNvSpPr>
            <p:nvPr/>
          </p:nvSpPr>
          <p:spPr bwMode="auto">
            <a:xfrm>
              <a:off x="576" y="13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18" name="Rectangle 6"/>
            <p:cNvSpPr>
              <a:spLocks noChangeArrowheads="1"/>
            </p:cNvSpPr>
            <p:nvPr/>
          </p:nvSpPr>
          <p:spPr bwMode="auto">
            <a:xfrm>
              <a:off x="1344"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19" name="Rectangle 7"/>
            <p:cNvSpPr>
              <a:spLocks noChangeArrowheads="1"/>
            </p:cNvSpPr>
            <p:nvPr/>
          </p:nvSpPr>
          <p:spPr bwMode="auto">
            <a:xfrm>
              <a:off x="2400"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20" name="Rectangle 8"/>
            <p:cNvSpPr>
              <a:spLocks noChangeArrowheads="1"/>
            </p:cNvSpPr>
            <p:nvPr/>
          </p:nvSpPr>
          <p:spPr bwMode="auto">
            <a:xfrm>
              <a:off x="3456"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21" name="Rectangle 9"/>
            <p:cNvSpPr>
              <a:spLocks noChangeArrowheads="1"/>
            </p:cNvSpPr>
            <p:nvPr/>
          </p:nvSpPr>
          <p:spPr bwMode="auto">
            <a:xfrm>
              <a:off x="4512"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22" name="Rectangle 10"/>
            <p:cNvSpPr>
              <a:spLocks noChangeArrowheads="1"/>
            </p:cNvSpPr>
            <p:nvPr/>
          </p:nvSpPr>
          <p:spPr bwMode="auto">
            <a:xfrm>
              <a:off x="720" y="158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23" name="Rectangle 11"/>
            <p:cNvSpPr>
              <a:spLocks noChangeArrowheads="1"/>
            </p:cNvSpPr>
            <p:nvPr/>
          </p:nvSpPr>
          <p:spPr bwMode="auto">
            <a:xfrm>
              <a:off x="576" y="158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24" name="Rectangle 12"/>
            <p:cNvSpPr>
              <a:spLocks noChangeArrowheads="1"/>
            </p:cNvSpPr>
            <p:nvPr/>
          </p:nvSpPr>
          <p:spPr bwMode="auto">
            <a:xfrm>
              <a:off x="1344"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25" name="Rectangle 13"/>
            <p:cNvSpPr>
              <a:spLocks noChangeArrowheads="1"/>
            </p:cNvSpPr>
            <p:nvPr/>
          </p:nvSpPr>
          <p:spPr bwMode="auto">
            <a:xfrm>
              <a:off x="2400"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26" name="Rectangle 14"/>
            <p:cNvSpPr>
              <a:spLocks noChangeArrowheads="1"/>
            </p:cNvSpPr>
            <p:nvPr/>
          </p:nvSpPr>
          <p:spPr bwMode="auto">
            <a:xfrm>
              <a:off x="3456"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27" name="Rectangle 15"/>
            <p:cNvSpPr>
              <a:spLocks noChangeArrowheads="1"/>
            </p:cNvSpPr>
            <p:nvPr/>
          </p:nvSpPr>
          <p:spPr bwMode="auto">
            <a:xfrm>
              <a:off x="4512"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28" name="Rectangle 16"/>
            <p:cNvSpPr>
              <a:spLocks noChangeArrowheads="1"/>
            </p:cNvSpPr>
            <p:nvPr/>
          </p:nvSpPr>
          <p:spPr bwMode="auto">
            <a:xfrm>
              <a:off x="720" y="177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29" name="Rectangle 17"/>
            <p:cNvSpPr>
              <a:spLocks noChangeArrowheads="1"/>
            </p:cNvSpPr>
            <p:nvPr/>
          </p:nvSpPr>
          <p:spPr bwMode="auto">
            <a:xfrm>
              <a:off x="576" y="177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30" name="Rectangle 18"/>
            <p:cNvSpPr>
              <a:spLocks noChangeArrowheads="1"/>
            </p:cNvSpPr>
            <p:nvPr/>
          </p:nvSpPr>
          <p:spPr bwMode="auto">
            <a:xfrm>
              <a:off x="1344"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31" name="Rectangle 19"/>
            <p:cNvSpPr>
              <a:spLocks noChangeArrowheads="1"/>
            </p:cNvSpPr>
            <p:nvPr/>
          </p:nvSpPr>
          <p:spPr bwMode="auto">
            <a:xfrm>
              <a:off x="2400"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32" name="Rectangle 20"/>
            <p:cNvSpPr>
              <a:spLocks noChangeArrowheads="1"/>
            </p:cNvSpPr>
            <p:nvPr/>
          </p:nvSpPr>
          <p:spPr bwMode="auto">
            <a:xfrm>
              <a:off x="3456"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33" name="Rectangle 21"/>
            <p:cNvSpPr>
              <a:spLocks noChangeArrowheads="1"/>
            </p:cNvSpPr>
            <p:nvPr/>
          </p:nvSpPr>
          <p:spPr bwMode="auto">
            <a:xfrm>
              <a:off x="4512"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34" name="Rectangle 22"/>
            <p:cNvSpPr>
              <a:spLocks noChangeArrowheads="1"/>
            </p:cNvSpPr>
            <p:nvPr/>
          </p:nvSpPr>
          <p:spPr bwMode="auto">
            <a:xfrm>
              <a:off x="720" y="196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35" name="Rectangle 23"/>
            <p:cNvSpPr>
              <a:spLocks noChangeArrowheads="1"/>
            </p:cNvSpPr>
            <p:nvPr/>
          </p:nvSpPr>
          <p:spPr bwMode="auto">
            <a:xfrm>
              <a:off x="576" y="196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36" name="Rectangle 24"/>
            <p:cNvSpPr>
              <a:spLocks noChangeArrowheads="1"/>
            </p:cNvSpPr>
            <p:nvPr/>
          </p:nvSpPr>
          <p:spPr bwMode="auto">
            <a:xfrm>
              <a:off x="1344"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37" name="Rectangle 25"/>
            <p:cNvSpPr>
              <a:spLocks noChangeArrowheads="1"/>
            </p:cNvSpPr>
            <p:nvPr/>
          </p:nvSpPr>
          <p:spPr bwMode="auto">
            <a:xfrm>
              <a:off x="2400"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38" name="Rectangle 26"/>
            <p:cNvSpPr>
              <a:spLocks noChangeArrowheads="1"/>
            </p:cNvSpPr>
            <p:nvPr/>
          </p:nvSpPr>
          <p:spPr bwMode="auto">
            <a:xfrm>
              <a:off x="3456"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39" name="Rectangle 27"/>
            <p:cNvSpPr>
              <a:spLocks noChangeArrowheads="1"/>
            </p:cNvSpPr>
            <p:nvPr/>
          </p:nvSpPr>
          <p:spPr bwMode="auto">
            <a:xfrm>
              <a:off x="4512"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40" name="Rectangle 28"/>
            <p:cNvSpPr>
              <a:spLocks noChangeArrowheads="1"/>
            </p:cNvSpPr>
            <p:nvPr/>
          </p:nvSpPr>
          <p:spPr bwMode="auto">
            <a:xfrm>
              <a:off x="720" y="21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41" name="Rectangle 29"/>
            <p:cNvSpPr>
              <a:spLocks noChangeArrowheads="1"/>
            </p:cNvSpPr>
            <p:nvPr/>
          </p:nvSpPr>
          <p:spPr bwMode="auto">
            <a:xfrm>
              <a:off x="576" y="21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42" name="Rectangle 30"/>
            <p:cNvSpPr>
              <a:spLocks noChangeArrowheads="1"/>
            </p:cNvSpPr>
            <p:nvPr/>
          </p:nvSpPr>
          <p:spPr bwMode="auto">
            <a:xfrm>
              <a:off x="1344"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43" name="Rectangle 31"/>
            <p:cNvSpPr>
              <a:spLocks noChangeArrowheads="1"/>
            </p:cNvSpPr>
            <p:nvPr/>
          </p:nvSpPr>
          <p:spPr bwMode="auto">
            <a:xfrm>
              <a:off x="2400"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44" name="Rectangle 32"/>
            <p:cNvSpPr>
              <a:spLocks noChangeArrowheads="1"/>
            </p:cNvSpPr>
            <p:nvPr/>
          </p:nvSpPr>
          <p:spPr bwMode="auto">
            <a:xfrm>
              <a:off x="3456"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45" name="Rectangle 33"/>
            <p:cNvSpPr>
              <a:spLocks noChangeArrowheads="1"/>
            </p:cNvSpPr>
            <p:nvPr/>
          </p:nvSpPr>
          <p:spPr bwMode="auto">
            <a:xfrm>
              <a:off x="4512"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46" name="Rectangle 34"/>
            <p:cNvSpPr>
              <a:spLocks noChangeArrowheads="1"/>
            </p:cNvSpPr>
            <p:nvPr/>
          </p:nvSpPr>
          <p:spPr bwMode="auto">
            <a:xfrm>
              <a:off x="720" y="23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47" name="Rectangle 35"/>
            <p:cNvSpPr>
              <a:spLocks noChangeArrowheads="1"/>
            </p:cNvSpPr>
            <p:nvPr/>
          </p:nvSpPr>
          <p:spPr bwMode="auto">
            <a:xfrm>
              <a:off x="576" y="23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48" name="Rectangle 36"/>
            <p:cNvSpPr>
              <a:spLocks noChangeArrowheads="1"/>
            </p:cNvSpPr>
            <p:nvPr/>
          </p:nvSpPr>
          <p:spPr bwMode="auto">
            <a:xfrm>
              <a:off x="1344"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49" name="Rectangle 37"/>
            <p:cNvSpPr>
              <a:spLocks noChangeArrowheads="1"/>
            </p:cNvSpPr>
            <p:nvPr/>
          </p:nvSpPr>
          <p:spPr bwMode="auto">
            <a:xfrm>
              <a:off x="2400"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50" name="Rectangle 38"/>
            <p:cNvSpPr>
              <a:spLocks noChangeArrowheads="1"/>
            </p:cNvSpPr>
            <p:nvPr/>
          </p:nvSpPr>
          <p:spPr bwMode="auto">
            <a:xfrm>
              <a:off x="3456"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51" name="Rectangle 39"/>
            <p:cNvSpPr>
              <a:spLocks noChangeArrowheads="1"/>
            </p:cNvSpPr>
            <p:nvPr/>
          </p:nvSpPr>
          <p:spPr bwMode="auto">
            <a:xfrm>
              <a:off x="4512"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52" name="Rectangle 40"/>
            <p:cNvSpPr>
              <a:spLocks noChangeArrowheads="1"/>
            </p:cNvSpPr>
            <p:nvPr/>
          </p:nvSpPr>
          <p:spPr bwMode="auto">
            <a:xfrm>
              <a:off x="720" y="254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53" name="Rectangle 41"/>
            <p:cNvSpPr>
              <a:spLocks noChangeArrowheads="1"/>
            </p:cNvSpPr>
            <p:nvPr/>
          </p:nvSpPr>
          <p:spPr bwMode="auto">
            <a:xfrm>
              <a:off x="576" y="254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54" name="Rectangle 42"/>
            <p:cNvSpPr>
              <a:spLocks noChangeArrowheads="1"/>
            </p:cNvSpPr>
            <p:nvPr/>
          </p:nvSpPr>
          <p:spPr bwMode="auto">
            <a:xfrm>
              <a:off x="1344"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55" name="Rectangle 43"/>
            <p:cNvSpPr>
              <a:spLocks noChangeArrowheads="1"/>
            </p:cNvSpPr>
            <p:nvPr/>
          </p:nvSpPr>
          <p:spPr bwMode="auto">
            <a:xfrm>
              <a:off x="2400"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56" name="Rectangle 44"/>
            <p:cNvSpPr>
              <a:spLocks noChangeArrowheads="1"/>
            </p:cNvSpPr>
            <p:nvPr/>
          </p:nvSpPr>
          <p:spPr bwMode="auto">
            <a:xfrm>
              <a:off x="3456"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57" name="Rectangle 45"/>
            <p:cNvSpPr>
              <a:spLocks noChangeArrowheads="1"/>
            </p:cNvSpPr>
            <p:nvPr/>
          </p:nvSpPr>
          <p:spPr bwMode="auto">
            <a:xfrm>
              <a:off x="4512"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58" name="Rectangle 46"/>
            <p:cNvSpPr>
              <a:spLocks noChangeArrowheads="1"/>
            </p:cNvSpPr>
            <p:nvPr/>
          </p:nvSpPr>
          <p:spPr bwMode="auto">
            <a:xfrm>
              <a:off x="720" y="273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59" name="Rectangle 47"/>
            <p:cNvSpPr>
              <a:spLocks noChangeArrowheads="1"/>
            </p:cNvSpPr>
            <p:nvPr/>
          </p:nvSpPr>
          <p:spPr bwMode="auto">
            <a:xfrm>
              <a:off x="576" y="273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60" name="Rectangle 48"/>
            <p:cNvSpPr>
              <a:spLocks noChangeArrowheads="1"/>
            </p:cNvSpPr>
            <p:nvPr/>
          </p:nvSpPr>
          <p:spPr bwMode="auto">
            <a:xfrm>
              <a:off x="1344"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61" name="Rectangle 49"/>
            <p:cNvSpPr>
              <a:spLocks noChangeArrowheads="1"/>
            </p:cNvSpPr>
            <p:nvPr/>
          </p:nvSpPr>
          <p:spPr bwMode="auto">
            <a:xfrm>
              <a:off x="2400"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62" name="Rectangle 50"/>
            <p:cNvSpPr>
              <a:spLocks noChangeArrowheads="1"/>
            </p:cNvSpPr>
            <p:nvPr/>
          </p:nvSpPr>
          <p:spPr bwMode="auto">
            <a:xfrm>
              <a:off x="3456"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63" name="Rectangle 51"/>
            <p:cNvSpPr>
              <a:spLocks noChangeArrowheads="1"/>
            </p:cNvSpPr>
            <p:nvPr/>
          </p:nvSpPr>
          <p:spPr bwMode="auto">
            <a:xfrm>
              <a:off x="4512"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64" name="Rectangle 52"/>
            <p:cNvSpPr>
              <a:spLocks noChangeArrowheads="1"/>
            </p:cNvSpPr>
            <p:nvPr/>
          </p:nvSpPr>
          <p:spPr bwMode="auto">
            <a:xfrm>
              <a:off x="720" y="33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65" name="Rectangle 53"/>
            <p:cNvSpPr>
              <a:spLocks noChangeArrowheads="1"/>
            </p:cNvSpPr>
            <p:nvPr/>
          </p:nvSpPr>
          <p:spPr bwMode="auto">
            <a:xfrm>
              <a:off x="576" y="33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66" name="Rectangle 54"/>
            <p:cNvSpPr>
              <a:spLocks noChangeArrowheads="1"/>
            </p:cNvSpPr>
            <p:nvPr/>
          </p:nvSpPr>
          <p:spPr bwMode="auto">
            <a:xfrm>
              <a:off x="1344"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67" name="Rectangle 55"/>
            <p:cNvSpPr>
              <a:spLocks noChangeArrowheads="1"/>
            </p:cNvSpPr>
            <p:nvPr/>
          </p:nvSpPr>
          <p:spPr bwMode="auto">
            <a:xfrm>
              <a:off x="2400"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68" name="Rectangle 56"/>
            <p:cNvSpPr>
              <a:spLocks noChangeArrowheads="1"/>
            </p:cNvSpPr>
            <p:nvPr/>
          </p:nvSpPr>
          <p:spPr bwMode="auto">
            <a:xfrm>
              <a:off x="3456"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69" name="Rectangle 57"/>
            <p:cNvSpPr>
              <a:spLocks noChangeArrowheads="1"/>
            </p:cNvSpPr>
            <p:nvPr/>
          </p:nvSpPr>
          <p:spPr bwMode="auto">
            <a:xfrm>
              <a:off x="4512"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70" name="Rectangle 58"/>
            <p:cNvSpPr>
              <a:spLocks noChangeArrowheads="1"/>
            </p:cNvSpPr>
            <p:nvPr/>
          </p:nvSpPr>
          <p:spPr bwMode="auto">
            <a:xfrm>
              <a:off x="720" y="35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71" name="Rectangle 59"/>
            <p:cNvSpPr>
              <a:spLocks noChangeArrowheads="1"/>
            </p:cNvSpPr>
            <p:nvPr/>
          </p:nvSpPr>
          <p:spPr bwMode="auto">
            <a:xfrm>
              <a:off x="576" y="35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72" name="Rectangle 60"/>
            <p:cNvSpPr>
              <a:spLocks noChangeArrowheads="1"/>
            </p:cNvSpPr>
            <p:nvPr/>
          </p:nvSpPr>
          <p:spPr bwMode="auto">
            <a:xfrm>
              <a:off x="1344"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73" name="Rectangle 61"/>
            <p:cNvSpPr>
              <a:spLocks noChangeArrowheads="1"/>
            </p:cNvSpPr>
            <p:nvPr/>
          </p:nvSpPr>
          <p:spPr bwMode="auto">
            <a:xfrm>
              <a:off x="2400"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74" name="Rectangle 62"/>
            <p:cNvSpPr>
              <a:spLocks noChangeArrowheads="1"/>
            </p:cNvSpPr>
            <p:nvPr/>
          </p:nvSpPr>
          <p:spPr bwMode="auto">
            <a:xfrm>
              <a:off x="3456"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75" name="Rectangle 63"/>
            <p:cNvSpPr>
              <a:spLocks noChangeArrowheads="1"/>
            </p:cNvSpPr>
            <p:nvPr/>
          </p:nvSpPr>
          <p:spPr bwMode="auto">
            <a:xfrm>
              <a:off x="4512"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1776" name="Text Box 64"/>
            <p:cNvSpPr txBox="1">
              <a:spLocks noChangeArrowheads="1"/>
            </p:cNvSpPr>
            <p:nvPr/>
          </p:nvSpPr>
          <p:spPr bwMode="auto">
            <a:xfrm>
              <a:off x="2390"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nvGrpSpPr>
            <p:cNvPr id="3" name="Group 65"/>
            <p:cNvGrpSpPr>
              <a:grpSpLocks/>
            </p:cNvGrpSpPr>
            <p:nvPr/>
          </p:nvGrpSpPr>
          <p:grpSpPr bwMode="auto">
            <a:xfrm>
              <a:off x="336" y="880"/>
              <a:ext cx="969" cy="567"/>
              <a:chOff x="336" y="880"/>
              <a:chExt cx="969" cy="567"/>
            </a:xfrm>
          </p:grpSpPr>
          <p:sp>
            <p:nvSpPr>
              <p:cNvPr id="2931778" name="Text Box 66"/>
              <p:cNvSpPr txBox="1">
                <a:spLocks noChangeArrowheads="1"/>
              </p:cNvSpPr>
              <p:nvPr/>
            </p:nvSpPr>
            <p:spPr bwMode="auto">
              <a:xfrm>
                <a:off x="336" y="880"/>
                <a:ext cx="63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31779" name="Text Box 67"/>
              <p:cNvSpPr txBox="1">
                <a:spLocks noChangeArrowheads="1"/>
              </p:cNvSpPr>
              <p:nvPr/>
            </p:nvSpPr>
            <p:spPr bwMode="auto">
              <a:xfrm>
                <a:off x="816" y="1120"/>
                <a:ext cx="48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grpSp>
        <p:grpSp>
          <p:nvGrpSpPr>
            <p:cNvPr id="4" name="Group 72"/>
            <p:cNvGrpSpPr>
              <a:grpSpLocks/>
            </p:cNvGrpSpPr>
            <p:nvPr/>
          </p:nvGrpSpPr>
          <p:grpSpPr bwMode="auto">
            <a:xfrm>
              <a:off x="0" y="1335"/>
              <a:ext cx="654" cy="2484"/>
              <a:chOff x="0" y="1335"/>
              <a:chExt cx="654" cy="2484"/>
            </a:xfrm>
          </p:grpSpPr>
          <p:sp>
            <p:nvSpPr>
              <p:cNvPr id="2931785" name="Text Box 73"/>
              <p:cNvSpPr txBox="1">
                <a:spLocks noChangeArrowheads="1"/>
              </p:cNvSpPr>
              <p:nvPr/>
            </p:nvSpPr>
            <p:spPr bwMode="auto">
              <a:xfrm>
                <a:off x="192" y="133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931786" name="Text Box 74"/>
              <p:cNvSpPr txBox="1">
                <a:spLocks noChangeArrowheads="1"/>
              </p:cNvSpPr>
              <p:nvPr/>
            </p:nvSpPr>
            <p:spPr bwMode="auto">
              <a:xfrm>
                <a:off x="192" y="152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a:t>
                </a:r>
                <a:endParaRPr lang="en-US" sz="2800">
                  <a:solidFill>
                    <a:schemeClr val="tx1"/>
                  </a:solidFill>
                  <a:latin typeface="Times" pitchFamily="-65" charset="0"/>
                </a:endParaRPr>
              </a:p>
            </p:txBody>
          </p:sp>
          <p:sp>
            <p:nvSpPr>
              <p:cNvPr id="2931787" name="Text Box 75"/>
              <p:cNvSpPr txBox="1">
                <a:spLocks noChangeArrowheads="1"/>
              </p:cNvSpPr>
              <p:nvPr/>
            </p:nvSpPr>
            <p:spPr bwMode="auto">
              <a:xfrm>
                <a:off x="192" y="171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31788" name="Text Box 76"/>
              <p:cNvSpPr txBox="1">
                <a:spLocks noChangeArrowheads="1"/>
              </p:cNvSpPr>
              <p:nvPr/>
            </p:nvSpPr>
            <p:spPr bwMode="auto">
              <a:xfrm>
                <a:off x="192" y="1911"/>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931789" name="Text Box 77"/>
              <p:cNvSpPr txBox="1">
                <a:spLocks noChangeArrowheads="1"/>
              </p:cNvSpPr>
              <p:nvPr/>
            </p:nvSpPr>
            <p:spPr bwMode="auto">
              <a:xfrm>
                <a:off x="192" y="2103"/>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931790" name="Text Box 78"/>
              <p:cNvSpPr txBox="1">
                <a:spLocks noChangeArrowheads="1"/>
              </p:cNvSpPr>
              <p:nvPr/>
            </p:nvSpPr>
            <p:spPr bwMode="auto">
              <a:xfrm>
                <a:off x="192" y="229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931791" name="Text Box 79"/>
              <p:cNvSpPr txBox="1">
                <a:spLocks noChangeArrowheads="1"/>
              </p:cNvSpPr>
              <p:nvPr/>
            </p:nvSpPr>
            <p:spPr bwMode="auto">
              <a:xfrm>
                <a:off x="192" y="248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931792" name="Text Box 80"/>
              <p:cNvSpPr txBox="1">
                <a:spLocks noChangeArrowheads="1"/>
              </p:cNvSpPr>
              <p:nvPr/>
            </p:nvSpPr>
            <p:spPr bwMode="auto">
              <a:xfrm>
                <a:off x="192" y="267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931793" name="Text Box 81"/>
              <p:cNvSpPr txBox="1">
                <a:spLocks noChangeArrowheads="1"/>
              </p:cNvSpPr>
              <p:nvPr/>
            </p:nvSpPr>
            <p:spPr bwMode="auto">
              <a:xfrm>
                <a:off x="0" y="3300"/>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1022</a:t>
                </a:r>
                <a:endParaRPr lang="en-US" sz="2800">
                  <a:solidFill>
                    <a:schemeClr val="tx1"/>
                  </a:solidFill>
                  <a:latin typeface="Times" pitchFamily="-65" charset="0"/>
                </a:endParaRPr>
              </a:p>
            </p:txBody>
          </p:sp>
          <p:sp>
            <p:nvSpPr>
              <p:cNvPr id="2931794" name="Text Box 82"/>
              <p:cNvSpPr txBox="1">
                <a:spLocks noChangeArrowheads="1"/>
              </p:cNvSpPr>
              <p:nvPr/>
            </p:nvSpPr>
            <p:spPr bwMode="auto">
              <a:xfrm>
                <a:off x="0" y="3492"/>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1023</a:t>
                </a:r>
                <a:endParaRPr lang="en-US" sz="2800">
                  <a:solidFill>
                    <a:schemeClr val="tx1"/>
                  </a:solidFill>
                  <a:latin typeface="Times" pitchFamily="-65" charset="0"/>
                </a:endParaRPr>
              </a:p>
            </p:txBody>
          </p:sp>
          <p:sp>
            <p:nvSpPr>
              <p:cNvPr id="2931795" name="Text Box 83"/>
              <p:cNvSpPr txBox="1">
                <a:spLocks noChangeArrowheads="1"/>
              </p:cNvSpPr>
              <p:nvPr/>
            </p:nvSpPr>
            <p:spPr bwMode="auto">
              <a:xfrm>
                <a:off x="192"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2931796" name="Text Box 84"/>
          <p:cNvSpPr txBox="1">
            <a:spLocks noChangeArrowheads="1"/>
          </p:cNvSpPr>
          <p:nvPr/>
        </p:nvSpPr>
        <p:spPr bwMode="auto">
          <a:xfrm>
            <a:off x="841375" y="26066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1</a:t>
            </a:r>
          </a:p>
        </p:txBody>
      </p:sp>
      <p:sp>
        <p:nvSpPr>
          <p:cNvPr id="2931797" name="Text Box 85"/>
          <p:cNvSpPr txBox="1">
            <a:spLocks noChangeArrowheads="1"/>
          </p:cNvSpPr>
          <p:nvPr/>
        </p:nvSpPr>
        <p:spPr bwMode="auto">
          <a:xfrm>
            <a:off x="1470025" y="26257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rgbClr val="FF0000"/>
                </a:solidFill>
              </a:rPr>
              <a:t>2</a:t>
            </a:r>
          </a:p>
        </p:txBody>
      </p:sp>
      <p:sp>
        <p:nvSpPr>
          <p:cNvPr id="2931798" name="Text Box 86"/>
          <p:cNvSpPr txBox="1">
            <a:spLocks noChangeArrowheads="1"/>
          </p:cNvSpPr>
          <p:nvPr/>
        </p:nvSpPr>
        <p:spPr bwMode="auto">
          <a:xfrm>
            <a:off x="2765425" y="2625725"/>
            <a:ext cx="254847"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rgbClr val="FF0000"/>
                </a:solidFill>
              </a:rPr>
              <a:t>l</a:t>
            </a:r>
            <a:endParaRPr lang="en-US" sz="2400" b="1" dirty="0">
              <a:solidFill>
                <a:srgbClr val="FF0000"/>
              </a:solidFill>
            </a:endParaRPr>
          </a:p>
        </p:txBody>
      </p:sp>
      <p:sp>
        <p:nvSpPr>
          <p:cNvPr id="2931799" name="Text Box 87"/>
          <p:cNvSpPr txBox="1">
            <a:spLocks noChangeArrowheads="1"/>
          </p:cNvSpPr>
          <p:nvPr/>
        </p:nvSpPr>
        <p:spPr bwMode="auto">
          <a:xfrm>
            <a:off x="4460875" y="26257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rgbClr val="FF0000"/>
                </a:solidFill>
              </a:rPr>
              <a:t>k</a:t>
            </a:r>
            <a:endParaRPr lang="en-US" sz="2400" b="1" dirty="0">
              <a:solidFill>
                <a:srgbClr val="FF0000"/>
              </a:solidFill>
            </a:endParaRPr>
          </a:p>
        </p:txBody>
      </p:sp>
      <p:sp>
        <p:nvSpPr>
          <p:cNvPr id="2931800" name="Text Box 88"/>
          <p:cNvSpPr txBox="1">
            <a:spLocks noChangeArrowheads="1"/>
          </p:cNvSpPr>
          <p:nvPr/>
        </p:nvSpPr>
        <p:spPr bwMode="auto">
          <a:xfrm>
            <a:off x="6175375" y="2625725"/>
            <a:ext cx="254847"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rgbClr val="FF0000"/>
                </a:solidFill>
              </a:rPr>
              <a:t>j</a:t>
            </a:r>
            <a:endParaRPr lang="en-US" sz="2400" b="1" dirty="0">
              <a:solidFill>
                <a:srgbClr val="FF0000"/>
              </a:solidFill>
            </a:endParaRPr>
          </a:p>
        </p:txBody>
      </p:sp>
      <p:sp>
        <p:nvSpPr>
          <p:cNvPr id="2931801" name="Text Box 89"/>
          <p:cNvSpPr txBox="1">
            <a:spLocks noChangeArrowheads="1"/>
          </p:cNvSpPr>
          <p:nvPr/>
        </p:nvSpPr>
        <p:spPr bwMode="auto">
          <a:xfrm>
            <a:off x="7813675" y="2625725"/>
            <a:ext cx="254847"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rgbClr val="FF0000"/>
                </a:solidFill>
              </a:rPr>
              <a:t>i</a:t>
            </a:r>
            <a:endParaRPr lang="en-US" sz="2400" b="1" dirty="0">
              <a:solidFill>
                <a:srgbClr val="FF0000"/>
              </a:solidFill>
            </a:endParaRPr>
          </a:p>
        </p:txBody>
      </p:sp>
      <p:sp>
        <p:nvSpPr>
          <p:cNvPr id="2931802" name="Rectangle 90"/>
          <p:cNvSpPr>
            <a:spLocks noGrp="1" noChangeArrowheads="1"/>
          </p:cNvSpPr>
          <p:nvPr>
            <p:ph type="body" idx="1"/>
          </p:nvPr>
        </p:nvSpPr>
        <p:spPr>
          <a:xfrm>
            <a:off x="381000" y="1138237"/>
            <a:ext cx="8286750" cy="371475"/>
          </a:xfrm>
          <a:noFill/>
          <a:ln/>
        </p:spPr>
        <p:txBody>
          <a:bodyPr/>
          <a:lstStyle/>
          <a:p>
            <a:pPr marL="285750" indent="-285750"/>
            <a:r>
              <a:rPr lang="en-US" sz="2800" u="sng">
                <a:solidFill>
                  <a:srgbClr val="FF0000"/>
                </a:solidFill>
                <a:latin typeface="Courier New" pitchFamily="-65" charset="0"/>
              </a:rPr>
              <a:t>000000000000000010</a:t>
            </a:r>
            <a:r>
              <a:rPr lang="en-US" sz="2800">
                <a:latin typeface="Courier New" pitchFamily="-65" charset="0"/>
              </a:rPr>
              <a:t> </a:t>
            </a:r>
            <a:r>
              <a:rPr lang="en-US" sz="2800" u="sng">
                <a:solidFill>
                  <a:srgbClr val="FF0000"/>
                </a:solidFill>
                <a:latin typeface="Courier New" pitchFamily="-65" charset="0"/>
              </a:rPr>
              <a:t>0000000001</a:t>
            </a:r>
            <a:r>
              <a:rPr lang="en-US" sz="2800">
                <a:latin typeface="Courier New" pitchFamily="-65" charset="0"/>
              </a:rPr>
              <a:t> 0100</a:t>
            </a:r>
            <a:endParaRPr lang="en-US"/>
          </a:p>
        </p:txBody>
      </p:sp>
      <p:sp>
        <p:nvSpPr>
          <p:cNvPr id="2931803" name="Text Box 91"/>
          <p:cNvSpPr txBox="1">
            <a:spLocks noChangeArrowheads="1"/>
          </p:cNvSpPr>
          <p:nvPr/>
        </p:nvSpPr>
        <p:spPr bwMode="auto">
          <a:xfrm>
            <a:off x="841375" y="31972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1</a:t>
            </a:r>
          </a:p>
        </p:txBody>
      </p:sp>
      <p:sp>
        <p:nvSpPr>
          <p:cNvPr id="2931804" name="Text Box 92"/>
          <p:cNvSpPr txBox="1">
            <a:spLocks noChangeArrowheads="1"/>
          </p:cNvSpPr>
          <p:nvPr/>
        </p:nvSpPr>
        <p:spPr bwMode="auto">
          <a:xfrm>
            <a:off x="1470025" y="32162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0</a:t>
            </a:r>
          </a:p>
        </p:txBody>
      </p:sp>
      <p:sp>
        <p:nvSpPr>
          <p:cNvPr id="2931809" name="Text Box 97"/>
          <p:cNvSpPr txBox="1">
            <a:spLocks noChangeArrowheads="1"/>
          </p:cNvSpPr>
          <p:nvPr/>
        </p:nvSpPr>
        <p:spPr bwMode="auto">
          <a:xfrm>
            <a:off x="0" y="1995487"/>
            <a:ext cx="11128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a:t>
            </a:r>
          </a:p>
        </p:txBody>
      </p:sp>
      <p:sp>
        <p:nvSpPr>
          <p:cNvPr id="2931810" name="Text Box 98"/>
          <p:cNvSpPr txBox="1">
            <a:spLocks noChangeArrowheads="1"/>
          </p:cNvSpPr>
          <p:nvPr/>
        </p:nvSpPr>
        <p:spPr bwMode="auto">
          <a:xfrm>
            <a:off x="1981200" y="1462087"/>
            <a:ext cx="16462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Tag field</a:t>
            </a:r>
          </a:p>
        </p:txBody>
      </p:sp>
      <p:sp>
        <p:nvSpPr>
          <p:cNvPr id="2931811" name="Text Box 99"/>
          <p:cNvSpPr txBox="1">
            <a:spLocks noChangeArrowheads="1"/>
          </p:cNvSpPr>
          <p:nvPr/>
        </p:nvSpPr>
        <p:spPr bwMode="auto">
          <a:xfrm>
            <a:off x="4927600" y="1462087"/>
            <a:ext cx="1943100"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 field</a:t>
            </a:r>
          </a:p>
        </p:txBody>
      </p:sp>
      <p:sp>
        <p:nvSpPr>
          <p:cNvPr id="2931812" name="Text Box 100"/>
          <p:cNvSpPr txBox="1">
            <a:spLocks noChangeArrowheads="1"/>
          </p:cNvSpPr>
          <p:nvPr/>
        </p:nvSpPr>
        <p:spPr bwMode="auto">
          <a:xfrm>
            <a:off x="7061200" y="1462087"/>
            <a:ext cx="121126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Offset</a:t>
            </a:r>
          </a:p>
        </p:txBody>
      </p:sp>
      <p:sp>
        <p:nvSpPr>
          <p:cNvPr id="2931813" name="Text Box 101"/>
          <p:cNvSpPr txBox="1">
            <a:spLocks noChangeArrowheads="1"/>
          </p:cNvSpPr>
          <p:nvPr/>
        </p:nvSpPr>
        <p:spPr bwMode="auto">
          <a:xfrm>
            <a:off x="874713" y="23272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1814" name="Text Box 102"/>
          <p:cNvSpPr txBox="1">
            <a:spLocks noChangeArrowheads="1"/>
          </p:cNvSpPr>
          <p:nvPr/>
        </p:nvSpPr>
        <p:spPr bwMode="auto">
          <a:xfrm>
            <a:off x="874713" y="2949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1815" name="Text Box 103"/>
          <p:cNvSpPr txBox="1">
            <a:spLocks noChangeArrowheads="1"/>
          </p:cNvSpPr>
          <p:nvPr/>
        </p:nvSpPr>
        <p:spPr bwMode="auto">
          <a:xfrm>
            <a:off x="887413" y="35718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1816" name="Text Box 104"/>
          <p:cNvSpPr txBox="1">
            <a:spLocks noChangeArrowheads="1"/>
          </p:cNvSpPr>
          <p:nvPr/>
        </p:nvSpPr>
        <p:spPr bwMode="auto">
          <a:xfrm>
            <a:off x="887413" y="38766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1817" name="Text Box 105"/>
          <p:cNvSpPr txBox="1">
            <a:spLocks noChangeArrowheads="1"/>
          </p:cNvSpPr>
          <p:nvPr/>
        </p:nvSpPr>
        <p:spPr bwMode="auto">
          <a:xfrm>
            <a:off x="887413" y="41814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1818" name="Text Box 106"/>
          <p:cNvSpPr txBox="1">
            <a:spLocks noChangeArrowheads="1"/>
          </p:cNvSpPr>
          <p:nvPr/>
        </p:nvSpPr>
        <p:spPr bwMode="auto">
          <a:xfrm>
            <a:off x="887413" y="44989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1819" name="Text Box 107"/>
          <p:cNvSpPr txBox="1">
            <a:spLocks noChangeArrowheads="1"/>
          </p:cNvSpPr>
          <p:nvPr/>
        </p:nvSpPr>
        <p:spPr bwMode="auto">
          <a:xfrm>
            <a:off x="887413" y="5489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1820" name="Text Box 108"/>
          <p:cNvSpPr txBox="1">
            <a:spLocks noChangeArrowheads="1"/>
          </p:cNvSpPr>
          <p:nvPr/>
        </p:nvSpPr>
        <p:spPr bwMode="auto">
          <a:xfrm>
            <a:off x="887413" y="57943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109" name="Text Box 69"/>
          <p:cNvSpPr txBox="1">
            <a:spLocks noChangeArrowheads="1"/>
          </p:cNvSpPr>
          <p:nvPr/>
        </p:nvSpPr>
        <p:spPr bwMode="auto">
          <a:xfrm>
            <a:off x="2438400" y="18875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0xc-f</a:t>
            </a:r>
            <a:endParaRPr lang="en-US" sz="2800" b="1" dirty="0">
              <a:solidFill>
                <a:schemeClr val="tx1"/>
              </a:solidFill>
              <a:latin typeface="Times" pitchFamily="-65" charset="0"/>
            </a:endParaRPr>
          </a:p>
        </p:txBody>
      </p:sp>
      <p:sp>
        <p:nvSpPr>
          <p:cNvPr id="110" name="Text Box 70"/>
          <p:cNvSpPr txBox="1">
            <a:spLocks noChangeArrowheads="1"/>
          </p:cNvSpPr>
          <p:nvPr/>
        </p:nvSpPr>
        <p:spPr bwMode="auto">
          <a:xfrm>
            <a:off x="4114800" y="18621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111" name="Text Box 71"/>
          <p:cNvSpPr txBox="1">
            <a:spLocks noChangeArrowheads="1"/>
          </p:cNvSpPr>
          <p:nvPr/>
        </p:nvSpPr>
        <p:spPr bwMode="auto">
          <a:xfrm>
            <a:off x="5791200" y="18621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0x4-7</a:t>
            </a:r>
            <a:endParaRPr lang="en-US" sz="2800" b="1" dirty="0">
              <a:solidFill>
                <a:schemeClr val="tx1"/>
              </a:solidFill>
              <a:latin typeface="Times" pitchFamily="-65" charset="0"/>
            </a:endParaRPr>
          </a:p>
        </p:txBody>
      </p:sp>
      <p:sp>
        <p:nvSpPr>
          <p:cNvPr id="112" name="Text Box 72"/>
          <p:cNvSpPr txBox="1">
            <a:spLocks noChangeArrowheads="1"/>
          </p:cNvSpPr>
          <p:nvPr/>
        </p:nvSpPr>
        <p:spPr bwMode="auto">
          <a:xfrm>
            <a:off x="7391400" y="18621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dirty="0">
              <a:solidFill>
                <a:schemeClr val="tx1"/>
              </a:solidFill>
              <a:latin typeface="Times" pitchFamily="-65" charset="0"/>
            </a:endParaRPr>
          </a:p>
        </p:txBody>
      </p:sp>
      <p:sp>
        <p:nvSpPr>
          <p:cNvPr id="113" name="Text Box 93"/>
          <p:cNvSpPr txBox="1">
            <a:spLocks noChangeArrowheads="1"/>
          </p:cNvSpPr>
          <p:nvPr/>
        </p:nvSpPr>
        <p:spPr bwMode="auto">
          <a:xfrm>
            <a:off x="2765425" y="321627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h</a:t>
            </a:r>
            <a:endParaRPr lang="en-US" sz="2400" b="1" dirty="0">
              <a:solidFill>
                <a:schemeClr val="tx1"/>
              </a:solidFill>
            </a:endParaRPr>
          </a:p>
        </p:txBody>
      </p:sp>
      <p:sp>
        <p:nvSpPr>
          <p:cNvPr id="114" name="Text Box 94"/>
          <p:cNvSpPr txBox="1">
            <a:spLocks noChangeArrowheads="1"/>
          </p:cNvSpPr>
          <p:nvPr/>
        </p:nvSpPr>
        <p:spPr bwMode="auto">
          <a:xfrm>
            <a:off x="4460875" y="321627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g</a:t>
            </a:r>
            <a:endParaRPr lang="en-US" sz="2400" b="1" dirty="0">
              <a:solidFill>
                <a:schemeClr val="tx1"/>
              </a:solidFill>
            </a:endParaRPr>
          </a:p>
        </p:txBody>
      </p:sp>
      <p:sp>
        <p:nvSpPr>
          <p:cNvPr id="115" name="Text Box 95"/>
          <p:cNvSpPr txBox="1">
            <a:spLocks noChangeArrowheads="1"/>
          </p:cNvSpPr>
          <p:nvPr/>
        </p:nvSpPr>
        <p:spPr bwMode="auto">
          <a:xfrm>
            <a:off x="6175375" y="3216275"/>
            <a:ext cx="274434"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f</a:t>
            </a:r>
            <a:endParaRPr lang="en-US" sz="2400" b="1" dirty="0">
              <a:solidFill>
                <a:schemeClr val="tx1"/>
              </a:solidFill>
            </a:endParaRPr>
          </a:p>
        </p:txBody>
      </p:sp>
      <p:sp>
        <p:nvSpPr>
          <p:cNvPr id="116" name="Text Box 96"/>
          <p:cNvSpPr txBox="1">
            <a:spLocks noChangeArrowheads="1"/>
          </p:cNvSpPr>
          <p:nvPr/>
        </p:nvSpPr>
        <p:spPr bwMode="auto">
          <a:xfrm>
            <a:off x="7813675" y="3216275"/>
            <a:ext cx="325029"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3762" name="Rectangle 2"/>
          <p:cNvSpPr>
            <a:spLocks noGrp="1" noChangeArrowheads="1"/>
          </p:cNvSpPr>
          <p:nvPr>
            <p:ph type="title"/>
          </p:nvPr>
        </p:nvSpPr>
        <p:spPr>
          <a:xfrm>
            <a:off x="635000" y="215900"/>
            <a:ext cx="5461000" cy="474663"/>
          </a:xfrm>
        </p:spPr>
        <p:txBody>
          <a:bodyPr/>
          <a:lstStyle/>
          <a:p>
            <a:r>
              <a:rPr lang="en-US" dirty="0"/>
              <a:t>And return word</a:t>
            </a:r>
            <a:r>
              <a:rPr lang="en-US" dirty="0" smtClean="0"/>
              <a:t> J</a:t>
            </a:r>
            <a:endParaRPr lang="en-US" dirty="0"/>
          </a:p>
        </p:txBody>
      </p:sp>
      <p:grpSp>
        <p:nvGrpSpPr>
          <p:cNvPr id="2" name="Group 3"/>
          <p:cNvGrpSpPr>
            <a:grpSpLocks/>
          </p:cNvGrpSpPr>
          <p:nvPr/>
        </p:nvGrpSpPr>
        <p:grpSpPr bwMode="auto">
          <a:xfrm>
            <a:off x="0" y="1582737"/>
            <a:ext cx="8839200" cy="4665663"/>
            <a:chOff x="0" y="880"/>
            <a:chExt cx="5568" cy="2939"/>
          </a:xfrm>
        </p:grpSpPr>
        <p:sp>
          <p:nvSpPr>
            <p:cNvPr id="2933764" name="Rectangle 4"/>
            <p:cNvSpPr>
              <a:spLocks noChangeArrowheads="1"/>
            </p:cNvSpPr>
            <p:nvPr/>
          </p:nvSpPr>
          <p:spPr bwMode="auto">
            <a:xfrm>
              <a:off x="720" y="139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65" name="Rectangle 5"/>
            <p:cNvSpPr>
              <a:spLocks noChangeArrowheads="1"/>
            </p:cNvSpPr>
            <p:nvPr/>
          </p:nvSpPr>
          <p:spPr bwMode="auto">
            <a:xfrm>
              <a:off x="576" y="139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66" name="Rectangle 6"/>
            <p:cNvSpPr>
              <a:spLocks noChangeArrowheads="1"/>
            </p:cNvSpPr>
            <p:nvPr/>
          </p:nvSpPr>
          <p:spPr bwMode="auto">
            <a:xfrm>
              <a:off x="1344"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67" name="Rectangle 7"/>
            <p:cNvSpPr>
              <a:spLocks noChangeArrowheads="1"/>
            </p:cNvSpPr>
            <p:nvPr/>
          </p:nvSpPr>
          <p:spPr bwMode="auto">
            <a:xfrm>
              <a:off x="2400"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68" name="Rectangle 8"/>
            <p:cNvSpPr>
              <a:spLocks noChangeArrowheads="1"/>
            </p:cNvSpPr>
            <p:nvPr/>
          </p:nvSpPr>
          <p:spPr bwMode="auto">
            <a:xfrm>
              <a:off x="3456"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69" name="Rectangle 9"/>
            <p:cNvSpPr>
              <a:spLocks noChangeArrowheads="1"/>
            </p:cNvSpPr>
            <p:nvPr/>
          </p:nvSpPr>
          <p:spPr bwMode="auto">
            <a:xfrm>
              <a:off x="4512" y="139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70" name="Rectangle 10"/>
            <p:cNvSpPr>
              <a:spLocks noChangeArrowheads="1"/>
            </p:cNvSpPr>
            <p:nvPr/>
          </p:nvSpPr>
          <p:spPr bwMode="auto">
            <a:xfrm>
              <a:off x="720" y="158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71" name="Rectangle 11"/>
            <p:cNvSpPr>
              <a:spLocks noChangeArrowheads="1"/>
            </p:cNvSpPr>
            <p:nvPr/>
          </p:nvSpPr>
          <p:spPr bwMode="auto">
            <a:xfrm>
              <a:off x="576" y="158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72" name="Rectangle 12"/>
            <p:cNvSpPr>
              <a:spLocks noChangeArrowheads="1"/>
            </p:cNvSpPr>
            <p:nvPr/>
          </p:nvSpPr>
          <p:spPr bwMode="auto">
            <a:xfrm>
              <a:off x="1344"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73" name="Rectangle 13"/>
            <p:cNvSpPr>
              <a:spLocks noChangeArrowheads="1"/>
            </p:cNvSpPr>
            <p:nvPr/>
          </p:nvSpPr>
          <p:spPr bwMode="auto">
            <a:xfrm>
              <a:off x="2400"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74" name="Rectangle 14"/>
            <p:cNvSpPr>
              <a:spLocks noChangeArrowheads="1"/>
            </p:cNvSpPr>
            <p:nvPr/>
          </p:nvSpPr>
          <p:spPr bwMode="auto">
            <a:xfrm>
              <a:off x="3456"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75" name="Rectangle 15"/>
            <p:cNvSpPr>
              <a:spLocks noChangeArrowheads="1"/>
            </p:cNvSpPr>
            <p:nvPr/>
          </p:nvSpPr>
          <p:spPr bwMode="auto">
            <a:xfrm>
              <a:off x="4512" y="158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76" name="Rectangle 16"/>
            <p:cNvSpPr>
              <a:spLocks noChangeArrowheads="1"/>
            </p:cNvSpPr>
            <p:nvPr/>
          </p:nvSpPr>
          <p:spPr bwMode="auto">
            <a:xfrm>
              <a:off x="720" y="177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77" name="Rectangle 17"/>
            <p:cNvSpPr>
              <a:spLocks noChangeArrowheads="1"/>
            </p:cNvSpPr>
            <p:nvPr/>
          </p:nvSpPr>
          <p:spPr bwMode="auto">
            <a:xfrm>
              <a:off x="576" y="177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78" name="Rectangle 18"/>
            <p:cNvSpPr>
              <a:spLocks noChangeArrowheads="1"/>
            </p:cNvSpPr>
            <p:nvPr/>
          </p:nvSpPr>
          <p:spPr bwMode="auto">
            <a:xfrm>
              <a:off x="1344"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79" name="Rectangle 19"/>
            <p:cNvSpPr>
              <a:spLocks noChangeArrowheads="1"/>
            </p:cNvSpPr>
            <p:nvPr/>
          </p:nvSpPr>
          <p:spPr bwMode="auto">
            <a:xfrm>
              <a:off x="2400"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80" name="Rectangle 20"/>
            <p:cNvSpPr>
              <a:spLocks noChangeArrowheads="1"/>
            </p:cNvSpPr>
            <p:nvPr/>
          </p:nvSpPr>
          <p:spPr bwMode="auto">
            <a:xfrm>
              <a:off x="3456"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81" name="Rectangle 21"/>
            <p:cNvSpPr>
              <a:spLocks noChangeArrowheads="1"/>
            </p:cNvSpPr>
            <p:nvPr/>
          </p:nvSpPr>
          <p:spPr bwMode="auto">
            <a:xfrm>
              <a:off x="4512" y="177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82" name="Rectangle 22"/>
            <p:cNvSpPr>
              <a:spLocks noChangeArrowheads="1"/>
            </p:cNvSpPr>
            <p:nvPr/>
          </p:nvSpPr>
          <p:spPr bwMode="auto">
            <a:xfrm>
              <a:off x="720" y="196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83" name="Rectangle 23"/>
            <p:cNvSpPr>
              <a:spLocks noChangeArrowheads="1"/>
            </p:cNvSpPr>
            <p:nvPr/>
          </p:nvSpPr>
          <p:spPr bwMode="auto">
            <a:xfrm>
              <a:off x="576" y="196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84" name="Rectangle 24"/>
            <p:cNvSpPr>
              <a:spLocks noChangeArrowheads="1"/>
            </p:cNvSpPr>
            <p:nvPr/>
          </p:nvSpPr>
          <p:spPr bwMode="auto">
            <a:xfrm>
              <a:off x="1344"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85" name="Rectangle 25"/>
            <p:cNvSpPr>
              <a:spLocks noChangeArrowheads="1"/>
            </p:cNvSpPr>
            <p:nvPr/>
          </p:nvSpPr>
          <p:spPr bwMode="auto">
            <a:xfrm>
              <a:off x="2400"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86" name="Rectangle 26"/>
            <p:cNvSpPr>
              <a:spLocks noChangeArrowheads="1"/>
            </p:cNvSpPr>
            <p:nvPr/>
          </p:nvSpPr>
          <p:spPr bwMode="auto">
            <a:xfrm>
              <a:off x="3456"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87" name="Rectangle 27"/>
            <p:cNvSpPr>
              <a:spLocks noChangeArrowheads="1"/>
            </p:cNvSpPr>
            <p:nvPr/>
          </p:nvSpPr>
          <p:spPr bwMode="auto">
            <a:xfrm>
              <a:off x="4512" y="196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88" name="Rectangle 28"/>
            <p:cNvSpPr>
              <a:spLocks noChangeArrowheads="1"/>
            </p:cNvSpPr>
            <p:nvPr/>
          </p:nvSpPr>
          <p:spPr bwMode="auto">
            <a:xfrm>
              <a:off x="720" y="21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89" name="Rectangle 29"/>
            <p:cNvSpPr>
              <a:spLocks noChangeArrowheads="1"/>
            </p:cNvSpPr>
            <p:nvPr/>
          </p:nvSpPr>
          <p:spPr bwMode="auto">
            <a:xfrm>
              <a:off x="576" y="21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90" name="Rectangle 30"/>
            <p:cNvSpPr>
              <a:spLocks noChangeArrowheads="1"/>
            </p:cNvSpPr>
            <p:nvPr/>
          </p:nvSpPr>
          <p:spPr bwMode="auto">
            <a:xfrm>
              <a:off x="1344"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91" name="Rectangle 31"/>
            <p:cNvSpPr>
              <a:spLocks noChangeArrowheads="1"/>
            </p:cNvSpPr>
            <p:nvPr/>
          </p:nvSpPr>
          <p:spPr bwMode="auto">
            <a:xfrm>
              <a:off x="2400"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92" name="Rectangle 32"/>
            <p:cNvSpPr>
              <a:spLocks noChangeArrowheads="1"/>
            </p:cNvSpPr>
            <p:nvPr/>
          </p:nvSpPr>
          <p:spPr bwMode="auto">
            <a:xfrm>
              <a:off x="3456"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93" name="Rectangle 33"/>
            <p:cNvSpPr>
              <a:spLocks noChangeArrowheads="1"/>
            </p:cNvSpPr>
            <p:nvPr/>
          </p:nvSpPr>
          <p:spPr bwMode="auto">
            <a:xfrm>
              <a:off x="4512" y="21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94" name="Rectangle 34"/>
            <p:cNvSpPr>
              <a:spLocks noChangeArrowheads="1"/>
            </p:cNvSpPr>
            <p:nvPr/>
          </p:nvSpPr>
          <p:spPr bwMode="auto">
            <a:xfrm>
              <a:off x="720" y="23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95" name="Rectangle 35"/>
            <p:cNvSpPr>
              <a:spLocks noChangeArrowheads="1"/>
            </p:cNvSpPr>
            <p:nvPr/>
          </p:nvSpPr>
          <p:spPr bwMode="auto">
            <a:xfrm>
              <a:off x="576" y="23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96" name="Rectangle 36"/>
            <p:cNvSpPr>
              <a:spLocks noChangeArrowheads="1"/>
            </p:cNvSpPr>
            <p:nvPr/>
          </p:nvSpPr>
          <p:spPr bwMode="auto">
            <a:xfrm>
              <a:off x="1344"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97" name="Rectangle 37"/>
            <p:cNvSpPr>
              <a:spLocks noChangeArrowheads="1"/>
            </p:cNvSpPr>
            <p:nvPr/>
          </p:nvSpPr>
          <p:spPr bwMode="auto">
            <a:xfrm>
              <a:off x="2400"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98" name="Rectangle 38"/>
            <p:cNvSpPr>
              <a:spLocks noChangeArrowheads="1"/>
            </p:cNvSpPr>
            <p:nvPr/>
          </p:nvSpPr>
          <p:spPr bwMode="auto">
            <a:xfrm>
              <a:off x="3456"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799" name="Rectangle 39"/>
            <p:cNvSpPr>
              <a:spLocks noChangeArrowheads="1"/>
            </p:cNvSpPr>
            <p:nvPr/>
          </p:nvSpPr>
          <p:spPr bwMode="auto">
            <a:xfrm>
              <a:off x="4512" y="23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00" name="Rectangle 40"/>
            <p:cNvSpPr>
              <a:spLocks noChangeArrowheads="1"/>
            </p:cNvSpPr>
            <p:nvPr/>
          </p:nvSpPr>
          <p:spPr bwMode="auto">
            <a:xfrm>
              <a:off x="720" y="254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01" name="Rectangle 41"/>
            <p:cNvSpPr>
              <a:spLocks noChangeArrowheads="1"/>
            </p:cNvSpPr>
            <p:nvPr/>
          </p:nvSpPr>
          <p:spPr bwMode="auto">
            <a:xfrm>
              <a:off x="576" y="254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02" name="Rectangle 42"/>
            <p:cNvSpPr>
              <a:spLocks noChangeArrowheads="1"/>
            </p:cNvSpPr>
            <p:nvPr/>
          </p:nvSpPr>
          <p:spPr bwMode="auto">
            <a:xfrm>
              <a:off x="1344"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03" name="Rectangle 43"/>
            <p:cNvSpPr>
              <a:spLocks noChangeArrowheads="1"/>
            </p:cNvSpPr>
            <p:nvPr/>
          </p:nvSpPr>
          <p:spPr bwMode="auto">
            <a:xfrm>
              <a:off x="2400"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04" name="Rectangle 44"/>
            <p:cNvSpPr>
              <a:spLocks noChangeArrowheads="1"/>
            </p:cNvSpPr>
            <p:nvPr/>
          </p:nvSpPr>
          <p:spPr bwMode="auto">
            <a:xfrm>
              <a:off x="3456"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05" name="Rectangle 45"/>
            <p:cNvSpPr>
              <a:spLocks noChangeArrowheads="1"/>
            </p:cNvSpPr>
            <p:nvPr/>
          </p:nvSpPr>
          <p:spPr bwMode="auto">
            <a:xfrm>
              <a:off x="4512" y="254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06" name="Rectangle 46"/>
            <p:cNvSpPr>
              <a:spLocks noChangeArrowheads="1"/>
            </p:cNvSpPr>
            <p:nvPr/>
          </p:nvSpPr>
          <p:spPr bwMode="auto">
            <a:xfrm>
              <a:off x="720" y="273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07" name="Rectangle 47"/>
            <p:cNvSpPr>
              <a:spLocks noChangeArrowheads="1"/>
            </p:cNvSpPr>
            <p:nvPr/>
          </p:nvSpPr>
          <p:spPr bwMode="auto">
            <a:xfrm>
              <a:off x="576" y="273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08" name="Rectangle 48"/>
            <p:cNvSpPr>
              <a:spLocks noChangeArrowheads="1"/>
            </p:cNvSpPr>
            <p:nvPr/>
          </p:nvSpPr>
          <p:spPr bwMode="auto">
            <a:xfrm>
              <a:off x="1344"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09" name="Rectangle 49"/>
            <p:cNvSpPr>
              <a:spLocks noChangeArrowheads="1"/>
            </p:cNvSpPr>
            <p:nvPr/>
          </p:nvSpPr>
          <p:spPr bwMode="auto">
            <a:xfrm>
              <a:off x="2400"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10" name="Rectangle 50"/>
            <p:cNvSpPr>
              <a:spLocks noChangeArrowheads="1"/>
            </p:cNvSpPr>
            <p:nvPr/>
          </p:nvSpPr>
          <p:spPr bwMode="auto">
            <a:xfrm>
              <a:off x="3456"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11" name="Rectangle 51"/>
            <p:cNvSpPr>
              <a:spLocks noChangeArrowheads="1"/>
            </p:cNvSpPr>
            <p:nvPr/>
          </p:nvSpPr>
          <p:spPr bwMode="auto">
            <a:xfrm>
              <a:off x="4512" y="273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12" name="Rectangle 52"/>
            <p:cNvSpPr>
              <a:spLocks noChangeArrowheads="1"/>
            </p:cNvSpPr>
            <p:nvPr/>
          </p:nvSpPr>
          <p:spPr bwMode="auto">
            <a:xfrm>
              <a:off x="720" y="336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13" name="Rectangle 53"/>
            <p:cNvSpPr>
              <a:spLocks noChangeArrowheads="1"/>
            </p:cNvSpPr>
            <p:nvPr/>
          </p:nvSpPr>
          <p:spPr bwMode="auto">
            <a:xfrm>
              <a:off x="576" y="336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14" name="Rectangle 54"/>
            <p:cNvSpPr>
              <a:spLocks noChangeArrowheads="1"/>
            </p:cNvSpPr>
            <p:nvPr/>
          </p:nvSpPr>
          <p:spPr bwMode="auto">
            <a:xfrm>
              <a:off x="1344"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15" name="Rectangle 55"/>
            <p:cNvSpPr>
              <a:spLocks noChangeArrowheads="1"/>
            </p:cNvSpPr>
            <p:nvPr/>
          </p:nvSpPr>
          <p:spPr bwMode="auto">
            <a:xfrm>
              <a:off x="2400"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16" name="Rectangle 56"/>
            <p:cNvSpPr>
              <a:spLocks noChangeArrowheads="1"/>
            </p:cNvSpPr>
            <p:nvPr/>
          </p:nvSpPr>
          <p:spPr bwMode="auto">
            <a:xfrm>
              <a:off x="3456"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17" name="Rectangle 57"/>
            <p:cNvSpPr>
              <a:spLocks noChangeArrowheads="1"/>
            </p:cNvSpPr>
            <p:nvPr/>
          </p:nvSpPr>
          <p:spPr bwMode="auto">
            <a:xfrm>
              <a:off x="4512" y="336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18" name="Rectangle 58"/>
            <p:cNvSpPr>
              <a:spLocks noChangeArrowheads="1"/>
            </p:cNvSpPr>
            <p:nvPr/>
          </p:nvSpPr>
          <p:spPr bwMode="auto">
            <a:xfrm>
              <a:off x="720" y="355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19" name="Rectangle 59"/>
            <p:cNvSpPr>
              <a:spLocks noChangeArrowheads="1"/>
            </p:cNvSpPr>
            <p:nvPr/>
          </p:nvSpPr>
          <p:spPr bwMode="auto">
            <a:xfrm>
              <a:off x="576" y="355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20" name="Rectangle 60"/>
            <p:cNvSpPr>
              <a:spLocks noChangeArrowheads="1"/>
            </p:cNvSpPr>
            <p:nvPr/>
          </p:nvSpPr>
          <p:spPr bwMode="auto">
            <a:xfrm>
              <a:off x="1344"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21" name="Rectangle 61"/>
            <p:cNvSpPr>
              <a:spLocks noChangeArrowheads="1"/>
            </p:cNvSpPr>
            <p:nvPr/>
          </p:nvSpPr>
          <p:spPr bwMode="auto">
            <a:xfrm>
              <a:off x="2400"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22" name="Rectangle 62"/>
            <p:cNvSpPr>
              <a:spLocks noChangeArrowheads="1"/>
            </p:cNvSpPr>
            <p:nvPr/>
          </p:nvSpPr>
          <p:spPr bwMode="auto">
            <a:xfrm>
              <a:off x="3456"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23" name="Rectangle 63"/>
            <p:cNvSpPr>
              <a:spLocks noChangeArrowheads="1"/>
            </p:cNvSpPr>
            <p:nvPr/>
          </p:nvSpPr>
          <p:spPr bwMode="auto">
            <a:xfrm>
              <a:off x="4512" y="355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3824" name="Text Box 64"/>
            <p:cNvSpPr txBox="1">
              <a:spLocks noChangeArrowheads="1"/>
            </p:cNvSpPr>
            <p:nvPr/>
          </p:nvSpPr>
          <p:spPr bwMode="auto">
            <a:xfrm>
              <a:off x="2390"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nvGrpSpPr>
            <p:cNvPr id="3" name="Group 65"/>
            <p:cNvGrpSpPr>
              <a:grpSpLocks/>
            </p:cNvGrpSpPr>
            <p:nvPr/>
          </p:nvGrpSpPr>
          <p:grpSpPr bwMode="auto">
            <a:xfrm>
              <a:off x="336" y="880"/>
              <a:ext cx="969" cy="567"/>
              <a:chOff x="336" y="880"/>
              <a:chExt cx="969" cy="567"/>
            </a:xfrm>
          </p:grpSpPr>
          <p:sp>
            <p:nvSpPr>
              <p:cNvPr id="2933826" name="Text Box 66"/>
              <p:cNvSpPr txBox="1">
                <a:spLocks noChangeArrowheads="1"/>
              </p:cNvSpPr>
              <p:nvPr/>
            </p:nvSpPr>
            <p:spPr bwMode="auto">
              <a:xfrm>
                <a:off x="336" y="880"/>
                <a:ext cx="63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33827" name="Text Box 67"/>
              <p:cNvSpPr txBox="1">
                <a:spLocks noChangeArrowheads="1"/>
              </p:cNvSpPr>
              <p:nvPr/>
            </p:nvSpPr>
            <p:spPr bwMode="auto">
              <a:xfrm>
                <a:off x="816" y="1120"/>
                <a:ext cx="489"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grpSp>
        <p:grpSp>
          <p:nvGrpSpPr>
            <p:cNvPr id="4" name="Group 72"/>
            <p:cNvGrpSpPr>
              <a:grpSpLocks/>
            </p:cNvGrpSpPr>
            <p:nvPr/>
          </p:nvGrpSpPr>
          <p:grpSpPr bwMode="auto">
            <a:xfrm>
              <a:off x="0" y="1335"/>
              <a:ext cx="654" cy="2484"/>
              <a:chOff x="0" y="1335"/>
              <a:chExt cx="654" cy="2484"/>
            </a:xfrm>
          </p:grpSpPr>
          <p:sp>
            <p:nvSpPr>
              <p:cNvPr id="2933833" name="Text Box 73"/>
              <p:cNvSpPr txBox="1">
                <a:spLocks noChangeArrowheads="1"/>
              </p:cNvSpPr>
              <p:nvPr/>
            </p:nvSpPr>
            <p:spPr bwMode="auto">
              <a:xfrm>
                <a:off x="192" y="133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933834" name="Text Box 74"/>
              <p:cNvSpPr txBox="1">
                <a:spLocks noChangeArrowheads="1"/>
              </p:cNvSpPr>
              <p:nvPr/>
            </p:nvSpPr>
            <p:spPr bwMode="auto">
              <a:xfrm>
                <a:off x="192" y="152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a:t>
                </a:r>
                <a:endParaRPr lang="en-US" sz="2800">
                  <a:solidFill>
                    <a:schemeClr val="tx1"/>
                  </a:solidFill>
                  <a:latin typeface="Times" pitchFamily="-65" charset="0"/>
                </a:endParaRPr>
              </a:p>
            </p:txBody>
          </p:sp>
          <p:sp>
            <p:nvSpPr>
              <p:cNvPr id="2933835" name="Text Box 75"/>
              <p:cNvSpPr txBox="1">
                <a:spLocks noChangeArrowheads="1"/>
              </p:cNvSpPr>
              <p:nvPr/>
            </p:nvSpPr>
            <p:spPr bwMode="auto">
              <a:xfrm>
                <a:off x="192" y="171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33836" name="Text Box 76"/>
              <p:cNvSpPr txBox="1">
                <a:spLocks noChangeArrowheads="1"/>
              </p:cNvSpPr>
              <p:nvPr/>
            </p:nvSpPr>
            <p:spPr bwMode="auto">
              <a:xfrm>
                <a:off x="192" y="1911"/>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933837" name="Text Box 77"/>
              <p:cNvSpPr txBox="1">
                <a:spLocks noChangeArrowheads="1"/>
              </p:cNvSpPr>
              <p:nvPr/>
            </p:nvSpPr>
            <p:spPr bwMode="auto">
              <a:xfrm>
                <a:off x="192" y="2103"/>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933838" name="Text Box 78"/>
              <p:cNvSpPr txBox="1">
                <a:spLocks noChangeArrowheads="1"/>
              </p:cNvSpPr>
              <p:nvPr/>
            </p:nvSpPr>
            <p:spPr bwMode="auto">
              <a:xfrm>
                <a:off x="192" y="2295"/>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933839" name="Text Box 79"/>
              <p:cNvSpPr txBox="1">
                <a:spLocks noChangeArrowheads="1"/>
              </p:cNvSpPr>
              <p:nvPr/>
            </p:nvSpPr>
            <p:spPr bwMode="auto">
              <a:xfrm>
                <a:off x="192" y="2487"/>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933840" name="Text Box 80"/>
              <p:cNvSpPr txBox="1">
                <a:spLocks noChangeArrowheads="1"/>
              </p:cNvSpPr>
              <p:nvPr/>
            </p:nvSpPr>
            <p:spPr bwMode="auto">
              <a:xfrm>
                <a:off x="192" y="2679"/>
                <a:ext cx="250"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933841" name="Text Box 81"/>
              <p:cNvSpPr txBox="1">
                <a:spLocks noChangeArrowheads="1"/>
              </p:cNvSpPr>
              <p:nvPr/>
            </p:nvSpPr>
            <p:spPr bwMode="auto">
              <a:xfrm>
                <a:off x="0" y="3300"/>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1022</a:t>
                </a:r>
                <a:endParaRPr lang="en-US" sz="2800">
                  <a:solidFill>
                    <a:schemeClr val="tx1"/>
                  </a:solidFill>
                  <a:latin typeface="Times" pitchFamily="-65" charset="0"/>
                </a:endParaRPr>
              </a:p>
            </p:txBody>
          </p:sp>
          <p:sp>
            <p:nvSpPr>
              <p:cNvPr id="2933842" name="Text Box 82"/>
              <p:cNvSpPr txBox="1">
                <a:spLocks noChangeArrowheads="1"/>
              </p:cNvSpPr>
              <p:nvPr/>
            </p:nvSpPr>
            <p:spPr bwMode="auto">
              <a:xfrm>
                <a:off x="0" y="3492"/>
                <a:ext cx="654"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1023</a:t>
                </a:r>
                <a:endParaRPr lang="en-US" sz="2800">
                  <a:solidFill>
                    <a:schemeClr val="tx1"/>
                  </a:solidFill>
                  <a:latin typeface="Times" pitchFamily="-65" charset="0"/>
                </a:endParaRPr>
              </a:p>
            </p:txBody>
          </p:sp>
          <p:sp>
            <p:nvSpPr>
              <p:cNvPr id="2933843" name="Text Box 83"/>
              <p:cNvSpPr txBox="1">
                <a:spLocks noChangeArrowheads="1"/>
              </p:cNvSpPr>
              <p:nvPr/>
            </p:nvSpPr>
            <p:spPr bwMode="auto">
              <a:xfrm>
                <a:off x="192" y="3002"/>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2933844" name="Text Box 84"/>
          <p:cNvSpPr txBox="1">
            <a:spLocks noChangeArrowheads="1"/>
          </p:cNvSpPr>
          <p:nvPr/>
        </p:nvSpPr>
        <p:spPr bwMode="auto">
          <a:xfrm>
            <a:off x="841375" y="26066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1</a:t>
            </a:r>
          </a:p>
        </p:txBody>
      </p:sp>
      <p:sp>
        <p:nvSpPr>
          <p:cNvPr id="2933845" name="Text Box 85"/>
          <p:cNvSpPr txBox="1">
            <a:spLocks noChangeArrowheads="1"/>
          </p:cNvSpPr>
          <p:nvPr/>
        </p:nvSpPr>
        <p:spPr bwMode="auto">
          <a:xfrm>
            <a:off x="1470025" y="26257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2</a:t>
            </a:r>
          </a:p>
        </p:txBody>
      </p:sp>
      <p:sp>
        <p:nvSpPr>
          <p:cNvPr id="2933850" name="Rectangle 90"/>
          <p:cNvSpPr>
            <a:spLocks noGrp="1" noChangeArrowheads="1"/>
          </p:cNvSpPr>
          <p:nvPr>
            <p:ph type="body" idx="1"/>
          </p:nvPr>
        </p:nvSpPr>
        <p:spPr>
          <a:xfrm>
            <a:off x="381000" y="1138237"/>
            <a:ext cx="8286750" cy="371475"/>
          </a:xfrm>
          <a:noFill/>
          <a:ln/>
        </p:spPr>
        <p:txBody>
          <a:bodyPr/>
          <a:lstStyle/>
          <a:p>
            <a:pPr marL="285750" indent="-285750"/>
            <a:r>
              <a:rPr lang="en-US" sz="2800">
                <a:latin typeface="Courier New" pitchFamily="-65" charset="0"/>
              </a:rPr>
              <a:t>000000000000000010 </a:t>
            </a:r>
            <a:r>
              <a:rPr lang="en-US" sz="2800" u="sng">
                <a:latin typeface="Courier New" pitchFamily="-65" charset="0"/>
              </a:rPr>
              <a:t>0000000001</a:t>
            </a:r>
            <a:r>
              <a:rPr lang="en-US" sz="2800">
                <a:latin typeface="Courier New" pitchFamily="-65" charset="0"/>
              </a:rPr>
              <a:t> </a:t>
            </a:r>
            <a:r>
              <a:rPr lang="en-US" sz="2800" u="sng">
                <a:solidFill>
                  <a:srgbClr val="FF0000"/>
                </a:solidFill>
                <a:latin typeface="Courier New" pitchFamily="-65" charset="0"/>
              </a:rPr>
              <a:t>0100</a:t>
            </a:r>
            <a:endParaRPr lang="en-US"/>
          </a:p>
        </p:txBody>
      </p:sp>
      <p:sp>
        <p:nvSpPr>
          <p:cNvPr id="2933851" name="Text Box 91"/>
          <p:cNvSpPr txBox="1">
            <a:spLocks noChangeArrowheads="1"/>
          </p:cNvSpPr>
          <p:nvPr/>
        </p:nvSpPr>
        <p:spPr bwMode="auto">
          <a:xfrm>
            <a:off x="841375" y="31972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1</a:t>
            </a:r>
          </a:p>
        </p:txBody>
      </p:sp>
      <p:sp>
        <p:nvSpPr>
          <p:cNvPr id="2933852" name="Text Box 92"/>
          <p:cNvSpPr txBox="1">
            <a:spLocks noChangeArrowheads="1"/>
          </p:cNvSpPr>
          <p:nvPr/>
        </p:nvSpPr>
        <p:spPr bwMode="auto">
          <a:xfrm>
            <a:off x="1470025" y="32162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0</a:t>
            </a:r>
          </a:p>
        </p:txBody>
      </p:sp>
      <p:sp>
        <p:nvSpPr>
          <p:cNvPr id="2933857" name="Line 97"/>
          <p:cNvSpPr>
            <a:spLocks noChangeShapeType="1"/>
          </p:cNvSpPr>
          <p:nvPr/>
        </p:nvSpPr>
        <p:spPr bwMode="auto">
          <a:xfrm flipH="1">
            <a:off x="6934200" y="1481137"/>
            <a:ext cx="628650" cy="1143000"/>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33858" name="Text Box 98"/>
          <p:cNvSpPr txBox="1">
            <a:spLocks noChangeArrowheads="1"/>
          </p:cNvSpPr>
          <p:nvPr/>
        </p:nvSpPr>
        <p:spPr bwMode="auto">
          <a:xfrm>
            <a:off x="0" y="1995487"/>
            <a:ext cx="11128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a:t>
            </a:r>
          </a:p>
        </p:txBody>
      </p:sp>
      <p:sp>
        <p:nvSpPr>
          <p:cNvPr id="2933859" name="Text Box 99"/>
          <p:cNvSpPr txBox="1">
            <a:spLocks noChangeArrowheads="1"/>
          </p:cNvSpPr>
          <p:nvPr/>
        </p:nvSpPr>
        <p:spPr bwMode="auto">
          <a:xfrm>
            <a:off x="1981200" y="1411287"/>
            <a:ext cx="164623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Tag field</a:t>
            </a:r>
          </a:p>
        </p:txBody>
      </p:sp>
      <p:sp>
        <p:nvSpPr>
          <p:cNvPr id="2933860" name="Text Box 100"/>
          <p:cNvSpPr txBox="1">
            <a:spLocks noChangeArrowheads="1"/>
          </p:cNvSpPr>
          <p:nvPr/>
        </p:nvSpPr>
        <p:spPr bwMode="auto">
          <a:xfrm>
            <a:off x="4927600" y="1411287"/>
            <a:ext cx="1943100"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 field</a:t>
            </a:r>
          </a:p>
        </p:txBody>
      </p:sp>
      <p:sp>
        <p:nvSpPr>
          <p:cNvPr id="2933861" name="Text Box 101"/>
          <p:cNvSpPr txBox="1">
            <a:spLocks noChangeArrowheads="1"/>
          </p:cNvSpPr>
          <p:nvPr/>
        </p:nvSpPr>
        <p:spPr bwMode="auto">
          <a:xfrm>
            <a:off x="7061200" y="1411287"/>
            <a:ext cx="121126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Offset</a:t>
            </a:r>
          </a:p>
        </p:txBody>
      </p:sp>
      <p:sp>
        <p:nvSpPr>
          <p:cNvPr id="2933862" name="Oval 102"/>
          <p:cNvSpPr>
            <a:spLocks noChangeArrowheads="1"/>
          </p:cNvSpPr>
          <p:nvPr/>
        </p:nvSpPr>
        <p:spPr bwMode="auto">
          <a:xfrm>
            <a:off x="5334000" y="2579687"/>
            <a:ext cx="1955800" cy="533400"/>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2933863" name="Text Box 103"/>
          <p:cNvSpPr txBox="1">
            <a:spLocks noChangeArrowheads="1"/>
          </p:cNvSpPr>
          <p:nvPr/>
        </p:nvSpPr>
        <p:spPr bwMode="auto">
          <a:xfrm>
            <a:off x="874713" y="23272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3864" name="Text Box 104"/>
          <p:cNvSpPr txBox="1">
            <a:spLocks noChangeArrowheads="1"/>
          </p:cNvSpPr>
          <p:nvPr/>
        </p:nvSpPr>
        <p:spPr bwMode="auto">
          <a:xfrm>
            <a:off x="874713" y="2949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3865" name="Text Box 105"/>
          <p:cNvSpPr txBox="1">
            <a:spLocks noChangeArrowheads="1"/>
          </p:cNvSpPr>
          <p:nvPr/>
        </p:nvSpPr>
        <p:spPr bwMode="auto">
          <a:xfrm>
            <a:off x="887413" y="35718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3866" name="Text Box 106"/>
          <p:cNvSpPr txBox="1">
            <a:spLocks noChangeArrowheads="1"/>
          </p:cNvSpPr>
          <p:nvPr/>
        </p:nvSpPr>
        <p:spPr bwMode="auto">
          <a:xfrm>
            <a:off x="887413" y="38766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3867" name="Text Box 107"/>
          <p:cNvSpPr txBox="1">
            <a:spLocks noChangeArrowheads="1"/>
          </p:cNvSpPr>
          <p:nvPr/>
        </p:nvSpPr>
        <p:spPr bwMode="auto">
          <a:xfrm>
            <a:off x="887413" y="41814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3868" name="Text Box 108"/>
          <p:cNvSpPr txBox="1">
            <a:spLocks noChangeArrowheads="1"/>
          </p:cNvSpPr>
          <p:nvPr/>
        </p:nvSpPr>
        <p:spPr bwMode="auto">
          <a:xfrm>
            <a:off x="887413" y="44989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3869" name="Text Box 109"/>
          <p:cNvSpPr txBox="1">
            <a:spLocks noChangeArrowheads="1"/>
          </p:cNvSpPr>
          <p:nvPr/>
        </p:nvSpPr>
        <p:spPr bwMode="auto">
          <a:xfrm>
            <a:off x="887413" y="5489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3870" name="Text Box 110"/>
          <p:cNvSpPr txBox="1">
            <a:spLocks noChangeArrowheads="1"/>
          </p:cNvSpPr>
          <p:nvPr/>
        </p:nvSpPr>
        <p:spPr bwMode="auto">
          <a:xfrm>
            <a:off x="887413" y="57943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111" name="Text Box 86"/>
          <p:cNvSpPr txBox="1">
            <a:spLocks noChangeArrowheads="1"/>
          </p:cNvSpPr>
          <p:nvPr/>
        </p:nvSpPr>
        <p:spPr bwMode="auto">
          <a:xfrm>
            <a:off x="2765425" y="2625725"/>
            <a:ext cx="254847"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rgbClr val="FF0000"/>
                </a:solidFill>
              </a:rPr>
              <a:t>l</a:t>
            </a:r>
            <a:endParaRPr lang="en-US" sz="2400" b="1" dirty="0">
              <a:solidFill>
                <a:srgbClr val="FF0000"/>
              </a:solidFill>
            </a:endParaRPr>
          </a:p>
        </p:txBody>
      </p:sp>
      <p:sp>
        <p:nvSpPr>
          <p:cNvPr id="112" name="Text Box 87"/>
          <p:cNvSpPr txBox="1">
            <a:spLocks noChangeArrowheads="1"/>
          </p:cNvSpPr>
          <p:nvPr/>
        </p:nvSpPr>
        <p:spPr bwMode="auto">
          <a:xfrm>
            <a:off x="4460875" y="26257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rgbClr val="FF0000"/>
                </a:solidFill>
              </a:rPr>
              <a:t>k</a:t>
            </a:r>
            <a:endParaRPr lang="en-US" sz="2400" b="1" dirty="0">
              <a:solidFill>
                <a:srgbClr val="FF0000"/>
              </a:solidFill>
            </a:endParaRPr>
          </a:p>
        </p:txBody>
      </p:sp>
      <p:sp>
        <p:nvSpPr>
          <p:cNvPr id="113" name="Text Box 88"/>
          <p:cNvSpPr txBox="1">
            <a:spLocks noChangeArrowheads="1"/>
          </p:cNvSpPr>
          <p:nvPr/>
        </p:nvSpPr>
        <p:spPr bwMode="auto">
          <a:xfrm>
            <a:off x="6175375" y="2625725"/>
            <a:ext cx="254847"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rgbClr val="FF0000"/>
                </a:solidFill>
              </a:rPr>
              <a:t>j</a:t>
            </a:r>
            <a:endParaRPr lang="en-US" sz="2400" b="1" dirty="0">
              <a:solidFill>
                <a:srgbClr val="FF0000"/>
              </a:solidFill>
            </a:endParaRPr>
          </a:p>
        </p:txBody>
      </p:sp>
      <p:sp>
        <p:nvSpPr>
          <p:cNvPr id="114" name="Text Box 89"/>
          <p:cNvSpPr txBox="1">
            <a:spLocks noChangeArrowheads="1"/>
          </p:cNvSpPr>
          <p:nvPr/>
        </p:nvSpPr>
        <p:spPr bwMode="auto">
          <a:xfrm>
            <a:off x="7813675" y="2625725"/>
            <a:ext cx="254847"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rgbClr val="FF0000"/>
                </a:solidFill>
              </a:rPr>
              <a:t>i</a:t>
            </a:r>
            <a:endParaRPr lang="en-US" sz="2400" b="1" dirty="0">
              <a:solidFill>
                <a:srgbClr val="FF0000"/>
              </a:solidFill>
            </a:endParaRPr>
          </a:p>
        </p:txBody>
      </p:sp>
      <p:sp>
        <p:nvSpPr>
          <p:cNvPr id="115" name="Text Box 69"/>
          <p:cNvSpPr txBox="1">
            <a:spLocks noChangeArrowheads="1"/>
          </p:cNvSpPr>
          <p:nvPr/>
        </p:nvSpPr>
        <p:spPr bwMode="auto">
          <a:xfrm>
            <a:off x="2438400" y="18875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0xc-f</a:t>
            </a:r>
            <a:endParaRPr lang="en-US" sz="2800" b="1" dirty="0">
              <a:solidFill>
                <a:schemeClr val="tx1"/>
              </a:solidFill>
              <a:latin typeface="Times" pitchFamily="-65" charset="0"/>
            </a:endParaRPr>
          </a:p>
        </p:txBody>
      </p:sp>
      <p:sp>
        <p:nvSpPr>
          <p:cNvPr id="116" name="Text Box 70"/>
          <p:cNvSpPr txBox="1">
            <a:spLocks noChangeArrowheads="1"/>
          </p:cNvSpPr>
          <p:nvPr/>
        </p:nvSpPr>
        <p:spPr bwMode="auto">
          <a:xfrm>
            <a:off x="4114800" y="18621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117" name="Text Box 71"/>
          <p:cNvSpPr txBox="1">
            <a:spLocks noChangeArrowheads="1"/>
          </p:cNvSpPr>
          <p:nvPr/>
        </p:nvSpPr>
        <p:spPr bwMode="auto">
          <a:xfrm>
            <a:off x="5791200" y="18621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u="sng" dirty="0" smtClean="0">
                <a:solidFill>
                  <a:srgbClr val="FF0000"/>
                </a:solidFill>
                <a:latin typeface="Courier New" pitchFamily="-65" charset="0"/>
              </a:rPr>
              <a:t>0x4-7</a:t>
            </a:r>
            <a:endParaRPr lang="en-US" sz="2800" b="1" u="sng" dirty="0">
              <a:solidFill>
                <a:srgbClr val="FF0000"/>
              </a:solidFill>
              <a:latin typeface="Times" pitchFamily="-65" charset="0"/>
            </a:endParaRPr>
          </a:p>
        </p:txBody>
      </p:sp>
      <p:sp>
        <p:nvSpPr>
          <p:cNvPr id="118" name="Text Box 72"/>
          <p:cNvSpPr txBox="1">
            <a:spLocks noChangeArrowheads="1"/>
          </p:cNvSpPr>
          <p:nvPr/>
        </p:nvSpPr>
        <p:spPr bwMode="auto">
          <a:xfrm>
            <a:off x="7391400" y="1862137"/>
            <a:ext cx="1262059" cy="523220"/>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dirty="0">
              <a:solidFill>
                <a:schemeClr val="tx1"/>
              </a:solidFill>
              <a:latin typeface="Times" pitchFamily="-65" charset="0"/>
            </a:endParaRPr>
          </a:p>
        </p:txBody>
      </p:sp>
      <p:sp>
        <p:nvSpPr>
          <p:cNvPr id="119" name="Text Box 93"/>
          <p:cNvSpPr txBox="1">
            <a:spLocks noChangeArrowheads="1"/>
          </p:cNvSpPr>
          <p:nvPr/>
        </p:nvSpPr>
        <p:spPr bwMode="auto">
          <a:xfrm>
            <a:off x="2765425" y="321627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h</a:t>
            </a:r>
            <a:endParaRPr lang="en-US" sz="2400" b="1" dirty="0">
              <a:solidFill>
                <a:schemeClr val="tx1"/>
              </a:solidFill>
            </a:endParaRPr>
          </a:p>
        </p:txBody>
      </p:sp>
      <p:sp>
        <p:nvSpPr>
          <p:cNvPr id="120" name="Text Box 94"/>
          <p:cNvSpPr txBox="1">
            <a:spLocks noChangeArrowheads="1"/>
          </p:cNvSpPr>
          <p:nvPr/>
        </p:nvSpPr>
        <p:spPr bwMode="auto">
          <a:xfrm>
            <a:off x="4460875" y="321627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g</a:t>
            </a:r>
            <a:endParaRPr lang="en-US" sz="2400" b="1" dirty="0">
              <a:solidFill>
                <a:schemeClr val="tx1"/>
              </a:solidFill>
            </a:endParaRPr>
          </a:p>
        </p:txBody>
      </p:sp>
      <p:sp>
        <p:nvSpPr>
          <p:cNvPr id="121" name="Text Box 95"/>
          <p:cNvSpPr txBox="1">
            <a:spLocks noChangeArrowheads="1"/>
          </p:cNvSpPr>
          <p:nvPr/>
        </p:nvSpPr>
        <p:spPr bwMode="auto">
          <a:xfrm>
            <a:off x="6175375" y="3216275"/>
            <a:ext cx="274434"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f</a:t>
            </a:r>
            <a:endParaRPr lang="en-US" sz="2400" b="1" dirty="0">
              <a:solidFill>
                <a:schemeClr val="tx1"/>
              </a:solidFill>
            </a:endParaRPr>
          </a:p>
        </p:txBody>
      </p:sp>
      <p:sp>
        <p:nvSpPr>
          <p:cNvPr id="122" name="Text Box 96"/>
          <p:cNvSpPr txBox="1">
            <a:spLocks noChangeArrowheads="1"/>
          </p:cNvSpPr>
          <p:nvPr/>
        </p:nvSpPr>
        <p:spPr bwMode="auto">
          <a:xfrm>
            <a:off x="7813675" y="3216275"/>
            <a:ext cx="325029"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2434" name="Rectangle 2"/>
          <p:cNvSpPr>
            <a:spLocks noGrp="1" noChangeArrowheads="1"/>
          </p:cNvSpPr>
          <p:nvPr>
            <p:ph type="title"/>
          </p:nvPr>
        </p:nvSpPr>
        <p:spPr/>
        <p:txBody>
          <a:bodyPr/>
          <a:lstStyle/>
          <a:p>
            <a:r>
              <a:rPr lang="en-US" smtClean="0"/>
              <a:t>What to do on a write hit?</a:t>
            </a:r>
            <a:endParaRPr lang="en-US"/>
          </a:p>
        </p:txBody>
      </p:sp>
      <p:sp>
        <p:nvSpPr>
          <p:cNvPr id="2962435" name="Rectangle 3"/>
          <p:cNvSpPr>
            <a:spLocks noGrp="1" noChangeArrowheads="1"/>
          </p:cNvSpPr>
          <p:nvPr>
            <p:ph type="body" idx="1"/>
          </p:nvPr>
        </p:nvSpPr>
        <p:spPr/>
        <p:txBody>
          <a:bodyPr/>
          <a:lstStyle/>
          <a:p>
            <a:r>
              <a:rPr lang="en-US" dirty="0" smtClean="0">
                <a:solidFill>
                  <a:schemeClr val="accent1"/>
                </a:solidFill>
              </a:rPr>
              <a:t>Write-through</a:t>
            </a:r>
          </a:p>
          <a:p>
            <a:pPr lvl="1"/>
            <a:r>
              <a:rPr lang="en-US" dirty="0" smtClean="0"/>
              <a:t>update the word in cache block and corresponding word in memory</a:t>
            </a:r>
          </a:p>
          <a:p>
            <a:r>
              <a:rPr lang="en-US" dirty="0" smtClean="0">
                <a:solidFill>
                  <a:schemeClr val="accent1"/>
                </a:solidFill>
              </a:rPr>
              <a:t>Write-back</a:t>
            </a:r>
          </a:p>
          <a:p>
            <a:pPr lvl="1"/>
            <a:r>
              <a:rPr lang="en-US" dirty="0" smtClean="0"/>
              <a:t>update word in cache block</a:t>
            </a:r>
          </a:p>
          <a:p>
            <a:pPr lvl="1"/>
            <a:r>
              <a:rPr lang="en-US" dirty="0" smtClean="0"/>
              <a:t>allow memory word to be “stale”</a:t>
            </a:r>
          </a:p>
          <a:p>
            <a:pPr lvl="1"/>
            <a:r>
              <a:rPr lang="en-US" dirty="0" err="1" smtClean="0"/>
              <a:t></a:t>
            </a:r>
            <a:r>
              <a:rPr lang="en-US" dirty="0" smtClean="0"/>
              <a:t> add ‘</a:t>
            </a:r>
            <a:r>
              <a:rPr lang="en-US" dirty="0" smtClean="0">
                <a:solidFill>
                  <a:schemeClr val="accent2"/>
                </a:solidFill>
              </a:rPr>
              <a:t>dirty</a:t>
            </a:r>
            <a:r>
              <a:rPr lang="en-US" dirty="0" smtClean="0"/>
              <a:t>’ bit to each block indicating that memory needs to be updated when block is replaced</a:t>
            </a:r>
          </a:p>
          <a:p>
            <a:pPr lvl="1"/>
            <a:r>
              <a:rPr lang="en-US" dirty="0" err="1" smtClean="0"/>
              <a:t></a:t>
            </a:r>
            <a:r>
              <a:rPr lang="en-US" dirty="0" smtClean="0"/>
              <a:t> OS flushes cache before I/O…</a:t>
            </a:r>
          </a:p>
          <a:p>
            <a:r>
              <a:rPr lang="en-US" dirty="0" smtClean="0"/>
              <a:t>Performance trade-offs?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4722" name="Rectangle 2"/>
          <p:cNvSpPr>
            <a:spLocks noGrp="1" noChangeArrowheads="1"/>
          </p:cNvSpPr>
          <p:nvPr>
            <p:ph type="title"/>
          </p:nvPr>
        </p:nvSpPr>
        <p:spPr/>
        <p:txBody>
          <a:bodyPr/>
          <a:lstStyle/>
          <a:p>
            <a:r>
              <a:rPr lang="en-US" smtClean="0"/>
              <a:t>Types of Cache Misses (1/2)</a:t>
            </a:r>
            <a:endParaRPr lang="en-US"/>
          </a:p>
        </p:txBody>
      </p:sp>
      <p:sp>
        <p:nvSpPr>
          <p:cNvPr id="2974723" name="Rectangle 3"/>
          <p:cNvSpPr>
            <a:spLocks noGrp="1" noChangeArrowheads="1"/>
          </p:cNvSpPr>
          <p:nvPr>
            <p:ph type="body" idx="1"/>
          </p:nvPr>
        </p:nvSpPr>
        <p:spPr/>
        <p:txBody>
          <a:bodyPr/>
          <a:lstStyle/>
          <a:p>
            <a:r>
              <a:rPr lang="en-US" dirty="0" smtClean="0"/>
              <a:t>“Three Cs” Model of Misses</a:t>
            </a:r>
          </a:p>
          <a:p>
            <a:r>
              <a:rPr lang="en-US" dirty="0" smtClean="0"/>
              <a:t>1</a:t>
            </a:r>
            <a:r>
              <a:rPr lang="en-US" baseline="30000" dirty="0" smtClean="0"/>
              <a:t>st</a:t>
            </a:r>
            <a:r>
              <a:rPr lang="en-US" dirty="0" smtClean="0"/>
              <a:t> C: </a:t>
            </a:r>
            <a:r>
              <a:rPr lang="en-US" dirty="0" smtClean="0">
                <a:solidFill>
                  <a:schemeClr val="accent1"/>
                </a:solidFill>
              </a:rPr>
              <a:t>Compulsory Misses</a:t>
            </a:r>
          </a:p>
          <a:p>
            <a:pPr lvl="1"/>
            <a:r>
              <a:rPr lang="en-US" dirty="0" smtClean="0"/>
              <a:t>occur when a program is first started</a:t>
            </a:r>
          </a:p>
          <a:p>
            <a:pPr lvl="1"/>
            <a:r>
              <a:rPr lang="en-US" dirty="0" smtClean="0"/>
              <a:t>cache does not contain any of that program’s data yet, so misses are bound to occur</a:t>
            </a:r>
          </a:p>
          <a:p>
            <a:pPr lvl="1"/>
            <a:r>
              <a:rPr lang="en-US" dirty="0" smtClean="0"/>
              <a:t>can’t be avoided easily, so won’t focus on these in this course</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6770" name="Rectangle 2"/>
          <p:cNvSpPr>
            <a:spLocks noGrp="1" noChangeArrowheads="1"/>
          </p:cNvSpPr>
          <p:nvPr>
            <p:ph type="title"/>
          </p:nvPr>
        </p:nvSpPr>
        <p:spPr/>
        <p:txBody>
          <a:bodyPr/>
          <a:lstStyle/>
          <a:p>
            <a:r>
              <a:rPr lang="en-US" smtClean="0"/>
              <a:t>Types of Cache Misses (2/2)</a:t>
            </a:r>
            <a:endParaRPr lang="en-US"/>
          </a:p>
        </p:txBody>
      </p:sp>
      <p:sp>
        <p:nvSpPr>
          <p:cNvPr id="2976771" name="Rectangle 3"/>
          <p:cNvSpPr>
            <a:spLocks noGrp="1" noChangeArrowheads="1"/>
          </p:cNvSpPr>
          <p:nvPr>
            <p:ph type="body" idx="1"/>
          </p:nvPr>
        </p:nvSpPr>
        <p:spPr/>
        <p:txBody>
          <a:bodyPr>
            <a:normAutofit fontScale="92500"/>
          </a:bodyPr>
          <a:lstStyle/>
          <a:p>
            <a:r>
              <a:rPr lang="en-US" dirty="0" smtClean="0"/>
              <a:t>2</a:t>
            </a:r>
            <a:r>
              <a:rPr lang="en-US" baseline="30000" dirty="0" smtClean="0"/>
              <a:t>nd</a:t>
            </a:r>
            <a:r>
              <a:rPr lang="en-US" dirty="0" smtClean="0"/>
              <a:t> C: </a:t>
            </a:r>
            <a:r>
              <a:rPr lang="en-US" dirty="0" smtClean="0">
                <a:solidFill>
                  <a:schemeClr val="accent1"/>
                </a:solidFill>
              </a:rPr>
              <a:t>Conflict Misses</a:t>
            </a:r>
          </a:p>
          <a:p>
            <a:pPr lvl="1"/>
            <a:r>
              <a:rPr lang="en-US" dirty="0" smtClean="0"/>
              <a:t>miss that occurs because two distinct memory addresses map to the same cache location</a:t>
            </a:r>
          </a:p>
          <a:p>
            <a:pPr lvl="1"/>
            <a:r>
              <a:rPr lang="en-US" dirty="0" smtClean="0"/>
              <a:t>two blocks (which happen to map to the same location) can keep overwriting each other</a:t>
            </a:r>
          </a:p>
          <a:p>
            <a:pPr lvl="1"/>
            <a:r>
              <a:rPr lang="en-US" dirty="0" smtClean="0"/>
              <a:t>big problem in direct-mapped caches</a:t>
            </a:r>
          </a:p>
          <a:p>
            <a:pPr lvl="1"/>
            <a:r>
              <a:rPr lang="en-US" dirty="0" smtClean="0"/>
              <a:t>how do we lessen the effect of these?</a:t>
            </a:r>
          </a:p>
          <a:p>
            <a:r>
              <a:rPr lang="en-US" dirty="0" smtClean="0"/>
              <a:t>Dealing with Conflict Misses</a:t>
            </a:r>
          </a:p>
          <a:p>
            <a:pPr lvl="1"/>
            <a:r>
              <a:rPr lang="en-US" dirty="0" smtClean="0"/>
              <a:t>Solution 1: Make the cache size bigger</a:t>
            </a:r>
          </a:p>
          <a:p>
            <a:pPr lvl="2"/>
            <a:r>
              <a:rPr lang="en-US" dirty="0" smtClean="0"/>
              <a:t>Fails at some point </a:t>
            </a:r>
          </a:p>
          <a:p>
            <a:pPr lvl="1"/>
            <a:r>
              <a:rPr lang="en-US" dirty="0" smtClean="0"/>
              <a:t>Solution 2: Multiple distinct blocks can fit in the same cache Index?</a:t>
            </a:r>
            <a:endParaRPr 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8818" name="Rectangle 2"/>
          <p:cNvSpPr>
            <a:spLocks noGrp="1" noChangeArrowheads="1"/>
          </p:cNvSpPr>
          <p:nvPr>
            <p:ph type="title"/>
          </p:nvPr>
        </p:nvSpPr>
        <p:spPr/>
        <p:txBody>
          <a:bodyPr/>
          <a:lstStyle/>
          <a:p>
            <a:r>
              <a:rPr lang="en-US" smtClean="0"/>
              <a:t>Fully Associative Cache (1/3)</a:t>
            </a:r>
            <a:endParaRPr lang="en-US"/>
          </a:p>
        </p:txBody>
      </p:sp>
      <p:sp>
        <p:nvSpPr>
          <p:cNvPr id="2978819" name="Rectangle 3"/>
          <p:cNvSpPr>
            <a:spLocks noGrp="1" noChangeArrowheads="1"/>
          </p:cNvSpPr>
          <p:nvPr>
            <p:ph type="body" idx="1"/>
          </p:nvPr>
        </p:nvSpPr>
        <p:spPr/>
        <p:txBody>
          <a:bodyPr/>
          <a:lstStyle/>
          <a:p>
            <a:r>
              <a:rPr lang="en-US" smtClean="0"/>
              <a:t>Memory address fields:</a:t>
            </a:r>
          </a:p>
          <a:p>
            <a:pPr lvl="1"/>
            <a:r>
              <a:rPr lang="en-US" smtClean="0"/>
              <a:t>Tag: same as before</a:t>
            </a:r>
          </a:p>
          <a:p>
            <a:pPr lvl="1"/>
            <a:r>
              <a:rPr lang="en-US" smtClean="0"/>
              <a:t>Offset: same as before</a:t>
            </a:r>
          </a:p>
          <a:p>
            <a:pPr lvl="1"/>
            <a:r>
              <a:rPr lang="en-US" smtClean="0"/>
              <a:t>Index: non-existant</a:t>
            </a:r>
          </a:p>
          <a:p>
            <a:r>
              <a:rPr lang="en-US" smtClean="0"/>
              <a:t>What does this mean?</a:t>
            </a:r>
          </a:p>
          <a:p>
            <a:pPr lvl="1"/>
            <a:r>
              <a:rPr lang="en-US" smtClean="0"/>
              <a:t>no “rows”: any block can go anywhere in the cache</a:t>
            </a:r>
          </a:p>
          <a:p>
            <a:pPr lvl="1"/>
            <a:r>
              <a:rPr lang="en-US" smtClean="0"/>
              <a:t>must compare with all tags in entire cache to see if data is there</a:t>
            </a:r>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0866" name="Rectangle 2"/>
          <p:cNvSpPr>
            <a:spLocks noGrp="1" noChangeArrowheads="1"/>
          </p:cNvSpPr>
          <p:nvPr>
            <p:ph type="title"/>
          </p:nvPr>
        </p:nvSpPr>
        <p:spPr/>
        <p:txBody>
          <a:bodyPr/>
          <a:lstStyle/>
          <a:p>
            <a:r>
              <a:rPr lang="en-US" smtClean="0"/>
              <a:t>Fully Associative Cache (2/3)</a:t>
            </a:r>
            <a:endParaRPr lang="en-US"/>
          </a:p>
        </p:txBody>
      </p:sp>
      <p:sp>
        <p:nvSpPr>
          <p:cNvPr id="2980867" name="Rectangle 3"/>
          <p:cNvSpPr>
            <a:spLocks noGrp="1" noChangeArrowheads="1"/>
          </p:cNvSpPr>
          <p:nvPr>
            <p:ph type="body" idx="1"/>
          </p:nvPr>
        </p:nvSpPr>
        <p:spPr/>
        <p:txBody>
          <a:bodyPr/>
          <a:lstStyle/>
          <a:p>
            <a:r>
              <a:rPr lang="en-US" smtClean="0"/>
              <a:t>Fully Associative Cache (e.g., 32 B block)</a:t>
            </a:r>
          </a:p>
          <a:p>
            <a:pPr lvl="1"/>
            <a:r>
              <a:rPr lang="en-US" smtClean="0"/>
              <a:t>compare tags in parallel</a:t>
            </a:r>
            <a:endParaRPr lang="en-US"/>
          </a:p>
        </p:txBody>
      </p:sp>
      <p:grpSp>
        <p:nvGrpSpPr>
          <p:cNvPr id="2" name="Group 4"/>
          <p:cNvGrpSpPr>
            <a:grpSpLocks/>
          </p:cNvGrpSpPr>
          <p:nvPr/>
        </p:nvGrpSpPr>
        <p:grpSpPr bwMode="auto">
          <a:xfrm>
            <a:off x="468313" y="2157413"/>
            <a:ext cx="7899400" cy="3511550"/>
            <a:chOff x="295" y="1359"/>
            <a:chExt cx="4976" cy="2212"/>
          </a:xfrm>
        </p:grpSpPr>
        <p:sp>
          <p:nvSpPr>
            <p:cNvPr id="2980869" name="Rectangle 5"/>
            <p:cNvSpPr>
              <a:spLocks noChangeArrowheads="1"/>
            </p:cNvSpPr>
            <p:nvPr/>
          </p:nvSpPr>
          <p:spPr bwMode="auto">
            <a:xfrm>
              <a:off x="3830" y="1587"/>
              <a:ext cx="1190"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Byte Offset</a:t>
              </a:r>
            </a:p>
          </p:txBody>
        </p:sp>
        <p:sp>
          <p:nvSpPr>
            <p:cNvPr id="2980870" name="Rectangle 6"/>
            <p:cNvSpPr>
              <a:spLocks noChangeArrowheads="1"/>
            </p:cNvSpPr>
            <p:nvPr/>
          </p:nvSpPr>
          <p:spPr bwMode="auto">
            <a:xfrm>
              <a:off x="3511" y="2435"/>
              <a:ext cx="1760" cy="113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71" name="Line 7"/>
            <p:cNvSpPr>
              <a:spLocks noChangeShapeType="1"/>
            </p:cNvSpPr>
            <p:nvPr/>
          </p:nvSpPr>
          <p:spPr bwMode="auto">
            <a:xfrm>
              <a:off x="3511" y="2619"/>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2" name="Line 8"/>
            <p:cNvSpPr>
              <a:spLocks noChangeShapeType="1"/>
            </p:cNvSpPr>
            <p:nvPr/>
          </p:nvSpPr>
          <p:spPr bwMode="auto">
            <a:xfrm>
              <a:off x="3511" y="2811"/>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3" name="Line 9"/>
            <p:cNvSpPr>
              <a:spLocks noChangeShapeType="1"/>
            </p:cNvSpPr>
            <p:nvPr/>
          </p:nvSpPr>
          <p:spPr bwMode="auto">
            <a:xfrm>
              <a:off x="3511" y="3003"/>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4" name="Line 10"/>
            <p:cNvSpPr>
              <a:spLocks noChangeShapeType="1"/>
            </p:cNvSpPr>
            <p:nvPr/>
          </p:nvSpPr>
          <p:spPr bwMode="auto">
            <a:xfrm>
              <a:off x="3511" y="3195"/>
              <a:ext cx="17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75" name="Rectangle 11"/>
            <p:cNvSpPr>
              <a:spLocks noChangeArrowheads="1"/>
            </p:cNvSpPr>
            <p:nvPr/>
          </p:nvSpPr>
          <p:spPr bwMode="auto">
            <a:xfrm>
              <a:off x="4358" y="3234"/>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876" name="Rectangle 12"/>
            <p:cNvSpPr>
              <a:spLocks noChangeArrowheads="1"/>
            </p:cNvSpPr>
            <p:nvPr/>
          </p:nvSpPr>
          <p:spPr bwMode="auto">
            <a:xfrm>
              <a:off x="3782" y="2055"/>
              <a:ext cx="1284"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 Cache Data</a:t>
              </a:r>
            </a:p>
          </p:txBody>
        </p:sp>
        <p:sp>
          <p:nvSpPr>
            <p:cNvPr id="2980877" name="Rectangle 13"/>
            <p:cNvSpPr>
              <a:spLocks noChangeArrowheads="1"/>
            </p:cNvSpPr>
            <p:nvPr/>
          </p:nvSpPr>
          <p:spPr bwMode="auto">
            <a:xfrm>
              <a:off x="4766" y="2343"/>
              <a:ext cx="487"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0</a:t>
              </a:r>
            </a:p>
          </p:txBody>
        </p:sp>
        <p:sp>
          <p:nvSpPr>
            <p:cNvPr id="2980878" name="Rectangle 14"/>
            <p:cNvSpPr>
              <a:spLocks noChangeArrowheads="1"/>
            </p:cNvSpPr>
            <p:nvPr/>
          </p:nvSpPr>
          <p:spPr bwMode="auto">
            <a:xfrm>
              <a:off x="295" y="1667"/>
              <a:ext cx="4688" cy="26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79" name="Rectangle 15"/>
            <p:cNvSpPr>
              <a:spLocks noChangeArrowheads="1"/>
            </p:cNvSpPr>
            <p:nvPr/>
          </p:nvSpPr>
          <p:spPr bwMode="auto">
            <a:xfrm>
              <a:off x="4826" y="1383"/>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a:solidFill>
                    <a:schemeClr val="tx1"/>
                  </a:solidFill>
                  <a:latin typeface="Times" pitchFamily="-65" charset="0"/>
                </a:rPr>
                <a:t>0</a:t>
              </a:r>
            </a:p>
          </p:txBody>
        </p:sp>
        <p:sp>
          <p:nvSpPr>
            <p:cNvPr id="2980880" name="Rectangle 16"/>
            <p:cNvSpPr>
              <a:spLocks noChangeArrowheads="1"/>
            </p:cNvSpPr>
            <p:nvPr/>
          </p:nvSpPr>
          <p:spPr bwMode="auto">
            <a:xfrm>
              <a:off x="3878" y="1359"/>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a:solidFill>
                    <a:schemeClr val="tx1"/>
                  </a:solidFill>
                  <a:latin typeface="Times" pitchFamily="-65" charset="0"/>
                </a:rPr>
                <a:t>4</a:t>
              </a:r>
            </a:p>
          </p:txBody>
        </p:sp>
        <p:sp>
          <p:nvSpPr>
            <p:cNvPr id="2980881" name="Rectangle 17"/>
            <p:cNvSpPr>
              <a:spLocks noChangeArrowheads="1"/>
            </p:cNvSpPr>
            <p:nvPr/>
          </p:nvSpPr>
          <p:spPr bwMode="auto">
            <a:xfrm>
              <a:off x="302" y="1383"/>
              <a:ext cx="338"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a:solidFill>
                    <a:schemeClr val="tx1"/>
                  </a:solidFill>
                  <a:latin typeface="Times" pitchFamily="-65" charset="0"/>
                </a:rPr>
                <a:t>31</a:t>
              </a:r>
            </a:p>
          </p:txBody>
        </p:sp>
        <p:sp>
          <p:nvSpPr>
            <p:cNvPr id="2980882" name="Rectangle 18"/>
            <p:cNvSpPr>
              <a:spLocks noChangeArrowheads="1"/>
            </p:cNvSpPr>
            <p:nvPr/>
          </p:nvSpPr>
          <p:spPr bwMode="auto">
            <a:xfrm>
              <a:off x="1399" y="2435"/>
              <a:ext cx="1856" cy="113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83" name="Line 19"/>
            <p:cNvSpPr>
              <a:spLocks noChangeShapeType="1"/>
            </p:cNvSpPr>
            <p:nvPr/>
          </p:nvSpPr>
          <p:spPr bwMode="auto">
            <a:xfrm flipH="1">
              <a:off x="1383" y="2619"/>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4" name="Line 20"/>
            <p:cNvSpPr>
              <a:spLocks noChangeShapeType="1"/>
            </p:cNvSpPr>
            <p:nvPr/>
          </p:nvSpPr>
          <p:spPr bwMode="auto">
            <a:xfrm flipH="1">
              <a:off x="1383" y="2811"/>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5" name="Line 21"/>
            <p:cNvSpPr>
              <a:spLocks noChangeShapeType="1"/>
            </p:cNvSpPr>
            <p:nvPr/>
          </p:nvSpPr>
          <p:spPr bwMode="auto">
            <a:xfrm flipH="1">
              <a:off x="1383" y="3003"/>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6" name="Line 22"/>
            <p:cNvSpPr>
              <a:spLocks noChangeShapeType="1"/>
            </p:cNvSpPr>
            <p:nvPr/>
          </p:nvSpPr>
          <p:spPr bwMode="auto">
            <a:xfrm flipH="1">
              <a:off x="1383" y="3195"/>
              <a:ext cx="1888"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87" name="Rectangle 23"/>
            <p:cNvSpPr>
              <a:spLocks noChangeArrowheads="1"/>
            </p:cNvSpPr>
            <p:nvPr/>
          </p:nvSpPr>
          <p:spPr bwMode="auto">
            <a:xfrm>
              <a:off x="2150" y="3234"/>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888" name="Rectangle 24"/>
            <p:cNvSpPr>
              <a:spLocks noChangeArrowheads="1"/>
            </p:cNvSpPr>
            <p:nvPr/>
          </p:nvSpPr>
          <p:spPr bwMode="auto">
            <a:xfrm>
              <a:off x="1094" y="1599"/>
              <a:ext cx="244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Cache Tag (27 bits long)</a:t>
              </a:r>
            </a:p>
          </p:txBody>
        </p:sp>
        <p:sp>
          <p:nvSpPr>
            <p:cNvPr id="2980889" name="Rectangle 25"/>
            <p:cNvSpPr>
              <a:spLocks noChangeArrowheads="1"/>
            </p:cNvSpPr>
            <p:nvPr/>
          </p:nvSpPr>
          <p:spPr bwMode="auto">
            <a:xfrm>
              <a:off x="3319" y="2435"/>
              <a:ext cx="128" cy="113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0890" name="Rectangle 26"/>
            <p:cNvSpPr>
              <a:spLocks noChangeArrowheads="1"/>
            </p:cNvSpPr>
            <p:nvPr/>
          </p:nvSpPr>
          <p:spPr bwMode="auto">
            <a:xfrm>
              <a:off x="3050" y="2091"/>
              <a:ext cx="637"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Valid</a:t>
              </a:r>
            </a:p>
          </p:txBody>
        </p:sp>
        <p:sp>
          <p:nvSpPr>
            <p:cNvPr id="2980891" name="Line 27"/>
            <p:cNvSpPr>
              <a:spLocks noChangeShapeType="1"/>
            </p:cNvSpPr>
            <p:nvPr/>
          </p:nvSpPr>
          <p:spPr bwMode="auto">
            <a:xfrm flipH="1">
              <a:off x="3303" y="2619"/>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2" name="Line 28"/>
            <p:cNvSpPr>
              <a:spLocks noChangeShapeType="1"/>
            </p:cNvSpPr>
            <p:nvPr/>
          </p:nvSpPr>
          <p:spPr bwMode="auto">
            <a:xfrm flipH="1">
              <a:off x="3303" y="2811"/>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3" name="Line 29"/>
            <p:cNvSpPr>
              <a:spLocks noChangeShapeType="1"/>
            </p:cNvSpPr>
            <p:nvPr/>
          </p:nvSpPr>
          <p:spPr bwMode="auto">
            <a:xfrm flipH="1">
              <a:off x="3303" y="3003"/>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4" name="Line 30"/>
            <p:cNvSpPr>
              <a:spLocks noChangeShapeType="1"/>
            </p:cNvSpPr>
            <p:nvPr/>
          </p:nvSpPr>
          <p:spPr bwMode="auto">
            <a:xfrm flipH="1">
              <a:off x="3303" y="3195"/>
              <a:ext cx="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5" name="Rectangle 31"/>
            <p:cNvSpPr>
              <a:spLocks noChangeArrowheads="1"/>
            </p:cNvSpPr>
            <p:nvPr/>
          </p:nvSpPr>
          <p:spPr bwMode="auto">
            <a:xfrm>
              <a:off x="3302" y="3234"/>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896" name="Line 32"/>
            <p:cNvSpPr>
              <a:spLocks noChangeShapeType="1"/>
            </p:cNvSpPr>
            <p:nvPr/>
          </p:nvSpPr>
          <p:spPr bwMode="auto">
            <a:xfrm>
              <a:off x="4799" y="2435"/>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7" name="Rectangle 33"/>
            <p:cNvSpPr>
              <a:spLocks noChangeArrowheads="1"/>
            </p:cNvSpPr>
            <p:nvPr/>
          </p:nvSpPr>
          <p:spPr bwMode="auto">
            <a:xfrm>
              <a:off x="4310" y="2355"/>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1</a:t>
              </a:r>
            </a:p>
          </p:txBody>
        </p:sp>
        <p:sp>
          <p:nvSpPr>
            <p:cNvPr id="2980898" name="Line 34"/>
            <p:cNvSpPr>
              <a:spLocks noChangeShapeType="1"/>
            </p:cNvSpPr>
            <p:nvPr/>
          </p:nvSpPr>
          <p:spPr bwMode="auto">
            <a:xfrm>
              <a:off x="4319" y="2435"/>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899" name="Rectangle 35"/>
            <p:cNvSpPr>
              <a:spLocks noChangeArrowheads="1"/>
            </p:cNvSpPr>
            <p:nvPr/>
          </p:nvSpPr>
          <p:spPr bwMode="auto">
            <a:xfrm>
              <a:off x="3506" y="2355"/>
              <a:ext cx="54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31</a:t>
              </a:r>
            </a:p>
          </p:txBody>
        </p:sp>
        <p:sp>
          <p:nvSpPr>
            <p:cNvPr id="2980900" name="Line 36"/>
            <p:cNvSpPr>
              <a:spLocks noChangeShapeType="1"/>
            </p:cNvSpPr>
            <p:nvPr/>
          </p:nvSpPr>
          <p:spPr bwMode="auto">
            <a:xfrm>
              <a:off x="3983" y="2435"/>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1" name="Rectangle 37"/>
            <p:cNvSpPr>
              <a:spLocks noChangeArrowheads="1"/>
            </p:cNvSpPr>
            <p:nvPr/>
          </p:nvSpPr>
          <p:spPr bwMode="auto">
            <a:xfrm rot="16200000">
              <a:off x="4082" y="2343"/>
              <a:ext cx="189"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t>
              </a:r>
            </a:p>
          </p:txBody>
        </p:sp>
        <p:sp>
          <p:nvSpPr>
            <p:cNvPr id="2980902" name="Line 38"/>
            <p:cNvSpPr>
              <a:spLocks noChangeShapeType="1"/>
            </p:cNvSpPr>
            <p:nvPr/>
          </p:nvSpPr>
          <p:spPr bwMode="auto">
            <a:xfrm>
              <a:off x="4799" y="2627"/>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3" name="Line 39"/>
            <p:cNvSpPr>
              <a:spLocks noChangeShapeType="1"/>
            </p:cNvSpPr>
            <p:nvPr/>
          </p:nvSpPr>
          <p:spPr bwMode="auto">
            <a:xfrm>
              <a:off x="4319" y="2627"/>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4" name="Line 40"/>
            <p:cNvSpPr>
              <a:spLocks noChangeShapeType="1"/>
            </p:cNvSpPr>
            <p:nvPr/>
          </p:nvSpPr>
          <p:spPr bwMode="auto">
            <a:xfrm>
              <a:off x="3983" y="2627"/>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05" name="Rectangle 41"/>
            <p:cNvSpPr>
              <a:spLocks noChangeArrowheads="1"/>
            </p:cNvSpPr>
            <p:nvPr/>
          </p:nvSpPr>
          <p:spPr bwMode="auto">
            <a:xfrm rot="16200000">
              <a:off x="3850" y="2840"/>
              <a:ext cx="383" cy="56"/>
            </a:xfrm>
            <a:prstGeom prst="rect">
              <a:avLst/>
            </a:prstGeom>
            <a:noFill/>
            <a:ln w="12700">
              <a:noFill/>
              <a:miter lim="800000"/>
              <a:headEnd/>
              <a:tailEnd/>
            </a:ln>
            <a:effectLst/>
          </p:spPr>
          <p:txBody>
            <a:bodyPr vert="eaVert" wrap="none" lIns="90488" tIns="44450" rIns="90488" bIns="44450">
              <a:prstTxWarp prst="textNoShape">
                <a:avLst/>
              </a:prstTxWarp>
              <a:spAutoFit/>
            </a:bodyPr>
            <a:lstStyle/>
            <a:p>
              <a:endParaRPr lang="en-US" sz="2800" b="1">
                <a:solidFill>
                  <a:schemeClr val="tx1"/>
                </a:solidFill>
                <a:latin typeface="Times" pitchFamily="-65" charset="0"/>
              </a:endParaRPr>
            </a:p>
          </p:txBody>
        </p:sp>
        <p:sp>
          <p:nvSpPr>
            <p:cNvPr id="2980906" name="Rectangle 42"/>
            <p:cNvSpPr>
              <a:spLocks noChangeArrowheads="1"/>
            </p:cNvSpPr>
            <p:nvPr/>
          </p:nvSpPr>
          <p:spPr bwMode="auto">
            <a:xfrm>
              <a:off x="1754" y="2127"/>
              <a:ext cx="1197"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 Cache Tag</a:t>
              </a:r>
            </a:p>
          </p:txBody>
        </p:sp>
        <p:sp>
          <p:nvSpPr>
            <p:cNvPr id="2980907" name="Line 43"/>
            <p:cNvSpPr>
              <a:spLocks noChangeShapeType="1"/>
            </p:cNvSpPr>
            <p:nvPr/>
          </p:nvSpPr>
          <p:spPr bwMode="auto">
            <a:xfrm>
              <a:off x="3851" y="1655"/>
              <a:ext cx="0" cy="272"/>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grpSp>
      <p:grpSp>
        <p:nvGrpSpPr>
          <p:cNvPr id="3" name="Group 44"/>
          <p:cNvGrpSpPr>
            <a:grpSpLocks/>
          </p:cNvGrpSpPr>
          <p:nvPr/>
        </p:nvGrpSpPr>
        <p:grpSpPr bwMode="auto">
          <a:xfrm>
            <a:off x="608013" y="3048002"/>
            <a:ext cx="1612900" cy="2638425"/>
            <a:chOff x="383" y="1920"/>
            <a:chExt cx="1016" cy="1662"/>
          </a:xfrm>
        </p:grpSpPr>
        <p:sp>
          <p:nvSpPr>
            <p:cNvPr id="2980909" name="Line 45"/>
            <p:cNvSpPr>
              <a:spLocks noChangeShapeType="1"/>
            </p:cNvSpPr>
            <p:nvPr/>
          </p:nvSpPr>
          <p:spPr bwMode="auto">
            <a:xfrm flipH="1">
              <a:off x="383" y="1920"/>
              <a:ext cx="1" cy="155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0" name="Oval 46"/>
            <p:cNvSpPr>
              <a:spLocks noChangeArrowheads="1"/>
            </p:cNvSpPr>
            <p:nvPr/>
          </p:nvSpPr>
          <p:spPr bwMode="auto">
            <a:xfrm>
              <a:off x="967" y="2435"/>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1" name="Rectangle 47"/>
            <p:cNvSpPr>
              <a:spLocks noChangeArrowheads="1"/>
            </p:cNvSpPr>
            <p:nvPr/>
          </p:nvSpPr>
          <p:spPr bwMode="auto">
            <a:xfrm>
              <a:off x="945" y="2367"/>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dirty="0">
                  <a:solidFill>
                    <a:schemeClr val="tx1"/>
                  </a:solidFill>
                  <a:latin typeface="Times" pitchFamily="-65" charset="0"/>
                </a:rPr>
                <a:t>=</a:t>
              </a:r>
            </a:p>
          </p:txBody>
        </p:sp>
        <p:sp>
          <p:nvSpPr>
            <p:cNvPr id="2980912" name="Line 48"/>
            <p:cNvSpPr>
              <a:spLocks noChangeShapeType="1"/>
            </p:cNvSpPr>
            <p:nvPr/>
          </p:nvSpPr>
          <p:spPr bwMode="auto">
            <a:xfrm flipH="1">
              <a:off x="1143" y="2523"/>
              <a:ext cx="25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13" name="Oval 49"/>
            <p:cNvSpPr>
              <a:spLocks noChangeArrowheads="1"/>
            </p:cNvSpPr>
            <p:nvPr/>
          </p:nvSpPr>
          <p:spPr bwMode="auto">
            <a:xfrm>
              <a:off x="967" y="2819"/>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4" name="Rectangle 50"/>
            <p:cNvSpPr>
              <a:spLocks noChangeArrowheads="1"/>
            </p:cNvSpPr>
            <p:nvPr/>
          </p:nvSpPr>
          <p:spPr bwMode="auto">
            <a:xfrm>
              <a:off x="950" y="2751"/>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t>
              </a:r>
            </a:p>
          </p:txBody>
        </p:sp>
        <p:sp>
          <p:nvSpPr>
            <p:cNvPr id="2980915" name="Line 51"/>
            <p:cNvSpPr>
              <a:spLocks noChangeShapeType="1"/>
            </p:cNvSpPr>
            <p:nvPr/>
          </p:nvSpPr>
          <p:spPr bwMode="auto">
            <a:xfrm flipH="1">
              <a:off x="1143" y="2907"/>
              <a:ext cx="25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16" name="Oval 52"/>
            <p:cNvSpPr>
              <a:spLocks noChangeArrowheads="1"/>
            </p:cNvSpPr>
            <p:nvPr/>
          </p:nvSpPr>
          <p:spPr bwMode="auto">
            <a:xfrm>
              <a:off x="727" y="2627"/>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17" name="Rectangle 53"/>
            <p:cNvSpPr>
              <a:spLocks noChangeArrowheads="1"/>
            </p:cNvSpPr>
            <p:nvPr/>
          </p:nvSpPr>
          <p:spPr bwMode="auto">
            <a:xfrm>
              <a:off x="710" y="2559"/>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t>
              </a:r>
            </a:p>
          </p:txBody>
        </p:sp>
        <p:sp>
          <p:nvSpPr>
            <p:cNvPr id="2980918" name="Line 54"/>
            <p:cNvSpPr>
              <a:spLocks noChangeShapeType="1"/>
            </p:cNvSpPr>
            <p:nvPr/>
          </p:nvSpPr>
          <p:spPr bwMode="auto">
            <a:xfrm flipH="1">
              <a:off x="903" y="2715"/>
              <a:ext cx="49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19" name="Oval 55"/>
            <p:cNvSpPr>
              <a:spLocks noChangeArrowheads="1"/>
            </p:cNvSpPr>
            <p:nvPr/>
          </p:nvSpPr>
          <p:spPr bwMode="auto">
            <a:xfrm>
              <a:off x="727" y="3011"/>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20" name="Line 56"/>
            <p:cNvSpPr>
              <a:spLocks noChangeShapeType="1"/>
            </p:cNvSpPr>
            <p:nvPr/>
          </p:nvSpPr>
          <p:spPr bwMode="auto">
            <a:xfrm flipH="1">
              <a:off x="903" y="3099"/>
              <a:ext cx="49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1" name="Rectangle 57"/>
            <p:cNvSpPr>
              <a:spLocks noChangeArrowheads="1"/>
            </p:cNvSpPr>
            <p:nvPr/>
          </p:nvSpPr>
          <p:spPr bwMode="auto">
            <a:xfrm>
              <a:off x="710" y="2955"/>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a:solidFill>
                    <a:schemeClr val="tx1"/>
                  </a:solidFill>
                  <a:latin typeface="Times" pitchFamily="-65" charset="0"/>
                </a:rPr>
                <a:t>=</a:t>
              </a:r>
            </a:p>
          </p:txBody>
        </p:sp>
        <p:sp>
          <p:nvSpPr>
            <p:cNvPr id="2980922" name="Line 58"/>
            <p:cNvSpPr>
              <a:spLocks noChangeShapeType="1"/>
            </p:cNvSpPr>
            <p:nvPr/>
          </p:nvSpPr>
          <p:spPr bwMode="auto">
            <a:xfrm>
              <a:off x="391" y="3099"/>
              <a:ext cx="32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3" name="Line 59"/>
            <p:cNvSpPr>
              <a:spLocks noChangeShapeType="1"/>
            </p:cNvSpPr>
            <p:nvPr/>
          </p:nvSpPr>
          <p:spPr bwMode="auto">
            <a:xfrm>
              <a:off x="391" y="2715"/>
              <a:ext cx="32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4" name="Line 60"/>
            <p:cNvSpPr>
              <a:spLocks noChangeShapeType="1"/>
            </p:cNvSpPr>
            <p:nvPr/>
          </p:nvSpPr>
          <p:spPr bwMode="auto">
            <a:xfrm>
              <a:off x="391" y="2907"/>
              <a:ext cx="56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5" name="Line 61"/>
            <p:cNvSpPr>
              <a:spLocks noChangeShapeType="1"/>
            </p:cNvSpPr>
            <p:nvPr/>
          </p:nvSpPr>
          <p:spPr bwMode="auto">
            <a:xfrm>
              <a:off x="391" y="2523"/>
              <a:ext cx="548"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6" name="Oval 62"/>
            <p:cNvSpPr>
              <a:spLocks noChangeArrowheads="1"/>
            </p:cNvSpPr>
            <p:nvPr/>
          </p:nvSpPr>
          <p:spPr bwMode="auto">
            <a:xfrm>
              <a:off x="727" y="3395"/>
              <a:ext cx="176" cy="176"/>
            </a:xfrm>
            <a:prstGeom prst="ellips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0927" name="Line 63"/>
            <p:cNvSpPr>
              <a:spLocks noChangeShapeType="1"/>
            </p:cNvSpPr>
            <p:nvPr/>
          </p:nvSpPr>
          <p:spPr bwMode="auto">
            <a:xfrm flipH="1">
              <a:off x="903" y="3483"/>
              <a:ext cx="496"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28" name="Rectangle 64"/>
            <p:cNvSpPr>
              <a:spLocks noChangeArrowheads="1"/>
            </p:cNvSpPr>
            <p:nvPr/>
          </p:nvSpPr>
          <p:spPr bwMode="auto">
            <a:xfrm>
              <a:off x="700" y="3332"/>
              <a:ext cx="207" cy="250"/>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000" b="1" dirty="0">
                  <a:solidFill>
                    <a:schemeClr val="tx1"/>
                  </a:solidFill>
                  <a:latin typeface="Times" pitchFamily="-65" charset="0"/>
                </a:rPr>
                <a:t>=</a:t>
              </a:r>
            </a:p>
          </p:txBody>
        </p:sp>
        <p:sp>
          <p:nvSpPr>
            <p:cNvPr id="2980929" name="Line 65"/>
            <p:cNvSpPr>
              <a:spLocks noChangeShapeType="1"/>
            </p:cNvSpPr>
            <p:nvPr/>
          </p:nvSpPr>
          <p:spPr bwMode="auto">
            <a:xfrm>
              <a:off x="391" y="3483"/>
              <a:ext cx="320"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80930" name="Rectangle 66"/>
            <p:cNvSpPr>
              <a:spLocks noChangeArrowheads="1"/>
            </p:cNvSpPr>
            <p:nvPr/>
          </p:nvSpPr>
          <p:spPr bwMode="auto">
            <a:xfrm>
              <a:off x="735" y="3121"/>
              <a:ext cx="170" cy="252"/>
            </a:xfrm>
            <a:prstGeom prst="rect">
              <a:avLst/>
            </a:prstGeom>
            <a:noFill/>
            <a:ln w="12700">
              <a:noFill/>
              <a:miter lim="800000"/>
              <a:headEnd/>
              <a:tailEnd/>
            </a:ln>
            <a:effectLst/>
          </p:spPr>
          <p:txBody>
            <a:bodyPr wrap="none">
              <a:prstTxWarp prst="textNoShape">
                <a:avLst/>
              </a:prstTxWarp>
              <a:spAutoFit/>
            </a:bodyPr>
            <a:lstStyle/>
            <a:p>
              <a:r>
                <a:rPr lang="en-US" sz="2000" b="1" dirty="0">
                  <a:solidFill>
                    <a:schemeClr val="tx1"/>
                  </a:solidFill>
                  <a:latin typeface="Times" pitchFamily="-65" charset="0"/>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2914" name="Rectangle 2"/>
          <p:cNvSpPr>
            <a:spLocks noGrp="1" noChangeArrowheads="1"/>
          </p:cNvSpPr>
          <p:nvPr>
            <p:ph type="title"/>
          </p:nvPr>
        </p:nvSpPr>
        <p:spPr/>
        <p:txBody>
          <a:bodyPr/>
          <a:lstStyle/>
          <a:p>
            <a:r>
              <a:rPr lang="en-US" smtClean="0"/>
              <a:t>Fully Associative Cache (3/3)</a:t>
            </a:r>
            <a:endParaRPr lang="en-US"/>
          </a:p>
        </p:txBody>
      </p:sp>
      <p:sp>
        <p:nvSpPr>
          <p:cNvPr id="2982915" name="Rectangle 3"/>
          <p:cNvSpPr>
            <a:spLocks noGrp="1" noChangeArrowheads="1"/>
          </p:cNvSpPr>
          <p:nvPr>
            <p:ph type="body" idx="1"/>
          </p:nvPr>
        </p:nvSpPr>
        <p:spPr/>
        <p:txBody>
          <a:bodyPr/>
          <a:lstStyle/>
          <a:p>
            <a:r>
              <a:rPr lang="en-US" smtClean="0"/>
              <a:t>Benefit of Fully Assoc Cache</a:t>
            </a:r>
          </a:p>
          <a:p>
            <a:pPr lvl="1"/>
            <a:r>
              <a:rPr lang="en-US" smtClean="0"/>
              <a:t>No Conflict Misses (since data can go anywhere)</a:t>
            </a:r>
          </a:p>
          <a:p>
            <a:r>
              <a:rPr lang="en-US" smtClean="0"/>
              <a:t>Drawbacks of Fully Assoc Cache</a:t>
            </a:r>
          </a:p>
          <a:p>
            <a:pPr lvl="1"/>
            <a:r>
              <a:rPr lang="en-US" smtClean="0"/>
              <a:t>Need hardware comparator for every single entry: if we have a 64KB of data in cache with 4B entries, we need 16K comparators: infeasible</a:t>
            </a:r>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4962" name="Rectangle 2"/>
          <p:cNvSpPr>
            <a:spLocks noGrp="1" noChangeArrowheads="1"/>
          </p:cNvSpPr>
          <p:nvPr>
            <p:ph type="title"/>
          </p:nvPr>
        </p:nvSpPr>
        <p:spPr/>
        <p:txBody>
          <a:bodyPr/>
          <a:lstStyle/>
          <a:p>
            <a:r>
              <a:rPr lang="en-US" dirty="0" smtClean="0"/>
              <a:t>Final Type of Cache Miss</a:t>
            </a:r>
            <a:endParaRPr lang="en-US" dirty="0"/>
          </a:p>
        </p:txBody>
      </p:sp>
      <p:sp>
        <p:nvSpPr>
          <p:cNvPr id="2984963" name="Rectangle 3"/>
          <p:cNvSpPr>
            <a:spLocks noGrp="1" noChangeArrowheads="1"/>
          </p:cNvSpPr>
          <p:nvPr>
            <p:ph type="body" idx="1"/>
          </p:nvPr>
        </p:nvSpPr>
        <p:spPr/>
        <p:txBody>
          <a:bodyPr/>
          <a:lstStyle/>
          <a:p>
            <a:r>
              <a:rPr lang="en-US" dirty="0" smtClean="0"/>
              <a:t>3</a:t>
            </a:r>
            <a:r>
              <a:rPr lang="en-US" baseline="30000" dirty="0" smtClean="0"/>
              <a:t>rd</a:t>
            </a:r>
            <a:r>
              <a:rPr lang="en-US" dirty="0" smtClean="0"/>
              <a:t> C: </a:t>
            </a:r>
            <a:r>
              <a:rPr lang="en-US" dirty="0" smtClean="0">
                <a:solidFill>
                  <a:schemeClr val="accent1"/>
                </a:solidFill>
              </a:rPr>
              <a:t>Capacity Misses</a:t>
            </a:r>
          </a:p>
          <a:p>
            <a:pPr lvl="1"/>
            <a:r>
              <a:rPr lang="en-US" dirty="0" smtClean="0"/>
              <a:t>miss that occurs because the cache has a limited size</a:t>
            </a:r>
          </a:p>
          <a:p>
            <a:pPr lvl="1"/>
            <a:r>
              <a:rPr lang="en-US" dirty="0" smtClean="0"/>
              <a:t>miss that would not occur if we increase the size of the cache</a:t>
            </a:r>
          </a:p>
          <a:p>
            <a:pPr lvl="1"/>
            <a:r>
              <a:rPr lang="en-US" dirty="0" smtClean="0"/>
              <a:t>sketchy definition, so just get the general idea</a:t>
            </a:r>
          </a:p>
          <a:p>
            <a:r>
              <a:rPr lang="en-US" dirty="0" smtClean="0"/>
              <a:t>This is the primary type of miss for Fully Associative caches.</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38530" name="Rectangle 2"/>
          <p:cNvSpPr>
            <a:spLocks noGrp="1" noChangeArrowheads="1"/>
          </p:cNvSpPr>
          <p:nvPr>
            <p:ph type="title"/>
          </p:nvPr>
        </p:nvSpPr>
        <p:spPr/>
        <p:txBody>
          <a:bodyPr/>
          <a:lstStyle/>
          <a:p>
            <a:r>
              <a:rPr lang="en-US" sz="3400" dirty="0" smtClean="0"/>
              <a:t>Motivation: Why We Use Caches (written $)</a:t>
            </a:r>
            <a:endParaRPr lang="en-US" sz="3400" dirty="0"/>
          </a:p>
        </p:txBody>
      </p:sp>
      <p:sp>
        <p:nvSpPr>
          <p:cNvPr id="2838840" name="Rectangle 312"/>
          <p:cNvSpPr>
            <a:spLocks noGrp="1" noChangeArrowheads="1"/>
          </p:cNvSpPr>
          <p:nvPr>
            <p:ph type="body" idx="1"/>
          </p:nvPr>
        </p:nvSpPr>
        <p:spPr/>
        <p:txBody>
          <a:bodyPr/>
          <a:lstStyle/>
          <a:p>
            <a:r>
              <a:rPr lang="en-US" sz="2700" dirty="0" smtClean="0"/>
              <a:t>1989 first Intel CPU</a:t>
            </a:r>
            <a:r>
              <a:rPr lang="en-US" sz="2700" dirty="0" smtClean="0"/>
              <a:t> (80486) with </a:t>
            </a:r>
            <a:r>
              <a:rPr lang="en-US" sz="2700" dirty="0" smtClean="0"/>
              <a:t>cache on chip</a:t>
            </a:r>
          </a:p>
          <a:p>
            <a:r>
              <a:rPr lang="en-US" sz="2700" dirty="0" smtClean="0"/>
              <a:t>1995 first Intel CPU (Pentium Pro) with two levels of cache on </a:t>
            </a:r>
            <a:r>
              <a:rPr lang="en-US" sz="2700" dirty="0" smtClean="0"/>
              <a:t>chip</a:t>
            </a:r>
            <a:endParaRPr lang="en-US" sz="2700" dirty="0"/>
          </a:p>
        </p:txBody>
      </p:sp>
      <p:sp>
        <p:nvSpPr>
          <p:cNvPr id="2838531" name="Rectangle 3"/>
          <p:cNvSpPr>
            <a:spLocks noChangeArrowheads="1"/>
          </p:cNvSpPr>
          <p:nvPr/>
        </p:nvSpPr>
        <p:spPr bwMode="auto">
          <a:xfrm>
            <a:off x="7427913" y="2362200"/>
            <a:ext cx="1257300" cy="828432"/>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2400">
                <a:solidFill>
                  <a:schemeClr val="tx1"/>
                </a:solidFill>
                <a:latin typeface="18 VAG Rounded Bold   07390"/>
              </a:rPr>
              <a:t>µProc</a:t>
            </a:r>
          </a:p>
          <a:p>
            <a:r>
              <a:rPr lang="en-US" sz="2400">
                <a:solidFill>
                  <a:schemeClr val="tx1"/>
                </a:solidFill>
                <a:latin typeface="18 VAG Rounded Bold   07390"/>
              </a:rPr>
              <a:t>60%/yr.</a:t>
            </a:r>
          </a:p>
        </p:txBody>
      </p:sp>
      <p:sp>
        <p:nvSpPr>
          <p:cNvPr id="2838532" name="Rectangle 4"/>
          <p:cNvSpPr>
            <a:spLocks noChangeArrowheads="1"/>
          </p:cNvSpPr>
          <p:nvPr/>
        </p:nvSpPr>
        <p:spPr bwMode="auto">
          <a:xfrm>
            <a:off x="7440613" y="4673600"/>
            <a:ext cx="1257300" cy="828432"/>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2400" dirty="0">
                <a:solidFill>
                  <a:schemeClr val="tx1"/>
                </a:solidFill>
                <a:latin typeface="18 VAG Rounded Bold   07390"/>
              </a:rPr>
              <a:t>DRAM</a:t>
            </a:r>
          </a:p>
          <a:p>
            <a:r>
              <a:rPr lang="en-US" sz="2400" dirty="0">
                <a:solidFill>
                  <a:schemeClr val="tx1"/>
                </a:solidFill>
                <a:latin typeface="18 VAG Rounded Bold   07390"/>
              </a:rPr>
              <a:t>7%/yr.</a:t>
            </a:r>
          </a:p>
        </p:txBody>
      </p:sp>
      <p:sp>
        <p:nvSpPr>
          <p:cNvPr id="2838533" name="Arc 5"/>
          <p:cNvSpPr>
            <a:spLocks/>
          </p:cNvSpPr>
          <p:nvPr/>
        </p:nvSpPr>
        <p:spPr bwMode="auto">
          <a:xfrm>
            <a:off x="6910388" y="4821237"/>
            <a:ext cx="558800" cy="187325"/>
          </a:xfrm>
          <a:custGeom>
            <a:avLst/>
            <a:gdLst>
              <a:gd name="G0" fmla="+- 21600 0 0"/>
              <a:gd name="G1" fmla="+- 21599 0 0"/>
              <a:gd name="G2" fmla="+- 21600 0 0"/>
              <a:gd name="T0" fmla="*/ 0 w 21600"/>
              <a:gd name="T1" fmla="*/ 21599 h 21599"/>
              <a:gd name="T2" fmla="*/ 21539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1" y="21598"/>
                </a:moveTo>
                <a:cubicBezTo>
                  <a:pt x="-1" y="9693"/>
                  <a:pt x="9633" y="32"/>
                  <a:pt x="21538" y="-1"/>
                </a:cubicBezTo>
              </a:path>
              <a:path w="21600" h="21599" stroke="0" extrusionOk="0">
                <a:moveTo>
                  <a:pt x="-1" y="21598"/>
                </a:moveTo>
                <a:cubicBezTo>
                  <a:pt x="-1" y="9693"/>
                  <a:pt x="9633" y="32"/>
                  <a:pt x="21538" y="-1"/>
                </a:cubicBezTo>
                <a:lnTo>
                  <a:pt x="21600" y="21599"/>
                </a:lnTo>
                <a:close/>
              </a:path>
            </a:pathLst>
          </a:custGeom>
          <a:noFill/>
          <a:ln w="25400" cap="rnd">
            <a:solidFill>
              <a:schemeClr val="tx1"/>
            </a:solidFill>
            <a:round/>
            <a:headEnd type="triangle" w="med" len="med"/>
            <a:tailEnd/>
          </a:ln>
          <a:effectLst/>
        </p:spPr>
        <p:txBody>
          <a:bodyPr wrap="none" anchor="ctr">
            <a:prstTxWarp prst="textNoShape">
              <a:avLst/>
            </a:prstTxWarp>
          </a:bodyPr>
          <a:lstStyle/>
          <a:p>
            <a:endParaRPr lang="en-US" dirty="0">
              <a:latin typeface="18 VAG Rounded Bold   07390"/>
            </a:endParaRPr>
          </a:p>
        </p:txBody>
      </p:sp>
      <p:sp>
        <p:nvSpPr>
          <p:cNvPr id="2838534" name="Line 6"/>
          <p:cNvSpPr>
            <a:spLocks noChangeShapeType="1"/>
          </p:cNvSpPr>
          <p:nvPr/>
        </p:nvSpPr>
        <p:spPr bwMode="auto">
          <a:xfrm>
            <a:off x="16256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35" name="Line 7"/>
          <p:cNvSpPr>
            <a:spLocks noChangeShapeType="1"/>
          </p:cNvSpPr>
          <p:nvPr/>
        </p:nvSpPr>
        <p:spPr bwMode="auto">
          <a:xfrm>
            <a:off x="17018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36" name="Line 8"/>
          <p:cNvSpPr>
            <a:spLocks noChangeShapeType="1"/>
          </p:cNvSpPr>
          <p:nvPr/>
        </p:nvSpPr>
        <p:spPr bwMode="auto">
          <a:xfrm>
            <a:off x="17780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37" name="Line 9"/>
          <p:cNvSpPr>
            <a:spLocks noChangeShapeType="1"/>
          </p:cNvSpPr>
          <p:nvPr/>
        </p:nvSpPr>
        <p:spPr bwMode="auto">
          <a:xfrm>
            <a:off x="18542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38" name="Line 10"/>
          <p:cNvSpPr>
            <a:spLocks noChangeShapeType="1"/>
          </p:cNvSpPr>
          <p:nvPr/>
        </p:nvSpPr>
        <p:spPr bwMode="auto">
          <a:xfrm>
            <a:off x="19304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39" name="Line 11"/>
          <p:cNvSpPr>
            <a:spLocks noChangeShapeType="1"/>
          </p:cNvSpPr>
          <p:nvPr/>
        </p:nvSpPr>
        <p:spPr bwMode="auto">
          <a:xfrm>
            <a:off x="20066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40" name="Line 12"/>
          <p:cNvSpPr>
            <a:spLocks noChangeShapeType="1"/>
          </p:cNvSpPr>
          <p:nvPr/>
        </p:nvSpPr>
        <p:spPr bwMode="auto">
          <a:xfrm>
            <a:off x="20828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41" name="Line 13"/>
          <p:cNvSpPr>
            <a:spLocks noChangeShapeType="1"/>
          </p:cNvSpPr>
          <p:nvPr/>
        </p:nvSpPr>
        <p:spPr bwMode="auto">
          <a:xfrm>
            <a:off x="21590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42" name="Line 14"/>
          <p:cNvSpPr>
            <a:spLocks noChangeShapeType="1"/>
          </p:cNvSpPr>
          <p:nvPr/>
        </p:nvSpPr>
        <p:spPr bwMode="auto">
          <a:xfrm>
            <a:off x="22352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43" name="Line 15"/>
          <p:cNvSpPr>
            <a:spLocks noChangeShapeType="1"/>
          </p:cNvSpPr>
          <p:nvPr/>
        </p:nvSpPr>
        <p:spPr bwMode="auto">
          <a:xfrm>
            <a:off x="23114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44" name="Line 16"/>
          <p:cNvSpPr>
            <a:spLocks noChangeShapeType="1"/>
          </p:cNvSpPr>
          <p:nvPr/>
        </p:nvSpPr>
        <p:spPr bwMode="auto">
          <a:xfrm>
            <a:off x="23876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45" name="Line 17"/>
          <p:cNvSpPr>
            <a:spLocks noChangeShapeType="1"/>
          </p:cNvSpPr>
          <p:nvPr/>
        </p:nvSpPr>
        <p:spPr bwMode="auto">
          <a:xfrm>
            <a:off x="24638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46" name="Line 18"/>
          <p:cNvSpPr>
            <a:spLocks noChangeShapeType="1"/>
          </p:cNvSpPr>
          <p:nvPr/>
        </p:nvSpPr>
        <p:spPr bwMode="auto">
          <a:xfrm>
            <a:off x="25400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47" name="Line 19"/>
          <p:cNvSpPr>
            <a:spLocks noChangeShapeType="1"/>
          </p:cNvSpPr>
          <p:nvPr/>
        </p:nvSpPr>
        <p:spPr bwMode="auto">
          <a:xfrm>
            <a:off x="26162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48" name="Line 20"/>
          <p:cNvSpPr>
            <a:spLocks noChangeShapeType="1"/>
          </p:cNvSpPr>
          <p:nvPr/>
        </p:nvSpPr>
        <p:spPr bwMode="auto">
          <a:xfrm>
            <a:off x="26924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49" name="Line 21"/>
          <p:cNvSpPr>
            <a:spLocks noChangeShapeType="1"/>
          </p:cNvSpPr>
          <p:nvPr/>
        </p:nvSpPr>
        <p:spPr bwMode="auto">
          <a:xfrm>
            <a:off x="27686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50" name="Line 22"/>
          <p:cNvSpPr>
            <a:spLocks noChangeShapeType="1"/>
          </p:cNvSpPr>
          <p:nvPr/>
        </p:nvSpPr>
        <p:spPr bwMode="auto">
          <a:xfrm>
            <a:off x="28448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51" name="Line 23"/>
          <p:cNvSpPr>
            <a:spLocks noChangeShapeType="1"/>
          </p:cNvSpPr>
          <p:nvPr/>
        </p:nvSpPr>
        <p:spPr bwMode="auto">
          <a:xfrm>
            <a:off x="29210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52" name="Line 24"/>
          <p:cNvSpPr>
            <a:spLocks noChangeShapeType="1"/>
          </p:cNvSpPr>
          <p:nvPr/>
        </p:nvSpPr>
        <p:spPr bwMode="auto">
          <a:xfrm>
            <a:off x="29972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53" name="Line 25"/>
          <p:cNvSpPr>
            <a:spLocks noChangeShapeType="1"/>
          </p:cNvSpPr>
          <p:nvPr/>
        </p:nvSpPr>
        <p:spPr bwMode="auto">
          <a:xfrm>
            <a:off x="30734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54" name="Line 26"/>
          <p:cNvSpPr>
            <a:spLocks noChangeShapeType="1"/>
          </p:cNvSpPr>
          <p:nvPr/>
        </p:nvSpPr>
        <p:spPr bwMode="auto">
          <a:xfrm>
            <a:off x="31496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55" name="Line 27"/>
          <p:cNvSpPr>
            <a:spLocks noChangeShapeType="1"/>
          </p:cNvSpPr>
          <p:nvPr/>
        </p:nvSpPr>
        <p:spPr bwMode="auto">
          <a:xfrm>
            <a:off x="32258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56" name="Line 28"/>
          <p:cNvSpPr>
            <a:spLocks noChangeShapeType="1"/>
          </p:cNvSpPr>
          <p:nvPr/>
        </p:nvSpPr>
        <p:spPr bwMode="auto">
          <a:xfrm>
            <a:off x="33020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57" name="Line 29"/>
          <p:cNvSpPr>
            <a:spLocks noChangeShapeType="1"/>
          </p:cNvSpPr>
          <p:nvPr/>
        </p:nvSpPr>
        <p:spPr bwMode="auto">
          <a:xfrm>
            <a:off x="33782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58" name="Line 30"/>
          <p:cNvSpPr>
            <a:spLocks noChangeShapeType="1"/>
          </p:cNvSpPr>
          <p:nvPr/>
        </p:nvSpPr>
        <p:spPr bwMode="auto">
          <a:xfrm>
            <a:off x="34544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59" name="Line 31"/>
          <p:cNvSpPr>
            <a:spLocks noChangeShapeType="1"/>
          </p:cNvSpPr>
          <p:nvPr/>
        </p:nvSpPr>
        <p:spPr bwMode="auto">
          <a:xfrm>
            <a:off x="35306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60" name="Line 32"/>
          <p:cNvSpPr>
            <a:spLocks noChangeShapeType="1"/>
          </p:cNvSpPr>
          <p:nvPr/>
        </p:nvSpPr>
        <p:spPr bwMode="auto">
          <a:xfrm>
            <a:off x="36068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61" name="Line 33"/>
          <p:cNvSpPr>
            <a:spLocks noChangeShapeType="1"/>
          </p:cNvSpPr>
          <p:nvPr/>
        </p:nvSpPr>
        <p:spPr bwMode="auto">
          <a:xfrm>
            <a:off x="36830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62" name="Line 34"/>
          <p:cNvSpPr>
            <a:spLocks noChangeShapeType="1"/>
          </p:cNvSpPr>
          <p:nvPr/>
        </p:nvSpPr>
        <p:spPr bwMode="auto">
          <a:xfrm>
            <a:off x="37592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63" name="Line 35"/>
          <p:cNvSpPr>
            <a:spLocks noChangeShapeType="1"/>
          </p:cNvSpPr>
          <p:nvPr/>
        </p:nvSpPr>
        <p:spPr bwMode="auto">
          <a:xfrm>
            <a:off x="38354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64" name="Line 36"/>
          <p:cNvSpPr>
            <a:spLocks noChangeShapeType="1"/>
          </p:cNvSpPr>
          <p:nvPr/>
        </p:nvSpPr>
        <p:spPr bwMode="auto">
          <a:xfrm>
            <a:off x="39116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65" name="Line 37"/>
          <p:cNvSpPr>
            <a:spLocks noChangeShapeType="1"/>
          </p:cNvSpPr>
          <p:nvPr/>
        </p:nvSpPr>
        <p:spPr bwMode="auto">
          <a:xfrm>
            <a:off x="39878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66" name="Line 38"/>
          <p:cNvSpPr>
            <a:spLocks noChangeShapeType="1"/>
          </p:cNvSpPr>
          <p:nvPr/>
        </p:nvSpPr>
        <p:spPr bwMode="auto">
          <a:xfrm>
            <a:off x="40640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67" name="Line 39"/>
          <p:cNvSpPr>
            <a:spLocks noChangeShapeType="1"/>
          </p:cNvSpPr>
          <p:nvPr/>
        </p:nvSpPr>
        <p:spPr bwMode="auto">
          <a:xfrm>
            <a:off x="41402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68" name="Line 40"/>
          <p:cNvSpPr>
            <a:spLocks noChangeShapeType="1"/>
          </p:cNvSpPr>
          <p:nvPr/>
        </p:nvSpPr>
        <p:spPr bwMode="auto">
          <a:xfrm>
            <a:off x="42164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69" name="Line 41"/>
          <p:cNvSpPr>
            <a:spLocks noChangeShapeType="1"/>
          </p:cNvSpPr>
          <p:nvPr/>
        </p:nvSpPr>
        <p:spPr bwMode="auto">
          <a:xfrm>
            <a:off x="42926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70" name="Line 42"/>
          <p:cNvSpPr>
            <a:spLocks noChangeShapeType="1"/>
          </p:cNvSpPr>
          <p:nvPr/>
        </p:nvSpPr>
        <p:spPr bwMode="auto">
          <a:xfrm>
            <a:off x="43688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71" name="Line 43"/>
          <p:cNvSpPr>
            <a:spLocks noChangeShapeType="1"/>
          </p:cNvSpPr>
          <p:nvPr/>
        </p:nvSpPr>
        <p:spPr bwMode="auto">
          <a:xfrm>
            <a:off x="44450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72" name="Line 44"/>
          <p:cNvSpPr>
            <a:spLocks noChangeShapeType="1"/>
          </p:cNvSpPr>
          <p:nvPr/>
        </p:nvSpPr>
        <p:spPr bwMode="auto">
          <a:xfrm>
            <a:off x="45212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73" name="Line 45"/>
          <p:cNvSpPr>
            <a:spLocks noChangeShapeType="1"/>
          </p:cNvSpPr>
          <p:nvPr/>
        </p:nvSpPr>
        <p:spPr bwMode="auto">
          <a:xfrm>
            <a:off x="45974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74" name="Line 46"/>
          <p:cNvSpPr>
            <a:spLocks noChangeShapeType="1"/>
          </p:cNvSpPr>
          <p:nvPr/>
        </p:nvSpPr>
        <p:spPr bwMode="auto">
          <a:xfrm>
            <a:off x="46736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75" name="Line 47"/>
          <p:cNvSpPr>
            <a:spLocks noChangeShapeType="1"/>
          </p:cNvSpPr>
          <p:nvPr/>
        </p:nvSpPr>
        <p:spPr bwMode="auto">
          <a:xfrm>
            <a:off x="47498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76" name="Line 48"/>
          <p:cNvSpPr>
            <a:spLocks noChangeShapeType="1"/>
          </p:cNvSpPr>
          <p:nvPr/>
        </p:nvSpPr>
        <p:spPr bwMode="auto">
          <a:xfrm>
            <a:off x="48260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77" name="Line 49"/>
          <p:cNvSpPr>
            <a:spLocks noChangeShapeType="1"/>
          </p:cNvSpPr>
          <p:nvPr/>
        </p:nvSpPr>
        <p:spPr bwMode="auto">
          <a:xfrm>
            <a:off x="49022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78" name="Line 50"/>
          <p:cNvSpPr>
            <a:spLocks noChangeShapeType="1"/>
          </p:cNvSpPr>
          <p:nvPr/>
        </p:nvSpPr>
        <p:spPr bwMode="auto">
          <a:xfrm>
            <a:off x="49784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79" name="Line 51"/>
          <p:cNvSpPr>
            <a:spLocks noChangeShapeType="1"/>
          </p:cNvSpPr>
          <p:nvPr/>
        </p:nvSpPr>
        <p:spPr bwMode="auto">
          <a:xfrm>
            <a:off x="50546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80" name="Line 52"/>
          <p:cNvSpPr>
            <a:spLocks noChangeShapeType="1"/>
          </p:cNvSpPr>
          <p:nvPr/>
        </p:nvSpPr>
        <p:spPr bwMode="auto">
          <a:xfrm>
            <a:off x="51308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81" name="Line 53"/>
          <p:cNvSpPr>
            <a:spLocks noChangeShapeType="1"/>
          </p:cNvSpPr>
          <p:nvPr/>
        </p:nvSpPr>
        <p:spPr bwMode="auto">
          <a:xfrm>
            <a:off x="52070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82" name="Line 54"/>
          <p:cNvSpPr>
            <a:spLocks noChangeShapeType="1"/>
          </p:cNvSpPr>
          <p:nvPr/>
        </p:nvSpPr>
        <p:spPr bwMode="auto">
          <a:xfrm>
            <a:off x="52832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83" name="Line 55"/>
          <p:cNvSpPr>
            <a:spLocks noChangeShapeType="1"/>
          </p:cNvSpPr>
          <p:nvPr/>
        </p:nvSpPr>
        <p:spPr bwMode="auto">
          <a:xfrm>
            <a:off x="53594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84" name="Line 56"/>
          <p:cNvSpPr>
            <a:spLocks noChangeShapeType="1"/>
          </p:cNvSpPr>
          <p:nvPr/>
        </p:nvSpPr>
        <p:spPr bwMode="auto">
          <a:xfrm>
            <a:off x="54356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85" name="Line 57"/>
          <p:cNvSpPr>
            <a:spLocks noChangeShapeType="1"/>
          </p:cNvSpPr>
          <p:nvPr/>
        </p:nvSpPr>
        <p:spPr bwMode="auto">
          <a:xfrm>
            <a:off x="55118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86" name="Line 58"/>
          <p:cNvSpPr>
            <a:spLocks noChangeShapeType="1"/>
          </p:cNvSpPr>
          <p:nvPr/>
        </p:nvSpPr>
        <p:spPr bwMode="auto">
          <a:xfrm>
            <a:off x="55880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87" name="Line 59"/>
          <p:cNvSpPr>
            <a:spLocks noChangeShapeType="1"/>
          </p:cNvSpPr>
          <p:nvPr/>
        </p:nvSpPr>
        <p:spPr bwMode="auto">
          <a:xfrm>
            <a:off x="56642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88" name="Line 60"/>
          <p:cNvSpPr>
            <a:spLocks noChangeShapeType="1"/>
          </p:cNvSpPr>
          <p:nvPr/>
        </p:nvSpPr>
        <p:spPr bwMode="auto">
          <a:xfrm>
            <a:off x="57404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89" name="Line 61"/>
          <p:cNvSpPr>
            <a:spLocks noChangeShapeType="1"/>
          </p:cNvSpPr>
          <p:nvPr/>
        </p:nvSpPr>
        <p:spPr bwMode="auto">
          <a:xfrm>
            <a:off x="58166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90" name="Line 62"/>
          <p:cNvSpPr>
            <a:spLocks noChangeShapeType="1"/>
          </p:cNvSpPr>
          <p:nvPr/>
        </p:nvSpPr>
        <p:spPr bwMode="auto">
          <a:xfrm>
            <a:off x="58928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91" name="Line 63"/>
          <p:cNvSpPr>
            <a:spLocks noChangeShapeType="1"/>
          </p:cNvSpPr>
          <p:nvPr/>
        </p:nvSpPr>
        <p:spPr bwMode="auto">
          <a:xfrm>
            <a:off x="59690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92" name="Line 64"/>
          <p:cNvSpPr>
            <a:spLocks noChangeShapeType="1"/>
          </p:cNvSpPr>
          <p:nvPr/>
        </p:nvSpPr>
        <p:spPr bwMode="auto">
          <a:xfrm>
            <a:off x="60452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93" name="Line 65"/>
          <p:cNvSpPr>
            <a:spLocks noChangeShapeType="1"/>
          </p:cNvSpPr>
          <p:nvPr/>
        </p:nvSpPr>
        <p:spPr bwMode="auto">
          <a:xfrm>
            <a:off x="61214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94" name="Line 66"/>
          <p:cNvSpPr>
            <a:spLocks noChangeShapeType="1"/>
          </p:cNvSpPr>
          <p:nvPr/>
        </p:nvSpPr>
        <p:spPr bwMode="auto">
          <a:xfrm>
            <a:off x="61976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95" name="Line 67"/>
          <p:cNvSpPr>
            <a:spLocks noChangeShapeType="1"/>
          </p:cNvSpPr>
          <p:nvPr/>
        </p:nvSpPr>
        <p:spPr bwMode="auto">
          <a:xfrm>
            <a:off x="62738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96" name="Line 68"/>
          <p:cNvSpPr>
            <a:spLocks noChangeShapeType="1"/>
          </p:cNvSpPr>
          <p:nvPr/>
        </p:nvSpPr>
        <p:spPr bwMode="auto">
          <a:xfrm>
            <a:off x="63500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97" name="Line 69"/>
          <p:cNvSpPr>
            <a:spLocks noChangeShapeType="1"/>
          </p:cNvSpPr>
          <p:nvPr/>
        </p:nvSpPr>
        <p:spPr bwMode="auto">
          <a:xfrm>
            <a:off x="64262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98" name="Line 70"/>
          <p:cNvSpPr>
            <a:spLocks noChangeShapeType="1"/>
          </p:cNvSpPr>
          <p:nvPr/>
        </p:nvSpPr>
        <p:spPr bwMode="auto">
          <a:xfrm>
            <a:off x="65024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599" name="Line 71"/>
          <p:cNvSpPr>
            <a:spLocks noChangeShapeType="1"/>
          </p:cNvSpPr>
          <p:nvPr/>
        </p:nvSpPr>
        <p:spPr bwMode="auto">
          <a:xfrm>
            <a:off x="65786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00" name="Line 72"/>
          <p:cNvSpPr>
            <a:spLocks noChangeShapeType="1"/>
          </p:cNvSpPr>
          <p:nvPr/>
        </p:nvSpPr>
        <p:spPr bwMode="auto">
          <a:xfrm>
            <a:off x="66548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01" name="Line 73"/>
          <p:cNvSpPr>
            <a:spLocks noChangeShapeType="1"/>
          </p:cNvSpPr>
          <p:nvPr/>
        </p:nvSpPr>
        <p:spPr bwMode="auto">
          <a:xfrm>
            <a:off x="67310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02" name="Line 74"/>
          <p:cNvSpPr>
            <a:spLocks noChangeShapeType="1"/>
          </p:cNvSpPr>
          <p:nvPr/>
        </p:nvSpPr>
        <p:spPr bwMode="auto">
          <a:xfrm>
            <a:off x="6807200" y="46196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03" name="Line 75"/>
          <p:cNvSpPr>
            <a:spLocks noChangeShapeType="1"/>
          </p:cNvSpPr>
          <p:nvPr/>
        </p:nvSpPr>
        <p:spPr bwMode="auto">
          <a:xfrm>
            <a:off x="16256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04" name="Line 76"/>
          <p:cNvSpPr>
            <a:spLocks noChangeShapeType="1"/>
          </p:cNvSpPr>
          <p:nvPr/>
        </p:nvSpPr>
        <p:spPr bwMode="auto">
          <a:xfrm>
            <a:off x="17018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05" name="Line 77"/>
          <p:cNvSpPr>
            <a:spLocks noChangeShapeType="1"/>
          </p:cNvSpPr>
          <p:nvPr/>
        </p:nvSpPr>
        <p:spPr bwMode="auto">
          <a:xfrm>
            <a:off x="17780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06" name="Line 78"/>
          <p:cNvSpPr>
            <a:spLocks noChangeShapeType="1"/>
          </p:cNvSpPr>
          <p:nvPr/>
        </p:nvSpPr>
        <p:spPr bwMode="auto">
          <a:xfrm>
            <a:off x="18542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07" name="Line 79"/>
          <p:cNvSpPr>
            <a:spLocks noChangeShapeType="1"/>
          </p:cNvSpPr>
          <p:nvPr/>
        </p:nvSpPr>
        <p:spPr bwMode="auto">
          <a:xfrm>
            <a:off x="19304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08" name="Line 80"/>
          <p:cNvSpPr>
            <a:spLocks noChangeShapeType="1"/>
          </p:cNvSpPr>
          <p:nvPr/>
        </p:nvSpPr>
        <p:spPr bwMode="auto">
          <a:xfrm>
            <a:off x="20066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09" name="Line 81"/>
          <p:cNvSpPr>
            <a:spLocks noChangeShapeType="1"/>
          </p:cNvSpPr>
          <p:nvPr/>
        </p:nvSpPr>
        <p:spPr bwMode="auto">
          <a:xfrm>
            <a:off x="20828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10" name="Line 82"/>
          <p:cNvSpPr>
            <a:spLocks noChangeShapeType="1"/>
          </p:cNvSpPr>
          <p:nvPr/>
        </p:nvSpPr>
        <p:spPr bwMode="auto">
          <a:xfrm>
            <a:off x="21590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11" name="Line 83"/>
          <p:cNvSpPr>
            <a:spLocks noChangeShapeType="1"/>
          </p:cNvSpPr>
          <p:nvPr/>
        </p:nvSpPr>
        <p:spPr bwMode="auto">
          <a:xfrm>
            <a:off x="22352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12" name="Line 84"/>
          <p:cNvSpPr>
            <a:spLocks noChangeShapeType="1"/>
          </p:cNvSpPr>
          <p:nvPr/>
        </p:nvSpPr>
        <p:spPr bwMode="auto">
          <a:xfrm>
            <a:off x="23114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13" name="Line 85"/>
          <p:cNvSpPr>
            <a:spLocks noChangeShapeType="1"/>
          </p:cNvSpPr>
          <p:nvPr/>
        </p:nvSpPr>
        <p:spPr bwMode="auto">
          <a:xfrm>
            <a:off x="23876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14" name="Line 86"/>
          <p:cNvSpPr>
            <a:spLocks noChangeShapeType="1"/>
          </p:cNvSpPr>
          <p:nvPr/>
        </p:nvSpPr>
        <p:spPr bwMode="auto">
          <a:xfrm>
            <a:off x="24638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15" name="Line 87"/>
          <p:cNvSpPr>
            <a:spLocks noChangeShapeType="1"/>
          </p:cNvSpPr>
          <p:nvPr/>
        </p:nvSpPr>
        <p:spPr bwMode="auto">
          <a:xfrm>
            <a:off x="25400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16" name="Line 88"/>
          <p:cNvSpPr>
            <a:spLocks noChangeShapeType="1"/>
          </p:cNvSpPr>
          <p:nvPr/>
        </p:nvSpPr>
        <p:spPr bwMode="auto">
          <a:xfrm>
            <a:off x="26162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17" name="Line 89"/>
          <p:cNvSpPr>
            <a:spLocks noChangeShapeType="1"/>
          </p:cNvSpPr>
          <p:nvPr/>
        </p:nvSpPr>
        <p:spPr bwMode="auto">
          <a:xfrm>
            <a:off x="26924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18" name="Line 90"/>
          <p:cNvSpPr>
            <a:spLocks noChangeShapeType="1"/>
          </p:cNvSpPr>
          <p:nvPr/>
        </p:nvSpPr>
        <p:spPr bwMode="auto">
          <a:xfrm>
            <a:off x="27686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19" name="Line 91"/>
          <p:cNvSpPr>
            <a:spLocks noChangeShapeType="1"/>
          </p:cNvSpPr>
          <p:nvPr/>
        </p:nvSpPr>
        <p:spPr bwMode="auto">
          <a:xfrm>
            <a:off x="28448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20" name="Line 92"/>
          <p:cNvSpPr>
            <a:spLocks noChangeShapeType="1"/>
          </p:cNvSpPr>
          <p:nvPr/>
        </p:nvSpPr>
        <p:spPr bwMode="auto">
          <a:xfrm>
            <a:off x="29210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21" name="Line 93"/>
          <p:cNvSpPr>
            <a:spLocks noChangeShapeType="1"/>
          </p:cNvSpPr>
          <p:nvPr/>
        </p:nvSpPr>
        <p:spPr bwMode="auto">
          <a:xfrm>
            <a:off x="29972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22" name="Line 94"/>
          <p:cNvSpPr>
            <a:spLocks noChangeShapeType="1"/>
          </p:cNvSpPr>
          <p:nvPr/>
        </p:nvSpPr>
        <p:spPr bwMode="auto">
          <a:xfrm>
            <a:off x="30734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23" name="Line 95"/>
          <p:cNvSpPr>
            <a:spLocks noChangeShapeType="1"/>
          </p:cNvSpPr>
          <p:nvPr/>
        </p:nvSpPr>
        <p:spPr bwMode="auto">
          <a:xfrm>
            <a:off x="31496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24" name="Line 96"/>
          <p:cNvSpPr>
            <a:spLocks noChangeShapeType="1"/>
          </p:cNvSpPr>
          <p:nvPr/>
        </p:nvSpPr>
        <p:spPr bwMode="auto">
          <a:xfrm>
            <a:off x="32258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25" name="Line 97"/>
          <p:cNvSpPr>
            <a:spLocks noChangeShapeType="1"/>
          </p:cNvSpPr>
          <p:nvPr/>
        </p:nvSpPr>
        <p:spPr bwMode="auto">
          <a:xfrm>
            <a:off x="33020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26" name="Line 98"/>
          <p:cNvSpPr>
            <a:spLocks noChangeShapeType="1"/>
          </p:cNvSpPr>
          <p:nvPr/>
        </p:nvSpPr>
        <p:spPr bwMode="auto">
          <a:xfrm>
            <a:off x="33782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27" name="Line 99"/>
          <p:cNvSpPr>
            <a:spLocks noChangeShapeType="1"/>
          </p:cNvSpPr>
          <p:nvPr/>
        </p:nvSpPr>
        <p:spPr bwMode="auto">
          <a:xfrm>
            <a:off x="34544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28" name="Line 100"/>
          <p:cNvSpPr>
            <a:spLocks noChangeShapeType="1"/>
          </p:cNvSpPr>
          <p:nvPr/>
        </p:nvSpPr>
        <p:spPr bwMode="auto">
          <a:xfrm>
            <a:off x="35306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29" name="Line 101"/>
          <p:cNvSpPr>
            <a:spLocks noChangeShapeType="1"/>
          </p:cNvSpPr>
          <p:nvPr/>
        </p:nvSpPr>
        <p:spPr bwMode="auto">
          <a:xfrm>
            <a:off x="36068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30" name="Line 102"/>
          <p:cNvSpPr>
            <a:spLocks noChangeShapeType="1"/>
          </p:cNvSpPr>
          <p:nvPr/>
        </p:nvSpPr>
        <p:spPr bwMode="auto">
          <a:xfrm>
            <a:off x="36830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31" name="Line 103"/>
          <p:cNvSpPr>
            <a:spLocks noChangeShapeType="1"/>
          </p:cNvSpPr>
          <p:nvPr/>
        </p:nvSpPr>
        <p:spPr bwMode="auto">
          <a:xfrm>
            <a:off x="37592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32" name="Line 104"/>
          <p:cNvSpPr>
            <a:spLocks noChangeShapeType="1"/>
          </p:cNvSpPr>
          <p:nvPr/>
        </p:nvSpPr>
        <p:spPr bwMode="auto">
          <a:xfrm>
            <a:off x="38354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33" name="Line 105"/>
          <p:cNvSpPr>
            <a:spLocks noChangeShapeType="1"/>
          </p:cNvSpPr>
          <p:nvPr/>
        </p:nvSpPr>
        <p:spPr bwMode="auto">
          <a:xfrm>
            <a:off x="39116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34" name="Line 106"/>
          <p:cNvSpPr>
            <a:spLocks noChangeShapeType="1"/>
          </p:cNvSpPr>
          <p:nvPr/>
        </p:nvSpPr>
        <p:spPr bwMode="auto">
          <a:xfrm>
            <a:off x="39878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35" name="Line 107"/>
          <p:cNvSpPr>
            <a:spLocks noChangeShapeType="1"/>
          </p:cNvSpPr>
          <p:nvPr/>
        </p:nvSpPr>
        <p:spPr bwMode="auto">
          <a:xfrm>
            <a:off x="40640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36" name="Line 108"/>
          <p:cNvSpPr>
            <a:spLocks noChangeShapeType="1"/>
          </p:cNvSpPr>
          <p:nvPr/>
        </p:nvSpPr>
        <p:spPr bwMode="auto">
          <a:xfrm>
            <a:off x="41402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37" name="Line 109"/>
          <p:cNvSpPr>
            <a:spLocks noChangeShapeType="1"/>
          </p:cNvSpPr>
          <p:nvPr/>
        </p:nvSpPr>
        <p:spPr bwMode="auto">
          <a:xfrm>
            <a:off x="42164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38" name="Line 110"/>
          <p:cNvSpPr>
            <a:spLocks noChangeShapeType="1"/>
          </p:cNvSpPr>
          <p:nvPr/>
        </p:nvSpPr>
        <p:spPr bwMode="auto">
          <a:xfrm>
            <a:off x="42926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39" name="Line 111"/>
          <p:cNvSpPr>
            <a:spLocks noChangeShapeType="1"/>
          </p:cNvSpPr>
          <p:nvPr/>
        </p:nvSpPr>
        <p:spPr bwMode="auto">
          <a:xfrm>
            <a:off x="43688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40" name="Line 112"/>
          <p:cNvSpPr>
            <a:spLocks noChangeShapeType="1"/>
          </p:cNvSpPr>
          <p:nvPr/>
        </p:nvSpPr>
        <p:spPr bwMode="auto">
          <a:xfrm>
            <a:off x="44450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41" name="Line 113"/>
          <p:cNvSpPr>
            <a:spLocks noChangeShapeType="1"/>
          </p:cNvSpPr>
          <p:nvPr/>
        </p:nvSpPr>
        <p:spPr bwMode="auto">
          <a:xfrm>
            <a:off x="45212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42" name="Line 114"/>
          <p:cNvSpPr>
            <a:spLocks noChangeShapeType="1"/>
          </p:cNvSpPr>
          <p:nvPr/>
        </p:nvSpPr>
        <p:spPr bwMode="auto">
          <a:xfrm>
            <a:off x="45974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43" name="Line 115"/>
          <p:cNvSpPr>
            <a:spLocks noChangeShapeType="1"/>
          </p:cNvSpPr>
          <p:nvPr/>
        </p:nvSpPr>
        <p:spPr bwMode="auto">
          <a:xfrm>
            <a:off x="46736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44" name="Line 116"/>
          <p:cNvSpPr>
            <a:spLocks noChangeShapeType="1"/>
          </p:cNvSpPr>
          <p:nvPr/>
        </p:nvSpPr>
        <p:spPr bwMode="auto">
          <a:xfrm>
            <a:off x="47498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45" name="Line 117"/>
          <p:cNvSpPr>
            <a:spLocks noChangeShapeType="1"/>
          </p:cNvSpPr>
          <p:nvPr/>
        </p:nvSpPr>
        <p:spPr bwMode="auto">
          <a:xfrm>
            <a:off x="48260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46" name="Line 118"/>
          <p:cNvSpPr>
            <a:spLocks noChangeShapeType="1"/>
          </p:cNvSpPr>
          <p:nvPr/>
        </p:nvSpPr>
        <p:spPr bwMode="auto">
          <a:xfrm>
            <a:off x="49022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47" name="Line 119"/>
          <p:cNvSpPr>
            <a:spLocks noChangeShapeType="1"/>
          </p:cNvSpPr>
          <p:nvPr/>
        </p:nvSpPr>
        <p:spPr bwMode="auto">
          <a:xfrm>
            <a:off x="49784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48" name="Line 120"/>
          <p:cNvSpPr>
            <a:spLocks noChangeShapeType="1"/>
          </p:cNvSpPr>
          <p:nvPr/>
        </p:nvSpPr>
        <p:spPr bwMode="auto">
          <a:xfrm>
            <a:off x="50546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49" name="Line 121"/>
          <p:cNvSpPr>
            <a:spLocks noChangeShapeType="1"/>
          </p:cNvSpPr>
          <p:nvPr/>
        </p:nvSpPr>
        <p:spPr bwMode="auto">
          <a:xfrm>
            <a:off x="51308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50" name="Line 122"/>
          <p:cNvSpPr>
            <a:spLocks noChangeShapeType="1"/>
          </p:cNvSpPr>
          <p:nvPr/>
        </p:nvSpPr>
        <p:spPr bwMode="auto">
          <a:xfrm>
            <a:off x="52070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51" name="Line 123"/>
          <p:cNvSpPr>
            <a:spLocks noChangeShapeType="1"/>
          </p:cNvSpPr>
          <p:nvPr/>
        </p:nvSpPr>
        <p:spPr bwMode="auto">
          <a:xfrm>
            <a:off x="52832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52" name="Line 124"/>
          <p:cNvSpPr>
            <a:spLocks noChangeShapeType="1"/>
          </p:cNvSpPr>
          <p:nvPr/>
        </p:nvSpPr>
        <p:spPr bwMode="auto">
          <a:xfrm>
            <a:off x="53594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53" name="Line 125"/>
          <p:cNvSpPr>
            <a:spLocks noChangeShapeType="1"/>
          </p:cNvSpPr>
          <p:nvPr/>
        </p:nvSpPr>
        <p:spPr bwMode="auto">
          <a:xfrm>
            <a:off x="54356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54" name="Line 126"/>
          <p:cNvSpPr>
            <a:spLocks noChangeShapeType="1"/>
          </p:cNvSpPr>
          <p:nvPr/>
        </p:nvSpPr>
        <p:spPr bwMode="auto">
          <a:xfrm>
            <a:off x="55118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55" name="Line 127"/>
          <p:cNvSpPr>
            <a:spLocks noChangeShapeType="1"/>
          </p:cNvSpPr>
          <p:nvPr/>
        </p:nvSpPr>
        <p:spPr bwMode="auto">
          <a:xfrm>
            <a:off x="55880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56" name="Line 128"/>
          <p:cNvSpPr>
            <a:spLocks noChangeShapeType="1"/>
          </p:cNvSpPr>
          <p:nvPr/>
        </p:nvSpPr>
        <p:spPr bwMode="auto">
          <a:xfrm>
            <a:off x="56642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57" name="Line 129"/>
          <p:cNvSpPr>
            <a:spLocks noChangeShapeType="1"/>
          </p:cNvSpPr>
          <p:nvPr/>
        </p:nvSpPr>
        <p:spPr bwMode="auto">
          <a:xfrm>
            <a:off x="57404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58" name="Line 130"/>
          <p:cNvSpPr>
            <a:spLocks noChangeShapeType="1"/>
          </p:cNvSpPr>
          <p:nvPr/>
        </p:nvSpPr>
        <p:spPr bwMode="auto">
          <a:xfrm>
            <a:off x="58166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59" name="Line 131"/>
          <p:cNvSpPr>
            <a:spLocks noChangeShapeType="1"/>
          </p:cNvSpPr>
          <p:nvPr/>
        </p:nvSpPr>
        <p:spPr bwMode="auto">
          <a:xfrm>
            <a:off x="58928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60" name="Line 132"/>
          <p:cNvSpPr>
            <a:spLocks noChangeShapeType="1"/>
          </p:cNvSpPr>
          <p:nvPr/>
        </p:nvSpPr>
        <p:spPr bwMode="auto">
          <a:xfrm>
            <a:off x="59690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61" name="Line 133"/>
          <p:cNvSpPr>
            <a:spLocks noChangeShapeType="1"/>
          </p:cNvSpPr>
          <p:nvPr/>
        </p:nvSpPr>
        <p:spPr bwMode="auto">
          <a:xfrm>
            <a:off x="60452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62" name="Line 134"/>
          <p:cNvSpPr>
            <a:spLocks noChangeShapeType="1"/>
          </p:cNvSpPr>
          <p:nvPr/>
        </p:nvSpPr>
        <p:spPr bwMode="auto">
          <a:xfrm>
            <a:off x="61214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63" name="Line 135"/>
          <p:cNvSpPr>
            <a:spLocks noChangeShapeType="1"/>
          </p:cNvSpPr>
          <p:nvPr/>
        </p:nvSpPr>
        <p:spPr bwMode="auto">
          <a:xfrm>
            <a:off x="61976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64" name="Line 136"/>
          <p:cNvSpPr>
            <a:spLocks noChangeShapeType="1"/>
          </p:cNvSpPr>
          <p:nvPr/>
        </p:nvSpPr>
        <p:spPr bwMode="auto">
          <a:xfrm>
            <a:off x="62738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65" name="Line 137"/>
          <p:cNvSpPr>
            <a:spLocks noChangeShapeType="1"/>
          </p:cNvSpPr>
          <p:nvPr/>
        </p:nvSpPr>
        <p:spPr bwMode="auto">
          <a:xfrm>
            <a:off x="63500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66" name="Line 138"/>
          <p:cNvSpPr>
            <a:spLocks noChangeShapeType="1"/>
          </p:cNvSpPr>
          <p:nvPr/>
        </p:nvSpPr>
        <p:spPr bwMode="auto">
          <a:xfrm>
            <a:off x="64262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67" name="Line 139"/>
          <p:cNvSpPr>
            <a:spLocks noChangeShapeType="1"/>
          </p:cNvSpPr>
          <p:nvPr/>
        </p:nvSpPr>
        <p:spPr bwMode="auto">
          <a:xfrm>
            <a:off x="65024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68" name="Line 140"/>
          <p:cNvSpPr>
            <a:spLocks noChangeShapeType="1"/>
          </p:cNvSpPr>
          <p:nvPr/>
        </p:nvSpPr>
        <p:spPr bwMode="auto">
          <a:xfrm>
            <a:off x="65786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69" name="Line 141"/>
          <p:cNvSpPr>
            <a:spLocks noChangeShapeType="1"/>
          </p:cNvSpPr>
          <p:nvPr/>
        </p:nvSpPr>
        <p:spPr bwMode="auto">
          <a:xfrm>
            <a:off x="66548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70" name="Line 142"/>
          <p:cNvSpPr>
            <a:spLocks noChangeShapeType="1"/>
          </p:cNvSpPr>
          <p:nvPr/>
        </p:nvSpPr>
        <p:spPr bwMode="auto">
          <a:xfrm>
            <a:off x="67310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71" name="Line 143"/>
          <p:cNvSpPr>
            <a:spLocks noChangeShapeType="1"/>
          </p:cNvSpPr>
          <p:nvPr/>
        </p:nvSpPr>
        <p:spPr bwMode="auto">
          <a:xfrm>
            <a:off x="6807200" y="36544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72" name="Line 144"/>
          <p:cNvSpPr>
            <a:spLocks noChangeShapeType="1"/>
          </p:cNvSpPr>
          <p:nvPr/>
        </p:nvSpPr>
        <p:spPr bwMode="auto">
          <a:xfrm>
            <a:off x="16256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73" name="Line 145"/>
          <p:cNvSpPr>
            <a:spLocks noChangeShapeType="1"/>
          </p:cNvSpPr>
          <p:nvPr/>
        </p:nvSpPr>
        <p:spPr bwMode="auto">
          <a:xfrm>
            <a:off x="17018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74" name="Line 146"/>
          <p:cNvSpPr>
            <a:spLocks noChangeShapeType="1"/>
          </p:cNvSpPr>
          <p:nvPr/>
        </p:nvSpPr>
        <p:spPr bwMode="auto">
          <a:xfrm>
            <a:off x="17780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75" name="Line 147"/>
          <p:cNvSpPr>
            <a:spLocks noChangeShapeType="1"/>
          </p:cNvSpPr>
          <p:nvPr/>
        </p:nvSpPr>
        <p:spPr bwMode="auto">
          <a:xfrm>
            <a:off x="18542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76" name="Line 148"/>
          <p:cNvSpPr>
            <a:spLocks noChangeShapeType="1"/>
          </p:cNvSpPr>
          <p:nvPr/>
        </p:nvSpPr>
        <p:spPr bwMode="auto">
          <a:xfrm>
            <a:off x="19304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77" name="Line 149"/>
          <p:cNvSpPr>
            <a:spLocks noChangeShapeType="1"/>
          </p:cNvSpPr>
          <p:nvPr/>
        </p:nvSpPr>
        <p:spPr bwMode="auto">
          <a:xfrm>
            <a:off x="20066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78" name="Line 150"/>
          <p:cNvSpPr>
            <a:spLocks noChangeShapeType="1"/>
          </p:cNvSpPr>
          <p:nvPr/>
        </p:nvSpPr>
        <p:spPr bwMode="auto">
          <a:xfrm>
            <a:off x="20828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79" name="Line 151"/>
          <p:cNvSpPr>
            <a:spLocks noChangeShapeType="1"/>
          </p:cNvSpPr>
          <p:nvPr/>
        </p:nvSpPr>
        <p:spPr bwMode="auto">
          <a:xfrm>
            <a:off x="21590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80" name="Line 152"/>
          <p:cNvSpPr>
            <a:spLocks noChangeShapeType="1"/>
          </p:cNvSpPr>
          <p:nvPr/>
        </p:nvSpPr>
        <p:spPr bwMode="auto">
          <a:xfrm>
            <a:off x="22352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81" name="Line 153"/>
          <p:cNvSpPr>
            <a:spLocks noChangeShapeType="1"/>
          </p:cNvSpPr>
          <p:nvPr/>
        </p:nvSpPr>
        <p:spPr bwMode="auto">
          <a:xfrm>
            <a:off x="23114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82" name="Line 154"/>
          <p:cNvSpPr>
            <a:spLocks noChangeShapeType="1"/>
          </p:cNvSpPr>
          <p:nvPr/>
        </p:nvSpPr>
        <p:spPr bwMode="auto">
          <a:xfrm>
            <a:off x="23876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83" name="Line 155"/>
          <p:cNvSpPr>
            <a:spLocks noChangeShapeType="1"/>
          </p:cNvSpPr>
          <p:nvPr/>
        </p:nvSpPr>
        <p:spPr bwMode="auto">
          <a:xfrm>
            <a:off x="24638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84" name="Line 156"/>
          <p:cNvSpPr>
            <a:spLocks noChangeShapeType="1"/>
          </p:cNvSpPr>
          <p:nvPr/>
        </p:nvSpPr>
        <p:spPr bwMode="auto">
          <a:xfrm>
            <a:off x="25400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85" name="Line 157"/>
          <p:cNvSpPr>
            <a:spLocks noChangeShapeType="1"/>
          </p:cNvSpPr>
          <p:nvPr/>
        </p:nvSpPr>
        <p:spPr bwMode="auto">
          <a:xfrm>
            <a:off x="26162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86" name="Line 158"/>
          <p:cNvSpPr>
            <a:spLocks noChangeShapeType="1"/>
          </p:cNvSpPr>
          <p:nvPr/>
        </p:nvSpPr>
        <p:spPr bwMode="auto">
          <a:xfrm>
            <a:off x="26924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87" name="Line 159"/>
          <p:cNvSpPr>
            <a:spLocks noChangeShapeType="1"/>
          </p:cNvSpPr>
          <p:nvPr/>
        </p:nvSpPr>
        <p:spPr bwMode="auto">
          <a:xfrm>
            <a:off x="27686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88" name="Line 160"/>
          <p:cNvSpPr>
            <a:spLocks noChangeShapeType="1"/>
          </p:cNvSpPr>
          <p:nvPr/>
        </p:nvSpPr>
        <p:spPr bwMode="auto">
          <a:xfrm>
            <a:off x="28448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89" name="Line 161"/>
          <p:cNvSpPr>
            <a:spLocks noChangeShapeType="1"/>
          </p:cNvSpPr>
          <p:nvPr/>
        </p:nvSpPr>
        <p:spPr bwMode="auto">
          <a:xfrm>
            <a:off x="29210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90" name="Line 162"/>
          <p:cNvSpPr>
            <a:spLocks noChangeShapeType="1"/>
          </p:cNvSpPr>
          <p:nvPr/>
        </p:nvSpPr>
        <p:spPr bwMode="auto">
          <a:xfrm>
            <a:off x="29972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91" name="Line 163"/>
          <p:cNvSpPr>
            <a:spLocks noChangeShapeType="1"/>
          </p:cNvSpPr>
          <p:nvPr/>
        </p:nvSpPr>
        <p:spPr bwMode="auto">
          <a:xfrm>
            <a:off x="30734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92" name="Line 164"/>
          <p:cNvSpPr>
            <a:spLocks noChangeShapeType="1"/>
          </p:cNvSpPr>
          <p:nvPr/>
        </p:nvSpPr>
        <p:spPr bwMode="auto">
          <a:xfrm>
            <a:off x="31496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93" name="Line 165"/>
          <p:cNvSpPr>
            <a:spLocks noChangeShapeType="1"/>
          </p:cNvSpPr>
          <p:nvPr/>
        </p:nvSpPr>
        <p:spPr bwMode="auto">
          <a:xfrm>
            <a:off x="32258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94" name="Line 166"/>
          <p:cNvSpPr>
            <a:spLocks noChangeShapeType="1"/>
          </p:cNvSpPr>
          <p:nvPr/>
        </p:nvSpPr>
        <p:spPr bwMode="auto">
          <a:xfrm>
            <a:off x="33020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95" name="Line 167"/>
          <p:cNvSpPr>
            <a:spLocks noChangeShapeType="1"/>
          </p:cNvSpPr>
          <p:nvPr/>
        </p:nvSpPr>
        <p:spPr bwMode="auto">
          <a:xfrm>
            <a:off x="33782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96" name="Line 168"/>
          <p:cNvSpPr>
            <a:spLocks noChangeShapeType="1"/>
          </p:cNvSpPr>
          <p:nvPr/>
        </p:nvSpPr>
        <p:spPr bwMode="auto">
          <a:xfrm>
            <a:off x="34544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97" name="Line 169"/>
          <p:cNvSpPr>
            <a:spLocks noChangeShapeType="1"/>
          </p:cNvSpPr>
          <p:nvPr/>
        </p:nvSpPr>
        <p:spPr bwMode="auto">
          <a:xfrm>
            <a:off x="35306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98" name="Line 170"/>
          <p:cNvSpPr>
            <a:spLocks noChangeShapeType="1"/>
          </p:cNvSpPr>
          <p:nvPr/>
        </p:nvSpPr>
        <p:spPr bwMode="auto">
          <a:xfrm>
            <a:off x="36068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699" name="Line 171"/>
          <p:cNvSpPr>
            <a:spLocks noChangeShapeType="1"/>
          </p:cNvSpPr>
          <p:nvPr/>
        </p:nvSpPr>
        <p:spPr bwMode="auto">
          <a:xfrm>
            <a:off x="36830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00" name="Line 172"/>
          <p:cNvSpPr>
            <a:spLocks noChangeShapeType="1"/>
          </p:cNvSpPr>
          <p:nvPr/>
        </p:nvSpPr>
        <p:spPr bwMode="auto">
          <a:xfrm>
            <a:off x="37592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01" name="Line 173"/>
          <p:cNvSpPr>
            <a:spLocks noChangeShapeType="1"/>
          </p:cNvSpPr>
          <p:nvPr/>
        </p:nvSpPr>
        <p:spPr bwMode="auto">
          <a:xfrm>
            <a:off x="38354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02" name="Line 174"/>
          <p:cNvSpPr>
            <a:spLocks noChangeShapeType="1"/>
          </p:cNvSpPr>
          <p:nvPr/>
        </p:nvSpPr>
        <p:spPr bwMode="auto">
          <a:xfrm>
            <a:off x="39116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03" name="Line 175"/>
          <p:cNvSpPr>
            <a:spLocks noChangeShapeType="1"/>
          </p:cNvSpPr>
          <p:nvPr/>
        </p:nvSpPr>
        <p:spPr bwMode="auto">
          <a:xfrm>
            <a:off x="39878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04" name="Line 176"/>
          <p:cNvSpPr>
            <a:spLocks noChangeShapeType="1"/>
          </p:cNvSpPr>
          <p:nvPr/>
        </p:nvSpPr>
        <p:spPr bwMode="auto">
          <a:xfrm>
            <a:off x="40640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05" name="Line 177"/>
          <p:cNvSpPr>
            <a:spLocks noChangeShapeType="1"/>
          </p:cNvSpPr>
          <p:nvPr/>
        </p:nvSpPr>
        <p:spPr bwMode="auto">
          <a:xfrm>
            <a:off x="41402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06" name="Line 178"/>
          <p:cNvSpPr>
            <a:spLocks noChangeShapeType="1"/>
          </p:cNvSpPr>
          <p:nvPr/>
        </p:nvSpPr>
        <p:spPr bwMode="auto">
          <a:xfrm>
            <a:off x="42164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07" name="Line 179"/>
          <p:cNvSpPr>
            <a:spLocks noChangeShapeType="1"/>
          </p:cNvSpPr>
          <p:nvPr/>
        </p:nvSpPr>
        <p:spPr bwMode="auto">
          <a:xfrm>
            <a:off x="42926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08" name="Line 180"/>
          <p:cNvSpPr>
            <a:spLocks noChangeShapeType="1"/>
          </p:cNvSpPr>
          <p:nvPr/>
        </p:nvSpPr>
        <p:spPr bwMode="auto">
          <a:xfrm>
            <a:off x="43688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09" name="Line 181"/>
          <p:cNvSpPr>
            <a:spLocks noChangeShapeType="1"/>
          </p:cNvSpPr>
          <p:nvPr/>
        </p:nvSpPr>
        <p:spPr bwMode="auto">
          <a:xfrm>
            <a:off x="44450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10" name="Line 182"/>
          <p:cNvSpPr>
            <a:spLocks noChangeShapeType="1"/>
          </p:cNvSpPr>
          <p:nvPr/>
        </p:nvSpPr>
        <p:spPr bwMode="auto">
          <a:xfrm>
            <a:off x="45212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11" name="Line 183"/>
          <p:cNvSpPr>
            <a:spLocks noChangeShapeType="1"/>
          </p:cNvSpPr>
          <p:nvPr/>
        </p:nvSpPr>
        <p:spPr bwMode="auto">
          <a:xfrm>
            <a:off x="45974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12" name="Line 184"/>
          <p:cNvSpPr>
            <a:spLocks noChangeShapeType="1"/>
          </p:cNvSpPr>
          <p:nvPr/>
        </p:nvSpPr>
        <p:spPr bwMode="auto">
          <a:xfrm>
            <a:off x="46736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13" name="Line 185"/>
          <p:cNvSpPr>
            <a:spLocks noChangeShapeType="1"/>
          </p:cNvSpPr>
          <p:nvPr/>
        </p:nvSpPr>
        <p:spPr bwMode="auto">
          <a:xfrm>
            <a:off x="47498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14" name="Line 186"/>
          <p:cNvSpPr>
            <a:spLocks noChangeShapeType="1"/>
          </p:cNvSpPr>
          <p:nvPr/>
        </p:nvSpPr>
        <p:spPr bwMode="auto">
          <a:xfrm>
            <a:off x="48260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15" name="Line 187"/>
          <p:cNvSpPr>
            <a:spLocks noChangeShapeType="1"/>
          </p:cNvSpPr>
          <p:nvPr/>
        </p:nvSpPr>
        <p:spPr bwMode="auto">
          <a:xfrm>
            <a:off x="49022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16" name="Line 188"/>
          <p:cNvSpPr>
            <a:spLocks noChangeShapeType="1"/>
          </p:cNvSpPr>
          <p:nvPr/>
        </p:nvSpPr>
        <p:spPr bwMode="auto">
          <a:xfrm>
            <a:off x="49784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17" name="Line 189"/>
          <p:cNvSpPr>
            <a:spLocks noChangeShapeType="1"/>
          </p:cNvSpPr>
          <p:nvPr/>
        </p:nvSpPr>
        <p:spPr bwMode="auto">
          <a:xfrm>
            <a:off x="50546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18" name="Line 190"/>
          <p:cNvSpPr>
            <a:spLocks noChangeShapeType="1"/>
          </p:cNvSpPr>
          <p:nvPr/>
        </p:nvSpPr>
        <p:spPr bwMode="auto">
          <a:xfrm>
            <a:off x="51308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19" name="Line 191"/>
          <p:cNvSpPr>
            <a:spLocks noChangeShapeType="1"/>
          </p:cNvSpPr>
          <p:nvPr/>
        </p:nvSpPr>
        <p:spPr bwMode="auto">
          <a:xfrm>
            <a:off x="52070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20" name="Line 192"/>
          <p:cNvSpPr>
            <a:spLocks noChangeShapeType="1"/>
          </p:cNvSpPr>
          <p:nvPr/>
        </p:nvSpPr>
        <p:spPr bwMode="auto">
          <a:xfrm>
            <a:off x="52832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21" name="Line 193"/>
          <p:cNvSpPr>
            <a:spLocks noChangeShapeType="1"/>
          </p:cNvSpPr>
          <p:nvPr/>
        </p:nvSpPr>
        <p:spPr bwMode="auto">
          <a:xfrm>
            <a:off x="53594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22" name="Line 194"/>
          <p:cNvSpPr>
            <a:spLocks noChangeShapeType="1"/>
          </p:cNvSpPr>
          <p:nvPr/>
        </p:nvSpPr>
        <p:spPr bwMode="auto">
          <a:xfrm>
            <a:off x="54356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23" name="Line 195"/>
          <p:cNvSpPr>
            <a:spLocks noChangeShapeType="1"/>
          </p:cNvSpPr>
          <p:nvPr/>
        </p:nvSpPr>
        <p:spPr bwMode="auto">
          <a:xfrm>
            <a:off x="55118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24" name="Line 196"/>
          <p:cNvSpPr>
            <a:spLocks noChangeShapeType="1"/>
          </p:cNvSpPr>
          <p:nvPr/>
        </p:nvSpPr>
        <p:spPr bwMode="auto">
          <a:xfrm>
            <a:off x="55880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25" name="Line 197"/>
          <p:cNvSpPr>
            <a:spLocks noChangeShapeType="1"/>
          </p:cNvSpPr>
          <p:nvPr/>
        </p:nvSpPr>
        <p:spPr bwMode="auto">
          <a:xfrm>
            <a:off x="56642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26" name="Line 198"/>
          <p:cNvSpPr>
            <a:spLocks noChangeShapeType="1"/>
          </p:cNvSpPr>
          <p:nvPr/>
        </p:nvSpPr>
        <p:spPr bwMode="auto">
          <a:xfrm>
            <a:off x="57404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27" name="Line 199"/>
          <p:cNvSpPr>
            <a:spLocks noChangeShapeType="1"/>
          </p:cNvSpPr>
          <p:nvPr/>
        </p:nvSpPr>
        <p:spPr bwMode="auto">
          <a:xfrm>
            <a:off x="58166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28" name="Line 200"/>
          <p:cNvSpPr>
            <a:spLocks noChangeShapeType="1"/>
          </p:cNvSpPr>
          <p:nvPr/>
        </p:nvSpPr>
        <p:spPr bwMode="auto">
          <a:xfrm>
            <a:off x="58928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29" name="Line 201"/>
          <p:cNvSpPr>
            <a:spLocks noChangeShapeType="1"/>
          </p:cNvSpPr>
          <p:nvPr/>
        </p:nvSpPr>
        <p:spPr bwMode="auto">
          <a:xfrm>
            <a:off x="59690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30" name="Line 202"/>
          <p:cNvSpPr>
            <a:spLocks noChangeShapeType="1"/>
          </p:cNvSpPr>
          <p:nvPr/>
        </p:nvSpPr>
        <p:spPr bwMode="auto">
          <a:xfrm>
            <a:off x="60452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31" name="Line 203"/>
          <p:cNvSpPr>
            <a:spLocks noChangeShapeType="1"/>
          </p:cNvSpPr>
          <p:nvPr/>
        </p:nvSpPr>
        <p:spPr bwMode="auto">
          <a:xfrm>
            <a:off x="61214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32" name="Line 204"/>
          <p:cNvSpPr>
            <a:spLocks noChangeShapeType="1"/>
          </p:cNvSpPr>
          <p:nvPr/>
        </p:nvSpPr>
        <p:spPr bwMode="auto">
          <a:xfrm>
            <a:off x="61976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33" name="Line 205"/>
          <p:cNvSpPr>
            <a:spLocks noChangeShapeType="1"/>
          </p:cNvSpPr>
          <p:nvPr/>
        </p:nvSpPr>
        <p:spPr bwMode="auto">
          <a:xfrm>
            <a:off x="62738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34" name="Line 206"/>
          <p:cNvSpPr>
            <a:spLocks noChangeShapeType="1"/>
          </p:cNvSpPr>
          <p:nvPr/>
        </p:nvSpPr>
        <p:spPr bwMode="auto">
          <a:xfrm>
            <a:off x="63500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35" name="Line 207"/>
          <p:cNvSpPr>
            <a:spLocks noChangeShapeType="1"/>
          </p:cNvSpPr>
          <p:nvPr/>
        </p:nvSpPr>
        <p:spPr bwMode="auto">
          <a:xfrm>
            <a:off x="64262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36" name="Line 208"/>
          <p:cNvSpPr>
            <a:spLocks noChangeShapeType="1"/>
          </p:cNvSpPr>
          <p:nvPr/>
        </p:nvSpPr>
        <p:spPr bwMode="auto">
          <a:xfrm>
            <a:off x="65024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37" name="Line 209"/>
          <p:cNvSpPr>
            <a:spLocks noChangeShapeType="1"/>
          </p:cNvSpPr>
          <p:nvPr/>
        </p:nvSpPr>
        <p:spPr bwMode="auto">
          <a:xfrm>
            <a:off x="65786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38" name="Line 210"/>
          <p:cNvSpPr>
            <a:spLocks noChangeShapeType="1"/>
          </p:cNvSpPr>
          <p:nvPr/>
        </p:nvSpPr>
        <p:spPr bwMode="auto">
          <a:xfrm>
            <a:off x="66548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39" name="Line 211"/>
          <p:cNvSpPr>
            <a:spLocks noChangeShapeType="1"/>
          </p:cNvSpPr>
          <p:nvPr/>
        </p:nvSpPr>
        <p:spPr bwMode="auto">
          <a:xfrm>
            <a:off x="67310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40" name="Line 212"/>
          <p:cNvSpPr>
            <a:spLocks noChangeShapeType="1"/>
          </p:cNvSpPr>
          <p:nvPr/>
        </p:nvSpPr>
        <p:spPr bwMode="auto">
          <a:xfrm>
            <a:off x="6807200" y="2689225"/>
            <a:ext cx="127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41" name="Line 213"/>
          <p:cNvSpPr>
            <a:spLocks noChangeShapeType="1"/>
          </p:cNvSpPr>
          <p:nvPr/>
        </p:nvSpPr>
        <p:spPr bwMode="auto">
          <a:xfrm flipV="1">
            <a:off x="1473200" y="2682875"/>
            <a:ext cx="0" cy="2908300"/>
          </a:xfrm>
          <a:prstGeom prst="line">
            <a:avLst/>
          </a:prstGeom>
          <a:noFill/>
          <a:ln w="127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sp>
        <p:nvSpPr>
          <p:cNvPr id="2838742" name="Line 214"/>
          <p:cNvSpPr>
            <a:spLocks noChangeShapeType="1"/>
          </p:cNvSpPr>
          <p:nvPr/>
        </p:nvSpPr>
        <p:spPr bwMode="auto">
          <a:xfrm>
            <a:off x="1435100" y="5597525"/>
            <a:ext cx="63500" cy="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43" name="Line 215"/>
          <p:cNvSpPr>
            <a:spLocks noChangeShapeType="1"/>
          </p:cNvSpPr>
          <p:nvPr/>
        </p:nvSpPr>
        <p:spPr bwMode="auto">
          <a:xfrm>
            <a:off x="1473200" y="5597525"/>
            <a:ext cx="5359400" cy="0"/>
          </a:xfrm>
          <a:prstGeom prst="line">
            <a:avLst/>
          </a:prstGeom>
          <a:noFill/>
          <a:ln w="127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sp>
        <p:nvSpPr>
          <p:cNvPr id="2838744" name="Line 216"/>
          <p:cNvSpPr>
            <a:spLocks noChangeShapeType="1"/>
          </p:cNvSpPr>
          <p:nvPr/>
        </p:nvSpPr>
        <p:spPr bwMode="auto">
          <a:xfrm flipV="1">
            <a:off x="14732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45" name="Line 217"/>
          <p:cNvSpPr>
            <a:spLocks noChangeShapeType="1"/>
          </p:cNvSpPr>
          <p:nvPr/>
        </p:nvSpPr>
        <p:spPr bwMode="auto">
          <a:xfrm flipV="1">
            <a:off x="17399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46" name="Line 218"/>
          <p:cNvSpPr>
            <a:spLocks noChangeShapeType="1"/>
          </p:cNvSpPr>
          <p:nvPr/>
        </p:nvSpPr>
        <p:spPr bwMode="auto">
          <a:xfrm flipV="1">
            <a:off x="20193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47" name="Line 219"/>
          <p:cNvSpPr>
            <a:spLocks noChangeShapeType="1"/>
          </p:cNvSpPr>
          <p:nvPr/>
        </p:nvSpPr>
        <p:spPr bwMode="auto">
          <a:xfrm flipV="1">
            <a:off x="22860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48" name="Line 220"/>
          <p:cNvSpPr>
            <a:spLocks noChangeShapeType="1"/>
          </p:cNvSpPr>
          <p:nvPr/>
        </p:nvSpPr>
        <p:spPr bwMode="auto">
          <a:xfrm flipV="1">
            <a:off x="25527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49" name="Line 221"/>
          <p:cNvSpPr>
            <a:spLocks noChangeShapeType="1"/>
          </p:cNvSpPr>
          <p:nvPr/>
        </p:nvSpPr>
        <p:spPr bwMode="auto">
          <a:xfrm flipV="1">
            <a:off x="28194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50" name="Line 222"/>
          <p:cNvSpPr>
            <a:spLocks noChangeShapeType="1"/>
          </p:cNvSpPr>
          <p:nvPr/>
        </p:nvSpPr>
        <p:spPr bwMode="auto">
          <a:xfrm flipV="1">
            <a:off x="30861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51" name="Line 223"/>
          <p:cNvSpPr>
            <a:spLocks noChangeShapeType="1"/>
          </p:cNvSpPr>
          <p:nvPr/>
        </p:nvSpPr>
        <p:spPr bwMode="auto">
          <a:xfrm flipV="1">
            <a:off x="33528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52" name="Line 224"/>
          <p:cNvSpPr>
            <a:spLocks noChangeShapeType="1"/>
          </p:cNvSpPr>
          <p:nvPr/>
        </p:nvSpPr>
        <p:spPr bwMode="auto">
          <a:xfrm flipV="1">
            <a:off x="36195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53" name="Line 225"/>
          <p:cNvSpPr>
            <a:spLocks noChangeShapeType="1"/>
          </p:cNvSpPr>
          <p:nvPr/>
        </p:nvSpPr>
        <p:spPr bwMode="auto">
          <a:xfrm flipV="1">
            <a:off x="38989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54" name="Line 226"/>
          <p:cNvSpPr>
            <a:spLocks noChangeShapeType="1"/>
          </p:cNvSpPr>
          <p:nvPr/>
        </p:nvSpPr>
        <p:spPr bwMode="auto">
          <a:xfrm flipV="1">
            <a:off x="41656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55" name="Line 227"/>
          <p:cNvSpPr>
            <a:spLocks noChangeShapeType="1"/>
          </p:cNvSpPr>
          <p:nvPr/>
        </p:nvSpPr>
        <p:spPr bwMode="auto">
          <a:xfrm flipV="1">
            <a:off x="44323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56" name="Line 228"/>
          <p:cNvSpPr>
            <a:spLocks noChangeShapeType="1"/>
          </p:cNvSpPr>
          <p:nvPr/>
        </p:nvSpPr>
        <p:spPr bwMode="auto">
          <a:xfrm flipV="1">
            <a:off x="46990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57" name="Line 229"/>
          <p:cNvSpPr>
            <a:spLocks noChangeShapeType="1"/>
          </p:cNvSpPr>
          <p:nvPr/>
        </p:nvSpPr>
        <p:spPr bwMode="auto">
          <a:xfrm flipV="1">
            <a:off x="49657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58" name="Line 230"/>
          <p:cNvSpPr>
            <a:spLocks noChangeShapeType="1"/>
          </p:cNvSpPr>
          <p:nvPr/>
        </p:nvSpPr>
        <p:spPr bwMode="auto">
          <a:xfrm flipV="1">
            <a:off x="52324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59" name="Line 231"/>
          <p:cNvSpPr>
            <a:spLocks noChangeShapeType="1"/>
          </p:cNvSpPr>
          <p:nvPr/>
        </p:nvSpPr>
        <p:spPr bwMode="auto">
          <a:xfrm flipV="1">
            <a:off x="54991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60" name="Line 232"/>
          <p:cNvSpPr>
            <a:spLocks noChangeShapeType="1"/>
          </p:cNvSpPr>
          <p:nvPr/>
        </p:nvSpPr>
        <p:spPr bwMode="auto">
          <a:xfrm flipV="1">
            <a:off x="57785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61" name="Line 233"/>
          <p:cNvSpPr>
            <a:spLocks noChangeShapeType="1"/>
          </p:cNvSpPr>
          <p:nvPr/>
        </p:nvSpPr>
        <p:spPr bwMode="auto">
          <a:xfrm flipV="1">
            <a:off x="60452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62" name="Line 234"/>
          <p:cNvSpPr>
            <a:spLocks noChangeShapeType="1"/>
          </p:cNvSpPr>
          <p:nvPr/>
        </p:nvSpPr>
        <p:spPr bwMode="auto">
          <a:xfrm flipV="1">
            <a:off x="63119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63" name="Line 235"/>
          <p:cNvSpPr>
            <a:spLocks noChangeShapeType="1"/>
          </p:cNvSpPr>
          <p:nvPr/>
        </p:nvSpPr>
        <p:spPr bwMode="auto">
          <a:xfrm flipV="1">
            <a:off x="65786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64" name="Line 236"/>
          <p:cNvSpPr>
            <a:spLocks noChangeShapeType="1"/>
          </p:cNvSpPr>
          <p:nvPr/>
        </p:nvSpPr>
        <p:spPr bwMode="auto">
          <a:xfrm flipV="1">
            <a:off x="6845300" y="5543550"/>
            <a:ext cx="0" cy="95250"/>
          </a:xfrm>
          <a:prstGeom prst="line">
            <a:avLst/>
          </a:prstGeom>
          <a:noFill/>
          <a:ln w="12700">
            <a:solidFill>
              <a:srgbClr val="000000"/>
            </a:solidFill>
            <a:round/>
            <a:headEnd/>
            <a:tailEnd/>
          </a:ln>
          <a:effectLst/>
        </p:spPr>
        <p:txBody>
          <a:bodyPr wrap="none" anchor="ctr">
            <a:prstTxWarp prst="textNoShape">
              <a:avLst/>
            </a:prstTxWarp>
          </a:bodyPr>
          <a:lstStyle/>
          <a:p>
            <a:endParaRPr lang="en-US">
              <a:latin typeface="18 VAG Rounded Bold   07390"/>
            </a:endParaRPr>
          </a:p>
        </p:txBody>
      </p:sp>
      <p:sp>
        <p:nvSpPr>
          <p:cNvPr id="2838765" name="Freeform 237"/>
          <p:cNvSpPr>
            <a:spLocks/>
          </p:cNvSpPr>
          <p:nvPr/>
        </p:nvSpPr>
        <p:spPr bwMode="auto">
          <a:xfrm>
            <a:off x="1466850" y="2708275"/>
            <a:ext cx="5373688" cy="2884487"/>
          </a:xfrm>
          <a:custGeom>
            <a:avLst/>
            <a:gdLst/>
            <a:ahLst/>
            <a:cxnLst>
              <a:cxn ang="0">
                <a:pos x="0" y="1816"/>
              </a:cxn>
              <a:cxn ang="0">
                <a:pos x="168" y="1752"/>
              </a:cxn>
              <a:cxn ang="0">
                <a:pos x="344" y="1696"/>
              </a:cxn>
              <a:cxn ang="0">
                <a:pos x="512" y="1640"/>
              </a:cxn>
              <a:cxn ang="0">
                <a:pos x="680" y="1576"/>
              </a:cxn>
              <a:cxn ang="0">
                <a:pos x="848" y="1520"/>
              </a:cxn>
              <a:cxn ang="0">
                <a:pos x="1016" y="1456"/>
              </a:cxn>
              <a:cxn ang="0">
                <a:pos x="1184" y="1400"/>
              </a:cxn>
              <a:cxn ang="0">
                <a:pos x="1352" y="1296"/>
              </a:cxn>
              <a:cxn ang="0">
                <a:pos x="1528" y="1184"/>
              </a:cxn>
              <a:cxn ang="0">
                <a:pos x="1696" y="1080"/>
              </a:cxn>
              <a:cxn ang="0">
                <a:pos x="1864" y="968"/>
              </a:cxn>
              <a:cxn ang="0">
                <a:pos x="2032" y="864"/>
              </a:cxn>
              <a:cxn ang="0">
                <a:pos x="2200" y="752"/>
              </a:cxn>
              <a:cxn ang="0">
                <a:pos x="2368" y="648"/>
              </a:cxn>
              <a:cxn ang="0">
                <a:pos x="2536" y="536"/>
              </a:cxn>
              <a:cxn ang="0">
                <a:pos x="2712" y="432"/>
              </a:cxn>
              <a:cxn ang="0">
                <a:pos x="2880" y="328"/>
              </a:cxn>
              <a:cxn ang="0">
                <a:pos x="3048" y="216"/>
              </a:cxn>
              <a:cxn ang="0">
                <a:pos x="3216" y="112"/>
              </a:cxn>
              <a:cxn ang="0">
                <a:pos x="3384" y="0"/>
              </a:cxn>
            </a:cxnLst>
            <a:rect l="0" t="0" r="r" b="b"/>
            <a:pathLst>
              <a:path w="3385" h="1817">
                <a:moveTo>
                  <a:pt x="0" y="1816"/>
                </a:moveTo>
                <a:lnTo>
                  <a:pt x="168" y="1752"/>
                </a:lnTo>
                <a:lnTo>
                  <a:pt x="344" y="1696"/>
                </a:lnTo>
                <a:lnTo>
                  <a:pt x="512" y="1640"/>
                </a:lnTo>
                <a:lnTo>
                  <a:pt x="680" y="1576"/>
                </a:lnTo>
                <a:lnTo>
                  <a:pt x="848" y="1520"/>
                </a:lnTo>
                <a:lnTo>
                  <a:pt x="1016" y="1456"/>
                </a:lnTo>
                <a:lnTo>
                  <a:pt x="1184" y="1400"/>
                </a:lnTo>
                <a:lnTo>
                  <a:pt x="1352" y="1296"/>
                </a:lnTo>
                <a:lnTo>
                  <a:pt x="1528" y="1184"/>
                </a:lnTo>
                <a:lnTo>
                  <a:pt x="1696" y="1080"/>
                </a:lnTo>
                <a:lnTo>
                  <a:pt x="1864" y="968"/>
                </a:lnTo>
                <a:lnTo>
                  <a:pt x="2032" y="864"/>
                </a:lnTo>
                <a:lnTo>
                  <a:pt x="2200" y="752"/>
                </a:lnTo>
                <a:lnTo>
                  <a:pt x="2368" y="648"/>
                </a:lnTo>
                <a:lnTo>
                  <a:pt x="2536" y="536"/>
                </a:lnTo>
                <a:lnTo>
                  <a:pt x="2712" y="432"/>
                </a:lnTo>
                <a:lnTo>
                  <a:pt x="2880" y="328"/>
                </a:lnTo>
                <a:lnTo>
                  <a:pt x="3048" y="216"/>
                </a:lnTo>
                <a:lnTo>
                  <a:pt x="3216" y="112"/>
                </a:lnTo>
                <a:lnTo>
                  <a:pt x="3384" y="0"/>
                </a:lnTo>
              </a:path>
            </a:pathLst>
          </a:custGeom>
          <a:no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18 VAG Rounded Bold   07390"/>
            </a:endParaRPr>
          </a:p>
        </p:txBody>
      </p:sp>
      <p:sp>
        <p:nvSpPr>
          <p:cNvPr id="2838766" name="Freeform 238"/>
          <p:cNvSpPr>
            <a:spLocks/>
          </p:cNvSpPr>
          <p:nvPr/>
        </p:nvSpPr>
        <p:spPr bwMode="auto">
          <a:xfrm>
            <a:off x="1466850" y="5019675"/>
            <a:ext cx="5373688" cy="573087"/>
          </a:xfrm>
          <a:custGeom>
            <a:avLst/>
            <a:gdLst/>
            <a:ahLst/>
            <a:cxnLst>
              <a:cxn ang="0">
                <a:pos x="0" y="360"/>
              </a:cxn>
              <a:cxn ang="0">
                <a:pos x="168" y="344"/>
              </a:cxn>
              <a:cxn ang="0">
                <a:pos x="344" y="320"/>
              </a:cxn>
              <a:cxn ang="0">
                <a:pos x="512" y="304"/>
              </a:cxn>
              <a:cxn ang="0">
                <a:pos x="680" y="288"/>
              </a:cxn>
              <a:cxn ang="0">
                <a:pos x="848" y="272"/>
              </a:cxn>
              <a:cxn ang="0">
                <a:pos x="1016" y="248"/>
              </a:cxn>
              <a:cxn ang="0">
                <a:pos x="1184" y="232"/>
              </a:cxn>
              <a:cxn ang="0">
                <a:pos x="1352" y="216"/>
              </a:cxn>
              <a:cxn ang="0">
                <a:pos x="1528" y="200"/>
              </a:cxn>
              <a:cxn ang="0">
                <a:pos x="1696" y="176"/>
              </a:cxn>
              <a:cxn ang="0">
                <a:pos x="1864" y="160"/>
              </a:cxn>
              <a:cxn ang="0">
                <a:pos x="2032" y="144"/>
              </a:cxn>
              <a:cxn ang="0">
                <a:pos x="2200" y="128"/>
              </a:cxn>
              <a:cxn ang="0">
                <a:pos x="2368" y="104"/>
              </a:cxn>
              <a:cxn ang="0">
                <a:pos x="2536" y="88"/>
              </a:cxn>
              <a:cxn ang="0">
                <a:pos x="2712" y="72"/>
              </a:cxn>
              <a:cxn ang="0">
                <a:pos x="2880" y="56"/>
              </a:cxn>
              <a:cxn ang="0">
                <a:pos x="3048" y="32"/>
              </a:cxn>
              <a:cxn ang="0">
                <a:pos x="3216" y="16"/>
              </a:cxn>
              <a:cxn ang="0">
                <a:pos x="3384" y="0"/>
              </a:cxn>
            </a:cxnLst>
            <a:rect l="0" t="0" r="r" b="b"/>
            <a:pathLst>
              <a:path w="3385" h="361">
                <a:moveTo>
                  <a:pt x="0" y="360"/>
                </a:moveTo>
                <a:lnTo>
                  <a:pt x="168" y="344"/>
                </a:lnTo>
                <a:lnTo>
                  <a:pt x="344" y="320"/>
                </a:lnTo>
                <a:lnTo>
                  <a:pt x="512" y="304"/>
                </a:lnTo>
                <a:lnTo>
                  <a:pt x="680" y="288"/>
                </a:lnTo>
                <a:lnTo>
                  <a:pt x="848" y="272"/>
                </a:lnTo>
                <a:lnTo>
                  <a:pt x="1016" y="248"/>
                </a:lnTo>
                <a:lnTo>
                  <a:pt x="1184" y="232"/>
                </a:lnTo>
                <a:lnTo>
                  <a:pt x="1352" y="216"/>
                </a:lnTo>
                <a:lnTo>
                  <a:pt x="1528" y="200"/>
                </a:lnTo>
                <a:lnTo>
                  <a:pt x="1696" y="176"/>
                </a:lnTo>
                <a:lnTo>
                  <a:pt x="1864" y="160"/>
                </a:lnTo>
                <a:lnTo>
                  <a:pt x="2032" y="144"/>
                </a:lnTo>
                <a:lnTo>
                  <a:pt x="2200" y="128"/>
                </a:lnTo>
                <a:lnTo>
                  <a:pt x="2368" y="104"/>
                </a:lnTo>
                <a:lnTo>
                  <a:pt x="2536" y="88"/>
                </a:lnTo>
                <a:lnTo>
                  <a:pt x="2712" y="72"/>
                </a:lnTo>
                <a:lnTo>
                  <a:pt x="2880" y="56"/>
                </a:lnTo>
                <a:lnTo>
                  <a:pt x="3048" y="32"/>
                </a:lnTo>
                <a:lnTo>
                  <a:pt x="3216" y="16"/>
                </a:lnTo>
                <a:lnTo>
                  <a:pt x="3384" y="0"/>
                </a:lnTo>
              </a:path>
            </a:pathLst>
          </a:custGeom>
          <a:no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latin typeface="18 VAG Rounded Bold   07390"/>
            </a:endParaRPr>
          </a:p>
        </p:txBody>
      </p:sp>
      <p:sp>
        <p:nvSpPr>
          <p:cNvPr id="2838767" name="Rectangle 239"/>
          <p:cNvSpPr>
            <a:spLocks noChangeArrowheads="1"/>
          </p:cNvSpPr>
          <p:nvPr/>
        </p:nvSpPr>
        <p:spPr bwMode="auto">
          <a:xfrm>
            <a:off x="1435100" y="5551487"/>
            <a:ext cx="50800" cy="66675"/>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68" name="Rectangle 240"/>
          <p:cNvSpPr>
            <a:spLocks noChangeArrowheads="1"/>
          </p:cNvSpPr>
          <p:nvPr/>
        </p:nvSpPr>
        <p:spPr bwMode="auto">
          <a:xfrm>
            <a:off x="1701800" y="5449887"/>
            <a:ext cx="50800" cy="66675"/>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69" name="Rectangle 241"/>
          <p:cNvSpPr>
            <a:spLocks noChangeArrowheads="1"/>
          </p:cNvSpPr>
          <p:nvPr/>
        </p:nvSpPr>
        <p:spPr bwMode="auto">
          <a:xfrm>
            <a:off x="1981200" y="5368925"/>
            <a:ext cx="50800"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70" name="Rectangle 242"/>
          <p:cNvSpPr>
            <a:spLocks noChangeArrowheads="1"/>
          </p:cNvSpPr>
          <p:nvPr/>
        </p:nvSpPr>
        <p:spPr bwMode="auto">
          <a:xfrm>
            <a:off x="2247900" y="5280025"/>
            <a:ext cx="50800"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71" name="Rectangle 243"/>
          <p:cNvSpPr>
            <a:spLocks noChangeArrowheads="1"/>
          </p:cNvSpPr>
          <p:nvPr/>
        </p:nvSpPr>
        <p:spPr bwMode="auto">
          <a:xfrm>
            <a:off x="2514600" y="5178425"/>
            <a:ext cx="50800"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72" name="Rectangle 244"/>
          <p:cNvSpPr>
            <a:spLocks noChangeArrowheads="1"/>
          </p:cNvSpPr>
          <p:nvPr/>
        </p:nvSpPr>
        <p:spPr bwMode="auto">
          <a:xfrm>
            <a:off x="2781300" y="5089525"/>
            <a:ext cx="50800"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73" name="Rectangle 245"/>
          <p:cNvSpPr>
            <a:spLocks noChangeArrowheads="1"/>
          </p:cNvSpPr>
          <p:nvPr/>
        </p:nvSpPr>
        <p:spPr bwMode="auto">
          <a:xfrm>
            <a:off x="3048000" y="4987925"/>
            <a:ext cx="50800"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74" name="Rectangle 246"/>
          <p:cNvSpPr>
            <a:spLocks noChangeArrowheads="1"/>
          </p:cNvSpPr>
          <p:nvPr/>
        </p:nvSpPr>
        <p:spPr bwMode="auto">
          <a:xfrm>
            <a:off x="3314700" y="4899025"/>
            <a:ext cx="50800"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75" name="Rectangle 247"/>
          <p:cNvSpPr>
            <a:spLocks noChangeArrowheads="1"/>
          </p:cNvSpPr>
          <p:nvPr/>
        </p:nvSpPr>
        <p:spPr bwMode="auto">
          <a:xfrm>
            <a:off x="3581400" y="4733925"/>
            <a:ext cx="50800"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76" name="Rectangle 248"/>
          <p:cNvSpPr>
            <a:spLocks noChangeArrowheads="1"/>
          </p:cNvSpPr>
          <p:nvPr/>
        </p:nvSpPr>
        <p:spPr bwMode="auto">
          <a:xfrm>
            <a:off x="3860800" y="4556125"/>
            <a:ext cx="50800"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77" name="Rectangle 249"/>
          <p:cNvSpPr>
            <a:spLocks noChangeArrowheads="1"/>
          </p:cNvSpPr>
          <p:nvPr/>
        </p:nvSpPr>
        <p:spPr bwMode="auto">
          <a:xfrm>
            <a:off x="4127500" y="4391025"/>
            <a:ext cx="50800"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78" name="Rectangle 250"/>
          <p:cNvSpPr>
            <a:spLocks noChangeArrowheads="1"/>
          </p:cNvSpPr>
          <p:nvPr/>
        </p:nvSpPr>
        <p:spPr bwMode="auto">
          <a:xfrm>
            <a:off x="4394200" y="4213225"/>
            <a:ext cx="50800"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79" name="Rectangle 251"/>
          <p:cNvSpPr>
            <a:spLocks noChangeArrowheads="1"/>
          </p:cNvSpPr>
          <p:nvPr/>
        </p:nvSpPr>
        <p:spPr bwMode="auto">
          <a:xfrm>
            <a:off x="4660900" y="4048125"/>
            <a:ext cx="50800"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80" name="Rectangle 252"/>
          <p:cNvSpPr>
            <a:spLocks noChangeArrowheads="1"/>
          </p:cNvSpPr>
          <p:nvPr/>
        </p:nvSpPr>
        <p:spPr bwMode="auto">
          <a:xfrm>
            <a:off x="4927600" y="3870325"/>
            <a:ext cx="50800"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81" name="Rectangle 253"/>
          <p:cNvSpPr>
            <a:spLocks noChangeArrowheads="1"/>
          </p:cNvSpPr>
          <p:nvPr/>
        </p:nvSpPr>
        <p:spPr bwMode="auto">
          <a:xfrm>
            <a:off x="5194300" y="3705225"/>
            <a:ext cx="50800"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82" name="Rectangle 254"/>
          <p:cNvSpPr>
            <a:spLocks noChangeArrowheads="1"/>
          </p:cNvSpPr>
          <p:nvPr/>
        </p:nvSpPr>
        <p:spPr bwMode="auto">
          <a:xfrm>
            <a:off x="5461000" y="3527425"/>
            <a:ext cx="50800"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83" name="Rectangle 255"/>
          <p:cNvSpPr>
            <a:spLocks noChangeArrowheads="1"/>
          </p:cNvSpPr>
          <p:nvPr/>
        </p:nvSpPr>
        <p:spPr bwMode="auto">
          <a:xfrm>
            <a:off x="5740400" y="3362325"/>
            <a:ext cx="50800"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84" name="Rectangle 256"/>
          <p:cNvSpPr>
            <a:spLocks noChangeArrowheads="1"/>
          </p:cNvSpPr>
          <p:nvPr/>
        </p:nvSpPr>
        <p:spPr bwMode="auto">
          <a:xfrm>
            <a:off x="6007100" y="3197225"/>
            <a:ext cx="50800"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85" name="Rectangle 257"/>
          <p:cNvSpPr>
            <a:spLocks noChangeArrowheads="1"/>
          </p:cNvSpPr>
          <p:nvPr/>
        </p:nvSpPr>
        <p:spPr bwMode="auto">
          <a:xfrm>
            <a:off x="6273800" y="3019425"/>
            <a:ext cx="50800"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86" name="Rectangle 258"/>
          <p:cNvSpPr>
            <a:spLocks noChangeArrowheads="1"/>
          </p:cNvSpPr>
          <p:nvPr/>
        </p:nvSpPr>
        <p:spPr bwMode="auto">
          <a:xfrm>
            <a:off x="6540500" y="2854325"/>
            <a:ext cx="50800"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87" name="Rectangle 259"/>
          <p:cNvSpPr>
            <a:spLocks noChangeArrowheads="1"/>
          </p:cNvSpPr>
          <p:nvPr/>
        </p:nvSpPr>
        <p:spPr bwMode="auto">
          <a:xfrm>
            <a:off x="6807200" y="2676525"/>
            <a:ext cx="50800" cy="50800"/>
          </a:xfrm>
          <a:prstGeom prst="rect">
            <a:avLst/>
          </a:prstGeom>
          <a:solidFill>
            <a:srgbClr val="DD0806"/>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88" name="Rectangle 260"/>
          <p:cNvSpPr>
            <a:spLocks noChangeArrowheads="1"/>
          </p:cNvSpPr>
          <p:nvPr/>
        </p:nvSpPr>
        <p:spPr bwMode="auto">
          <a:xfrm>
            <a:off x="1435100" y="5551487"/>
            <a:ext cx="50800"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89" name="Rectangle 261"/>
          <p:cNvSpPr>
            <a:spLocks noChangeArrowheads="1"/>
          </p:cNvSpPr>
          <p:nvPr/>
        </p:nvSpPr>
        <p:spPr bwMode="auto">
          <a:xfrm>
            <a:off x="1701800" y="5526087"/>
            <a:ext cx="50800"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90" name="Rectangle 262"/>
          <p:cNvSpPr>
            <a:spLocks noChangeArrowheads="1"/>
          </p:cNvSpPr>
          <p:nvPr/>
        </p:nvSpPr>
        <p:spPr bwMode="auto">
          <a:xfrm>
            <a:off x="1981200" y="5487987"/>
            <a:ext cx="50800"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91" name="Rectangle 263"/>
          <p:cNvSpPr>
            <a:spLocks noChangeArrowheads="1"/>
          </p:cNvSpPr>
          <p:nvPr/>
        </p:nvSpPr>
        <p:spPr bwMode="auto">
          <a:xfrm>
            <a:off x="2247900" y="5462587"/>
            <a:ext cx="50800"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92" name="Rectangle 264"/>
          <p:cNvSpPr>
            <a:spLocks noChangeArrowheads="1"/>
          </p:cNvSpPr>
          <p:nvPr/>
        </p:nvSpPr>
        <p:spPr bwMode="auto">
          <a:xfrm>
            <a:off x="2514600" y="5437187"/>
            <a:ext cx="50800"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93" name="Rectangle 265"/>
          <p:cNvSpPr>
            <a:spLocks noChangeArrowheads="1"/>
          </p:cNvSpPr>
          <p:nvPr/>
        </p:nvSpPr>
        <p:spPr bwMode="auto">
          <a:xfrm>
            <a:off x="2781300" y="5411787"/>
            <a:ext cx="50800"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94" name="Rectangle 266"/>
          <p:cNvSpPr>
            <a:spLocks noChangeArrowheads="1"/>
          </p:cNvSpPr>
          <p:nvPr/>
        </p:nvSpPr>
        <p:spPr bwMode="auto">
          <a:xfrm>
            <a:off x="3048000" y="5373687"/>
            <a:ext cx="50800" cy="66675"/>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95" name="Rectangle 267"/>
          <p:cNvSpPr>
            <a:spLocks noChangeArrowheads="1"/>
          </p:cNvSpPr>
          <p:nvPr/>
        </p:nvSpPr>
        <p:spPr bwMode="auto">
          <a:xfrm>
            <a:off x="3314700" y="5356225"/>
            <a:ext cx="50800"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96" name="Rectangle 268"/>
          <p:cNvSpPr>
            <a:spLocks noChangeArrowheads="1"/>
          </p:cNvSpPr>
          <p:nvPr/>
        </p:nvSpPr>
        <p:spPr bwMode="auto">
          <a:xfrm>
            <a:off x="3581400" y="5330825"/>
            <a:ext cx="50800"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97" name="Rectangle 269"/>
          <p:cNvSpPr>
            <a:spLocks noChangeArrowheads="1"/>
          </p:cNvSpPr>
          <p:nvPr/>
        </p:nvSpPr>
        <p:spPr bwMode="auto">
          <a:xfrm>
            <a:off x="3860800" y="5305425"/>
            <a:ext cx="50800"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98" name="Rectangle 270"/>
          <p:cNvSpPr>
            <a:spLocks noChangeArrowheads="1"/>
          </p:cNvSpPr>
          <p:nvPr/>
        </p:nvSpPr>
        <p:spPr bwMode="auto">
          <a:xfrm>
            <a:off x="4127500" y="5267325"/>
            <a:ext cx="50800"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799" name="Rectangle 271"/>
          <p:cNvSpPr>
            <a:spLocks noChangeArrowheads="1"/>
          </p:cNvSpPr>
          <p:nvPr/>
        </p:nvSpPr>
        <p:spPr bwMode="auto">
          <a:xfrm>
            <a:off x="4394200" y="5241925"/>
            <a:ext cx="50800"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800" name="Rectangle 272"/>
          <p:cNvSpPr>
            <a:spLocks noChangeArrowheads="1"/>
          </p:cNvSpPr>
          <p:nvPr/>
        </p:nvSpPr>
        <p:spPr bwMode="auto">
          <a:xfrm>
            <a:off x="4660900" y="5216525"/>
            <a:ext cx="50800"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801" name="Rectangle 273"/>
          <p:cNvSpPr>
            <a:spLocks noChangeArrowheads="1"/>
          </p:cNvSpPr>
          <p:nvPr/>
        </p:nvSpPr>
        <p:spPr bwMode="auto">
          <a:xfrm>
            <a:off x="4927600" y="5191125"/>
            <a:ext cx="50800"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802" name="Rectangle 274"/>
          <p:cNvSpPr>
            <a:spLocks noChangeArrowheads="1"/>
          </p:cNvSpPr>
          <p:nvPr/>
        </p:nvSpPr>
        <p:spPr bwMode="auto">
          <a:xfrm>
            <a:off x="5194300" y="5153025"/>
            <a:ext cx="50800"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803" name="Rectangle 275"/>
          <p:cNvSpPr>
            <a:spLocks noChangeArrowheads="1"/>
          </p:cNvSpPr>
          <p:nvPr/>
        </p:nvSpPr>
        <p:spPr bwMode="auto">
          <a:xfrm>
            <a:off x="5461000" y="5127625"/>
            <a:ext cx="50800"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804" name="Rectangle 276"/>
          <p:cNvSpPr>
            <a:spLocks noChangeArrowheads="1"/>
          </p:cNvSpPr>
          <p:nvPr/>
        </p:nvSpPr>
        <p:spPr bwMode="auto">
          <a:xfrm>
            <a:off x="5740400" y="5102225"/>
            <a:ext cx="50800"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805" name="Rectangle 277"/>
          <p:cNvSpPr>
            <a:spLocks noChangeArrowheads="1"/>
          </p:cNvSpPr>
          <p:nvPr/>
        </p:nvSpPr>
        <p:spPr bwMode="auto">
          <a:xfrm>
            <a:off x="6007100" y="5076825"/>
            <a:ext cx="50800"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806" name="Rectangle 278"/>
          <p:cNvSpPr>
            <a:spLocks noChangeArrowheads="1"/>
          </p:cNvSpPr>
          <p:nvPr/>
        </p:nvSpPr>
        <p:spPr bwMode="auto">
          <a:xfrm>
            <a:off x="6273800" y="5038725"/>
            <a:ext cx="50800"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807" name="Rectangle 279"/>
          <p:cNvSpPr>
            <a:spLocks noChangeArrowheads="1"/>
          </p:cNvSpPr>
          <p:nvPr/>
        </p:nvSpPr>
        <p:spPr bwMode="auto">
          <a:xfrm>
            <a:off x="6540500" y="5013325"/>
            <a:ext cx="50800"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808" name="Rectangle 280"/>
          <p:cNvSpPr>
            <a:spLocks noChangeArrowheads="1"/>
          </p:cNvSpPr>
          <p:nvPr/>
        </p:nvSpPr>
        <p:spPr bwMode="auto">
          <a:xfrm>
            <a:off x="6807200" y="4987925"/>
            <a:ext cx="50800" cy="50800"/>
          </a:xfrm>
          <a:prstGeom prst="rect">
            <a:avLst/>
          </a:prstGeom>
          <a:solidFill>
            <a:srgbClr val="008011"/>
          </a:solidFill>
          <a:ln w="12700">
            <a:solidFill>
              <a:srgbClr val="000000"/>
            </a:solidFill>
            <a:miter lim="800000"/>
            <a:headEnd/>
            <a:tailEnd/>
          </a:ln>
          <a:effectLst/>
        </p:spPr>
        <p:txBody>
          <a:bodyPr wrap="none" anchor="ctr">
            <a:prstTxWarp prst="textNoShape">
              <a:avLst/>
            </a:prstTxWarp>
          </a:bodyPr>
          <a:lstStyle/>
          <a:p>
            <a:endParaRPr lang="en-US">
              <a:latin typeface="18 VAG Rounded Bold   07390"/>
            </a:endParaRPr>
          </a:p>
        </p:txBody>
      </p:sp>
      <p:sp>
        <p:nvSpPr>
          <p:cNvPr id="2838809" name="Rectangle 281"/>
          <p:cNvSpPr>
            <a:spLocks noChangeArrowheads="1"/>
          </p:cNvSpPr>
          <p:nvPr/>
        </p:nvSpPr>
        <p:spPr bwMode="auto">
          <a:xfrm>
            <a:off x="1068388" y="5340350"/>
            <a:ext cx="315598"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18 VAG Rounded Bold   07390"/>
              </a:rPr>
              <a:t>1</a:t>
            </a:r>
          </a:p>
        </p:txBody>
      </p:sp>
      <p:sp>
        <p:nvSpPr>
          <p:cNvPr id="2838810" name="Rectangle 282"/>
          <p:cNvSpPr>
            <a:spLocks noChangeArrowheads="1"/>
          </p:cNvSpPr>
          <p:nvPr/>
        </p:nvSpPr>
        <p:spPr bwMode="auto">
          <a:xfrm>
            <a:off x="827088" y="4375150"/>
            <a:ext cx="528990"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18 VAG Rounded Bold   07390"/>
              </a:rPr>
              <a:t>10</a:t>
            </a:r>
          </a:p>
        </p:txBody>
      </p:sp>
      <p:sp>
        <p:nvSpPr>
          <p:cNvPr id="2838811" name="Rectangle 283"/>
          <p:cNvSpPr>
            <a:spLocks noChangeArrowheads="1"/>
          </p:cNvSpPr>
          <p:nvPr/>
        </p:nvSpPr>
        <p:spPr bwMode="auto">
          <a:xfrm>
            <a:off x="661988" y="3486150"/>
            <a:ext cx="734174"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18 VAG Rounded Bold   07390"/>
              </a:rPr>
              <a:t>100</a:t>
            </a:r>
          </a:p>
        </p:txBody>
      </p:sp>
      <p:sp>
        <p:nvSpPr>
          <p:cNvPr id="2838812" name="Rectangle 284"/>
          <p:cNvSpPr>
            <a:spLocks noChangeArrowheads="1"/>
          </p:cNvSpPr>
          <p:nvPr/>
        </p:nvSpPr>
        <p:spPr bwMode="auto">
          <a:xfrm>
            <a:off x="420688" y="2432050"/>
            <a:ext cx="952183"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a:solidFill>
                  <a:schemeClr val="tx1"/>
                </a:solidFill>
                <a:latin typeface="18 VAG Rounded Bold   07390"/>
              </a:rPr>
              <a:t>1000</a:t>
            </a:r>
          </a:p>
        </p:txBody>
      </p:sp>
      <p:sp>
        <p:nvSpPr>
          <p:cNvPr id="2838813" name="Rectangle 285"/>
          <p:cNvSpPr>
            <a:spLocks noChangeArrowheads="1"/>
          </p:cNvSpPr>
          <p:nvPr/>
        </p:nvSpPr>
        <p:spPr bwMode="auto">
          <a:xfrm rot="16200000">
            <a:off x="1133475" y="570230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1980</a:t>
            </a:r>
          </a:p>
        </p:txBody>
      </p:sp>
      <p:sp>
        <p:nvSpPr>
          <p:cNvPr id="2838814" name="Rectangle 286"/>
          <p:cNvSpPr>
            <a:spLocks noChangeArrowheads="1"/>
          </p:cNvSpPr>
          <p:nvPr/>
        </p:nvSpPr>
        <p:spPr bwMode="auto">
          <a:xfrm rot="16200000">
            <a:off x="1400175" y="570230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1981</a:t>
            </a:r>
          </a:p>
        </p:txBody>
      </p:sp>
      <p:sp>
        <p:nvSpPr>
          <p:cNvPr id="2838815" name="Rectangle 287"/>
          <p:cNvSpPr>
            <a:spLocks noChangeArrowheads="1"/>
          </p:cNvSpPr>
          <p:nvPr/>
        </p:nvSpPr>
        <p:spPr bwMode="auto">
          <a:xfrm rot="16200000">
            <a:off x="1933575" y="570230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1983</a:t>
            </a:r>
          </a:p>
        </p:txBody>
      </p:sp>
      <p:sp>
        <p:nvSpPr>
          <p:cNvPr id="2838816" name="Rectangle 288"/>
          <p:cNvSpPr>
            <a:spLocks noChangeArrowheads="1"/>
          </p:cNvSpPr>
          <p:nvPr/>
        </p:nvSpPr>
        <p:spPr bwMode="auto">
          <a:xfrm rot="16200000">
            <a:off x="2200275" y="570230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1984</a:t>
            </a:r>
          </a:p>
        </p:txBody>
      </p:sp>
      <p:sp>
        <p:nvSpPr>
          <p:cNvPr id="2838817" name="Rectangle 289"/>
          <p:cNvSpPr>
            <a:spLocks noChangeArrowheads="1"/>
          </p:cNvSpPr>
          <p:nvPr/>
        </p:nvSpPr>
        <p:spPr bwMode="auto">
          <a:xfrm rot="16200000">
            <a:off x="2466975" y="570230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1985</a:t>
            </a:r>
          </a:p>
        </p:txBody>
      </p:sp>
      <p:sp>
        <p:nvSpPr>
          <p:cNvPr id="2838818" name="Rectangle 290"/>
          <p:cNvSpPr>
            <a:spLocks noChangeArrowheads="1"/>
          </p:cNvSpPr>
          <p:nvPr/>
        </p:nvSpPr>
        <p:spPr bwMode="auto">
          <a:xfrm rot="16200000">
            <a:off x="2746375" y="570230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1986</a:t>
            </a:r>
          </a:p>
        </p:txBody>
      </p:sp>
      <p:sp>
        <p:nvSpPr>
          <p:cNvPr id="2838819" name="Rectangle 291"/>
          <p:cNvSpPr>
            <a:spLocks noChangeArrowheads="1"/>
          </p:cNvSpPr>
          <p:nvPr/>
        </p:nvSpPr>
        <p:spPr bwMode="auto">
          <a:xfrm rot="16200000">
            <a:off x="3013075" y="570230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1987</a:t>
            </a:r>
          </a:p>
        </p:txBody>
      </p:sp>
      <p:sp>
        <p:nvSpPr>
          <p:cNvPr id="2838820" name="Rectangle 292"/>
          <p:cNvSpPr>
            <a:spLocks noChangeArrowheads="1"/>
          </p:cNvSpPr>
          <p:nvPr/>
        </p:nvSpPr>
        <p:spPr bwMode="auto">
          <a:xfrm rot="16200000">
            <a:off x="3279775" y="570230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1988</a:t>
            </a:r>
          </a:p>
        </p:txBody>
      </p:sp>
      <p:sp>
        <p:nvSpPr>
          <p:cNvPr id="2838821" name="Rectangle 293"/>
          <p:cNvSpPr>
            <a:spLocks noChangeArrowheads="1"/>
          </p:cNvSpPr>
          <p:nvPr/>
        </p:nvSpPr>
        <p:spPr bwMode="auto">
          <a:xfrm rot="16200000">
            <a:off x="3590925" y="563245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1989</a:t>
            </a:r>
          </a:p>
        </p:txBody>
      </p:sp>
      <p:sp>
        <p:nvSpPr>
          <p:cNvPr id="2838822" name="Rectangle 294"/>
          <p:cNvSpPr>
            <a:spLocks noChangeArrowheads="1"/>
          </p:cNvSpPr>
          <p:nvPr/>
        </p:nvSpPr>
        <p:spPr bwMode="auto">
          <a:xfrm rot="16200000">
            <a:off x="3835400" y="5654675"/>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1990</a:t>
            </a:r>
          </a:p>
        </p:txBody>
      </p:sp>
      <p:sp>
        <p:nvSpPr>
          <p:cNvPr id="2838823" name="Rectangle 295"/>
          <p:cNvSpPr>
            <a:spLocks noChangeArrowheads="1"/>
          </p:cNvSpPr>
          <p:nvPr/>
        </p:nvSpPr>
        <p:spPr bwMode="auto">
          <a:xfrm rot="16200000">
            <a:off x="4079875" y="570230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1991</a:t>
            </a:r>
          </a:p>
        </p:txBody>
      </p:sp>
      <p:sp>
        <p:nvSpPr>
          <p:cNvPr id="2838824" name="Rectangle 296"/>
          <p:cNvSpPr>
            <a:spLocks noChangeArrowheads="1"/>
          </p:cNvSpPr>
          <p:nvPr/>
        </p:nvSpPr>
        <p:spPr bwMode="auto">
          <a:xfrm rot="16200000">
            <a:off x="4359275" y="570230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1992</a:t>
            </a:r>
          </a:p>
        </p:txBody>
      </p:sp>
      <p:sp>
        <p:nvSpPr>
          <p:cNvPr id="2838825" name="Rectangle 297"/>
          <p:cNvSpPr>
            <a:spLocks noChangeArrowheads="1"/>
          </p:cNvSpPr>
          <p:nvPr/>
        </p:nvSpPr>
        <p:spPr bwMode="auto">
          <a:xfrm rot="16200000">
            <a:off x="4625975" y="570230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1993</a:t>
            </a:r>
          </a:p>
        </p:txBody>
      </p:sp>
      <p:sp>
        <p:nvSpPr>
          <p:cNvPr id="2838826" name="Rectangle 298"/>
          <p:cNvSpPr>
            <a:spLocks noChangeArrowheads="1"/>
          </p:cNvSpPr>
          <p:nvPr/>
        </p:nvSpPr>
        <p:spPr bwMode="auto">
          <a:xfrm rot="16200000">
            <a:off x="4892675" y="570230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1994</a:t>
            </a:r>
          </a:p>
        </p:txBody>
      </p:sp>
      <p:sp>
        <p:nvSpPr>
          <p:cNvPr id="2838827" name="Rectangle 299"/>
          <p:cNvSpPr>
            <a:spLocks noChangeArrowheads="1"/>
          </p:cNvSpPr>
          <p:nvPr/>
        </p:nvSpPr>
        <p:spPr bwMode="auto">
          <a:xfrm rot="16200000">
            <a:off x="5159375" y="570230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1995</a:t>
            </a:r>
          </a:p>
        </p:txBody>
      </p:sp>
      <p:sp>
        <p:nvSpPr>
          <p:cNvPr id="2838828" name="Rectangle 300"/>
          <p:cNvSpPr>
            <a:spLocks noChangeArrowheads="1"/>
          </p:cNvSpPr>
          <p:nvPr/>
        </p:nvSpPr>
        <p:spPr bwMode="auto">
          <a:xfrm rot="16200000">
            <a:off x="5426075" y="570230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1996</a:t>
            </a:r>
          </a:p>
        </p:txBody>
      </p:sp>
      <p:sp>
        <p:nvSpPr>
          <p:cNvPr id="2838829" name="Rectangle 301"/>
          <p:cNvSpPr>
            <a:spLocks noChangeArrowheads="1"/>
          </p:cNvSpPr>
          <p:nvPr/>
        </p:nvSpPr>
        <p:spPr bwMode="auto">
          <a:xfrm rot="16200000">
            <a:off x="5692775" y="570230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1997</a:t>
            </a:r>
          </a:p>
        </p:txBody>
      </p:sp>
      <p:sp>
        <p:nvSpPr>
          <p:cNvPr id="2838830" name="Rectangle 302"/>
          <p:cNvSpPr>
            <a:spLocks noChangeArrowheads="1"/>
          </p:cNvSpPr>
          <p:nvPr/>
        </p:nvSpPr>
        <p:spPr bwMode="auto">
          <a:xfrm rot="16200000">
            <a:off x="5959475" y="570230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1998</a:t>
            </a:r>
          </a:p>
        </p:txBody>
      </p:sp>
      <p:sp>
        <p:nvSpPr>
          <p:cNvPr id="2838831" name="Rectangle 303"/>
          <p:cNvSpPr>
            <a:spLocks noChangeArrowheads="1"/>
          </p:cNvSpPr>
          <p:nvPr/>
        </p:nvSpPr>
        <p:spPr bwMode="auto">
          <a:xfrm rot="16200000">
            <a:off x="6238875" y="570230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1999</a:t>
            </a:r>
          </a:p>
        </p:txBody>
      </p:sp>
      <p:sp>
        <p:nvSpPr>
          <p:cNvPr id="2838832" name="Rectangle 304"/>
          <p:cNvSpPr>
            <a:spLocks noChangeArrowheads="1"/>
          </p:cNvSpPr>
          <p:nvPr/>
        </p:nvSpPr>
        <p:spPr bwMode="auto">
          <a:xfrm rot="16200000">
            <a:off x="6505575" y="570230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2000</a:t>
            </a:r>
          </a:p>
        </p:txBody>
      </p:sp>
      <p:sp>
        <p:nvSpPr>
          <p:cNvPr id="2838833" name="Rectangle 305"/>
          <p:cNvSpPr>
            <a:spLocks noChangeArrowheads="1"/>
          </p:cNvSpPr>
          <p:nvPr/>
        </p:nvSpPr>
        <p:spPr bwMode="auto">
          <a:xfrm>
            <a:off x="6723063" y="5114925"/>
            <a:ext cx="541814" cy="24365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000" dirty="0">
                <a:solidFill>
                  <a:schemeClr val="tx1"/>
                </a:solidFill>
                <a:latin typeface="18 VAG Rounded Bold   07390"/>
              </a:rPr>
              <a:t>DRAM</a:t>
            </a:r>
          </a:p>
        </p:txBody>
      </p:sp>
      <p:sp>
        <p:nvSpPr>
          <p:cNvPr id="2838834" name="Rectangle 306"/>
          <p:cNvSpPr>
            <a:spLocks noChangeArrowheads="1"/>
          </p:cNvSpPr>
          <p:nvPr/>
        </p:nvSpPr>
        <p:spPr bwMode="auto">
          <a:xfrm>
            <a:off x="6837363" y="2638425"/>
            <a:ext cx="426573" cy="243656"/>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1000" dirty="0">
                <a:solidFill>
                  <a:schemeClr val="tx1"/>
                </a:solidFill>
                <a:latin typeface="18 VAG Rounded Bold   07390"/>
              </a:rPr>
              <a:t>CPU</a:t>
            </a:r>
          </a:p>
        </p:txBody>
      </p:sp>
      <p:sp>
        <p:nvSpPr>
          <p:cNvPr id="2838835" name="Arc 307"/>
          <p:cNvSpPr>
            <a:spLocks/>
          </p:cNvSpPr>
          <p:nvPr/>
        </p:nvSpPr>
        <p:spPr bwMode="auto">
          <a:xfrm>
            <a:off x="6910388" y="2459037"/>
            <a:ext cx="558800" cy="187325"/>
          </a:xfrm>
          <a:custGeom>
            <a:avLst/>
            <a:gdLst>
              <a:gd name="G0" fmla="+- 21600 0 0"/>
              <a:gd name="G1" fmla="+- 21599 0 0"/>
              <a:gd name="G2" fmla="+- 21600 0 0"/>
              <a:gd name="T0" fmla="*/ 0 w 21600"/>
              <a:gd name="T1" fmla="*/ 21599 h 21599"/>
              <a:gd name="T2" fmla="*/ 21539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1" y="21598"/>
                </a:moveTo>
                <a:cubicBezTo>
                  <a:pt x="-1" y="9693"/>
                  <a:pt x="9633" y="32"/>
                  <a:pt x="21538" y="-1"/>
                </a:cubicBezTo>
              </a:path>
              <a:path w="21600" h="21599" stroke="0" extrusionOk="0">
                <a:moveTo>
                  <a:pt x="-1" y="21598"/>
                </a:moveTo>
                <a:cubicBezTo>
                  <a:pt x="-1" y="9693"/>
                  <a:pt x="9633" y="32"/>
                  <a:pt x="21538" y="-1"/>
                </a:cubicBezTo>
                <a:lnTo>
                  <a:pt x="21600" y="21599"/>
                </a:lnTo>
                <a:close/>
              </a:path>
            </a:pathLst>
          </a:custGeom>
          <a:noFill/>
          <a:ln w="25400" cap="rnd">
            <a:solidFill>
              <a:schemeClr val="tx1"/>
            </a:solidFill>
            <a:round/>
            <a:headEnd type="triangle" w="med" len="med"/>
            <a:tailEnd/>
          </a:ln>
          <a:effectLst/>
        </p:spPr>
        <p:txBody>
          <a:bodyPr wrap="none" anchor="ctr">
            <a:prstTxWarp prst="textNoShape">
              <a:avLst/>
            </a:prstTxWarp>
          </a:bodyPr>
          <a:lstStyle/>
          <a:p>
            <a:endParaRPr lang="en-US">
              <a:latin typeface="18 VAG Rounded Bold   07390"/>
            </a:endParaRPr>
          </a:p>
        </p:txBody>
      </p:sp>
      <p:sp>
        <p:nvSpPr>
          <p:cNvPr id="2838836" name="Rectangle 308"/>
          <p:cNvSpPr>
            <a:spLocks noChangeArrowheads="1"/>
          </p:cNvSpPr>
          <p:nvPr/>
        </p:nvSpPr>
        <p:spPr bwMode="auto">
          <a:xfrm rot="16200000">
            <a:off x="1704975" y="5702300"/>
            <a:ext cx="796925" cy="241300"/>
          </a:xfrm>
          <a:prstGeom prst="rect">
            <a:avLst/>
          </a:prstGeom>
          <a:noFill/>
          <a:ln w="12700">
            <a:noFill/>
            <a:miter lim="800000"/>
            <a:headEnd/>
            <a:tailEnd/>
          </a:ln>
          <a:effectLst/>
        </p:spPr>
        <p:txBody>
          <a:bodyPr lIns="90487" tIns="44450" rIns="90487" bIns="44450">
            <a:prstTxWarp prst="textNoShape">
              <a:avLst/>
            </a:prstTxWarp>
            <a:spAutoFit/>
          </a:bodyPr>
          <a:lstStyle/>
          <a:p>
            <a:r>
              <a:rPr lang="en-US" sz="1000" b="1">
                <a:solidFill>
                  <a:schemeClr val="tx1"/>
                </a:solidFill>
                <a:latin typeface="18 VAG Rounded Bold   07390"/>
              </a:rPr>
              <a:t>1982</a:t>
            </a:r>
          </a:p>
        </p:txBody>
      </p:sp>
      <p:sp>
        <p:nvSpPr>
          <p:cNvPr id="2838837" name="Line 309"/>
          <p:cNvSpPr>
            <a:spLocks noChangeShapeType="1"/>
          </p:cNvSpPr>
          <p:nvPr/>
        </p:nvSpPr>
        <p:spPr bwMode="auto">
          <a:xfrm>
            <a:off x="6062663" y="3292475"/>
            <a:ext cx="0" cy="1803400"/>
          </a:xfrm>
          <a:prstGeom prst="line">
            <a:avLst/>
          </a:prstGeom>
          <a:noFill/>
          <a:ln w="25400">
            <a:solidFill>
              <a:srgbClr val="FC0128"/>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sp>
        <p:nvSpPr>
          <p:cNvPr id="2838838" name="Rectangle 310"/>
          <p:cNvSpPr>
            <a:spLocks noChangeArrowheads="1"/>
          </p:cNvSpPr>
          <p:nvPr/>
        </p:nvSpPr>
        <p:spPr bwMode="auto">
          <a:xfrm>
            <a:off x="6038850" y="3494087"/>
            <a:ext cx="2721898" cy="1197764"/>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400" b="1">
                <a:solidFill>
                  <a:schemeClr val="accent2"/>
                </a:solidFill>
                <a:latin typeface="18 VAG Rounded Bold   07390"/>
              </a:rPr>
              <a:t>Processor-Memory</a:t>
            </a:r>
          </a:p>
          <a:p>
            <a:r>
              <a:rPr lang="en-US" sz="2400" b="1">
                <a:solidFill>
                  <a:schemeClr val="accent2"/>
                </a:solidFill>
                <a:latin typeface="18 VAG Rounded Bold   07390"/>
              </a:rPr>
              <a:t>Performance Gap:</a:t>
            </a:r>
            <a:br>
              <a:rPr lang="en-US" sz="2400" b="1">
                <a:solidFill>
                  <a:schemeClr val="accent2"/>
                </a:solidFill>
                <a:latin typeface="18 VAG Rounded Bold   07390"/>
              </a:rPr>
            </a:br>
            <a:r>
              <a:rPr lang="en-US" sz="2400" b="1">
                <a:solidFill>
                  <a:schemeClr val="accent2"/>
                </a:solidFill>
                <a:latin typeface="18 VAG Rounded Bold   07390"/>
              </a:rPr>
              <a:t>(grows 50% / year)</a:t>
            </a:r>
          </a:p>
        </p:txBody>
      </p:sp>
      <p:sp>
        <p:nvSpPr>
          <p:cNvPr id="2838839" name="Rectangle 311"/>
          <p:cNvSpPr>
            <a:spLocks noChangeArrowheads="1"/>
          </p:cNvSpPr>
          <p:nvPr/>
        </p:nvSpPr>
        <p:spPr bwMode="auto">
          <a:xfrm rot="16200000">
            <a:off x="-625899" y="3731441"/>
            <a:ext cx="2221761" cy="520655"/>
          </a:xfrm>
          <a:prstGeom prst="rect">
            <a:avLst/>
          </a:prstGeom>
          <a:noFill/>
          <a:ln w="12700">
            <a:noFill/>
            <a:miter lim="800000"/>
            <a:headEnd/>
            <a:tailEnd/>
          </a:ln>
          <a:effectLst/>
        </p:spPr>
        <p:txBody>
          <a:bodyPr wrap="none" lIns="90487" tIns="44450" rIns="90487" bIns="44450">
            <a:prstTxWarp prst="textNoShape">
              <a:avLst/>
            </a:prstTxWarp>
            <a:spAutoFit/>
          </a:bodyPr>
          <a:lstStyle/>
          <a:p>
            <a:r>
              <a:rPr lang="en-US" sz="2800" b="1" dirty="0">
                <a:solidFill>
                  <a:schemeClr val="tx1"/>
                </a:solidFill>
                <a:latin typeface="18 VAG Rounded Bold   07390"/>
              </a:rPr>
              <a:t>Performance</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7010" name="Rectangle 2"/>
          <p:cNvSpPr>
            <a:spLocks noGrp="1" noChangeArrowheads="1"/>
          </p:cNvSpPr>
          <p:nvPr>
            <p:ph type="title"/>
          </p:nvPr>
        </p:nvSpPr>
        <p:spPr/>
        <p:txBody>
          <a:bodyPr/>
          <a:lstStyle/>
          <a:p>
            <a:r>
              <a:rPr lang="en-US" smtClean="0"/>
              <a:t>N-Way Set Associative Cache (1/3)</a:t>
            </a:r>
            <a:endParaRPr lang="en-US"/>
          </a:p>
        </p:txBody>
      </p:sp>
      <p:sp>
        <p:nvSpPr>
          <p:cNvPr id="2987011" name="Rectangle 3"/>
          <p:cNvSpPr>
            <a:spLocks noGrp="1" noChangeArrowheads="1"/>
          </p:cNvSpPr>
          <p:nvPr>
            <p:ph type="body" idx="1"/>
          </p:nvPr>
        </p:nvSpPr>
        <p:spPr/>
        <p:txBody>
          <a:bodyPr/>
          <a:lstStyle/>
          <a:p>
            <a:r>
              <a:rPr lang="en-US" dirty="0" smtClean="0"/>
              <a:t>Memory address fields:</a:t>
            </a:r>
          </a:p>
          <a:p>
            <a:pPr lvl="1"/>
            <a:r>
              <a:rPr lang="en-US" dirty="0" smtClean="0">
                <a:solidFill>
                  <a:schemeClr val="accent2"/>
                </a:solidFill>
              </a:rPr>
              <a:t>Tag</a:t>
            </a:r>
            <a:r>
              <a:rPr lang="en-US" dirty="0" smtClean="0"/>
              <a:t>: same as before</a:t>
            </a:r>
          </a:p>
          <a:p>
            <a:pPr lvl="1"/>
            <a:r>
              <a:rPr lang="en-US" dirty="0" smtClean="0">
                <a:solidFill>
                  <a:schemeClr val="accent4"/>
                </a:solidFill>
              </a:rPr>
              <a:t>Offset</a:t>
            </a:r>
            <a:r>
              <a:rPr lang="en-US" dirty="0" smtClean="0"/>
              <a:t>: same as before</a:t>
            </a:r>
          </a:p>
          <a:p>
            <a:pPr lvl="1"/>
            <a:r>
              <a:rPr lang="en-US" dirty="0" smtClean="0">
                <a:solidFill>
                  <a:schemeClr val="accent1"/>
                </a:solidFill>
              </a:rPr>
              <a:t>Index</a:t>
            </a:r>
            <a:r>
              <a:rPr lang="en-US" dirty="0" smtClean="0"/>
              <a:t>: points us to the correct “row” (called a set in this case)</a:t>
            </a:r>
          </a:p>
          <a:p>
            <a:r>
              <a:rPr lang="en-US" dirty="0" smtClean="0"/>
              <a:t>So what’s the difference?</a:t>
            </a:r>
          </a:p>
          <a:p>
            <a:pPr lvl="1"/>
            <a:r>
              <a:rPr lang="en-US" dirty="0" smtClean="0"/>
              <a:t>each set contains multiple blocks</a:t>
            </a:r>
          </a:p>
          <a:p>
            <a:pPr lvl="1"/>
            <a:r>
              <a:rPr lang="en-US" dirty="0" smtClean="0"/>
              <a:t>once we’ve found correct set, must compare with all tags in that set to find our data</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89058" name="Rectangle 2"/>
          <p:cNvSpPr>
            <a:spLocks noGrp="1" noChangeArrowheads="1"/>
          </p:cNvSpPr>
          <p:nvPr>
            <p:ph type="title"/>
          </p:nvPr>
        </p:nvSpPr>
        <p:spPr/>
        <p:txBody>
          <a:bodyPr/>
          <a:lstStyle/>
          <a:p>
            <a:r>
              <a:rPr lang="en-US" smtClean="0"/>
              <a:t>Associative Cache Example</a:t>
            </a:r>
            <a:endParaRPr lang="en-US"/>
          </a:p>
        </p:txBody>
      </p:sp>
      <p:sp>
        <p:nvSpPr>
          <p:cNvPr id="2989059" name="Rectangle 3"/>
          <p:cNvSpPr>
            <a:spLocks noGrp="1" noChangeArrowheads="1"/>
          </p:cNvSpPr>
          <p:nvPr>
            <p:ph type="body" idx="1"/>
          </p:nvPr>
        </p:nvSpPr>
        <p:spPr>
          <a:xfrm>
            <a:off x="4114800" y="990600"/>
            <a:ext cx="4572000" cy="536575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Here’s a simple 2-way set associative cache.</a:t>
            </a:r>
            <a:endParaRPr lang="en-US" dirty="0"/>
          </a:p>
        </p:txBody>
      </p:sp>
      <p:grpSp>
        <p:nvGrpSpPr>
          <p:cNvPr id="2" name="Group 4"/>
          <p:cNvGrpSpPr>
            <a:grpSpLocks/>
          </p:cNvGrpSpPr>
          <p:nvPr/>
        </p:nvGrpSpPr>
        <p:grpSpPr bwMode="auto">
          <a:xfrm>
            <a:off x="0" y="869950"/>
            <a:ext cx="2959100" cy="5902325"/>
            <a:chOff x="0" y="548"/>
            <a:chExt cx="1864" cy="3718"/>
          </a:xfrm>
        </p:grpSpPr>
        <p:sp>
          <p:nvSpPr>
            <p:cNvPr id="2989061" name="Rectangle 5"/>
            <p:cNvSpPr>
              <a:spLocks noChangeArrowheads="1"/>
            </p:cNvSpPr>
            <p:nvPr/>
          </p:nvSpPr>
          <p:spPr bwMode="auto">
            <a:xfrm>
              <a:off x="827" y="760"/>
              <a:ext cx="935"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dirty="0">
                  <a:solidFill>
                    <a:schemeClr val="tx1"/>
                  </a:solidFill>
                  <a:latin typeface="Times" pitchFamily="-65" charset="0"/>
                </a:rPr>
                <a:t>Memory</a:t>
              </a:r>
            </a:p>
          </p:txBody>
        </p:sp>
        <p:sp>
          <p:nvSpPr>
            <p:cNvPr id="2989062" name="Rectangle 6"/>
            <p:cNvSpPr>
              <a:spLocks noChangeArrowheads="1"/>
            </p:cNvSpPr>
            <p:nvPr/>
          </p:nvSpPr>
          <p:spPr bwMode="auto">
            <a:xfrm>
              <a:off x="0" y="548"/>
              <a:ext cx="866" cy="516"/>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400" b="1" dirty="0">
                  <a:solidFill>
                    <a:schemeClr val="tx1"/>
                  </a:solidFill>
                  <a:latin typeface="Times" pitchFamily="-65" charset="0"/>
                </a:rPr>
                <a:t>Memory </a:t>
              </a:r>
              <a:br>
                <a:rPr lang="en-US" sz="2400" b="1" dirty="0">
                  <a:solidFill>
                    <a:schemeClr val="tx1"/>
                  </a:solidFill>
                  <a:latin typeface="Times" pitchFamily="-65" charset="0"/>
                </a:rPr>
              </a:br>
              <a:r>
                <a:rPr lang="en-US" sz="2400" b="1" dirty="0">
                  <a:solidFill>
                    <a:schemeClr val="tx1"/>
                  </a:solidFill>
                  <a:latin typeface="Times" pitchFamily="-65" charset="0"/>
                </a:rPr>
                <a:t>Address</a:t>
              </a:r>
            </a:p>
          </p:txBody>
        </p:sp>
        <p:sp>
          <p:nvSpPr>
            <p:cNvPr id="2989063" name="Rectangle 7"/>
            <p:cNvSpPr>
              <a:spLocks noChangeArrowheads="1"/>
            </p:cNvSpPr>
            <p:nvPr/>
          </p:nvSpPr>
          <p:spPr bwMode="auto">
            <a:xfrm>
              <a:off x="584" y="1127"/>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64" name="Line 8"/>
            <p:cNvSpPr>
              <a:spLocks noChangeShapeType="1"/>
            </p:cNvSpPr>
            <p:nvPr/>
          </p:nvSpPr>
          <p:spPr bwMode="auto">
            <a:xfrm>
              <a:off x="584" y="1311"/>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5" name="Line 9"/>
            <p:cNvSpPr>
              <a:spLocks noChangeShapeType="1"/>
            </p:cNvSpPr>
            <p:nvPr/>
          </p:nvSpPr>
          <p:spPr bwMode="auto">
            <a:xfrm>
              <a:off x="584" y="1503"/>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6" name="Line 10"/>
            <p:cNvSpPr>
              <a:spLocks noChangeShapeType="1"/>
            </p:cNvSpPr>
            <p:nvPr/>
          </p:nvSpPr>
          <p:spPr bwMode="auto">
            <a:xfrm>
              <a:off x="584" y="1695"/>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7" name="Rectangle 11"/>
            <p:cNvSpPr>
              <a:spLocks noChangeArrowheads="1"/>
            </p:cNvSpPr>
            <p:nvPr/>
          </p:nvSpPr>
          <p:spPr bwMode="auto">
            <a:xfrm>
              <a:off x="584" y="1895"/>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68" name="Line 12"/>
            <p:cNvSpPr>
              <a:spLocks noChangeShapeType="1"/>
            </p:cNvSpPr>
            <p:nvPr/>
          </p:nvSpPr>
          <p:spPr bwMode="auto">
            <a:xfrm>
              <a:off x="584" y="2079"/>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69" name="Line 13"/>
            <p:cNvSpPr>
              <a:spLocks noChangeShapeType="1"/>
            </p:cNvSpPr>
            <p:nvPr/>
          </p:nvSpPr>
          <p:spPr bwMode="auto">
            <a:xfrm>
              <a:off x="584" y="2271"/>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0" name="Line 14"/>
            <p:cNvSpPr>
              <a:spLocks noChangeShapeType="1"/>
            </p:cNvSpPr>
            <p:nvPr/>
          </p:nvSpPr>
          <p:spPr bwMode="auto">
            <a:xfrm>
              <a:off x="584" y="2463"/>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1" name="Rectangle 15"/>
            <p:cNvSpPr>
              <a:spLocks noChangeArrowheads="1"/>
            </p:cNvSpPr>
            <p:nvPr/>
          </p:nvSpPr>
          <p:spPr bwMode="auto">
            <a:xfrm>
              <a:off x="584" y="2663"/>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72" name="Line 16"/>
            <p:cNvSpPr>
              <a:spLocks noChangeShapeType="1"/>
            </p:cNvSpPr>
            <p:nvPr/>
          </p:nvSpPr>
          <p:spPr bwMode="auto">
            <a:xfrm>
              <a:off x="584" y="2847"/>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3" name="Line 17"/>
            <p:cNvSpPr>
              <a:spLocks noChangeShapeType="1"/>
            </p:cNvSpPr>
            <p:nvPr/>
          </p:nvSpPr>
          <p:spPr bwMode="auto">
            <a:xfrm>
              <a:off x="584" y="3039"/>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4" name="Line 18"/>
            <p:cNvSpPr>
              <a:spLocks noChangeShapeType="1"/>
            </p:cNvSpPr>
            <p:nvPr/>
          </p:nvSpPr>
          <p:spPr bwMode="auto">
            <a:xfrm>
              <a:off x="584" y="3231"/>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5" name="Rectangle 19"/>
            <p:cNvSpPr>
              <a:spLocks noChangeArrowheads="1"/>
            </p:cNvSpPr>
            <p:nvPr/>
          </p:nvSpPr>
          <p:spPr bwMode="auto">
            <a:xfrm>
              <a:off x="584" y="3431"/>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076" name="Line 20"/>
            <p:cNvSpPr>
              <a:spLocks noChangeShapeType="1"/>
            </p:cNvSpPr>
            <p:nvPr/>
          </p:nvSpPr>
          <p:spPr bwMode="auto">
            <a:xfrm>
              <a:off x="584" y="3615"/>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7" name="Line 21"/>
            <p:cNvSpPr>
              <a:spLocks noChangeShapeType="1"/>
            </p:cNvSpPr>
            <p:nvPr/>
          </p:nvSpPr>
          <p:spPr bwMode="auto">
            <a:xfrm>
              <a:off x="584" y="3807"/>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8" name="Line 22"/>
            <p:cNvSpPr>
              <a:spLocks noChangeShapeType="1"/>
            </p:cNvSpPr>
            <p:nvPr/>
          </p:nvSpPr>
          <p:spPr bwMode="auto">
            <a:xfrm>
              <a:off x="584" y="3999"/>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079" name="Rectangle 23"/>
            <p:cNvSpPr>
              <a:spLocks noChangeArrowheads="1"/>
            </p:cNvSpPr>
            <p:nvPr/>
          </p:nvSpPr>
          <p:spPr bwMode="auto">
            <a:xfrm>
              <a:off x="341" y="1055"/>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989080" name="Rectangle 24"/>
            <p:cNvSpPr>
              <a:spLocks noChangeArrowheads="1"/>
            </p:cNvSpPr>
            <p:nvPr/>
          </p:nvSpPr>
          <p:spPr bwMode="auto">
            <a:xfrm>
              <a:off x="353" y="1247"/>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989081" name="Rectangle 25"/>
            <p:cNvSpPr>
              <a:spLocks noChangeArrowheads="1"/>
            </p:cNvSpPr>
            <p:nvPr/>
          </p:nvSpPr>
          <p:spPr bwMode="auto">
            <a:xfrm>
              <a:off x="353" y="1439"/>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2</a:t>
              </a:r>
            </a:p>
          </p:txBody>
        </p:sp>
        <p:sp>
          <p:nvSpPr>
            <p:cNvPr id="2989082" name="Rectangle 26"/>
            <p:cNvSpPr>
              <a:spLocks noChangeArrowheads="1"/>
            </p:cNvSpPr>
            <p:nvPr/>
          </p:nvSpPr>
          <p:spPr bwMode="auto">
            <a:xfrm>
              <a:off x="353" y="1631"/>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3</a:t>
              </a:r>
            </a:p>
          </p:txBody>
        </p:sp>
        <p:sp>
          <p:nvSpPr>
            <p:cNvPr id="2989083" name="Rectangle 27"/>
            <p:cNvSpPr>
              <a:spLocks noChangeArrowheads="1"/>
            </p:cNvSpPr>
            <p:nvPr/>
          </p:nvSpPr>
          <p:spPr bwMode="auto">
            <a:xfrm>
              <a:off x="353" y="1823"/>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4</a:t>
              </a:r>
            </a:p>
          </p:txBody>
        </p:sp>
        <p:sp>
          <p:nvSpPr>
            <p:cNvPr id="2989084" name="Rectangle 28"/>
            <p:cNvSpPr>
              <a:spLocks noChangeArrowheads="1"/>
            </p:cNvSpPr>
            <p:nvPr/>
          </p:nvSpPr>
          <p:spPr bwMode="auto">
            <a:xfrm>
              <a:off x="353" y="2015"/>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5</a:t>
              </a:r>
            </a:p>
          </p:txBody>
        </p:sp>
        <p:sp>
          <p:nvSpPr>
            <p:cNvPr id="2989085" name="Rectangle 29"/>
            <p:cNvSpPr>
              <a:spLocks noChangeArrowheads="1"/>
            </p:cNvSpPr>
            <p:nvPr/>
          </p:nvSpPr>
          <p:spPr bwMode="auto">
            <a:xfrm>
              <a:off x="353" y="2207"/>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6</a:t>
              </a:r>
            </a:p>
          </p:txBody>
        </p:sp>
        <p:sp>
          <p:nvSpPr>
            <p:cNvPr id="2989086" name="Rectangle 30"/>
            <p:cNvSpPr>
              <a:spLocks noChangeArrowheads="1"/>
            </p:cNvSpPr>
            <p:nvPr/>
          </p:nvSpPr>
          <p:spPr bwMode="auto">
            <a:xfrm>
              <a:off x="353" y="2399"/>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7</a:t>
              </a:r>
            </a:p>
          </p:txBody>
        </p:sp>
        <p:sp>
          <p:nvSpPr>
            <p:cNvPr id="2989087" name="Rectangle 31"/>
            <p:cNvSpPr>
              <a:spLocks noChangeArrowheads="1"/>
            </p:cNvSpPr>
            <p:nvPr/>
          </p:nvSpPr>
          <p:spPr bwMode="auto">
            <a:xfrm>
              <a:off x="353" y="2591"/>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8</a:t>
              </a:r>
            </a:p>
          </p:txBody>
        </p:sp>
        <p:sp>
          <p:nvSpPr>
            <p:cNvPr id="2989088" name="Rectangle 32"/>
            <p:cNvSpPr>
              <a:spLocks noChangeArrowheads="1"/>
            </p:cNvSpPr>
            <p:nvPr/>
          </p:nvSpPr>
          <p:spPr bwMode="auto">
            <a:xfrm>
              <a:off x="353" y="2783"/>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9</a:t>
              </a:r>
            </a:p>
          </p:txBody>
        </p:sp>
        <p:sp>
          <p:nvSpPr>
            <p:cNvPr id="2989089" name="Rectangle 33"/>
            <p:cNvSpPr>
              <a:spLocks noChangeArrowheads="1"/>
            </p:cNvSpPr>
            <p:nvPr/>
          </p:nvSpPr>
          <p:spPr bwMode="auto">
            <a:xfrm>
              <a:off x="353" y="2975"/>
              <a:ext cx="27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A</a:t>
              </a:r>
            </a:p>
          </p:txBody>
        </p:sp>
        <p:sp>
          <p:nvSpPr>
            <p:cNvPr id="2989090" name="Rectangle 34"/>
            <p:cNvSpPr>
              <a:spLocks noChangeArrowheads="1"/>
            </p:cNvSpPr>
            <p:nvPr/>
          </p:nvSpPr>
          <p:spPr bwMode="auto">
            <a:xfrm>
              <a:off x="353" y="3167"/>
              <a:ext cx="26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a:t>
              </a:r>
            </a:p>
          </p:txBody>
        </p:sp>
        <p:sp>
          <p:nvSpPr>
            <p:cNvPr id="2989091" name="Rectangle 35"/>
            <p:cNvSpPr>
              <a:spLocks noChangeArrowheads="1"/>
            </p:cNvSpPr>
            <p:nvPr/>
          </p:nvSpPr>
          <p:spPr bwMode="auto">
            <a:xfrm>
              <a:off x="353" y="3359"/>
              <a:ext cx="27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t>
              </a:r>
            </a:p>
          </p:txBody>
        </p:sp>
        <p:sp>
          <p:nvSpPr>
            <p:cNvPr id="2989092" name="Rectangle 36"/>
            <p:cNvSpPr>
              <a:spLocks noChangeArrowheads="1"/>
            </p:cNvSpPr>
            <p:nvPr/>
          </p:nvSpPr>
          <p:spPr bwMode="auto">
            <a:xfrm>
              <a:off x="353" y="3551"/>
              <a:ext cx="27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D</a:t>
              </a:r>
            </a:p>
          </p:txBody>
        </p:sp>
        <p:sp>
          <p:nvSpPr>
            <p:cNvPr id="2989093" name="Rectangle 37"/>
            <p:cNvSpPr>
              <a:spLocks noChangeArrowheads="1"/>
            </p:cNvSpPr>
            <p:nvPr/>
          </p:nvSpPr>
          <p:spPr bwMode="auto">
            <a:xfrm>
              <a:off x="353" y="3743"/>
              <a:ext cx="26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E</a:t>
              </a:r>
            </a:p>
          </p:txBody>
        </p:sp>
        <p:sp>
          <p:nvSpPr>
            <p:cNvPr id="2989094" name="Rectangle 38"/>
            <p:cNvSpPr>
              <a:spLocks noChangeArrowheads="1"/>
            </p:cNvSpPr>
            <p:nvPr/>
          </p:nvSpPr>
          <p:spPr bwMode="auto">
            <a:xfrm>
              <a:off x="350" y="3941"/>
              <a:ext cx="25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F</a:t>
              </a:r>
            </a:p>
          </p:txBody>
        </p:sp>
        <p:sp>
          <p:nvSpPr>
            <p:cNvPr id="2989095" name="Rectangle 39"/>
            <p:cNvSpPr>
              <a:spLocks noChangeArrowheads="1"/>
            </p:cNvSpPr>
            <p:nvPr/>
          </p:nvSpPr>
          <p:spPr bwMode="auto">
            <a:xfrm>
              <a:off x="588" y="1128"/>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6" name="Rectangle 40"/>
            <p:cNvSpPr>
              <a:spLocks noChangeArrowheads="1"/>
            </p:cNvSpPr>
            <p:nvPr/>
          </p:nvSpPr>
          <p:spPr bwMode="auto">
            <a:xfrm>
              <a:off x="588" y="1896"/>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7" name="Rectangle 41"/>
            <p:cNvSpPr>
              <a:spLocks noChangeArrowheads="1"/>
            </p:cNvSpPr>
            <p:nvPr/>
          </p:nvSpPr>
          <p:spPr bwMode="auto">
            <a:xfrm>
              <a:off x="588" y="2664"/>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8" name="Rectangle 42"/>
            <p:cNvSpPr>
              <a:spLocks noChangeArrowheads="1"/>
            </p:cNvSpPr>
            <p:nvPr/>
          </p:nvSpPr>
          <p:spPr bwMode="auto">
            <a:xfrm>
              <a:off x="588" y="3432"/>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099" name="Rectangle 43"/>
            <p:cNvSpPr>
              <a:spLocks noChangeArrowheads="1"/>
            </p:cNvSpPr>
            <p:nvPr/>
          </p:nvSpPr>
          <p:spPr bwMode="auto">
            <a:xfrm>
              <a:off x="588" y="1308"/>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00" name="Rectangle 44"/>
            <p:cNvSpPr>
              <a:spLocks noChangeArrowheads="1"/>
            </p:cNvSpPr>
            <p:nvPr/>
          </p:nvSpPr>
          <p:spPr bwMode="auto">
            <a:xfrm>
              <a:off x="588" y="2076"/>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01" name="Rectangle 45"/>
            <p:cNvSpPr>
              <a:spLocks noChangeArrowheads="1"/>
            </p:cNvSpPr>
            <p:nvPr/>
          </p:nvSpPr>
          <p:spPr bwMode="auto">
            <a:xfrm>
              <a:off x="588" y="2844"/>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02" name="Rectangle 46"/>
            <p:cNvSpPr>
              <a:spLocks noChangeArrowheads="1"/>
            </p:cNvSpPr>
            <p:nvPr/>
          </p:nvSpPr>
          <p:spPr bwMode="auto">
            <a:xfrm>
              <a:off x="588" y="3612"/>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grpSp>
      <p:grpSp>
        <p:nvGrpSpPr>
          <p:cNvPr id="3" name="Group 47"/>
          <p:cNvGrpSpPr>
            <a:grpSpLocks/>
          </p:cNvGrpSpPr>
          <p:nvPr/>
        </p:nvGrpSpPr>
        <p:grpSpPr bwMode="auto">
          <a:xfrm>
            <a:off x="4075113" y="717550"/>
            <a:ext cx="2922587" cy="2249488"/>
            <a:chOff x="2567" y="452"/>
            <a:chExt cx="1841" cy="1417"/>
          </a:xfrm>
        </p:grpSpPr>
        <p:sp>
          <p:nvSpPr>
            <p:cNvPr id="2989104" name="Rectangle 48"/>
            <p:cNvSpPr>
              <a:spLocks noChangeArrowheads="1"/>
            </p:cNvSpPr>
            <p:nvPr/>
          </p:nvSpPr>
          <p:spPr bwMode="auto">
            <a:xfrm>
              <a:off x="3128" y="1016"/>
              <a:ext cx="1280" cy="752"/>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89105" name="Line 49"/>
            <p:cNvSpPr>
              <a:spLocks noChangeShapeType="1"/>
            </p:cNvSpPr>
            <p:nvPr/>
          </p:nvSpPr>
          <p:spPr bwMode="auto">
            <a:xfrm>
              <a:off x="3128" y="1200"/>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106" name="Line 50"/>
            <p:cNvSpPr>
              <a:spLocks noChangeShapeType="1"/>
            </p:cNvSpPr>
            <p:nvPr/>
          </p:nvSpPr>
          <p:spPr bwMode="auto">
            <a:xfrm>
              <a:off x="3128" y="1392"/>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107" name="Line 51"/>
            <p:cNvSpPr>
              <a:spLocks noChangeShapeType="1"/>
            </p:cNvSpPr>
            <p:nvPr/>
          </p:nvSpPr>
          <p:spPr bwMode="auto">
            <a:xfrm>
              <a:off x="3128" y="1584"/>
              <a:ext cx="1280"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89108" name="Rectangle 52"/>
            <p:cNvSpPr>
              <a:spLocks noChangeArrowheads="1"/>
            </p:cNvSpPr>
            <p:nvPr/>
          </p:nvSpPr>
          <p:spPr bwMode="auto">
            <a:xfrm>
              <a:off x="2567" y="452"/>
              <a:ext cx="767" cy="594"/>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Cache </a:t>
              </a:r>
            </a:p>
            <a:p>
              <a:r>
                <a:rPr lang="en-US" sz="2800" b="1">
                  <a:solidFill>
                    <a:schemeClr val="tx1"/>
                  </a:solidFill>
                  <a:latin typeface="Times" pitchFamily="-65" charset="0"/>
                </a:rPr>
                <a:t>Index</a:t>
              </a:r>
            </a:p>
          </p:txBody>
        </p:sp>
        <p:sp>
          <p:nvSpPr>
            <p:cNvPr id="2989109" name="Rectangle 53"/>
            <p:cNvSpPr>
              <a:spLocks noChangeArrowheads="1"/>
            </p:cNvSpPr>
            <p:nvPr/>
          </p:nvSpPr>
          <p:spPr bwMode="auto">
            <a:xfrm>
              <a:off x="2903" y="968"/>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989110" name="Rectangle 54"/>
            <p:cNvSpPr>
              <a:spLocks noChangeArrowheads="1"/>
            </p:cNvSpPr>
            <p:nvPr/>
          </p:nvSpPr>
          <p:spPr bwMode="auto">
            <a:xfrm>
              <a:off x="2903" y="1160"/>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0</a:t>
              </a:r>
            </a:p>
          </p:txBody>
        </p:sp>
        <p:sp>
          <p:nvSpPr>
            <p:cNvPr id="2989111" name="Rectangle 55"/>
            <p:cNvSpPr>
              <a:spLocks noChangeArrowheads="1"/>
            </p:cNvSpPr>
            <p:nvPr/>
          </p:nvSpPr>
          <p:spPr bwMode="auto">
            <a:xfrm>
              <a:off x="2903" y="1352"/>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989112" name="Rectangle 56"/>
            <p:cNvSpPr>
              <a:spLocks noChangeArrowheads="1"/>
            </p:cNvSpPr>
            <p:nvPr/>
          </p:nvSpPr>
          <p:spPr bwMode="auto">
            <a:xfrm>
              <a:off x="2903" y="1544"/>
              <a:ext cx="22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1</a:t>
              </a:r>
            </a:p>
          </p:txBody>
        </p:sp>
        <p:sp>
          <p:nvSpPr>
            <p:cNvPr id="2989113" name="Rectangle 57"/>
            <p:cNvSpPr>
              <a:spLocks noChangeArrowheads="1"/>
            </p:cNvSpPr>
            <p:nvPr/>
          </p:nvSpPr>
          <p:spPr bwMode="auto">
            <a:xfrm>
              <a:off x="3132" y="1020"/>
              <a:ext cx="1272" cy="18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4" name="Rectangle 58"/>
            <p:cNvSpPr>
              <a:spLocks noChangeArrowheads="1"/>
            </p:cNvSpPr>
            <p:nvPr/>
          </p:nvSpPr>
          <p:spPr bwMode="auto">
            <a:xfrm>
              <a:off x="3132" y="1200"/>
              <a:ext cx="1272" cy="180"/>
            </a:xfrm>
            <a:prstGeom prst="rect">
              <a:avLst/>
            </a:prstGeom>
            <a:solidFill>
              <a:srgbClr val="FB0A1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5" name="Rectangle 59"/>
            <p:cNvSpPr>
              <a:spLocks noChangeArrowheads="1"/>
            </p:cNvSpPr>
            <p:nvPr/>
          </p:nvSpPr>
          <p:spPr bwMode="auto">
            <a:xfrm>
              <a:off x="3132" y="1380"/>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6" name="Rectangle 60"/>
            <p:cNvSpPr>
              <a:spLocks noChangeArrowheads="1"/>
            </p:cNvSpPr>
            <p:nvPr/>
          </p:nvSpPr>
          <p:spPr bwMode="auto">
            <a:xfrm>
              <a:off x="3132" y="1584"/>
              <a:ext cx="1272" cy="18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grpSp>
      <p:sp>
        <p:nvSpPr>
          <p:cNvPr id="2989117" name="Rectangle 61"/>
          <p:cNvSpPr>
            <a:spLocks noChangeArrowheads="1"/>
          </p:cNvSpPr>
          <p:nvPr/>
        </p:nvSpPr>
        <p:spPr bwMode="auto">
          <a:xfrm>
            <a:off x="931863" y="2376488"/>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8" name="Rectangle 62"/>
          <p:cNvSpPr>
            <a:spLocks noChangeArrowheads="1"/>
          </p:cNvSpPr>
          <p:nvPr/>
        </p:nvSpPr>
        <p:spPr bwMode="auto">
          <a:xfrm>
            <a:off x="931863" y="3600450"/>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19" name="Rectangle 63"/>
          <p:cNvSpPr>
            <a:spLocks noChangeArrowheads="1"/>
          </p:cNvSpPr>
          <p:nvPr/>
        </p:nvSpPr>
        <p:spPr bwMode="auto">
          <a:xfrm>
            <a:off x="931863" y="4816475"/>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0" name="Rectangle 64"/>
          <p:cNvSpPr>
            <a:spLocks noChangeArrowheads="1"/>
          </p:cNvSpPr>
          <p:nvPr/>
        </p:nvSpPr>
        <p:spPr bwMode="auto">
          <a:xfrm>
            <a:off x="931863" y="6032500"/>
            <a:ext cx="2019300" cy="285750"/>
          </a:xfrm>
          <a:prstGeom prst="rect">
            <a:avLst/>
          </a:prstGeom>
          <a:solidFill>
            <a:srgbClr val="FF00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1" name="Rectangle 65"/>
          <p:cNvSpPr>
            <a:spLocks noChangeArrowheads="1"/>
          </p:cNvSpPr>
          <p:nvPr/>
        </p:nvSpPr>
        <p:spPr bwMode="auto">
          <a:xfrm>
            <a:off x="931863" y="2686050"/>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2" name="Rectangle 66"/>
          <p:cNvSpPr>
            <a:spLocks noChangeArrowheads="1"/>
          </p:cNvSpPr>
          <p:nvPr/>
        </p:nvSpPr>
        <p:spPr bwMode="auto">
          <a:xfrm>
            <a:off x="931863" y="3930650"/>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3" name="Rectangle 67"/>
          <p:cNvSpPr>
            <a:spLocks noChangeArrowheads="1"/>
          </p:cNvSpPr>
          <p:nvPr/>
        </p:nvSpPr>
        <p:spPr bwMode="auto">
          <a:xfrm>
            <a:off x="931863" y="5127625"/>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4" name="Rectangle 68"/>
          <p:cNvSpPr>
            <a:spLocks noChangeArrowheads="1"/>
          </p:cNvSpPr>
          <p:nvPr/>
        </p:nvSpPr>
        <p:spPr bwMode="auto">
          <a:xfrm>
            <a:off x="931863" y="6324600"/>
            <a:ext cx="2019300" cy="285750"/>
          </a:xfrm>
          <a:prstGeom prst="rect">
            <a:avLst/>
          </a:prstGeom>
          <a:solidFill>
            <a:srgbClr val="00FF00"/>
          </a:solidFill>
          <a:ln w="38100">
            <a:solidFill>
              <a:schemeClr val="tx1"/>
            </a:solidFill>
            <a:miter lim="800000"/>
            <a:headEnd/>
            <a:tailEnd/>
          </a:ln>
          <a:effectLst/>
        </p:spPr>
        <p:txBody>
          <a:bodyPr wrap="none" anchor="ctr">
            <a:prstTxWarp prst="textNoShape">
              <a:avLst/>
            </a:prstTxWarp>
          </a:bodyPr>
          <a:lstStyle/>
          <a:p>
            <a:endParaRPr lang="en-US"/>
          </a:p>
        </p:txBody>
      </p:sp>
      <p:sp>
        <p:nvSpPr>
          <p:cNvPr id="2989125" name="Line 69"/>
          <p:cNvSpPr>
            <a:spLocks noChangeShapeType="1"/>
          </p:cNvSpPr>
          <p:nvPr/>
        </p:nvSpPr>
        <p:spPr bwMode="auto">
          <a:xfrm flipV="1">
            <a:off x="2971800" y="1752600"/>
            <a:ext cx="1600200" cy="1524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26" name="Line 70"/>
          <p:cNvSpPr>
            <a:spLocks noChangeShapeType="1"/>
          </p:cNvSpPr>
          <p:nvPr/>
        </p:nvSpPr>
        <p:spPr bwMode="auto">
          <a:xfrm flipV="1">
            <a:off x="2971800" y="1828800"/>
            <a:ext cx="1600200" cy="6858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27" name="Line 71"/>
          <p:cNvSpPr>
            <a:spLocks noChangeShapeType="1"/>
          </p:cNvSpPr>
          <p:nvPr/>
        </p:nvSpPr>
        <p:spPr bwMode="auto">
          <a:xfrm flipV="1">
            <a:off x="2971800" y="1905000"/>
            <a:ext cx="1600200" cy="1219200"/>
          </a:xfrm>
          <a:prstGeom prst="line">
            <a:avLst/>
          </a:prstGeom>
          <a:noFill/>
          <a:ln w="25400">
            <a:solidFill>
              <a:schemeClr val="tx1"/>
            </a:solidFill>
            <a:round/>
            <a:headEnd/>
            <a:tailEnd type="triangle" w="med" len="med"/>
          </a:ln>
          <a:effectLst/>
        </p:spPr>
        <p:txBody>
          <a:bodyPr wrap="none" lIns="63500" tIns="25400" rIns="63500" bIns="25400" anchor="ctr">
            <a:prstTxWarp prst="textNoShape">
              <a:avLst/>
            </a:prstTxWarp>
            <a:spAutoFit/>
          </a:bodyPr>
          <a:lstStyle/>
          <a:p>
            <a:endParaRPr lang="en-US"/>
          </a:p>
        </p:txBody>
      </p:sp>
      <p:sp>
        <p:nvSpPr>
          <p:cNvPr id="2989128" name="Line 72"/>
          <p:cNvSpPr>
            <a:spLocks noChangeShapeType="1"/>
          </p:cNvSpPr>
          <p:nvPr/>
        </p:nvSpPr>
        <p:spPr bwMode="auto">
          <a:xfrm flipV="1">
            <a:off x="2971800" y="1981200"/>
            <a:ext cx="1600200" cy="1752600"/>
          </a:xfrm>
          <a:prstGeom prst="line">
            <a:avLst/>
          </a:prstGeom>
          <a:noFill/>
          <a:ln w="25400">
            <a:solidFill>
              <a:schemeClr val="tx1"/>
            </a:solidFill>
            <a:round/>
            <a:headEnd/>
            <a:tailEnd type="triangle" w="med" len="med"/>
          </a:ln>
          <a:effectLst/>
        </p:spPr>
        <p:txBody>
          <a:bodyPr wrap="none" lIns="63500" tIns="25400" rIns="63500" bIns="25400" anchor="ctr">
            <a:prstTxWarp prst="textNoShape">
              <a:avLst/>
            </a:prstTxWarp>
            <a:spAutoFit/>
          </a:bodyPr>
          <a:lstStyle/>
          <a:p>
            <a:endParaRPr lang="en-US"/>
          </a:p>
        </p:txBody>
      </p:sp>
      <p:sp>
        <p:nvSpPr>
          <p:cNvPr id="2989129" name="Line 73"/>
          <p:cNvSpPr>
            <a:spLocks noChangeShapeType="1"/>
          </p:cNvSpPr>
          <p:nvPr/>
        </p:nvSpPr>
        <p:spPr bwMode="auto">
          <a:xfrm flipV="1">
            <a:off x="2971800" y="2286000"/>
            <a:ext cx="1600200" cy="38862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30" name="Line 74"/>
          <p:cNvSpPr>
            <a:spLocks noChangeShapeType="1"/>
          </p:cNvSpPr>
          <p:nvPr/>
        </p:nvSpPr>
        <p:spPr bwMode="auto">
          <a:xfrm flipV="1">
            <a:off x="2971800" y="2209800"/>
            <a:ext cx="1524000" cy="33528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31" name="Line 75"/>
          <p:cNvSpPr>
            <a:spLocks noChangeShapeType="1"/>
          </p:cNvSpPr>
          <p:nvPr/>
        </p:nvSpPr>
        <p:spPr bwMode="auto">
          <a:xfrm flipV="1">
            <a:off x="2971800" y="2133600"/>
            <a:ext cx="1600200" cy="2819400"/>
          </a:xfrm>
          <a:prstGeom prst="line">
            <a:avLst/>
          </a:prstGeom>
          <a:noFill/>
          <a:ln w="25400">
            <a:solidFill>
              <a:schemeClr val="tx1"/>
            </a:solidFill>
            <a:round/>
            <a:headEnd/>
            <a:tailEnd type="triangle" w="med" len="med"/>
          </a:ln>
          <a:effectLst/>
        </p:spPr>
        <p:txBody>
          <a:bodyPr lIns="63500" tIns="25400" rIns="63500" bIns="25400" anchor="ctr">
            <a:prstTxWarp prst="textNoShape">
              <a:avLst/>
            </a:prstTxWarp>
            <a:spAutoFit/>
          </a:bodyPr>
          <a:lstStyle/>
          <a:p>
            <a:endParaRPr lang="en-US"/>
          </a:p>
        </p:txBody>
      </p:sp>
      <p:sp>
        <p:nvSpPr>
          <p:cNvPr id="2989132" name="Line 76"/>
          <p:cNvSpPr>
            <a:spLocks noChangeShapeType="1"/>
          </p:cNvSpPr>
          <p:nvPr/>
        </p:nvSpPr>
        <p:spPr bwMode="auto">
          <a:xfrm flipV="1">
            <a:off x="2971800" y="1981200"/>
            <a:ext cx="1524000" cy="2362200"/>
          </a:xfrm>
          <a:prstGeom prst="line">
            <a:avLst/>
          </a:prstGeom>
          <a:noFill/>
          <a:ln w="25400">
            <a:solidFill>
              <a:schemeClr val="tx1"/>
            </a:solidFill>
            <a:round/>
            <a:headEnd/>
            <a:tailEnd type="triangle" w="med" len="med"/>
          </a:ln>
          <a:effectLst/>
        </p:spPr>
        <p:txBody>
          <a:bodyPr wrap="none" lIns="63500" tIns="25400" rIns="63500" bIns="25400" anchor="ctr">
            <a:prstTxWarp prst="textNoShape">
              <a:avLst/>
            </a:prstTxWarp>
            <a:spAutoFit/>
          </a:bodyPr>
          <a:lstStyle/>
          <a:p>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1106" name="Rectangle 2"/>
          <p:cNvSpPr>
            <a:spLocks noGrp="1" noChangeArrowheads="1"/>
          </p:cNvSpPr>
          <p:nvPr>
            <p:ph type="title"/>
          </p:nvPr>
        </p:nvSpPr>
        <p:spPr/>
        <p:txBody>
          <a:bodyPr/>
          <a:lstStyle/>
          <a:p>
            <a:r>
              <a:rPr lang="en-US" smtClean="0"/>
              <a:t>N-Way Set Associative Cache (2/3)</a:t>
            </a:r>
            <a:endParaRPr lang="en-US"/>
          </a:p>
        </p:txBody>
      </p:sp>
      <p:sp>
        <p:nvSpPr>
          <p:cNvPr id="2991107" name="Rectangle 3"/>
          <p:cNvSpPr>
            <a:spLocks noGrp="1" noChangeArrowheads="1"/>
          </p:cNvSpPr>
          <p:nvPr>
            <p:ph type="body" idx="1"/>
          </p:nvPr>
        </p:nvSpPr>
        <p:spPr/>
        <p:txBody>
          <a:bodyPr/>
          <a:lstStyle/>
          <a:p>
            <a:r>
              <a:rPr lang="en-US" dirty="0" smtClean="0"/>
              <a:t>Basic Idea</a:t>
            </a:r>
          </a:p>
          <a:p>
            <a:pPr lvl="1"/>
            <a:r>
              <a:rPr lang="en-US" dirty="0" smtClean="0"/>
              <a:t>cache is direct-mapped </a:t>
            </a:r>
            <a:r>
              <a:rPr lang="en-US" dirty="0" err="1" smtClean="0"/>
              <a:t>w</a:t>
            </a:r>
            <a:r>
              <a:rPr lang="en-US" dirty="0" smtClean="0"/>
              <a:t>/respect to sets</a:t>
            </a:r>
          </a:p>
          <a:p>
            <a:pPr lvl="1"/>
            <a:r>
              <a:rPr lang="en-US" dirty="0" smtClean="0"/>
              <a:t>each set is fully associative with N blocks in it</a:t>
            </a:r>
          </a:p>
          <a:p>
            <a:r>
              <a:rPr lang="en-US" dirty="0" smtClean="0"/>
              <a:t>Given memory address:</a:t>
            </a:r>
          </a:p>
          <a:p>
            <a:pPr lvl="1"/>
            <a:r>
              <a:rPr lang="en-US" dirty="0" smtClean="0"/>
              <a:t>Find correct set using Index value.</a:t>
            </a:r>
          </a:p>
          <a:p>
            <a:pPr lvl="1"/>
            <a:r>
              <a:rPr lang="en-US" dirty="0" smtClean="0"/>
              <a:t>Compare Tag with all Tag values in the determined set.</a:t>
            </a:r>
          </a:p>
          <a:p>
            <a:pPr lvl="1"/>
            <a:r>
              <a:rPr lang="en-US" dirty="0" smtClean="0"/>
              <a:t>If a match occurs, hit!, otherwise a miss.</a:t>
            </a:r>
          </a:p>
          <a:p>
            <a:pPr lvl="1"/>
            <a:r>
              <a:rPr lang="en-US" dirty="0" smtClean="0"/>
              <a:t>Finally, use the offset field as usual to find the desired data within the block.</a:t>
            </a: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3154" name="Rectangle 2"/>
          <p:cNvSpPr>
            <a:spLocks noGrp="1" noChangeArrowheads="1"/>
          </p:cNvSpPr>
          <p:nvPr>
            <p:ph type="title"/>
          </p:nvPr>
        </p:nvSpPr>
        <p:spPr/>
        <p:txBody>
          <a:bodyPr/>
          <a:lstStyle/>
          <a:p>
            <a:r>
              <a:rPr lang="en-US" smtClean="0"/>
              <a:t>N-Way Set Associative Cache (3/3)</a:t>
            </a:r>
            <a:endParaRPr lang="en-US"/>
          </a:p>
        </p:txBody>
      </p:sp>
      <p:sp>
        <p:nvSpPr>
          <p:cNvPr id="2993155" name="Rectangle 3"/>
          <p:cNvSpPr>
            <a:spLocks noGrp="1" noChangeArrowheads="1"/>
          </p:cNvSpPr>
          <p:nvPr>
            <p:ph type="body" idx="1"/>
          </p:nvPr>
        </p:nvSpPr>
        <p:spPr/>
        <p:txBody>
          <a:bodyPr/>
          <a:lstStyle/>
          <a:p>
            <a:r>
              <a:rPr lang="en-US" dirty="0" smtClean="0"/>
              <a:t>What’s so great about this?</a:t>
            </a:r>
          </a:p>
          <a:p>
            <a:pPr lvl="1"/>
            <a:r>
              <a:rPr lang="en-US" dirty="0" smtClean="0"/>
              <a:t>even a 2-way set assoc cache avoids a lot of conflict misses</a:t>
            </a:r>
          </a:p>
          <a:p>
            <a:pPr lvl="1"/>
            <a:r>
              <a:rPr lang="en-US" dirty="0" smtClean="0"/>
              <a:t>hardware cost isn’t that bad: only need N comparators</a:t>
            </a:r>
          </a:p>
          <a:p>
            <a:r>
              <a:rPr lang="en-US" dirty="0" smtClean="0"/>
              <a:t>In fact, for a cache with M blocks,</a:t>
            </a:r>
          </a:p>
          <a:p>
            <a:pPr lvl="1"/>
            <a:r>
              <a:rPr lang="en-US" dirty="0" smtClean="0"/>
              <a:t>it’s </a:t>
            </a:r>
            <a:r>
              <a:rPr lang="en-US" dirty="0" smtClean="0">
                <a:solidFill>
                  <a:schemeClr val="accent1"/>
                </a:solidFill>
              </a:rPr>
              <a:t>Direct-Mapped </a:t>
            </a:r>
            <a:r>
              <a:rPr lang="en-US" dirty="0" smtClean="0"/>
              <a:t>if it’s 1-way set assoc</a:t>
            </a:r>
          </a:p>
          <a:p>
            <a:pPr lvl="1"/>
            <a:r>
              <a:rPr lang="en-US" dirty="0" smtClean="0"/>
              <a:t>it’s </a:t>
            </a:r>
            <a:r>
              <a:rPr lang="en-US" dirty="0" smtClean="0">
                <a:solidFill>
                  <a:schemeClr val="accent2"/>
                </a:solidFill>
              </a:rPr>
              <a:t>Fully Assoc </a:t>
            </a:r>
            <a:r>
              <a:rPr lang="en-US" dirty="0" smtClean="0"/>
              <a:t>if it’s M-way set assoc</a:t>
            </a:r>
          </a:p>
          <a:p>
            <a:pPr lvl="1"/>
            <a:r>
              <a:rPr lang="en-US" dirty="0" smtClean="0"/>
              <a:t>so these two are just special cases of the more general set associative design</a:t>
            </a:r>
            <a:endParaRPr lang="en-US"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3" descr="setassociative_cache_organization"/>
          <p:cNvPicPr>
            <a:picLocks noGrp="1" noChangeAspect="1" noChangeArrowheads="1"/>
          </p:cNvPicPr>
          <p:nvPr>
            <p:ph idx="1"/>
          </p:nvPr>
        </p:nvPicPr>
        <p:blipFill>
          <a:blip r:embed="rId3"/>
          <a:srcRect l="3762" t="3099" r="5295" b="5283"/>
          <a:stretch>
            <a:fillRect/>
          </a:stretch>
        </p:blipFill>
        <p:spPr bwMode="auto">
          <a:xfrm>
            <a:off x="1503843" y="1187450"/>
            <a:ext cx="6136314" cy="5213350"/>
          </a:xfrm>
          <a:prstGeom prst="rect">
            <a:avLst/>
          </a:prstGeom>
          <a:noFill/>
        </p:spPr>
      </p:pic>
      <p:sp>
        <p:nvSpPr>
          <p:cNvPr id="2995202" name="Rectangle 2"/>
          <p:cNvSpPr>
            <a:spLocks noGrp="1" noChangeArrowheads="1"/>
          </p:cNvSpPr>
          <p:nvPr>
            <p:ph type="title"/>
          </p:nvPr>
        </p:nvSpPr>
        <p:spPr/>
        <p:txBody>
          <a:bodyPr/>
          <a:lstStyle/>
          <a:p>
            <a:r>
              <a:rPr lang="en-US" smtClean="0"/>
              <a:t>4-Way Set Associative Cache Circuit</a:t>
            </a:r>
            <a:endParaRPr lang="en-US"/>
          </a:p>
        </p:txBody>
      </p:sp>
      <p:sp>
        <p:nvSpPr>
          <p:cNvPr id="2995204" name="Text Box 4"/>
          <p:cNvSpPr txBox="1">
            <a:spLocks noChangeArrowheads="1"/>
          </p:cNvSpPr>
          <p:nvPr/>
        </p:nvSpPr>
        <p:spPr bwMode="auto">
          <a:xfrm>
            <a:off x="3276600" y="1720850"/>
            <a:ext cx="418604" cy="338554"/>
          </a:xfrm>
          <a:prstGeom prst="rect">
            <a:avLst/>
          </a:prstGeom>
          <a:noFill/>
          <a:ln w="12700">
            <a:noFill/>
            <a:miter lim="800000"/>
            <a:headEnd/>
            <a:tailEnd/>
          </a:ln>
          <a:effectLst/>
        </p:spPr>
        <p:txBody>
          <a:bodyPr wrap="none">
            <a:prstTxWarp prst="textNoShape">
              <a:avLst/>
            </a:prstTxWarp>
            <a:spAutoFit/>
          </a:bodyPr>
          <a:lstStyle/>
          <a:p>
            <a:r>
              <a:rPr lang="en-US" sz="1600" dirty="0">
                <a:solidFill>
                  <a:schemeClr val="bg1"/>
                </a:solidFill>
              </a:rPr>
              <a:t>tag</a:t>
            </a:r>
          </a:p>
        </p:txBody>
      </p:sp>
      <p:sp>
        <p:nvSpPr>
          <p:cNvPr id="2995205" name="Text Box 5"/>
          <p:cNvSpPr txBox="1">
            <a:spLocks noChangeArrowheads="1"/>
          </p:cNvSpPr>
          <p:nvPr/>
        </p:nvSpPr>
        <p:spPr bwMode="auto">
          <a:xfrm>
            <a:off x="4114800" y="1949450"/>
            <a:ext cx="595035" cy="338554"/>
          </a:xfrm>
          <a:prstGeom prst="rect">
            <a:avLst/>
          </a:prstGeom>
          <a:noFill/>
          <a:ln w="12700">
            <a:noFill/>
            <a:miter lim="800000"/>
            <a:headEnd/>
            <a:tailEnd/>
          </a:ln>
          <a:effectLst/>
        </p:spPr>
        <p:txBody>
          <a:bodyPr wrap="none">
            <a:prstTxWarp prst="textNoShape">
              <a:avLst/>
            </a:prstTxWarp>
            <a:spAutoFit/>
          </a:bodyPr>
          <a:lstStyle/>
          <a:p>
            <a:r>
              <a:rPr lang="en-US" sz="1600" dirty="0">
                <a:solidFill>
                  <a:schemeClr val="bg1"/>
                </a:solidFill>
              </a:rPr>
              <a:t>index</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7250" name="Rectangle 2"/>
          <p:cNvSpPr>
            <a:spLocks noGrp="1" noChangeArrowheads="1"/>
          </p:cNvSpPr>
          <p:nvPr>
            <p:ph type="title"/>
          </p:nvPr>
        </p:nvSpPr>
        <p:spPr/>
        <p:txBody>
          <a:bodyPr/>
          <a:lstStyle/>
          <a:p>
            <a:r>
              <a:rPr lang="en-US" smtClean="0"/>
              <a:t>Block Replacement Policy</a:t>
            </a:r>
            <a:endParaRPr lang="en-US"/>
          </a:p>
        </p:txBody>
      </p:sp>
      <p:sp>
        <p:nvSpPr>
          <p:cNvPr id="2997251" name="Rectangle 3"/>
          <p:cNvSpPr>
            <a:spLocks noGrp="1" noChangeArrowheads="1"/>
          </p:cNvSpPr>
          <p:nvPr>
            <p:ph type="body" idx="1"/>
          </p:nvPr>
        </p:nvSpPr>
        <p:spPr/>
        <p:txBody>
          <a:bodyPr/>
          <a:lstStyle/>
          <a:p>
            <a:r>
              <a:rPr lang="en-US" sz="2400" dirty="0" smtClean="0"/>
              <a:t>Direct-Mapped Cache</a:t>
            </a:r>
          </a:p>
          <a:p>
            <a:pPr lvl="1"/>
            <a:r>
              <a:rPr lang="en-US" sz="2000" dirty="0" smtClean="0"/>
              <a:t>index completely specifies position which position a block can go in on a miss</a:t>
            </a:r>
          </a:p>
          <a:p>
            <a:r>
              <a:rPr lang="en-US" sz="2400" dirty="0" smtClean="0"/>
              <a:t>N-Way Set Assoc</a:t>
            </a:r>
          </a:p>
          <a:p>
            <a:pPr lvl="1"/>
            <a:r>
              <a:rPr lang="en-US" sz="2000" dirty="0" smtClean="0"/>
              <a:t>index specifies a set, but block can occupy any position within the set on a miss</a:t>
            </a:r>
          </a:p>
          <a:p>
            <a:r>
              <a:rPr lang="en-US" sz="2400" dirty="0" smtClean="0"/>
              <a:t>Fully Associative</a:t>
            </a:r>
          </a:p>
          <a:p>
            <a:pPr lvl="1"/>
            <a:r>
              <a:rPr lang="en-US" sz="2000" dirty="0" smtClean="0"/>
              <a:t>block can be written into any position</a:t>
            </a:r>
          </a:p>
          <a:p>
            <a:r>
              <a:rPr lang="en-US" sz="2400" dirty="0" smtClean="0">
                <a:solidFill>
                  <a:schemeClr val="accent1"/>
                </a:solidFill>
              </a:rPr>
              <a:t>Question: if we have the choice, where should we write an incoming block?</a:t>
            </a:r>
          </a:p>
          <a:p>
            <a:pPr lvl="1"/>
            <a:r>
              <a:rPr lang="en-US" sz="2000" dirty="0" smtClean="0"/>
              <a:t>If there are any locations with valid bit off (empty), then usually write the new block into the first one.</a:t>
            </a:r>
          </a:p>
          <a:p>
            <a:pPr lvl="1"/>
            <a:r>
              <a:rPr lang="en-US" sz="2000" dirty="0" smtClean="0"/>
              <a:t>If all possible locations already have a valid block, we must pick a </a:t>
            </a:r>
            <a:r>
              <a:rPr lang="en-US" sz="2000" dirty="0" smtClean="0">
                <a:solidFill>
                  <a:schemeClr val="accent2"/>
                </a:solidFill>
              </a:rPr>
              <a:t>replacement policy</a:t>
            </a:r>
            <a:r>
              <a:rPr lang="en-US" sz="2000" dirty="0" smtClean="0"/>
              <a:t>: rule by which we determine which block gets “cached out” on a miss.</a:t>
            </a:r>
            <a:endParaRPr lang="en-US"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99298" name="Rectangle 2"/>
          <p:cNvSpPr>
            <a:spLocks noGrp="1" noChangeArrowheads="1"/>
          </p:cNvSpPr>
          <p:nvPr>
            <p:ph type="title"/>
          </p:nvPr>
        </p:nvSpPr>
        <p:spPr/>
        <p:txBody>
          <a:bodyPr/>
          <a:lstStyle/>
          <a:p>
            <a:r>
              <a:rPr lang="en-US" smtClean="0"/>
              <a:t>Block Replacement Policy: LRU</a:t>
            </a:r>
            <a:endParaRPr lang="en-US"/>
          </a:p>
        </p:txBody>
      </p:sp>
      <p:sp>
        <p:nvSpPr>
          <p:cNvPr id="2999299" name="Rectangle 3"/>
          <p:cNvSpPr>
            <a:spLocks noGrp="1" noChangeArrowheads="1"/>
          </p:cNvSpPr>
          <p:nvPr>
            <p:ph type="body" idx="1"/>
          </p:nvPr>
        </p:nvSpPr>
        <p:spPr/>
        <p:txBody>
          <a:bodyPr/>
          <a:lstStyle/>
          <a:p>
            <a:r>
              <a:rPr lang="en-US" dirty="0" smtClean="0"/>
              <a:t>LRU (Least Recently Used)</a:t>
            </a:r>
          </a:p>
          <a:p>
            <a:pPr lvl="1"/>
            <a:r>
              <a:rPr lang="en-US" dirty="0" smtClean="0"/>
              <a:t>Idea: cache out block which has been accessed (read or write) least recently</a:t>
            </a:r>
          </a:p>
          <a:p>
            <a:pPr lvl="1"/>
            <a:r>
              <a:rPr lang="en-US" dirty="0" smtClean="0"/>
              <a:t>Pro: </a:t>
            </a:r>
            <a:r>
              <a:rPr lang="en-US" dirty="0" smtClean="0">
                <a:solidFill>
                  <a:schemeClr val="accent2"/>
                </a:solidFill>
              </a:rPr>
              <a:t>temporal locality </a:t>
            </a:r>
            <a:r>
              <a:rPr lang="en-US" dirty="0" err="1" smtClean="0"/>
              <a:t></a:t>
            </a:r>
            <a:r>
              <a:rPr lang="en-US" dirty="0" smtClean="0"/>
              <a:t> recent past use implies likely future use: in fact, this is a very effective policy</a:t>
            </a:r>
          </a:p>
          <a:p>
            <a:pPr lvl="1"/>
            <a:r>
              <a:rPr lang="en-US" dirty="0" smtClean="0"/>
              <a:t>Con: with 2-way set assoc, easy to keep track (one LRU bit); with 4-way or greater, requires complicated hardware and much time to keep track of this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1346" name="Rectangle 2"/>
          <p:cNvSpPr>
            <a:spLocks noGrp="1" noChangeArrowheads="1"/>
          </p:cNvSpPr>
          <p:nvPr>
            <p:ph type="title"/>
          </p:nvPr>
        </p:nvSpPr>
        <p:spPr/>
        <p:txBody>
          <a:bodyPr/>
          <a:lstStyle/>
          <a:p>
            <a:r>
              <a:rPr lang="en-US" smtClean="0"/>
              <a:t>Block Replacement Example</a:t>
            </a:r>
            <a:endParaRPr lang="en-US"/>
          </a:p>
        </p:txBody>
      </p:sp>
      <p:sp>
        <p:nvSpPr>
          <p:cNvPr id="3001347" name="Rectangle 3"/>
          <p:cNvSpPr>
            <a:spLocks noGrp="1" noChangeArrowheads="1"/>
          </p:cNvSpPr>
          <p:nvPr>
            <p:ph type="body" idx="1"/>
          </p:nvPr>
        </p:nvSpPr>
        <p:spPr/>
        <p:txBody>
          <a:bodyPr/>
          <a:lstStyle/>
          <a:p>
            <a:r>
              <a:rPr lang="en-US" dirty="0" smtClean="0"/>
              <a:t>We have a 2-way set associative cache with a four word total capacity and one word blocks.  We perform the following word accesses (ignore bytes for this problem):</a:t>
            </a:r>
          </a:p>
          <a:p>
            <a:pPr>
              <a:buNone/>
            </a:pPr>
            <a:r>
              <a:rPr lang="en-US" dirty="0" smtClean="0"/>
              <a:t>		</a:t>
            </a:r>
            <a:r>
              <a:rPr lang="en-US" dirty="0" smtClean="0">
                <a:solidFill>
                  <a:schemeClr val="accent1"/>
                </a:solidFill>
              </a:rPr>
              <a:t>0, 2, 0, 1, 4, 0, 2, 3, 5, 4</a:t>
            </a:r>
          </a:p>
          <a:p>
            <a:r>
              <a:rPr lang="en-US" dirty="0" smtClean="0"/>
              <a:t>How many hits and how many misses will there be for the LRU block replacement policy?</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 name="Rectangle 108"/>
          <p:cNvSpPr/>
          <p:nvPr/>
        </p:nvSpPr>
        <p:spPr>
          <a:xfrm>
            <a:off x="6858000" y="838200"/>
            <a:ext cx="1981200" cy="30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03394" name="Rectangle 2"/>
          <p:cNvSpPr>
            <a:spLocks noGrp="1" noChangeArrowheads="1"/>
          </p:cNvSpPr>
          <p:nvPr>
            <p:ph type="title"/>
          </p:nvPr>
        </p:nvSpPr>
        <p:spPr/>
        <p:txBody>
          <a:bodyPr/>
          <a:lstStyle/>
          <a:p>
            <a:r>
              <a:rPr lang="en-US" sz="3600" dirty="0" smtClean="0"/>
              <a:t>Block Replacement Example: LRU</a:t>
            </a:r>
            <a:endParaRPr lang="en-US" sz="3600" dirty="0"/>
          </a:p>
        </p:txBody>
      </p:sp>
      <p:sp>
        <p:nvSpPr>
          <p:cNvPr id="3003395" name="Rectangle 3"/>
          <p:cNvSpPr>
            <a:spLocks noGrp="1" noChangeArrowheads="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solidFill>
                  <a:schemeClr val="accent2"/>
                </a:solidFill>
              </a:rPr>
              <a:t>Addresses 0, 2, 0, 1, 4, 0, ...</a:t>
            </a:r>
            <a:endParaRPr lang="en-US" dirty="0">
              <a:solidFill>
                <a:schemeClr val="accent2"/>
              </a:solidFill>
            </a:endParaRPr>
          </a:p>
        </p:txBody>
      </p:sp>
      <p:sp>
        <p:nvSpPr>
          <p:cNvPr id="3003396" name="Text Box 4"/>
          <p:cNvSpPr txBox="1">
            <a:spLocks noChangeArrowheads="1"/>
          </p:cNvSpPr>
          <p:nvPr/>
        </p:nvSpPr>
        <p:spPr bwMode="auto">
          <a:xfrm>
            <a:off x="7848600" y="685800"/>
            <a:ext cx="382588" cy="519113"/>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397" name="Text Box 5"/>
          <p:cNvSpPr txBox="1">
            <a:spLocks noChangeArrowheads="1"/>
          </p:cNvSpPr>
          <p:nvPr/>
        </p:nvSpPr>
        <p:spPr bwMode="auto">
          <a:xfrm>
            <a:off x="8153400" y="609600"/>
            <a:ext cx="508000" cy="396875"/>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398" name="Text Box 6"/>
          <p:cNvSpPr txBox="1">
            <a:spLocks noChangeArrowheads="1"/>
          </p:cNvSpPr>
          <p:nvPr/>
        </p:nvSpPr>
        <p:spPr bwMode="auto">
          <a:xfrm>
            <a:off x="8458200" y="1716088"/>
            <a:ext cx="382588" cy="519112"/>
          </a:xfrm>
          <a:prstGeom prst="rect">
            <a:avLst/>
          </a:prstGeom>
          <a:noFill/>
          <a:ln w="12700">
            <a:noFill/>
            <a:miter lim="800000"/>
            <a:headEnd/>
            <a:tailEnd/>
          </a:ln>
          <a:effectLst/>
        </p:spPr>
        <p:txBody>
          <a:bodyPr wrap="none">
            <a:prstTxWarp prst="textNoShape">
              <a:avLst/>
            </a:prstTxWarp>
            <a:spAutoFit/>
          </a:bodyPr>
          <a:lstStyle/>
          <a:p>
            <a:r>
              <a:rPr lang="en-US" sz="2800" b="1"/>
              <a:t>2</a:t>
            </a:r>
            <a:endParaRPr lang="en-US" sz="2000" b="1"/>
          </a:p>
        </p:txBody>
      </p:sp>
      <p:sp>
        <p:nvSpPr>
          <p:cNvPr id="3003399" name="Text Box 7"/>
          <p:cNvSpPr txBox="1">
            <a:spLocks noChangeArrowheads="1"/>
          </p:cNvSpPr>
          <p:nvPr/>
        </p:nvSpPr>
        <p:spPr bwMode="auto">
          <a:xfrm>
            <a:off x="7848600" y="4114800"/>
            <a:ext cx="382588" cy="519113"/>
          </a:xfrm>
          <a:prstGeom prst="rect">
            <a:avLst/>
          </a:prstGeom>
          <a:noFill/>
          <a:ln w="12700">
            <a:noFill/>
            <a:miter lim="800000"/>
            <a:headEnd/>
            <a:tailEnd/>
          </a:ln>
          <a:effectLst/>
        </p:spPr>
        <p:txBody>
          <a:bodyPr>
            <a:prstTxWarp prst="textNoShape">
              <a:avLst/>
            </a:prstTxWarp>
            <a:spAutoFit/>
          </a:bodyPr>
          <a:lstStyle/>
          <a:p>
            <a:r>
              <a:rPr lang="en-US" sz="2800" b="1"/>
              <a:t>1</a:t>
            </a:r>
            <a:endParaRPr lang="en-US" sz="2000" b="1"/>
          </a:p>
        </p:txBody>
      </p:sp>
      <p:sp>
        <p:nvSpPr>
          <p:cNvPr id="3003400" name="Text Box 8"/>
          <p:cNvSpPr txBox="1">
            <a:spLocks noChangeArrowheads="1"/>
          </p:cNvSpPr>
          <p:nvPr/>
        </p:nvSpPr>
        <p:spPr bwMode="auto">
          <a:xfrm>
            <a:off x="8153400" y="4038600"/>
            <a:ext cx="609600" cy="396875"/>
          </a:xfrm>
          <a:prstGeom prst="rect">
            <a:avLst/>
          </a:prstGeom>
          <a:noFill/>
          <a:ln w="12700">
            <a:noFill/>
            <a:miter lim="800000"/>
            <a:headEnd/>
            <a:tailEnd/>
          </a:ln>
          <a:effectLst/>
        </p:spPr>
        <p:txBody>
          <a:bodyPr>
            <a:prstTxWarp prst="textNoShape">
              <a:avLst/>
            </a:prstTxWarp>
            <a:spAutoFit/>
          </a:bodyPr>
          <a:lstStyle/>
          <a:p>
            <a:r>
              <a:rPr lang="en-US" sz="2000" b="1">
                <a:solidFill>
                  <a:schemeClr val="hlink"/>
                </a:solidFill>
              </a:rPr>
              <a:t>lru</a:t>
            </a:r>
          </a:p>
        </p:txBody>
      </p:sp>
      <p:sp>
        <p:nvSpPr>
          <p:cNvPr id="3003401" name="Text Box 9"/>
          <p:cNvSpPr txBox="1">
            <a:spLocks noChangeArrowheads="1"/>
          </p:cNvSpPr>
          <p:nvPr/>
        </p:nvSpPr>
        <p:spPr bwMode="auto">
          <a:xfrm>
            <a:off x="7467600" y="304800"/>
            <a:ext cx="763588" cy="396875"/>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loc 0</a:t>
            </a:r>
          </a:p>
        </p:txBody>
      </p:sp>
      <p:sp>
        <p:nvSpPr>
          <p:cNvPr id="3003402" name="Text Box 10"/>
          <p:cNvSpPr txBox="1">
            <a:spLocks noChangeArrowheads="1"/>
          </p:cNvSpPr>
          <p:nvPr/>
        </p:nvSpPr>
        <p:spPr bwMode="auto">
          <a:xfrm>
            <a:off x="8153400" y="304800"/>
            <a:ext cx="763588" cy="396875"/>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loc 1</a:t>
            </a:r>
          </a:p>
        </p:txBody>
      </p:sp>
      <p:grpSp>
        <p:nvGrpSpPr>
          <p:cNvPr id="2" name="Group 11"/>
          <p:cNvGrpSpPr>
            <a:grpSpLocks/>
          </p:cNvGrpSpPr>
          <p:nvPr/>
        </p:nvGrpSpPr>
        <p:grpSpPr bwMode="auto">
          <a:xfrm>
            <a:off x="6858000" y="685800"/>
            <a:ext cx="2057400" cy="914400"/>
            <a:chOff x="4320" y="432"/>
            <a:chExt cx="1296" cy="576"/>
          </a:xfrm>
        </p:grpSpPr>
        <p:grpSp>
          <p:nvGrpSpPr>
            <p:cNvPr id="3" name="Group 12"/>
            <p:cNvGrpSpPr>
              <a:grpSpLocks/>
            </p:cNvGrpSpPr>
            <p:nvPr/>
          </p:nvGrpSpPr>
          <p:grpSpPr bwMode="auto">
            <a:xfrm>
              <a:off x="4752" y="432"/>
              <a:ext cx="864" cy="576"/>
              <a:chOff x="4752" y="576"/>
              <a:chExt cx="864" cy="576"/>
            </a:xfrm>
          </p:grpSpPr>
          <p:sp>
            <p:nvSpPr>
              <p:cNvPr id="3003405" name="Rectangle 13"/>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06" name="Rectangle 14"/>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07" name="Rectangle 15"/>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08" name="Rectangle 16"/>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09" name="Rectangle 17"/>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10" name="Text Box 18"/>
            <p:cNvSpPr txBox="1">
              <a:spLocks noChangeArrowheads="1"/>
            </p:cNvSpPr>
            <p:nvPr/>
          </p:nvSpPr>
          <p:spPr bwMode="auto">
            <a:xfrm>
              <a:off x="4320" y="43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11" name="Text Box 19"/>
            <p:cNvSpPr txBox="1">
              <a:spLocks noChangeArrowheads="1"/>
            </p:cNvSpPr>
            <p:nvPr/>
          </p:nvSpPr>
          <p:spPr bwMode="auto">
            <a:xfrm>
              <a:off x="4320" y="72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grpSp>
        <p:nvGrpSpPr>
          <p:cNvPr id="4" name="Group 20"/>
          <p:cNvGrpSpPr>
            <a:grpSpLocks/>
          </p:cNvGrpSpPr>
          <p:nvPr/>
        </p:nvGrpSpPr>
        <p:grpSpPr bwMode="auto">
          <a:xfrm>
            <a:off x="6858000" y="3581400"/>
            <a:ext cx="2057400" cy="990600"/>
            <a:chOff x="4320" y="2256"/>
            <a:chExt cx="1296" cy="624"/>
          </a:xfrm>
        </p:grpSpPr>
        <p:grpSp>
          <p:nvGrpSpPr>
            <p:cNvPr id="5" name="Group 21"/>
            <p:cNvGrpSpPr>
              <a:grpSpLocks/>
            </p:cNvGrpSpPr>
            <p:nvPr/>
          </p:nvGrpSpPr>
          <p:grpSpPr bwMode="auto">
            <a:xfrm>
              <a:off x="4752" y="2304"/>
              <a:ext cx="864" cy="576"/>
              <a:chOff x="4752" y="576"/>
              <a:chExt cx="864" cy="576"/>
            </a:xfrm>
          </p:grpSpPr>
          <p:sp>
            <p:nvSpPr>
              <p:cNvPr id="3003414" name="Rectangle 22"/>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15" name="Rectangle 23"/>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16" name="Rectangle 24"/>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17" name="Rectangle 25"/>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18" name="Rectangle 26"/>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19" name="Text Box 27"/>
            <p:cNvSpPr txBox="1">
              <a:spLocks noChangeArrowheads="1"/>
            </p:cNvSpPr>
            <p:nvPr/>
          </p:nvSpPr>
          <p:spPr bwMode="auto">
            <a:xfrm>
              <a:off x="4944" y="2304"/>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20" name="Text Box 28"/>
            <p:cNvSpPr txBox="1">
              <a:spLocks noChangeArrowheads="1"/>
            </p:cNvSpPr>
            <p:nvPr/>
          </p:nvSpPr>
          <p:spPr bwMode="auto">
            <a:xfrm>
              <a:off x="5328" y="2304"/>
              <a:ext cx="241" cy="327"/>
            </a:xfrm>
            <a:prstGeom prst="rect">
              <a:avLst/>
            </a:prstGeom>
            <a:noFill/>
            <a:ln w="12700">
              <a:noFill/>
              <a:miter lim="800000"/>
              <a:headEnd/>
              <a:tailEnd/>
            </a:ln>
            <a:effectLst/>
          </p:spPr>
          <p:txBody>
            <a:bodyPr wrap="none">
              <a:prstTxWarp prst="textNoShape">
                <a:avLst/>
              </a:prstTxWarp>
              <a:spAutoFit/>
            </a:bodyPr>
            <a:lstStyle/>
            <a:p>
              <a:r>
                <a:rPr lang="en-US" sz="2800" b="1"/>
                <a:t>2</a:t>
              </a:r>
              <a:endParaRPr lang="en-US" sz="2000" b="1"/>
            </a:p>
          </p:txBody>
        </p:sp>
        <p:sp>
          <p:nvSpPr>
            <p:cNvPr id="3003421" name="Text Box 29"/>
            <p:cNvSpPr txBox="1">
              <a:spLocks noChangeArrowheads="1"/>
            </p:cNvSpPr>
            <p:nvPr/>
          </p:nvSpPr>
          <p:spPr bwMode="auto">
            <a:xfrm>
              <a:off x="5136" y="2256"/>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22" name="Text Box 30"/>
            <p:cNvSpPr txBox="1">
              <a:spLocks noChangeArrowheads="1"/>
            </p:cNvSpPr>
            <p:nvPr/>
          </p:nvSpPr>
          <p:spPr bwMode="auto">
            <a:xfrm>
              <a:off x="4320" y="2304"/>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23" name="Text Box 31"/>
            <p:cNvSpPr txBox="1">
              <a:spLocks noChangeArrowheads="1"/>
            </p:cNvSpPr>
            <p:nvPr/>
          </p:nvSpPr>
          <p:spPr bwMode="auto">
            <a:xfrm>
              <a:off x="4320" y="259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sp>
        <p:nvSpPr>
          <p:cNvPr id="3003424" name="Text Box 32"/>
          <p:cNvSpPr txBox="1">
            <a:spLocks noChangeArrowheads="1"/>
          </p:cNvSpPr>
          <p:nvPr/>
        </p:nvSpPr>
        <p:spPr bwMode="auto">
          <a:xfrm>
            <a:off x="1371600" y="1066800"/>
            <a:ext cx="5400675"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0: miss, bring into set 0 (loc 0)</a:t>
            </a:r>
            <a:endParaRPr lang="en-US" sz="2200">
              <a:solidFill>
                <a:schemeClr val="tx1"/>
              </a:solidFill>
            </a:endParaRPr>
          </a:p>
        </p:txBody>
      </p:sp>
      <p:sp>
        <p:nvSpPr>
          <p:cNvPr id="3003425" name="Text Box 33"/>
          <p:cNvSpPr txBox="1">
            <a:spLocks noChangeArrowheads="1"/>
          </p:cNvSpPr>
          <p:nvPr/>
        </p:nvSpPr>
        <p:spPr bwMode="auto">
          <a:xfrm>
            <a:off x="1371600" y="1905000"/>
            <a:ext cx="5400675"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2: miss, bring into set 0 (loc 1)</a:t>
            </a:r>
          </a:p>
        </p:txBody>
      </p:sp>
      <p:sp>
        <p:nvSpPr>
          <p:cNvPr id="3003426" name="Text Box 34"/>
          <p:cNvSpPr txBox="1">
            <a:spLocks noChangeArrowheads="1"/>
          </p:cNvSpPr>
          <p:nvPr/>
        </p:nvSpPr>
        <p:spPr bwMode="auto">
          <a:xfrm>
            <a:off x="5562600" y="2819400"/>
            <a:ext cx="113188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0: </a:t>
            </a:r>
            <a:r>
              <a:rPr lang="en-US" sz="2800" b="1" u="sng"/>
              <a:t>hit</a:t>
            </a:r>
          </a:p>
        </p:txBody>
      </p:sp>
      <p:sp>
        <p:nvSpPr>
          <p:cNvPr id="3003427" name="Text Box 35"/>
          <p:cNvSpPr txBox="1">
            <a:spLocks noChangeArrowheads="1"/>
          </p:cNvSpPr>
          <p:nvPr/>
        </p:nvSpPr>
        <p:spPr bwMode="auto">
          <a:xfrm>
            <a:off x="1143000" y="3810000"/>
            <a:ext cx="5400675"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1: miss, bring into set 1 (loc 0)</a:t>
            </a:r>
          </a:p>
        </p:txBody>
      </p:sp>
      <p:sp>
        <p:nvSpPr>
          <p:cNvPr id="3003428" name="Text Box 36"/>
          <p:cNvSpPr txBox="1">
            <a:spLocks noChangeArrowheads="1"/>
          </p:cNvSpPr>
          <p:nvPr/>
        </p:nvSpPr>
        <p:spPr bwMode="auto">
          <a:xfrm>
            <a:off x="152400" y="4724400"/>
            <a:ext cx="6742113"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4: miss, bring into set 0 </a:t>
            </a:r>
            <a:r>
              <a:rPr lang="en-US" sz="2400" b="1">
                <a:solidFill>
                  <a:schemeClr val="tx1"/>
                </a:solidFill>
              </a:rPr>
              <a:t>(loc 1, replace 2)</a:t>
            </a:r>
            <a:endParaRPr lang="en-US" sz="2800" b="1">
              <a:solidFill>
                <a:schemeClr val="tx1"/>
              </a:solidFill>
            </a:endParaRPr>
          </a:p>
        </p:txBody>
      </p:sp>
      <p:sp>
        <p:nvSpPr>
          <p:cNvPr id="3003429" name="Text Box 37"/>
          <p:cNvSpPr txBox="1">
            <a:spLocks noChangeArrowheads="1"/>
          </p:cNvSpPr>
          <p:nvPr/>
        </p:nvSpPr>
        <p:spPr bwMode="auto">
          <a:xfrm>
            <a:off x="5562600" y="5867400"/>
            <a:ext cx="1131888"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 0: </a:t>
            </a:r>
            <a:r>
              <a:rPr lang="en-US" sz="2800" b="1" u="sng"/>
              <a:t>hit</a:t>
            </a:r>
          </a:p>
        </p:txBody>
      </p:sp>
      <p:grpSp>
        <p:nvGrpSpPr>
          <p:cNvPr id="6" name="Group 38"/>
          <p:cNvGrpSpPr>
            <a:grpSpLocks/>
          </p:cNvGrpSpPr>
          <p:nvPr/>
        </p:nvGrpSpPr>
        <p:grpSpPr bwMode="auto">
          <a:xfrm>
            <a:off x="6858000" y="1600200"/>
            <a:ext cx="2057400" cy="990600"/>
            <a:chOff x="4320" y="1008"/>
            <a:chExt cx="1296" cy="624"/>
          </a:xfrm>
        </p:grpSpPr>
        <p:grpSp>
          <p:nvGrpSpPr>
            <p:cNvPr id="7" name="Group 39"/>
            <p:cNvGrpSpPr>
              <a:grpSpLocks/>
            </p:cNvGrpSpPr>
            <p:nvPr/>
          </p:nvGrpSpPr>
          <p:grpSpPr bwMode="auto">
            <a:xfrm>
              <a:off x="4320" y="1056"/>
              <a:ext cx="1296" cy="576"/>
              <a:chOff x="4320" y="1056"/>
              <a:chExt cx="1296" cy="576"/>
            </a:xfrm>
          </p:grpSpPr>
          <p:grpSp>
            <p:nvGrpSpPr>
              <p:cNvPr id="8" name="Group 40"/>
              <p:cNvGrpSpPr>
                <a:grpSpLocks/>
              </p:cNvGrpSpPr>
              <p:nvPr/>
            </p:nvGrpSpPr>
            <p:grpSpPr bwMode="auto">
              <a:xfrm>
                <a:off x="4752" y="1056"/>
                <a:ext cx="864" cy="576"/>
                <a:chOff x="4752" y="576"/>
                <a:chExt cx="864" cy="576"/>
              </a:xfrm>
            </p:grpSpPr>
            <p:sp>
              <p:nvSpPr>
                <p:cNvPr id="3003433" name="Rectangle 41"/>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34" name="Rectangle 42"/>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35" name="Rectangle 43"/>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36" name="Rectangle 44"/>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37" name="Rectangle 45"/>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38" name="Text Box 46"/>
              <p:cNvSpPr txBox="1">
                <a:spLocks noChangeArrowheads="1"/>
              </p:cNvSpPr>
              <p:nvPr/>
            </p:nvSpPr>
            <p:spPr bwMode="auto">
              <a:xfrm>
                <a:off x="4944" y="1081"/>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39" name="Text Box 47"/>
              <p:cNvSpPr txBox="1">
                <a:spLocks noChangeArrowheads="1"/>
              </p:cNvSpPr>
              <p:nvPr/>
            </p:nvSpPr>
            <p:spPr bwMode="auto">
              <a:xfrm>
                <a:off x="4320" y="1056"/>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40" name="Text Box 48"/>
              <p:cNvSpPr txBox="1">
                <a:spLocks noChangeArrowheads="1"/>
              </p:cNvSpPr>
              <p:nvPr/>
            </p:nvSpPr>
            <p:spPr bwMode="auto">
              <a:xfrm>
                <a:off x="4320" y="1344"/>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sp>
          <p:nvSpPr>
            <p:cNvPr id="3003441" name="Rectangle 49"/>
            <p:cNvSpPr>
              <a:spLocks noChangeArrowheads="1"/>
            </p:cNvSpPr>
            <p:nvPr/>
          </p:nvSpPr>
          <p:spPr bwMode="auto">
            <a:xfrm>
              <a:off x="5138" y="1008"/>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grpSp>
        <p:nvGrpSpPr>
          <p:cNvPr id="9" name="Group 50"/>
          <p:cNvGrpSpPr>
            <a:grpSpLocks/>
          </p:cNvGrpSpPr>
          <p:nvPr/>
        </p:nvGrpSpPr>
        <p:grpSpPr bwMode="auto">
          <a:xfrm>
            <a:off x="7467600" y="1600200"/>
            <a:ext cx="1087438" cy="396875"/>
            <a:chOff x="4704" y="1008"/>
            <a:chExt cx="685" cy="250"/>
          </a:xfrm>
        </p:grpSpPr>
        <p:sp>
          <p:nvSpPr>
            <p:cNvPr id="3003443" name="Text Box 51"/>
            <p:cNvSpPr txBox="1">
              <a:spLocks noChangeArrowheads="1"/>
            </p:cNvSpPr>
            <p:nvPr/>
          </p:nvSpPr>
          <p:spPr bwMode="auto">
            <a:xfrm>
              <a:off x="4704" y="1008"/>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44" name="Rectangle 52"/>
            <p:cNvSpPr>
              <a:spLocks noChangeArrowheads="1"/>
            </p:cNvSpPr>
            <p:nvPr/>
          </p:nvSpPr>
          <p:spPr bwMode="auto">
            <a:xfrm>
              <a:off x="5198" y="1068"/>
              <a:ext cx="191" cy="131"/>
            </a:xfrm>
            <a:prstGeom prst="rect">
              <a:avLst/>
            </a:prstGeom>
            <a:solidFill>
              <a:schemeClr val="bg1"/>
            </a:solidFill>
            <a:ln w="3175">
              <a:solidFill>
                <a:schemeClr val="bg1"/>
              </a:solidFill>
              <a:miter lim="800000"/>
              <a:headEnd/>
              <a:tailEnd/>
            </a:ln>
            <a:effectLst/>
          </p:spPr>
          <p:txBody>
            <a:bodyPr anchor="ctr">
              <a:prstTxWarp prst="textNoShape">
                <a:avLst/>
              </a:prstTxWarp>
              <a:spAutoFit/>
            </a:bodyPr>
            <a:lstStyle/>
            <a:p>
              <a:endParaRPr lang="en-US"/>
            </a:p>
          </p:txBody>
        </p:sp>
      </p:grpSp>
      <p:grpSp>
        <p:nvGrpSpPr>
          <p:cNvPr id="10" name="Group 53"/>
          <p:cNvGrpSpPr>
            <a:grpSpLocks/>
          </p:cNvGrpSpPr>
          <p:nvPr/>
        </p:nvGrpSpPr>
        <p:grpSpPr bwMode="auto">
          <a:xfrm>
            <a:off x="6858000" y="2600325"/>
            <a:ext cx="2057400" cy="981075"/>
            <a:chOff x="4320" y="1638"/>
            <a:chExt cx="1296" cy="618"/>
          </a:xfrm>
        </p:grpSpPr>
        <p:grpSp>
          <p:nvGrpSpPr>
            <p:cNvPr id="11" name="Group 54"/>
            <p:cNvGrpSpPr>
              <a:grpSpLocks/>
            </p:cNvGrpSpPr>
            <p:nvPr/>
          </p:nvGrpSpPr>
          <p:grpSpPr bwMode="auto">
            <a:xfrm>
              <a:off x="4320" y="1680"/>
              <a:ext cx="1296" cy="576"/>
              <a:chOff x="4320" y="1680"/>
              <a:chExt cx="1296" cy="576"/>
            </a:xfrm>
          </p:grpSpPr>
          <p:grpSp>
            <p:nvGrpSpPr>
              <p:cNvPr id="12" name="Group 55"/>
              <p:cNvGrpSpPr>
                <a:grpSpLocks/>
              </p:cNvGrpSpPr>
              <p:nvPr/>
            </p:nvGrpSpPr>
            <p:grpSpPr bwMode="auto">
              <a:xfrm>
                <a:off x="4752" y="1680"/>
                <a:ext cx="864" cy="576"/>
                <a:chOff x="4752" y="576"/>
                <a:chExt cx="864" cy="576"/>
              </a:xfrm>
            </p:grpSpPr>
            <p:sp>
              <p:nvSpPr>
                <p:cNvPr id="3003448" name="Rectangle 56"/>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49" name="Rectangle 57"/>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50" name="Rectangle 58"/>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51" name="Rectangle 59"/>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52" name="Rectangle 60"/>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53" name="Text Box 61"/>
              <p:cNvSpPr txBox="1">
                <a:spLocks noChangeArrowheads="1"/>
              </p:cNvSpPr>
              <p:nvPr/>
            </p:nvSpPr>
            <p:spPr bwMode="auto">
              <a:xfrm>
                <a:off x="4944" y="1680"/>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54" name="Text Box 62"/>
              <p:cNvSpPr txBox="1">
                <a:spLocks noChangeArrowheads="1"/>
              </p:cNvSpPr>
              <p:nvPr/>
            </p:nvSpPr>
            <p:spPr bwMode="auto">
              <a:xfrm>
                <a:off x="5328" y="1680"/>
                <a:ext cx="241" cy="327"/>
              </a:xfrm>
              <a:prstGeom prst="rect">
                <a:avLst/>
              </a:prstGeom>
              <a:noFill/>
              <a:ln w="12700">
                <a:noFill/>
                <a:miter lim="800000"/>
                <a:headEnd/>
                <a:tailEnd/>
              </a:ln>
              <a:effectLst/>
            </p:spPr>
            <p:txBody>
              <a:bodyPr wrap="none">
                <a:prstTxWarp prst="textNoShape">
                  <a:avLst/>
                </a:prstTxWarp>
                <a:spAutoFit/>
              </a:bodyPr>
              <a:lstStyle/>
              <a:p>
                <a:r>
                  <a:rPr lang="en-US" sz="2800" b="1"/>
                  <a:t>2</a:t>
                </a:r>
                <a:endParaRPr lang="en-US" sz="2000" b="1"/>
              </a:p>
            </p:txBody>
          </p:sp>
          <p:sp>
            <p:nvSpPr>
              <p:cNvPr id="3003455" name="Text Box 63"/>
              <p:cNvSpPr txBox="1">
                <a:spLocks noChangeArrowheads="1"/>
              </p:cNvSpPr>
              <p:nvPr/>
            </p:nvSpPr>
            <p:spPr bwMode="auto">
              <a:xfrm>
                <a:off x="4320" y="168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56" name="Text Box 64"/>
              <p:cNvSpPr txBox="1">
                <a:spLocks noChangeArrowheads="1"/>
              </p:cNvSpPr>
              <p:nvPr/>
            </p:nvSpPr>
            <p:spPr bwMode="auto">
              <a:xfrm>
                <a:off x="4320" y="1968"/>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grpSp>
        <p:sp>
          <p:nvSpPr>
            <p:cNvPr id="3003457" name="Rectangle 65"/>
            <p:cNvSpPr>
              <a:spLocks noChangeArrowheads="1"/>
            </p:cNvSpPr>
            <p:nvPr/>
          </p:nvSpPr>
          <p:spPr bwMode="auto">
            <a:xfrm>
              <a:off x="4704" y="1638"/>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grpSp>
        <p:nvGrpSpPr>
          <p:cNvPr id="13" name="Group 66"/>
          <p:cNvGrpSpPr>
            <a:grpSpLocks/>
          </p:cNvGrpSpPr>
          <p:nvPr/>
        </p:nvGrpSpPr>
        <p:grpSpPr bwMode="auto">
          <a:xfrm>
            <a:off x="7562850" y="2590800"/>
            <a:ext cx="1098550" cy="396875"/>
            <a:chOff x="4764" y="1632"/>
            <a:chExt cx="692" cy="250"/>
          </a:xfrm>
        </p:grpSpPr>
        <p:sp>
          <p:nvSpPr>
            <p:cNvPr id="3003459" name="Text Box 67"/>
            <p:cNvSpPr txBox="1">
              <a:spLocks noChangeArrowheads="1"/>
            </p:cNvSpPr>
            <p:nvPr/>
          </p:nvSpPr>
          <p:spPr bwMode="auto">
            <a:xfrm>
              <a:off x="5136" y="1632"/>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60" name="Rectangle 68"/>
            <p:cNvSpPr>
              <a:spLocks noChangeArrowheads="1"/>
            </p:cNvSpPr>
            <p:nvPr/>
          </p:nvSpPr>
          <p:spPr bwMode="auto">
            <a:xfrm>
              <a:off x="4764" y="1693"/>
              <a:ext cx="221" cy="131"/>
            </a:xfrm>
            <a:prstGeom prst="rect">
              <a:avLst/>
            </a:prstGeom>
            <a:solidFill>
              <a:schemeClr val="bg1"/>
            </a:solidFill>
            <a:ln w="3175">
              <a:solidFill>
                <a:schemeClr val="bg1"/>
              </a:solidFill>
              <a:miter lim="800000"/>
              <a:headEnd/>
              <a:tailEnd/>
            </a:ln>
            <a:effectLst/>
          </p:spPr>
          <p:txBody>
            <a:bodyPr anchor="ctr">
              <a:prstTxWarp prst="textNoShape">
                <a:avLst/>
              </a:prstTxWarp>
              <a:spAutoFit/>
            </a:bodyPr>
            <a:lstStyle/>
            <a:p>
              <a:endParaRPr lang="en-US"/>
            </a:p>
          </p:txBody>
        </p:sp>
      </p:grpSp>
      <p:grpSp>
        <p:nvGrpSpPr>
          <p:cNvPr id="14" name="Group 69"/>
          <p:cNvGrpSpPr>
            <a:grpSpLocks/>
          </p:cNvGrpSpPr>
          <p:nvPr/>
        </p:nvGrpSpPr>
        <p:grpSpPr bwMode="auto">
          <a:xfrm>
            <a:off x="6858000" y="4572000"/>
            <a:ext cx="2057400" cy="1052513"/>
            <a:chOff x="4320" y="2880"/>
            <a:chExt cx="1296" cy="663"/>
          </a:xfrm>
        </p:grpSpPr>
        <p:grpSp>
          <p:nvGrpSpPr>
            <p:cNvPr id="15" name="Group 70"/>
            <p:cNvGrpSpPr>
              <a:grpSpLocks/>
            </p:cNvGrpSpPr>
            <p:nvPr/>
          </p:nvGrpSpPr>
          <p:grpSpPr bwMode="auto">
            <a:xfrm>
              <a:off x="4320" y="2880"/>
              <a:ext cx="1296" cy="663"/>
              <a:chOff x="4320" y="2880"/>
              <a:chExt cx="1296" cy="663"/>
            </a:xfrm>
          </p:grpSpPr>
          <p:grpSp>
            <p:nvGrpSpPr>
              <p:cNvPr id="16" name="Group 71"/>
              <p:cNvGrpSpPr>
                <a:grpSpLocks/>
              </p:cNvGrpSpPr>
              <p:nvPr/>
            </p:nvGrpSpPr>
            <p:grpSpPr bwMode="auto">
              <a:xfrm>
                <a:off x="4320" y="2928"/>
                <a:ext cx="1296" cy="615"/>
                <a:chOff x="1344" y="3552"/>
                <a:chExt cx="1296" cy="615"/>
              </a:xfrm>
            </p:grpSpPr>
            <p:grpSp>
              <p:nvGrpSpPr>
                <p:cNvPr id="17" name="Group 72"/>
                <p:cNvGrpSpPr>
                  <a:grpSpLocks/>
                </p:cNvGrpSpPr>
                <p:nvPr/>
              </p:nvGrpSpPr>
              <p:grpSpPr bwMode="auto">
                <a:xfrm>
                  <a:off x="1776" y="3552"/>
                  <a:ext cx="864" cy="576"/>
                  <a:chOff x="4752" y="576"/>
                  <a:chExt cx="864" cy="576"/>
                </a:xfrm>
              </p:grpSpPr>
              <p:sp>
                <p:nvSpPr>
                  <p:cNvPr id="3003465" name="Rectangle 73"/>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66" name="Rectangle 74"/>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67" name="Rectangle 75"/>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68" name="Rectangle 76"/>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69" name="Rectangle 77"/>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70" name="Text Box 78"/>
                <p:cNvSpPr txBox="1">
                  <a:spLocks noChangeArrowheads="1"/>
                </p:cNvSpPr>
                <p:nvPr/>
              </p:nvSpPr>
              <p:spPr bwMode="auto">
                <a:xfrm>
                  <a:off x="1344" y="355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71" name="Text Box 79"/>
                <p:cNvSpPr txBox="1">
                  <a:spLocks noChangeArrowheads="1"/>
                </p:cNvSpPr>
                <p:nvPr/>
              </p:nvSpPr>
              <p:spPr bwMode="auto">
                <a:xfrm>
                  <a:off x="1344" y="384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sp>
              <p:nvSpPr>
                <p:cNvPr id="3003472" name="Text Box 80"/>
                <p:cNvSpPr txBox="1">
                  <a:spLocks noChangeArrowheads="1"/>
                </p:cNvSpPr>
                <p:nvPr/>
              </p:nvSpPr>
              <p:spPr bwMode="auto">
                <a:xfrm>
                  <a:off x="1920" y="3552"/>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73" name="Text Box 81"/>
                <p:cNvSpPr txBox="1">
                  <a:spLocks noChangeArrowheads="1"/>
                </p:cNvSpPr>
                <p:nvPr/>
              </p:nvSpPr>
              <p:spPr bwMode="auto">
                <a:xfrm>
                  <a:off x="1920" y="3840"/>
                  <a:ext cx="241" cy="327"/>
                </a:xfrm>
                <a:prstGeom prst="rect">
                  <a:avLst/>
                </a:prstGeom>
                <a:noFill/>
                <a:ln w="12700">
                  <a:noFill/>
                  <a:miter lim="800000"/>
                  <a:headEnd/>
                  <a:tailEnd/>
                </a:ln>
                <a:effectLst/>
              </p:spPr>
              <p:txBody>
                <a:bodyPr>
                  <a:prstTxWarp prst="textNoShape">
                    <a:avLst/>
                  </a:prstTxWarp>
                  <a:spAutoFit/>
                </a:bodyPr>
                <a:lstStyle/>
                <a:p>
                  <a:r>
                    <a:rPr lang="en-US" sz="2800" b="1"/>
                    <a:t>1</a:t>
                  </a:r>
                  <a:endParaRPr lang="en-US" sz="2000" b="1"/>
                </a:p>
              </p:txBody>
            </p:sp>
            <p:sp>
              <p:nvSpPr>
                <p:cNvPr id="3003474" name="Text Box 82"/>
                <p:cNvSpPr txBox="1">
                  <a:spLocks noChangeArrowheads="1"/>
                </p:cNvSpPr>
                <p:nvPr/>
              </p:nvSpPr>
              <p:spPr bwMode="auto">
                <a:xfrm>
                  <a:off x="2160" y="3792"/>
                  <a:ext cx="320" cy="231"/>
                </a:xfrm>
                <a:prstGeom prst="rect">
                  <a:avLst/>
                </a:prstGeom>
                <a:noFill/>
                <a:ln w="12700">
                  <a:noFill/>
                  <a:miter lim="800000"/>
                  <a:headEnd/>
                  <a:tailEnd/>
                </a:ln>
                <a:effectLst/>
              </p:spPr>
              <p:txBody>
                <a:bodyPr>
                  <a:prstTxWarp prst="textNoShape">
                    <a:avLst/>
                  </a:prstTxWarp>
                  <a:spAutoFit/>
                </a:bodyPr>
                <a:lstStyle/>
                <a:p>
                  <a:r>
                    <a:rPr lang="en-US" sz="1800" b="1">
                      <a:solidFill>
                        <a:schemeClr val="hlink"/>
                      </a:solidFill>
                    </a:rPr>
                    <a:t>lru</a:t>
                  </a:r>
                  <a:endParaRPr lang="en-US" sz="2000" b="1">
                    <a:solidFill>
                      <a:schemeClr val="hlink"/>
                    </a:solidFill>
                  </a:endParaRPr>
                </a:p>
              </p:txBody>
            </p:sp>
          </p:grpSp>
          <p:sp>
            <p:nvSpPr>
              <p:cNvPr id="3003475" name="Rectangle 83"/>
              <p:cNvSpPr>
                <a:spLocks noChangeArrowheads="1"/>
              </p:cNvSpPr>
              <p:nvPr/>
            </p:nvSpPr>
            <p:spPr bwMode="auto">
              <a:xfrm>
                <a:off x="5136" y="2880"/>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sp>
          <p:nvSpPr>
            <p:cNvPr id="3003476" name="Rectangle 84"/>
            <p:cNvSpPr>
              <a:spLocks noChangeArrowheads="1"/>
            </p:cNvSpPr>
            <p:nvPr/>
          </p:nvSpPr>
          <p:spPr bwMode="auto">
            <a:xfrm>
              <a:off x="5328" y="2930"/>
              <a:ext cx="241" cy="327"/>
            </a:xfrm>
            <a:prstGeom prst="rect">
              <a:avLst/>
            </a:prstGeom>
            <a:noFill/>
            <a:ln w="12700">
              <a:noFill/>
              <a:miter lim="800000"/>
              <a:headEnd/>
              <a:tailEnd/>
            </a:ln>
            <a:effectLst/>
          </p:spPr>
          <p:txBody>
            <a:bodyPr wrap="none">
              <a:prstTxWarp prst="textNoShape">
                <a:avLst/>
              </a:prstTxWarp>
              <a:spAutoFit/>
            </a:bodyPr>
            <a:lstStyle/>
            <a:p>
              <a:r>
                <a:rPr lang="en-US" sz="2800" b="1"/>
                <a:t>2</a:t>
              </a:r>
            </a:p>
          </p:txBody>
        </p:sp>
      </p:grpSp>
      <p:grpSp>
        <p:nvGrpSpPr>
          <p:cNvPr id="18" name="Group 85"/>
          <p:cNvGrpSpPr>
            <a:grpSpLocks/>
          </p:cNvGrpSpPr>
          <p:nvPr/>
        </p:nvGrpSpPr>
        <p:grpSpPr bwMode="auto">
          <a:xfrm>
            <a:off x="8456613" y="4648200"/>
            <a:ext cx="382587" cy="519113"/>
            <a:chOff x="5567" y="2928"/>
            <a:chExt cx="241" cy="327"/>
          </a:xfrm>
        </p:grpSpPr>
        <p:sp>
          <p:nvSpPr>
            <p:cNvPr id="3003478" name="Rectangle 86"/>
            <p:cNvSpPr>
              <a:spLocks noChangeArrowheads="1"/>
            </p:cNvSpPr>
            <p:nvPr/>
          </p:nvSpPr>
          <p:spPr bwMode="auto">
            <a:xfrm>
              <a:off x="5629" y="3003"/>
              <a:ext cx="115" cy="168"/>
            </a:xfrm>
            <a:prstGeom prst="rect">
              <a:avLst/>
            </a:prstGeom>
            <a:solidFill>
              <a:schemeClr val="bg1"/>
            </a:solidFill>
            <a:ln w="12700">
              <a:noFill/>
              <a:miter lim="800000"/>
              <a:headEnd/>
              <a:tailEnd/>
            </a:ln>
            <a:effectLst/>
          </p:spPr>
          <p:txBody>
            <a:bodyPr anchor="ctr">
              <a:prstTxWarp prst="textNoShape">
                <a:avLst/>
              </a:prstTxWarp>
              <a:spAutoFit/>
            </a:bodyPr>
            <a:lstStyle/>
            <a:p>
              <a:endParaRPr lang="en-US"/>
            </a:p>
          </p:txBody>
        </p:sp>
        <p:sp>
          <p:nvSpPr>
            <p:cNvPr id="3003479" name="Text Box 87"/>
            <p:cNvSpPr txBox="1">
              <a:spLocks noChangeArrowheads="1"/>
            </p:cNvSpPr>
            <p:nvPr/>
          </p:nvSpPr>
          <p:spPr bwMode="auto">
            <a:xfrm>
              <a:off x="5567" y="2928"/>
              <a:ext cx="241" cy="327"/>
            </a:xfrm>
            <a:prstGeom prst="rect">
              <a:avLst/>
            </a:prstGeom>
            <a:noFill/>
            <a:ln w="12700">
              <a:noFill/>
              <a:miter lim="800000"/>
              <a:headEnd/>
              <a:tailEnd/>
            </a:ln>
            <a:effectLst/>
          </p:spPr>
          <p:txBody>
            <a:bodyPr wrap="none">
              <a:prstTxWarp prst="textNoShape">
                <a:avLst/>
              </a:prstTxWarp>
              <a:spAutoFit/>
            </a:bodyPr>
            <a:lstStyle/>
            <a:p>
              <a:r>
                <a:rPr lang="en-US" sz="2800" b="1"/>
                <a:t>4</a:t>
              </a:r>
              <a:endParaRPr lang="en-US" sz="2000" b="1"/>
            </a:p>
          </p:txBody>
        </p:sp>
      </p:grpSp>
      <p:grpSp>
        <p:nvGrpSpPr>
          <p:cNvPr id="19" name="Group 88"/>
          <p:cNvGrpSpPr>
            <a:grpSpLocks/>
          </p:cNvGrpSpPr>
          <p:nvPr/>
        </p:nvGrpSpPr>
        <p:grpSpPr bwMode="auto">
          <a:xfrm>
            <a:off x="7467600" y="4576763"/>
            <a:ext cx="1084263" cy="396875"/>
            <a:chOff x="4704" y="2880"/>
            <a:chExt cx="683" cy="250"/>
          </a:xfrm>
        </p:grpSpPr>
        <p:sp>
          <p:nvSpPr>
            <p:cNvPr id="3003481" name="Text Box 89"/>
            <p:cNvSpPr txBox="1">
              <a:spLocks noChangeArrowheads="1"/>
            </p:cNvSpPr>
            <p:nvPr/>
          </p:nvSpPr>
          <p:spPr bwMode="auto">
            <a:xfrm>
              <a:off x="4704" y="2880"/>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482" name="Rectangle 90"/>
            <p:cNvSpPr>
              <a:spLocks noChangeArrowheads="1"/>
            </p:cNvSpPr>
            <p:nvPr/>
          </p:nvSpPr>
          <p:spPr bwMode="auto">
            <a:xfrm>
              <a:off x="5199" y="2945"/>
              <a:ext cx="188" cy="133"/>
            </a:xfrm>
            <a:prstGeom prst="rect">
              <a:avLst/>
            </a:prstGeom>
            <a:solidFill>
              <a:schemeClr val="bg1"/>
            </a:solidFill>
            <a:ln w="12700">
              <a:solidFill>
                <a:schemeClr val="bg1"/>
              </a:solidFill>
              <a:miter lim="800000"/>
              <a:headEnd/>
              <a:tailEnd/>
            </a:ln>
            <a:effectLst/>
          </p:spPr>
          <p:txBody>
            <a:bodyPr anchor="ctr">
              <a:prstTxWarp prst="textNoShape">
                <a:avLst/>
              </a:prstTxWarp>
              <a:spAutoFit/>
            </a:bodyPr>
            <a:lstStyle/>
            <a:p>
              <a:endParaRPr lang="en-US"/>
            </a:p>
          </p:txBody>
        </p:sp>
      </p:grpSp>
      <p:grpSp>
        <p:nvGrpSpPr>
          <p:cNvPr id="20" name="Group 91"/>
          <p:cNvGrpSpPr>
            <a:grpSpLocks/>
          </p:cNvGrpSpPr>
          <p:nvPr/>
        </p:nvGrpSpPr>
        <p:grpSpPr bwMode="auto">
          <a:xfrm>
            <a:off x="6858000" y="5561013"/>
            <a:ext cx="2057400" cy="1054100"/>
            <a:chOff x="4320" y="3503"/>
            <a:chExt cx="1296" cy="664"/>
          </a:xfrm>
        </p:grpSpPr>
        <p:grpSp>
          <p:nvGrpSpPr>
            <p:cNvPr id="21" name="Group 92"/>
            <p:cNvGrpSpPr>
              <a:grpSpLocks/>
            </p:cNvGrpSpPr>
            <p:nvPr/>
          </p:nvGrpSpPr>
          <p:grpSpPr bwMode="auto">
            <a:xfrm>
              <a:off x="4320" y="3552"/>
              <a:ext cx="1296" cy="615"/>
              <a:chOff x="1872" y="3552"/>
              <a:chExt cx="1296" cy="615"/>
            </a:xfrm>
          </p:grpSpPr>
          <p:grpSp>
            <p:nvGrpSpPr>
              <p:cNvPr id="22" name="Group 93"/>
              <p:cNvGrpSpPr>
                <a:grpSpLocks/>
              </p:cNvGrpSpPr>
              <p:nvPr/>
            </p:nvGrpSpPr>
            <p:grpSpPr bwMode="auto">
              <a:xfrm>
                <a:off x="2304" y="3552"/>
                <a:ext cx="864" cy="576"/>
                <a:chOff x="4752" y="576"/>
                <a:chExt cx="864" cy="576"/>
              </a:xfrm>
            </p:grpSpPr>
            <p:sp>
              <p:nvSpPr>
                <p:cNvPr id="3003486" name="Rectangle 94"/>
                <p:cNvSpPr>
                  <a:spLocks noChangeArrowheads="1"/>
                </p:cNvSpPr>
                <p:nvPr/>
              </p:nvSpPr>
              <p:spPr bwMode="auto">
                <a:xfrm>
                  <a:off x="4752" y="576"/>
                  <a:ext cx="864" cy="576"/>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3487" name="Rectangle 95"/>
                <p:cNvSpPr>
                  <a:spLocks noChangeArrowheads="1"/>
                </p:cNvSpPr>
                <p:nvPr/>
              </p:nvSpPr>
              <p:spPr bwMode="auto">
                <a:xfrm>
                  <a:off x="4752"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88" name="Rectangle 96"/>
                <p:cNvSpPr>
                  <a:spLocks noChangeArrowheads="1"/>
                </p:cNvSpPr>
                <p:nvPr/>
              </p:nvSpPr>
              <p:spPr bwMode="auto">
                <a:xfrm>
                  <a:off x="5184" y="576"/>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89" name="Rectangle 97"/>
                <p:cNvSpPr>
                  <a:spLocks noChangeArrowheads="1"/>
                </p:cNvSpPr>
                <p:nvPr/>
              </p:nvSpPr>
              <p:spPr bwMode="auto">
                <a:xfrm>
                  <a:off x="4752"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3490" name="Rectangle 98"/>
                <p:cNvSpPr>
                  <a:spLocks noChangeArrowheads="1"/>
                </p:cNvSpPr>
                <p:nvPr/>
              </p:nvSpPr>
              <p:spPr bwMode="auto">
                <a:xfrm>
                  <a:off x="5184" y="864"/>
                  <a:ext cx="432" cy="288"/>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grpSp>
          <p:sp>
            <p:nvSpPr>
              <p:cNvPr id="3003491" name="Text Box 99"/>
              <p:cNvSpPr txBox="1">
                <a:spLocks noChangeArrowheads="1"/>
              </p:cNvSpPr>
              <p:nvPr/>
            </p:nvSpPr>
            <p:spPr bwMode="auto">
              <a:xfrm>
                <a:off x="1872" y="3552"/>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0</a:t>
                </a:r>
              </a:p>
            </p:txBody>
          </p:sp>
          <p:sp>
            <p:nvSpPr>
              <p:cNvPr id="3003492" name="Text Box 100"/>
              <p:cNvSpPr txBox="1">
                <a:spLocks noChangeArrowheads="1"/>
              </p:cNvSpPr>
              <p:nvPr/>
            </p:nvSpPr>
            <p:spPr bwMode="auto">
              <a:xfrm>
                <a:off x="1872" y="3840"/>
                <a:ext cx="481"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tx1"/>
                    </a:solidFill>
                  </a:rPr>
                  <a:t>set 1</a:t>
                </a:r>
              </a:p>
            </p:txBody>
          </p:sp>
          <p:sp>
            <p:nvSpPr>
              <p:cNvPr id="3003493" name="Text Box 101"/>
              <p:cNvSpPr txBox="1">
                <a:spLocks noChangeArrowheads="1"/>
              </p:cNvSpPr>
              <p:nvPr/>
            </p:nvSpPr>
            <p:spPr bwMode="auto">
              <a:xfrm>
                <a:off x="2448" y="3552"/>
                <a:ext cx="241" cy="327"/>
              </a:xfrm>
              <a:prstGeom prst="rect">
                <a:avLst/>
              </a:prstGeom>
              <a:noFill/>
              <a:ln w="12700">
                <a:noFill/>
                <a:miter lim="800000"/>
                <a:headEnd/>
                <a:tailEnd/>
              </a:ln>
              <a:effectLst/>
            </p:spPr>
            <p:txBody>
              <a:bodyPr wrap="none">
                <a:prstTxWarp prst="textNoShape">
                  <a:avLst/>
                </a:prstTxWarp>
                <a:spAutoFit/>
              </a:bodyPr>
              <a:lstStyle/>
              <a:p>
                <a:r>
                  <a:rPr lang="en-US" sz="2800" b="1"/>
                  <a:t>0</a:t>
                </a:r>
                <a:endParaRPr lang="en-US" sz="2000" b="1"/>
              </a:p>
            </p:txBody>
          </p:sp>
          <p:sp>
            <p:nvSpPr>
              <p:cNvPr id="3003494" name="Text Box 102"/>
              <p:cNvSpPr txBox="1">
                <a:spLocks noChangeArrowheads="1"/>
              </p:cNvSpPr>
              <p:nvPr/>
            </p:nvSpPr>
            <p:spPr bwMode="auto">
              <a:xfrm>
                <a:off x="2880" y="3552"/>
                <a:ext cx="241" cy="327"/>
              </a:xfrm>
              <a:prstGeom prst="rect">
                <a:avLst/>
              </a:prstGeom>
              <a:noFill/>
              <a:ln w="12700">
                <a:noFill/>
                <a:miter lim="800000"/>
                <a:headEnd/>
                <a:tailEnd/>
              </a:ln>
              <a:effectLst/>
            </p:spPr>
            <p:txBody>
              <a:bodyPr wrap="none">
                <a:prstTxWarp prst="textNoShape">
                  <a:avLst/>
                </a:prstTxWarp>
                <a:spAutoFit/>
              </a:bodyPr>
              <a:lstStyle/>
              <a:p>
                <a:r>
                  <a:rPr lang="en-US" sz="2800" b="1"/>
                  <a:t>4</a:t>
                </a:r>
                <a:endParaRPr lang="en-US" sz="2000" b="1"/>
              </a:p>
            </p:txBody>
          </p:sp>
          <p:sp>
            <p:nvSpPr>
              <p:cNvPr id="3003495" name="Text Box 103"/>
              <p:cNvSpPr txBox="1">
                <a:spLocks noChangeArrowheads="1"/>
              </p:cNvSpPr>
              <p:nvPr/>
            </p:nvSpPr>
            <p:spPr bwMode="auto">
              <a:xfrm>
                <a:off x="2448" y="3840"/>
                <a:ext cx="241" cy="327"/>
              </a:xfrm>
              <a:prstGeom prst="rect">
                <a:avLst/>
              </a:prstGeom>
              <a:noFill/>
              <a:ln w="12700">
                <a:noFill/>
                <a:miter lim="800000"/>
                <a:headEnd/>
                <a:tailEnd/>
              </a:ln>
              <a:effectLst/>
            </p:spPr>
            <p:txBody>
              <a:bodyPr>
                <a:prstTxWarp prst="textNoShape">
                  <a:avLst/>
                </a:prstTxWarp>
                <a:spAutoFit/>
              </a:bodyPr>
              <a:lstStyle/>
              <a:p>
                <a:r>
                  <a:rPr lang="en-US" sz="2800" b="1"/>
                  <a:t>1</a:t>
                </a:r>
                <a:endParaRPr lang="en-US" sz="2000" b="1"/>
              </a:p>
            </p:txBody>
          </p:sp>
          <p:sp>
            <p:nvSpPr>
              <p:cNvPr id="3003496" name="Text Box 104"/>
              <p:cNvSpPr txBox="1">
                <a:spLocks noChangeArrowheads="1"/>
              </p:cNvSpPr>
              <p:nvPr/>
            </p:nvSpPr>
            <p:spPr bwMode="auto">
              <a:xfrm>
                <a:off x="2688" y="3792"/>
                <a:ext cx="320" cy="231"/>
              </a:xfrm>
              <a:prstGeom prst="rect">
                <a:avLst/>
              </a:prstGeom>
              <a:noFill/>
              <a:ln w="12700">
                <a:noFill/>
                <a:miter lim="800000"/>
                <a:headEnd/>
                <a:tailEnd/>
              </a:ln>
              <a:effectLst/>
            </p:spPr>
            <p:txBody>
              <a:bodyPr>
                <a:prstTxWarp prst="textNoShape">
                  <a:avLst/>
                </a:prstTxWarp>
                <a:spAutoFit/>
              </a:bodyPr>
              <a:lstStyle/>
              <a:p>
                <a:r>
                  <a:rPr lang="en-US" sz="1800" b="1">
                    <a:solidFill>
                      <a:schemeClr val="hlink"/>
                    </a:solidFill>
                  </a:rPr>
                  <a:t>lru</a:t>
                </a:r>
                <a:endParaRPr lang="en-US" sz="2000" b="1">
                  <a:solidFill>
                    <a:schemeClr val="hlink"/>
                  </a:solidFill>
                </a:endParaRPr>
              </a:p>
            </p:txBody>
          </p:sp>
        </p:grpSp>
        <p:sp>
          <p:nvSpPr>
            <p:cNvPr id="3003497" name="Rectangle 105"/>
            <p:cNvSpPr>
              <a:spLocks noChangeArrowheads="1"/>
            </p:cNvSpPr>
            <p:nvPr/>
          </p:nvSpPr>
          <p:spPr bwMode="auto">
            <a:xfrm>
              <a:off x="4704" y="3503"/>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grpSp>
      <p:grpSp>
        <p:nvGrpSpPr>
          <p:cNvPr id="23" name="Group 106"/>
          <p:cNvGrpSpPr>
            <a:grpSpLocks/>
          </p:cNvGrpSpPr>
          <p:nvPr/>
        </p:nvGrpSpPr>
        <p:grpSpPr bwMode="auto">
          <a:xfrm>
            <a:off x="7562850" y="5562600"/>
            <a:ext cx="1098550" cy="396875"/>
            <a:chOff x="4764" y="3504"/>
            <a:chExt cx="692" cy="250"/>
          </a:xfrm>
        </p:grpSpPr>
        <p:sp>
          <p:nvSpPr>
            <p:cNvPr id="3003499" name="Text Box 107"/>
            <p:cNvSpPr txBox="1">
              <a:spLocks noChangeArrowheads="1"/>
            </p:cNvSpPr>
            <p:nvPr/>
          </p:nvSpPr>
          <p:spPr bwMode="auto">
            <a:xfrm>
              <a:off x="5136" y="3504"/>
              <a:ext cx="320" cy="250"/>
            </a:xfrm>
            <a:prstGeom prst="rect">
              <a:avLst/>
            </a:prstGeom>
            <a:noFill/>
            <a:ln w="12700">
              <a:noFill/>
              <a:miter lim="800000"/>
              <a:headEnd/>
              <a:tailEnd/>
            </a:ln>
            <a:effectLst/>
          </p:spPr>
          <p:txBody>
            <a:bodyPr wrap="none">
              <a:prstTxWarp prst="textNoShape">
                <a:avLst/>
              </a:prstTxWarp>
              <a:spAutoFit/>
            </a:bodyPr>
            <a:lstStyle/>
            <a:p>
              <a:r>
                <a:rPr lang="en-US" sz="2000" b="1">
                  <a:solidFill>
                    <a:schemeClr val="hlink"/>
                  </a:solidFill>
                </a:rPr>
                <a:t>lru</a:t>
              </a:r>
            </a:p>
          </p:txBody>
        </p:sp>
        <p:sp>
          <p:nvSpPr>
            <p:cNvPr id="3003500" name="Rectangle 108"/>
            <p:cNvSpPr>
              <a:spLocks noChangeArrowheads="1"/>
            </p:cNvSpPr>
            <p:nvPr/>
          </p:nvSpPr>
          <p:spPr bwMode="auto">
            <a:xfrm>
              <a:off x="4764" y="3578"/>
              <a:ext cx="194" cy="118"/>
            </a:xfrm>
            <a:prstGeom prst="rect">
              <a:avLst/>
            </a:prstGeom>
            <a:solidFill>
              <a:srgbClr val="32415C"/>
            </a:solidFill>
            <a:ln w="12700">
              <a:noFill/>
              <a:miter lim="800000"/>
              <a:headEnd/>
              <a:tailEnd/>
            </a:ln>
            <a:effectLst/>
          </p:spPr>
          <p:txBody>
            <a:bodyPr anchor="ctr">
              <a:prstTxWarp prst="textNoShape">
                <a:avLst/>
              </a:prstTxWarp>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03424"/>
                                        </p:tgtEl>
                                        <p:attrNameLst>
                                          <p:attrName>style.visibility</p:attrName>
                                        </p:attrNameLst>
                                      </p:cBhvr>
                                      <p:to>
                                        <p:strVal val="visible"/>
                                      </p:to>
                                    </p:set>
                                    <p:anim calcmode="lin" valueType="num">
                                      <p:cBhvr additive="base">
                                        <p:cTn id="7" dur="500" fill="hold"/>
                                        <p:tgtEl>
                                          <p:spTgt spid="3003424"/>
                                        </p:tgtEl>
                                        <p:attrNameLst>
                                          <p:attrName>ppt_x</p:attrName>
                                        </p:attrNameLst>
                                      </p:cBhvr>
                                      <p:tavLst>
                                        <p:tav tm="0">
                                          <p:val>
                                            <p:strVal val="0-#ppt_w/2"/>
                                          </p:val>
                                        </p:tav>
                                        <p:tav tm="100000">
                                          <p:val>
                                            <p:strVal val="#ppt_x"/>
                                          </p:val>
                                        </p:tav>
                                      </p:tavLst>
                                    </p:anim>
                                    <p:anim calcmode="lin" valueType="num">
                                      <p:cBhvr additive="base">
                                        <p:cTn id="8" dur="500" fill="hold"/>
                                        <p:tgtEl>
                                          <p:spTgt spid="30034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0339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0339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03425"/>
                                        </p:tgtEl>
                                        <p:attrNameLst>
                                          <p:attrName>style.visibility</p:attrName>
                                        </p:attrNameLst>
                                      </p:cBhvr>
                                      <p:to>
                                        <p:strVal val="visible"/>
                                      </p:to>
                                    </p:set>
                                    <p:anim calcmode="lin" valueType="num">
                                      <p:cBhvr additive="base">
                                        <p:cTn id="25" dur="500" fill="hold"/>
                                        <p:tgtEl>
                                          <p:spTgt spid="3003425"/>
                                        </p:tgtEl>
                                        <p:attrNameLst>
                                          <p:attrName>ppt_x</p:attrName>
                                        </p:attrNameLst>
                                      </p:cBhvr>
                                      <p:tavLst>
                                        <p:tav tm="0">
                                          <p:val>
                                            <p:strVal val="0-#ppt_w/2"/>
                                          </p:val>
                                        </p:tav>
                                        <p:tav tm="100000">
                                          <p:val>
                                            <p:strVal val="#ppt_x"/>
                                          </p:val>
                                        </p:tav>
                                      </p:tavLst>
                                    </p:anim>
                                    <p:anim calcmode="lin" valueType="num">
                                      <p:cBhvr additive="base">
                                        <p:cTn id="26" dur="500" fill="hold"/>
                                        <p:tgtEl>
                                          <p:spTgt spid="30034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00339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003426"/>
                                        </p:tgtEl>
                                        <p:attrNameLst>
                                          <p:attrName>style.visibility</p:attrName>
                                        </p:attrNameLst>
                                      </p:cBhvr>
                                      <p:to>
                                        <p:strVal val="visible"/>
                                      </p:to>
                                    </p:set>
                                    <p:anim calcmode="lin" valueType="num">
                                      <p:cBhvr additive="base">
                                        <p:cTn id="43" dur="500" fill="hold"/>
                                        <p:tgtEl>
                                          <p:spTgt spid="3003426"/>
                                        </p:tgtEl>
                                        <p:attrNameLst>
                                          <p:attrName>ppt_x</p:attrName>
                                        </p:attrNameLst>
                                      </p:cBhvr>
                                      <p:tavLst>
                                        <p:tav tm="0">
                                          <p:val>
                                            <p:strVal val="0-#ppt_w/2"/>
                                          </p:val>
                                        </p:tav>
                                        <p:tav tm="100000">
                                          <p:val>
                                            <p:strVal val="#ppt_x"/>
                                          </p:val>
                                        </p:tav>
                                      </p:tavLst>
                                    </p:anim>
                                    <p:anim calcmode="lin" valueType="num">
                                      <p:cBhvr additive="base">
                                        <p:cTn id="44" dur="500" fill="hold"/>
                                        <p:tgtEl>
                                          <p:spTgt spid="30034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499"/>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499"/>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3003427"/>
                                        </p:tgtEl>
                                        <p:attrNameLst>
                                          <p:attrName>style.visibility</p:attrName>
                                        </p:attrNameLst>
                                      </p:cBhvr>
                                      <p:to>
                                        <p:strVal val="visible"/>
                                      </p:to>
                                    </p:set>
                                    <p:anim calcmode="lin" valueType="num">
                                      <p:cBhvr additive="base">
                                        <p:cTn id="57" dur="500" fill="hold"/>
                                        <p:tgtEl>
                                          <p:spTgt spid="3003427"/>
                                        </p:tgtEl>
                                        <p:attrNameLst>
                                          <p:attrName>ppt_x</p:attrName>
                                        </p:attrNameLst>
                                      </p:cBhvr>
                                      <p:tavLst>
                                        <p:tav tm="0">
                                          <p:val>
                                            <p:strVal val="0-#ppt_w/2"/>
                                          </p:val>
                                        </p:tav>
                                        <p:tav tm="100000">
                                          <p:val>
                                            <p:strVal val="#ppt_x"/>
                                          </p:val>
                                        </p:tav>
                                      </p:tavLst>
                                    </p:anim>
                                    <p:anim calcmode="lin" valueType="num">
                                      <p:cBhvr additive="base">
                                        <p:cTn id="58" dur="500" fill="hold"/>
                                        <p:tgtEl>
                                          <p:spTgt spid="3003427"/>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300339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300340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499"/>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3003428"/>
                                        </p:tgtEl>
                                        <p:attrNameLst>
                                          <p:attrName>style.visibility</p:attrName>
                                        </p:attrNameLst>
                                      </p:cBhvr>
                                      <p:to>
                                        <p:strVal val="visible"/>
                                      </p:to>
                                    </p:set>
                                    <p:anim calcmode="lin" valueType="num">
                                      <p:cBhvr additive="base">
                                        <p:cTn id="75" dur="500" fill="hold"/>
                                        <p:tgtEl>
                                          <p:spTgt spid="3003428"/>
                                        </p:tgtEl>
                                        <p:attrNameLst>
                                          <p:attrName>ppt_x</p:attrName>
                                        </p:attrNameLst>
                                      </p:cBhvr>
                                      <p:tavLst>
                                        <p:tav tm="0">
                                          <p:val>
                                            <p:strVal val="0-#ppt_w/2"/>
                                          </p:val>
                                        </p:tav>
                                        <p:tav tm="100000">
                                          <p:val>
                                            <p:strVal val="#ppt_x"/>
                                          </p:val>
                                        </p:tav>
                                      </p:tavLst>
                                    </p:anim>
                                    <p:anim calcmode="lin" valueType="num">
                                      <p:cBhvr additive="base">
                                        <p:cTn id="76" dur="500" fill="hold"/>
                                        <p:tgtEl>
                                          <p:spTgt spid="3003428"/>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499"/>
                                          </p:stCondLst>
                                        </p:cTn>
                                        <p:tgtEl>
                                          <p:spTgt spid="1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499"/>
                                          </p:stCondLst>
                                        </p:cTn>
                                        <p:tgtEl>
                                          <p:spTgt spid="1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499"/>
                                          </p:stCondLst>
                                        </p:cTn>
                                        <p:tgtEl>
                                          <p:spTgt spid="2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3003429"/>
                                        </p:tgtEl>
                                        <p:attrNameLst>
                                          <p:attrName>style.visibility</p:attrName>
                                        </p:attrNameLst>
                                      </p:cBhvr>
                                      <p:to>
                                        <p:strVal val="visible"/>
                                      </p:to>
                                    </p:set>
                                    <p:anim calcmode="lin" valueType="num">
                                      <p:cBhvr additive="base">
                                        <p:cTn id="93" dur="500" fill="hold"/>
                                        <p:tgtEl>
                                          <p:spTgt spid="3003429"/>
                                        </p:tgtEl>
                                        <p:attrNameLst>
                                          <p:attrName>ppt_x</p:attrName>
                                        </p:attrNameLst>
                                      </p:cBhvr>
                                      <p:tavLst>
                                        <p:tav tm="0">
                                          <p:val>
                                            <p:strVal val="0-#ppt_w/2"/>
                                          </p:val>
                                        </p:tav>
                                        <p:tav tm="100000">
                                          <p:val>
                                            <p:strVal val="#ppt_x"/>
                                          </p:val>
                                        </p:tav>
                                      </p:tavLst>
                                    </p:anim>
                                    <p:anim calcmode="lin" valueType="num">
                                      <p:cBhvr additive="base">
                                        <p:cTn id="94" dur="500" fill="hold"/>
                                        <p:tgtEl>
                                          <p:spTgt spid="3003429"/>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3396" grpId="0" autoUpdateAnimBg="0"/>
      <p:bldP spid="3003397" grpId="0" autoUpdateAnimBg="0"/>
      <p:bldP spid="3003398" grpId="0" autoUpdateAnimBg="0"/>
      <p:bldP spid="3003399" grpId="0" autoUpdateAnimBg="0"/>
      <p:bldP spid="3003400" grpId="0" autoUpdateAnimBg="0"/>
      <p:bldP spid="3003424" grpId="0" autoUpdateAnimBg="0"/>
      <p:bldP spid="3003425" grpId="0" autoUpdateAnimBg="0"/>
      <p:bldP spid="3003426" grpId="0" autoUpdateAnimBg="0"/>
      <p:bldP spid="3003427" grpId="0" autoUpdateAnimBg="0"/>
      <p:bldP spid="3003428" grpId="0" autoUpdateAnimBg="0"/>
      <p:bldP spid="3003429" grpId="0" autoUpdateAnimBg="0"/>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5442" name="Rectangle 2"/>
          <p:cNvSpPr>
            <a:spLocks noGrp="1" noChangeArrowheads="1"/>
          </p:cNvSpPr>
          <p:nvPr>
            <p:ph type="title"/>
          </p:nvPr>
        </p:nvSpPr>
        <p:spPr/>
        <p:txBody>
          <a:bodyPr/>
          <a:lstStyle/>
          <a:p>
            <a:r>
              <a:rPr lang="en-US" smtClean="0"/>
              <a:t>Big Idea</a:t>
            </a:r>
            <a:endParaRPr lang="en-US"/>
          </a:p>
        </p:txBody>
      </p:sp>
      <p:sp>
        <p:nvSpPr>
          <p:cNvPr id="3005443" name="Rectangle 3"/>
          <p:cNvSpPr>
            <a:spLocks noGrp="1" noChangeArrowheads="1"/>
          </p:cNvSpPr>
          <p:nvPr>
            <p:ph type="body" idx="1"/>
          </p:nvPr>
        </p:nvSpPr>
        <p:spPr/>
        <p:txBody>
          <a:bodyPr/>
          <a:lstStyle/>
          <a:p>
            <a:r>
              <a:rPr lang="en-US" dirty="0" smtClean="0"/>
              <a:t>How to choose between </a:t>
            </a:r>
            <a:r>
              <a:rPr lang="en-US" dirty="0" err="1" smtClean="0"/>
              <a:t>associativity</a:t>
            </a:r>
            <a:r>
              <a:rPr lang="en-US" dirty="0" smtClean="0"/>
              <a:t>, block size, replacement &amp; write policy?</a:t>
            </a:r>
          </a:p>
          <a:p>
            <a:r>
              <a:rPr lang="en-US" dirty="0" smtClean="0"/>
              <a:t>Design against a performance model</a:t>
            </a:r>
          </a:p>
          <a:p>
            <a:pPr lvl="1"/>
            <a:r>
              <a:rPr lang="en-US" dirty="0" smtClean="0"/>
              <a:t>Minimize: </a:t>
            </a:r>
            <a:r>
              <a:rPr lang="en-US" dirty="0" smtClean="0">
                <a:solidFill>
                  <a:schemeClr val="accent2"/>
                </a:solidFill>
              </a:rPr>
              <a:t>Average Memory Access Time </a:t>
            </a:r>
          </a:p>
          <a:p>
            <a:pPr lvl="1">
              <a:buNone/>
            </a:pPr>
            <a:r>
              <a:rPr lang="en-US" dirty="0" smtClean="0"/>
              <a:t>     </a:t>
            </a:r>
            <a:r>
              <a:rPr lang="en-US" dirty="0" smtClean="0">
                <a:solidFill>
                  <a:schemeClr val="accent2"/>
                </a:solidFill>
              </a:rPr>
              <a:t>= Hit Time </a:t>
            </a:r>
            <a:br>
              <a:rPr lang="en-US" dirty="0" smtClean="0">
                <a:solidFill>
                  <a:schemeClr val="accent2"/>
                </a:solidFill>
              </a:rPr>
            </a:br>
            <a:r>
              <a:rPr lang="en-US" dirty="0" smtClean="0">
                <a:solidFill>
                  <a:schemeClr val="accent2"/>
                </a:solidFill>
              </a:rPr>
              <a:t>      +  Miss Penalty </a:t>
            </a:r>
            <a:r>
              <a:rPr lang="en-US" dirty="0" err="1" smtClean="0">
                <a:solidFill>
                  <a:schemeClr val="accent2"/>
                </a:solidFill>
              </a:rPr>
              <a:t>x</a:t>
            </a:r>
            <a:r>
              <a:rPr lang="en-US" dirty="0" smtClean="0">
                <a:solidFill>
                  <a:schemeClr val="accent2"/>
                </a:solidFill>
              </a:rPr>
              <a:t> Miss Rate</a:t>
            </a:r>
          </a:p>
          <a:p>
            <a:pPr lvl="1"/>
            <a:r>
              <a:rPr lang="en-US" dirty="0" smtClean="0"/>
              <a:t>influenced by technology &amp; program behavior</a:t>
            </a:r>
          </a:p>
          <a:p>
            <a:r>
              <a:rPr lang="en-US" dirty="0" smtClean="0"/>
              <a:t>Create the illusion of a memory that is large, cheap, and fast - on average</a:t>
            </a:r>
          </a:p>
          <a:p>
            <a:r>
              <a:rPr lang="en-US" dirty="0" smtClean="0"/>
              <a:t>How can we improve miss penalty?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0578" name="Rectangle 2"/>
          <p:cNvSpPr>
            <a:spLocks noGrp="1" noChangeArrowheads="1"/>
          </p:cNvSpPr>
          <p:nvPr>
            <p:ph type="title"/>
          </p:nvPr>
        </p:nvSpPr>
        <p:spPr/>
        <p:txBody>
          <a:bodyPr/>
          <a:lstStyle/>
          <a:p>
            <a:r>
              <a:rPr lang="en-US" smtClean="0"/>
              <a:t>Memory Caching</a:t>
            </a:r>
            <a:endParaRPr lang="en-US"/>
          </a:p>
        </p:txBody>
      </p:sp>
      <p:sp>
        <p:nvSpPr>
          <p:cNvPr id="2840579" name="Rectangle 3"/>
          <p:cNvSpPr>
            <a:spLocks noGrp="1" noChangeArrowheads="1"/>
          </p:cNvSpPr>
          <p:nvPr>
            <p:ph type="body" idx="1"/>
          </p:nvPr>
        </p:nvSpPr>
        <p:spPr/>
        <p:txBody>
          <a:bodyPr/>
          <a:lstStyle/>
          <a:p>
            <a:r>
              <a:rPr lang="en-US" dirty="0" smtClean="0"/>
              <a:t>Mismatch between processor and memory speeds leads us to add a new level: a memory </a:t>
            </a:r>
            <a:r>
              <a:rPr lang="en-US" dirty="0" smtClean="0">
                <a:solidFill>
                  <a:schemeClr val="accent1"/>
                </a:solidFill>
              </a:rPr>
              <a:t>cache</a:t>
            </a:r>
          </a:p>
          <a:p>
            <a:r>
              <a:rPr lang="en-US" dirty="0" smtClean="0"/>
              <a:t>Implemented with same IC processing technology as the CPU (usually integrated on same chip): faster but more expensive than DRAM memory.</a:t>
            </a:r>
          </a:p>
          <a:p>
            <a:r>
              <a:rPr lang="en-US" dirty="0" smtClean="0">
                <a:solidFill>
                  <a:schemeClr val="accent1"/>
                </a:solidFill>
              </a:rPr>
              <a:t>Cache is a copy of a subset of main memory.</a:t>
            </a:r>
          </a:p>
          <a:p>
            <a:r>
              <a:rPr lang="en-US" dirty="0" smtClean="0"/>
              <a:t>Most processors have separate caches for instructions and data.</a:t>
            </a:r>
            <a:endParaRPr 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7490" name="Rectangle 2"/>
          <p:cNvSpPr>
            <a:spLocks noGrp="1" noChangeArrowheads="1"/>
          </p:cNvSpPr>
          <p:nvPr>
            <p:ph type="title"/>
          </p:nvPr>
        </p:nvSpPr>
        <p:spPr/>
        <p:txBody>
          <a:bodyPr/>
          <a:lstStyle/>
          <a:p>
            <a:r>
              <a:rPr lang="en-US" smtClean="0"/>
              <a:t>Improving Miss Penalty</a:t>
            </a:r>
            <a:endParaRPr lang="en-US"/>
          </a:p>
        </p:txBody>
      </p:sp>
      <p:sp>
        <p:nvSpPr>
          <p:cNvPr id="3007491" name="Rectangle 3"/>
          <p:cNvSpPr>
            <a:spLocks noGrp="1" noChangeArrowheads="1"/>
          </p:cNvSpPr>
          <p:nvPr>
            <p:ph type="body" idx="1"/>
          </p:nvPr>
        </p:nvSpPr>
        <p:spPr/>
        <p:txBody>
          <a:bodyPr/>
          <a:lstStyle/>
          <a:p>
            <a:r>
              <a:rPr lang="en-US" dirty="0" smtClean="0"/>
              <a:t>When caches first became popular, Miss Penalty ~ 10 processor clock cycles</a:t>
            </a:r>
          </a:p>
          <a:p>
            <a:r>
              <a:rPr lang="en-US" dirty="0" smtClean="0"/>
              <a:t>Today 2400 MHz Processor (0.4 ns per clock cycle) and 80 ns to go to DRAM </a:t>
            </a:r>
            <a:br>
              <a:rPr lang="en-US" dirty="0" smtClean="0"/>
            </a:br>
            <a:r>
              <a:rPr lang="en-US" dirty="0" err="1" smtClean="0"/>
              <a:t></a:t>
            </a:r>
            <a:r>
              <a:rPr lang="en-US" dirty="0" smtClean="0"/>
              <a:t> 200 processor clock cycles!</a:t>
            </a:r>
            <a:endParaRPr lang="en-US" dirty="0"/>
          </a:p>
        </p:txBody>
      </p:sp>
      <p:sp>
        <p:nvSpPr>
          <p:cNvPr id="3007492" name="Text Box 4"/>
          <p:cNvSpPr txBox="1">
            <a:spLocks noChangeArrowheads="1"/>
          </p:cNvSpPr>
          <p:nvPr/>
        </p:nvSpPr>
        <p:spPr bwMode="auto">
          <a:xfrm>
            <a:off x="1821299" y="4230688"/>
            <a:ext cx="617101" cy="400110"/>
          </a:xfrm>
          <a:prstGeom prst="rect">
            <a:avLst/>
          </a:prstGeom>
          <a:noFill/>
          <a:ln w="12700">
            <a:noFill/>
            <a:miter lim="800000"/>
            <a:headEnd/>
            <a:tailEnd/>
          </a:ln>
          <a:effectLst/>
        </p:spPr>
        <p:txBody>
          <a:bodyPr wrap="none">
            <a:prstTxWarp prst="textNoShape">
              <a:avLst/>
            </a:prstTxWarp>
            <a:spAutoFit/>
          </a:bodyPr>
          <a:lstStyle/>
          <a:p>
            <a:pPr algn="ctr"/>
            <a:r>
              <a:rPr lang="en-US" sz="2000" dirty="0"/>
              <a:t>Proc</a:t>
            </a:r>
          </a:p>
        </p:txBody>
      </p:sp>
      <p:sp>
        <p:nvSpPr>
          <p:cNvPr id="3007493" name="Rectangle 5"/>
          <p:cNvSpPr>
            <a:spLocks noChangeArrowheads="1"/>
          </p:cNvSpPr>
          <p:nvPr/>
        </p:nvSpPr>
        <p:spPr bwMode="auto">
          <a:xfrm>
            <a:off x="1819275" y="4181475"/>
            <a:ext cx="666750" cy="542925"/>
          </a:xfrm>
          <a:prstGeom prst="rect">
            <a:avLst/>
          </a:pr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3007494" name="Rectangle 6"/>
          <p:cNvSpPr>
            <a:spLocks noChangeArrowheads="1"/>
          </p:cNvSpPr>
          <p:nvPr/>
        </p:nvSpPr>
        <p:spPr bwMode="auto">
          <a:xfrm>
            <a:off x="3200400" y="3638550"/>
            <a:ext cx="2952750" cy="1695450"/>
          </a:xfrm>
          <a:prstGeom prst="rect">
            <a:avLst/>
          </a:prstGeom>
          <a:solidFill>
            <a:schemeClr val="bg2"/>
          </a:solidFill>
          <a:ln w="12700">
            <a:solidFill>
              <a:schemeClr val="tx1"/>
            </a:solidFill>
            <a:miter lim="800000"/>
            <a:headEnd/>
            <a:tailEnd/>
          </a:ln>
          <a:effectLst/>
        </p:spPr>
        <p:txBody>
          <a:bodyPr wrap="none" anchor="ctr">
            <a:prstTxWarp prst="textNoShape">
              <a:avLst/>
            </a:prstTxWarp>
          </a:bodyPr>
          <a:lstStyle/>
          <a:p>
            <a:pPr algn="ctr"/>
            <a:endParaRPr lang="en-US" sz="2000"/>
          </a:p>
        </p:txBody>
      </p:sp>
      <p:sp>
        <p:nvSpPr>
          <p:cNvPr id="3007495" name="Line 7"/>
          <p:cNvSpPr>
            <a:spLocks noChangeShapeType="1"/>
          </p:cNvSpPr>
          <p:nvPr/>
        </p:nvSpPr>
        <p:spPr bwMode="auto">
          <a:xfrm>
            <a:off x="2447925" y="4457700"/>
            <a:ext cx="742950" cy="9525"/>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grpSp>
        <p:nvGrpSpPr>
          <p:cNvPr id="2" name="Group 8"/>
          <p:cNvGrpSpPr>
            <a:grpSpLocks/>
          </p:cNvGrpSpPr>
          <p:nvPr/>
        </p:nvGrpSpPr>
        <p:grpSpPr bwMode="auto">
          <a:xfrm>
            <a:off x="4219575" y="3914775"/>
            <a:ext cx="1676400" cy="1133475"/>
            <a:chOff x="3984" y="3222"/>
            <a:chExt cx="1056" cy="714"/>
          </a:xfrm>
        </p:grpSpPr>
        <p:sp>
          <p:nvSpPr>
            <p:cNvPr id="3007497" name="Rectangle 9"/>
            <p:cNvSpPr>
              <a:spLocks noChangeArrowheads="1"/>
            </p:cNvSpPr>
            <p:nvPr/>
          </p:nvSpPr>
          <p:spPr bwMode="auto">
            <a:xfrm>
              <a:off x="3984" y="3300"/>
              <a:ext cx="390" cy="480"/>
            </a:xfrm>
            <a:prstGeom prst="rect">
              <a:avLst/>
            </a:prstGeom>
            <a:noFill/>
            <a:ln w="28575">
              <a:solidFill>
                <a:schemeClr val="hlink"/>
              </a:solidFill>
              <a:miter lim="800000"/>
              <a:headEnd/>
              <a:tailEnd/>
            </a:ln>
            <a:effectLst/>
          </p:spPr>
          <p:txBody>
            <a:bodyPr wrap="none" anchor="ctr">
              <a:prstTxWarp prst="textNoShape">
                <a:avLst/>
              </a:prstTxWarp>
            </a:bodyPr>
            <a:lstStyle/>
            <a:p>
              <a:endParaRPr lang="en-US"/>
            </a:p>
          </p:txBody>
        </p:sp>
        <p:sp>
          <p:nvSpPr>
            <p:cNvPr id="3007498" name="Text Box 10"/>
            <p:cNvSpPr txBox="1">
              <a:spLocks noChangeArrowheads="1"/>
            </p:cNvSpPr>
            <p:nvPr/>
          </p:nvSpPr>
          <p:spPr bwMode="auto">
            <a:xfrm>
              <a:off x="4077" y="3458"/>
              <a:ext cx="263" cy="250"/>
            </a:xfrm>
            <a:prstGeom prst="rect">
              <a:avLst/>
            </a:prstGeom>
            <a:noFill/>
            <a:ln w="28575">
              <a:noFill/>
              <a:miter lim="800000"/>
              <a:headEnd/>
              <a:tailEnd/>
            </a:ln>
            <a:effectLst/>
          </p:spPr>
          <p:txBody>
            <a:bodyPr wrap="none">
              <a:prstTxWarp prst="textNoShape">
                <a:avLst/>
              </a:prstTxWarp>
              <a:spAutoFit/>
            </a:bodyPr>
            <a:lstStyle/>
            <a:p>
              <a:r>
                <a:rPr lang="en-US" sz="2000"/>
                <a:t>$</a:t>
              </a:r>
              <a:r>
                <a:rPr lang="en-US" sz="2000" baseline="-25000"/>
                <a:t>2</a:t>
              </a:r>
              <a:endParaRPr lang="en-US" sz="2000"/>
            </a:p>
          </p:txBody>
        </p:sp>
        <p:sp>
          <p:nvSpPr>
            <p:cNvPr id="3007499" name="Line 11"/>
            <p:cNvSpPr>
              <a:spLocks noChangeShapeType="1"/>
            </p:cNvSpPr>
            <p:nvPr/>
          </p:nvSpPr>
          <p:spPr bwMode="auto">
            <a:xfrm>
              <a:off x="3984" y="3390"/>
              <a:ext cx="384" cy="0"/>
            </a:xfrm>
            <a:prstGeom prst="lin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3007500" name="Line 12"/>
            <p:cNvSpPr>
              <a:spLocks noChangeShapeType="1"/>
            </p:cNvSpPr>
            <p:nvPr/>
          </p:nvSpPr>
          <p:spPr bwMode="auto">
            <a:xfrm>
              <a:off x="3984" y="3720"/>
              <a:ext cx="384" cy="0"/>
            </a:xfrm>
            <a:prstGeom prst="lin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3007501" name="Line 13"/>
            <p:cNvSpPr>
              <a:spLocks noChangeShapeType="1"/>
            </p:cNvSpPr>
            <p:nvPr/>
          </p:nvSpPr>
          <p:spPr bwMode="auto">
            <a:xfrm>
              <a:off x="4075" y="3310"/>
              <a:ext cx="0" cy="470"/>
            </a:xfrm>
            <a:prstGeom prst="line">
              <a:avLst/>
            </a:prstGeom>
            <a:noFill/>
            <a:ln w="28575">
              <a:solidFill>
                <a:schemeClr val="hlink"/>
              </a:solidFill>
              <a:round/>
              <a:headEnd/>
              <a:tailEnd/>
            </a:ln>
            <a:effectLst/>
          </p:spPr>
          <p:txBody>
            <a:bodyPr wrap="none" anchor="ctr">
              <a:prstTxWarp prst="textNoShape">
                <a:avLst/>
              </a:prstTxWarp>
            </a:bodyPr>
            <a:lstStyle/>
            <a:p>
              <a:endParaRPr lang="en-US"/>
            </a:p>
          </p:txBody>
        </p:sp>
        <p:sp>
          <p:nvSpPr>
            <p:cNvPr id="3007502" name="Rectangle 14"/>
            <p:cNvSpPr>
              <a:spLocks noChangeArrowheads="1"/>
            </p:cNvSpPr>
            <p:nvPr/>
          </p:nvSpPr>
          <p:spPr bwMode="auto">
            <a:xfrm>
              <a:off x="4554" y="3222"/>
              <a:ext cx="486" cy="714"/>
            </a:xfrm>
            <a:prstGeom prst="rect">
              <a:avLst/>
            </a:prstGeom>
            <a:noFill/>
            <a:ln w="28575">
              <a:solidFill>
                <a:schemeClr val="hlink"/>
              </a:solidFill>
              <a:miter lim="800000"/>
              <a:headEnd/>
              <a:tailEnd/>
            </a:ln>
            <a:effectLst/>
          </p:spPr>
          <p:txBody>
            <a:bodyPr wrap="none" anchor="ctr">
              <a:prstTxWarp prst="textNoShape">
                <a:avLst/>
              </a:prstTxWarp>
            </a:bodyPr>
            <a:lstStyle/>
            <a:p>
              <a:endParaRPr lang="en-US"/>
            </a:p>
          </p:txBody>
        </p:sp>
        <p:sp>
          <p:nvSpPr>
            <p:cNvPr id="3007503" name="Text Box 15"/>
            <p:cNvSpPr txBox="1">
              <a:spLocks noChangeArrowheads="1"/>
            </p:cNvSpPr>
            <p:nvPr/>
          </p:nvSpPr>
          <p:spPr bwMode="auto">
            <a:xfrm>
              <a:off x="4614" y="3277"/>
              <a:ext cx="308" cy="529"/>
            </a:xfrm>
            <a:prstGeom prst="rect">
              <a:avLst/>
            </a:prstGeom>
            <a:noFill/>
            <a:ln w="28575">
              <a:noFill/>
              <a:miter lim="800000"/>
              <a:headEnd/>
              <a:tailEnd/>
            </a:ln>
            <a:effectLst/>
          </p:spPr>
          <p:txBody>
            <a:bodyPr vert="eaVert" wrap="none">
              <a:prstTxWarp prst="textNoShape">
                <a:avLst/>
              </a:prstTxWarp>
              <a:spAutoFit/>
            </a:bodyPr>
            <a:lstStyle/>
            <a:p>
              <a:r>
                <a:rPr lang="en-US" sz="2000"/>
                <a:t>DRAM</a:t>
              </a:r>
            </a:p>
          </p:txBody>
        </p:sp>
        <p:sp>
          <p:nvSpPr>
            <p:cNvPr id="3007504" name="Line 16"/>
            <p:cNvSpPr>
              <a:spLocks noChangeShapeType="1"/>
            </p:cNvSpPr>
            <p:nvPr/>
          </p:nvSpPr>
          <p:spPr bwMode="auto">
            <a:xfrm>
              <a:off x="4374" y="3546"/>
              <a:ext cx="180" cy="0"/>
            </a:xfrm>
            <a:prstGeom prst="line">
              <a:avLst/>
            </a:prstGeom>
            <a:noFill/>
            <a:ln w="28575">
              <a:solidFill>
                <a:schemeClr val="hlink"/>
              </a:solidFill>
              <a:round/>
              <a:headEnd type="triangle" w="med" len="med"/>
              <a:tailEnd type="triangle" w="med" len="med"/>
            </a:ln>
            <a:effectLst/>
          </p:spPr>
          <p:txBody>
            <a:bodyPr wrap="none" anchor="ctr">
              <a:prstTxWarp prst="textNoShape">
                <a:avLst/>
              </a:prstTxWarp>
            </a:bodyPr>
            <a:lstStyle/>
            <a:p>
              <a:endParaRPr lang="en-US"/>
            </a:p>
          </p:txBody>
        </p:sp>
      </p:grpSp>
      <p:grpSp>
        <p:nvGrpSpPr>
          <p:cNvPr id="3" name="Group 17"/>
          <p:cNvGrpSpPr>
            <a:grpSpLocks/>
          </p:cNvGrpSpPr>
          <p:nvPr/>
        </p:nvGrpSpPr>
        <p:grpSpPr bwMode="auto">
          <a:xfrm>
            <a:off x="3343275" y="3771900"/>
            <a:ext cx="2667000" cy="1352550"/>
            <a:chOff x="2040" y="3156"/>
            <a:chExt cx="1680" cy="852"/>
          </a:xfrm>
        </p:grpSpPr>
        <p:sp>
          <p:nvSpPr>
            <p:cNvPr id="3007506" name="Rectangle 18"/>
            <p:cNvSpPr>
              <a:spLocks noChangeArrowheads="1"/>
            </p:cNvSpPr>
            <p:nvPr/>
          </p:nvSpPr>
          <p:spPr bwMode="auto">
            <a:xfrm>
              <a:off x="2040" y="3420"/>
              <a:ext cx="360" cy="288"/>
            </a:xfrm>
            <a:prstGeom prst="rect">
              <a:avLst/>
            </a:prstGeom>
            <a:noFill/>
            <a:ln w="12700">
              <a:solidFill>
                <a:schemeClr val="folHlink"/>
              </a:solidFill>
              <a:miter lim="800000"/>
              <a:headEnd/>
              <a:tailEnd/>
            </a:ln>
            <a:effectLst/>
          </p:spPr>
          <p:txBody>
            <a:bodyPr wrap="none" anchor="ctr">
              <a:prstTxWarp prst="textNoShape">
                <a:avLst/>
              </a:prstTxWarp>
            </a:bodyPr>
            <a:lstStyle/>
            <a:p>
              <a:endParaRPr lang="en-US"/>
            </a:p>
          </p:txBody>
        </p:sp>
        <p:sp>
          <p:nvSpPr>
            <p:cNvPr id="3007507" name="Text Box 19"/>
            <p:cNvSpPr txBox="1">
              <a:spLocks noChangeArrowheads="1"/>
            </p:cNvSpPr>
            <p:nvPr/>
          </p:nvSpPr>
          <p:spPr bwMode="auto">
            <a:xfrm>
              <a:off x="2120" y="3439"/>
              <a:ext cx="205" cy="250"/>
            </a:xfrm>
            <a:prstGeom prst="rect">
              <a:avLst/>
            </a:prstGeom>
            <a:noFill/>
            <a:ln w="12700">
              <a:noFill/>
              <a:miter lim="800000"/>
              <a:headEnd/>
              <a:tailEnd/>
            </a:ln>
            <a:effectLst/>
          </p:spPr>
          <p:txBody>
            <a:bodyPr wrap="none">
              <a:prstTxWarp prst="textNoShape">
                <a:avLst/>
              </a:prstTxWarp>
              <a:spAutoFit/>
            </a:bodyPr>
            <a:lstStyle/>
            <a:p>
              <a:r>
                <a:rPr lang="en-US" sz="2000"/>
                <a:t>$</a:t>
              </a:r>
            </a:p>
          </p:txBody>
        </p:sp>
        <p:sp>
          <p:nvSpPr>
            <p:cNvPr id="3007508" name="Line 20"/>
            <p:cNvSpPr>
              <a:spLocks noChangeShapeType="1"/>
            </p:cNvSpPr>
            <p:nvPr/>
          </p:nvSpPr>
          <p:spPr bwMode="auto">
            <a:xfrm>
              <a:off x="2040" y="3474"/>
              <a:ext cx="354" cy="0"/>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007509" name="Line 21"/>
            <p:cNvSpPr>
              <a:spLocks noChangeShapeType="1"/>
            </p:cNvSpPr>
            <p:nvPr/>
          </p:nvSpPr>
          <p:spPr bwMode="auto">
            <a:xfrm>
              <a:off x="2040" y="3672"/>
              <a:ext cx="354" cy="0"/>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007510" name="Line 22"/>
            <p:cNvSpPr>
              <a:spLocks noChangeShapeType="1"/>
            </p:cNvSpPr>
            <p:nvPr/>
          </p:nvSpPr>
          <p:spPr bwMode="auto">
            <a:xfrm>
              <a:off x="2124" y="3426"/>
              <a:ext cx="0" cy="282"/>
            </a:xfrm>
            <a:prstGeom prst="line">
              <a:avLst/>
            </a:prstGeom>
            <a:noFill/>
            <a:ln w="12700">
              <a:solidFill>
                <a:schemeClr val="folHlink"/>
              </a:solidFill>
              <a:round/>
              <a:headEnd/>
              <a:tailEnd/>
            </a:ln>
            <a:effectLst/>
          </p:spPr>
          <p:txBody>
            <a:bodyPr wrap="none" anchor="ctr">
              <a:prstTxWarp prst="textNoShape">
                <a:avLst/>
              </a:prstTxWarp>
            </a:bodyPr>
            <a:lstStyle/>
            <a:p>
              <a:endParaRPr lang="en-US"/>
            </a:p>
          </p:txBody>
        </p:sp>
        <p:sp>
          <p:nvSpPr>
            <p:cNvPr id="3007511" name="Rectangle 23"/>
            <p:cNvSpPr>
              <a:spLocks noChangeArrowheads="1"/>
            </p:cNvSpPr>
            <p:nvPr/>
          </p:nvSpPr>
          <p:spPr bwMode="auto">
            <a:xfrm>
              <a:off x="2556" y="3156"/>
              <a:ext cx="1164" cy="852"/>
            </a:xfrm>
            <a:prstGeom prst="rect">
              <a:avLst/>
            </a:prstGeom>
            <a:noFill/>
            <a:ln w="28575">
              <a:solidFill>
                <a:schemeClr val="folHlink"/>
              </a:solidFill>
              <a:miter lim="800000"/>
              <a:headEnd/>
              <a:tailEnd/>
            </a:ln>
            <a:effectLst/>
          </p:spPr>
          <p:txBody>
            <a:bodyPr wrap="none" anchor="ctr">
              <a:prstTxWarp prst="textNoShape">
                <a:avLst/>
              </a:prstTxWarp>
            </a:bodyPr>
            <a:lstStyle/>
            <a:p>
              <a:endParaRPr lang="en-US"/>
            </a:p>
          </p:txBody>
        </p:sp>
        <p:sp>
          <p:nvSpPr>
            <p:cNvPr id="3007512" name="Line 24"/>
            <p:cNvSpPr>
              <a:spLocks noChangeShapeType="1"/>
            </p:cNvSpPr>
            <p:nvPr/>
          </p:nvSpPr>
          <p:spPr bwMode="auto">
            <a:xfrm>
              <a:off x="2394" y="3564"/>
              <a:ext cx="180" cy="0"/>
            </a:xfrm>
            <a:prstGeom prst="line">
              <a:avLst/>
            </a:prstGeom>
            <a:noFill/>
            <a:ln w="12700">
              <a:solidFill>
                <a:schemeClr val="folHlink"/>
              </a:solidFill>
              <a:round/>
              <a:headEnd type="triangle" w="med" len="med"/>
              <a:tailEnd type="triangle" w="med" len="med"/>
            </a:ln>
            <a:effectLst/>
          </p:spPr>
          <p:txBody>
            <a:bodyPr wrap="none" anchor="ctr">
              <a:prstTxWarp prst="textNoShape">
                <a:avLst/>
              </a:prstTxWarp>
            </a:bodyPr>
            <a:lstStyle/>
            <a:p>
              <a:endParaRPr lang="en-US"/>
            </a:p>
          </p:txBody>
        </p:sp>
      </p:grpSp>
      <p:sp>
        <p:nvSpPr>
          <p:cNvPr id="3007513" name="Text Box 25"/>
          <p:cNvSpPr txBox="1">
            <a:spLocks noChangeArrowheads="1"/>
          </p:cNvSpPr>
          <p:nvPr/>
        </p:nvSpPr>
        <p:spPr bwMode="auto">
          <a:xfrm>
            <a:off x="3213100" y="3640138"/>
            <a:ext cx="776288" cy="396875"/>
          </a:xfrm>
          <a:prstGeom prst="rect">
            <a:avLst/>
          </a:prstGeom>
          <a:noFill/>
          <a:ln w="12700">
            <a:noFill/>
            <a:miter lim="800000"/>
            <a:headEnd/>
            <a:tailEnd/>
          </a:ln>
          <a:effectLst/>
        </p:spPr>
        <p:txBody>
          <a:bodyPr wrap="none">
            <a:prstTxWarp prst="textNoShape">
              <a:avLst/>
            </a:prstTxWarp>
            <a:spAutoFit/>
          </a:bodyPr>
          <a:lstStyle/>
          <a:p>
            <a:r>
              <a:rPr lang="en-US" sz="2000"/>
              <a:t>MEM</a:t>
            </a:r>
          </a:p>
        </p:txBody>
      </p:sp>
      <p:sp>
        <p:nvSpPr>
          <p:cNvPr id="3007514" name="Text Box 26"/>
          <p:cNvSpPr txBox="1">
            <a:spLocks noChangeArrowheads="1"/>
          </p:cNvSpPr>
          <p:nvPr/>
        </p:nvSpPr>
        <p:spPr bwMode="auto">
          <a:xfrm>
            <a:off x="676275" y="5429250"/>
            <a:ext cx="8162925" cy="946150"/>
          </a:xfrm>
          <a:prstGeom prst="rect">
            <a:avLst/>
          </a:prstGeom>
          <a:noFill/>
          <a:ln w="12700">
            <a:noFill/>
            <a:miter lim="800000"/>
            <a:headEnd/>
            <a:tailEnd/>
          </a:ln>
          <a:effectLst/>
        </p:spPr>
        <p:txBody>
          <a:bodyPr>
            <a:prstTxWarp prst="textNoShape">
              <a:avLst/>
            </a:prstTxWarp>
            <a:spAutoFit/>
          </a:bodyPr>
          <a:lstStyle/>
          <a:p>
            <a:pPr>
              <a:spcBef>
                <a:spcPct val="50000"/>
              </a:spcBef>
            </a:pPr>
            <a:r>
              <a:rPr lang="en-US" sz="2800" b="1" dirty="0">
                <a:solidFill>
                  <a:schemeClr val="tx1"/>
                </a:solidFill>
                <a:latin typeface="18 VAG Rounded Bold   07390"/>
              </a:rPr>
              <a:t>Solution: another cache between memory and the processor cache: </a:t>
            </a:r>
            <a:r>
              <a:rPr lang="en-US" sz="2800" b="1" u="sng" dirty="0">
                <a:solidFill>
                  <a:schemeClr val="accent2"/>
                </a:solidFill>
                <a:latin typeface="18 VAG Rounded Bold   07390"/>
              </a:rPr>
              <a:t>Second Level (L2) Cache</a:t>
            </a:r>
            <a:endParaRPr lang="en-US" sz="2800" u="sng" dirty="0">
              <a:solidFill>
                <a:schemeClr val="accent2"/>
              </a:solidFill>
              <a:latin typeface="18 VAG Rounded Bold   0739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007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7514" grpId="0" autoUpdateAnimBg="0"/>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And in Conclusion…</a:t>
            </a:r>
            <a:endParaRPr lang="en-US" dirty="0"/>
          </a:p>
        </p:txBody>
      </p:sp>
      <p:sp>
        <p:nvSpPr>
          <p:cNvPr id="2882563" name="Rectangle 3"/>
          <p:cNvSpPr>
            <a:spLocks noGrp="1" noChangeArrowheads="1"/>
          </p:cNvSpPr>
          <p:nvPr>
            <p:ph type="body" idx="1"/>
          </p:nvPr>
        </p:nvSpPr>
        <p:spPr/>
        <p:txBody>
          <a:bodyPr/>
          <a:lstStyle/>
          <a:p>
            <a:r>
              <a:rPr lang="en-US" dirty="0" smtClean="0"/>
              <a:t>We would like to have the capacity of disk at the speed of the processor: unfortunately this is not feasible.</a:t>
            </a:r>
          </a:p>
          <a:p>
            <a:r>
              <a:rPr lang="en-US" dirty="0" smtClean="0"/>
              <a:t>So we create a memory hierarchy:</a:t>
            </a:r>
          </a:p>
          <a:p>
            <a:pPr lvl="1"/>
            <a:r>
              <a:rPr lang="en-US" dirty="0" smtClean="0"/>
              <a:t>each successively lower level contains “most used” data from next higher level</a:t>
            </a:r>
          </a:p>
          <a:p>
            <a:pPr lvl="1"/>
            <a:r>
              <a:rPr lang="en-US" dirty="0" smtClean="0"/>
              <a:t>exploits </a:t>
            </a:r>
            <a:r>
              <a:rPr lang="en-US" dirty="0" smtClean="0">
                <a:solidFill>
                  <a:schemeClr val="accent1"/>
                </a:solidFill>
              </a:rPr>
              <a:t>temporal &amp; spatial locality </a:t>
            </a:r>
          </a:p>
          <a:p>
            <a:pPr lvl="1"/>
            <a:r>
              <a:rPr lang="en-US" dirty="0" smtClean="0"/>
              <a:t>do the common case fast, worry less about the exceptions </a:t>
            </a:r>
            <a:br>
              <a:rPr lang="en-US" dirty="0" smtClean="0"/>
            </a:br>
            <a:r>
              <a:rPr lang="en-US" dirty="0" smtClean="0"/>
              <a:t>(design principle of MIPS)</a:t>
            </a:r>
          </a:p>
          <a:p>
            <a:r>
              <a:rPr lang="en-US" dirty="0" smtClean="0">
                <a:solidFill>
                  <a:schemeClr val="accent2"/>
                </a:solidFill>
              </a:rPr>
              <a:t>Locality of reference is a Big Idea</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6050" name="Rectangle 2"/>
          <p:cNvSpPr>
            <a:spLocks noGrp="1" noChangeArrowheads="1"/>
          </p:cNvSpPr>
          <p:nvPr>
            <p:ph type="title"/>
          </p:nvPr>
        </p:nvSpPr>
        <p:spPr>
          <a:xfrm>
            <a:off x="762000" y="152400"/>
            <a:ext cx="7010400" cy="474663"/>
          </a:xfrm>
        </p:spPr>
        <p:txBody>
          <a:bodyPr/>
          <a:lstStyle/>
          <a:p>
            <a:r>
              <a:rPr lang="en-US" dirty="0"/>
              <a:t>And in Conclusion…</a:t>
            </a:r>
          </a:p>
        </p:txBody>
      </p:sp>
      <p:sp>
        <p:nvSpPr>
          <p:cNvPr id="2946051" name="Rectangle 3"/>
          <p:cNvSpPr>
            <a:spLocks noGrp="1" noChangeArrowheads="1"/>
          </p:cNvSpPr>
          <p:nvPr>
            <p:ph type="body" idx="1"/>
          </p:nvPr>
        </p:nvSpPr>
        <p:spPr>
          <a:xfrm>
            <a:off x="457200" y="1143000"/>
            <a:ext cx="8296275" cy="2597150"/>
          </a:xfrm>
        </p:spPr>
        <p:txBody>
          <a:bodyPr/>
          <a:lstStyle/>
          <a:p>
            <a:r>
              <a:rPr lang="en-US" dirty="0"/>
              <a:t>Mechanism for transparent movement of data among levels of a storage hierarchy</a:t>
            </a:r>
          </a:p>
          <a:p>
            <a:pPr lvl="1">
              <a:lnSpc>
                <a:spcPct val="45000"/>
              </a:lnSpc>
            </a:pPr>
            <a:r>
              <a:rPr lang="en-US" dirty="0"/>
              <a:t>set of address/value bindings</a:t>
            </a:r>
          </a:p>
          <a:p>
            <a:pPr lvl="1">
              <a:lnSpc>
                <a:spcPct val="45000"/>
              </a:lnSpc>
            </a:pPr>
            <a:r>
              <a:rPr lang="en-US" dirty="0"/>
              <a:t>address </a:t>
            </a:r>
            <a:r>
              <a:rPr lang="en-US" sz="3200" dirty="0" err="1">
                <a:solidFill>
                  <a:schemeClr val="accent3">
                    <a:lumMod val="20000"/>
                    <a:lumOff val="80000"/>
                  </a:schemeClr>
                </a:solidFill>
                <a:latin typeface="Symbol" pitchFamily="-65" charset="2"/>
              </a:rPr>
              <a:t></a:t>
            </a:r>
            <a:r>
              <a:rPr lang="en-US" dirty="0">
                <a:solidFill>
                  <a:schemeClr val="accent3">
                    <a:lumMod val="20000"/>
                    <a:lumOff val="80000"/>
                  </a:schemeClr>
                </a:solidFill>
              </a:rPr>
              <a:t> </a:t>
            </a:r>
            <a:r>
              <a:rPr lang="en-US" dirty="0"/>
              <a:t>index to set of candidates</a:t>
            </a:r>
          </a:p>
          <a:p>
            <a:pPr lvl="1">
              <a:lnSpc>
                <a:spcPct val="45000"/>
              </a:lnSpc>
            </a:pPr>
            <a:r>
              <a:rPr lang="en-US" dirty="0"/>
              <a:t>compare desired address with tag</a:t>
            </a:r>
          </a:p>
          <a:p>
            <a:pPr lvl="1">
              <a:lnSpc>
                <a:spcPct val="45000"/>
              </a:lnSpc>
            </a:pPr>
            <a:r>
              <a:rPr lang="en-US" dirty="0"/>
              <a:t>service hit or miss</a:t>
            </a:r>
          </a:p>
          <a:p>
            <a:pPr lvl="2">
              <a:lnSpc>
                <a:spcPct val="45000"/>
              </a:lnSpc>
            </a:pPr>
            <a:r>
              <a:rPr lang="en-US" dirty="0"/>
              <a:t>load new block and binding on miss</a:t>
            </a:r>
          </a:p>
        </p:txBody>
      </p:sp>
      <p:grpSp>
        <p:nvGrpSpPr>
          <p:cNvPr id="2" name="Group 4"/>
          <p:cNvGrpSpPr>
            <a:grpSpLocks/>
          </p:cNvGrpSpPr>
          <p:nvPr/>
        </p:nvGrpSpPr>
        <p:grpSpPr bwMode="auto">
          <a:xfrm>
            <a:off x="276225" y="3581400"/>
            <a:ext cx="8581962" cy="2832100"/>
            <a:chOff x="192" y="691"/>
            <a:chExt cx="5400" cy="2154"/>
          </a:xfrm>
        </p:grpSpPr>
        <p:sp>
          <p:nvSpPr>
            <p:cNvPr id="2946053" name="Rectangle 5"/>
            <p:cNvSpPr>
              <a:spLocks noChangeArrowheads="1"/>
            </p:cNvSpPr>
            <p:nvPr/>
          </p:nvSpPr>
          <p:spPr bwMode="auto">
            <a:xfrm>
              <a:off x="720" y="1722"/>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4" name="Rectangle 6"/>
            <p:cNvSpPr>
              <a:spLocks noChangeArrowheads="1"/>
            </p:cNvSpPr>
            <p:nvPr/>
          </p:nvSpPr>
          <p:spPr bwMode="auto">
            <a:xfrm>
              <a:off x="576" y="1722"/>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5" name="Rectangle 7"/>
            <p:cNvSpPr>
              <a:spLocks noChangeArrowheads="1"/>
            </p:cNvSpPr>
            <p:nvPr/>
          </p:nvSpPr>
          <p:spPr bwMode="auto">
            <a:xfrm>
              <a:off x="1344"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6" name="Rectangle 8"/>
            <p:cNvSpPr>
              <a:spLocks noChangeArrowheads="1"/>
            </p:cNvSpPr>
            <p:nvPr/>
          </p:nvSpPr>
          <p:spPr bwMode="auto">
            <a:xfrm>
              <a:off x="2400"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7" name="Rectangle 9"/>
            <p:cNvSpPr>
              <a:spLocks noChangeArrowheads="1"/>
            </p:cNvSpPr>
            <p:nvPr/>
          </p:nvSpPr>
          <p:spPr bwMode="auto">
            <a:xfrm>
              <a:off x="3456"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8" name="Rectangle 10"/>
            <p:cNvSpPr>
              <a:spLocks noChangeArrowheads="1"/>
            </p:cNvSpPr>
            <p:nvPr/>
          </p:nvSpPr>
          <p:spPr bwMode="auto">
            <a:xfrm>
              <a:off x="4512" y="172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59" name="Rectangle 11"/>
            <p:cNvSpPr>
              <a:spLocks noChangeArrowheads="1"/>
            </p:cNvSpPr>
            <p:nvPr/>
          </p:nvSpPr>
          <p:spPr bwMode="auto">
            <a:xfrm>
              <a:off x="720" y="1914"/>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0" name="Rectangle 12"/>
            <p:cNvSpPr>
              <a:spLocks noChangeArrowheads="1"/>
            </p:cNvSpPr>
            <p:nvPr/>
          </p:nvSpPr>
          <p:spPr bwMode="auto">
            <a:xfrm>
              <a:off x="576" y="1914"/>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1" name="Rectangle 13"/>
            <p:cNvSpPr>
              <a:spLocks noChangeArrowheads="1"/>
            </p:cNvSpPr>
            <p:nvPr/>
          </p:nvSpPr>
          <p:spPr bwMode="auto">
            <a:xfrm>
              <a:off x="1344"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2" name="Rectangle 14"/>
            <p:cNvSpPr>
              <a:spLocks noChangeArrowheads="1"/>
            </p:cNvSpPr>
            <p:nvPr/>
          </p:nvSpPr>
          <p:spPr bwMode="auto">
            <a:xfrm>
              <a:off x="2400"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3" name="Rectangle 15"/>
            <p:cNvSpPr>
              <a:spLocks noChangeArrowheads="1"/>
            </p:cNvSpPr>
            <p:nvPr/>
          </p:nvSpPr>
          <p:spPr bwMode="auto">
            <a:xfrm>
              <a:off x="3456"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4" name="Rectangle 16"/>
            <p:cNvSpPr>
              <a:spLocks noChangeArrowheads="1"/>
            </p:cNvSpPr>
            <p:nvPr/>
          </p:nvSpPr>
          <p:spPr bwMode="auto">
            <a:xfrm>
              <a:off x="4512" y="191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5" name="Rectangle 17"/>
            <p:cNvSpPr>
              <a:spLocks noChangeArrowheads="1"/>
            </p:cNvSpPr>
            <p:nvPr/>
          </p:nvSpPr>
          <p:spPr bwMode="auto">
            <a:xfrm>
              <a:off x="720" y="2106"/>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6" name="Rectangle 18"/>
            <p:cNvSpPr>
              <a:spLocks noChangeArrowheads="1"/>
            </p:cNvSpPr>
            <p:nvPr/>
          </p:nvSpPr>
          <p:spPr bwMode="auto">
            <a:xfrm>
              <a:off x="576" y="2106"/>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7" name="Rectangle 19"/>
            <p:cNvSpPr>
              <a:spLocks noChangeArrowheads="1"/>
            </p:cNvSpPr>
            <p:nvPr/>
          </p:nvSpPr>
          <p:spPr bwMode="auto">
            <a:xfrm>
              <a:off x="1344"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8" name="Rectangle 20"/>
            <p:cNvSpPr>
              <a:spLocks noChangeArrowheads="1"/>
            </p:cNvSpPr>
            <p:nvPr/>
          </p:nvSpPr>
          <p:spPr bwMode="auto">
            <a:xfrm>
              <a:off x="2400"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69" name="Rectangle 21"/>
            <p:cNvSpPr>
              <a:spLocks noChangeArrowheads="1"/>
            </p:cNvSpPr>
            <p:nvPr/>
          </p:nvSpPr>
          <p:spPr bwMode="auto">
            <a:xfrm>
              <a:off x="3456"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0" name="Rectangle 22"/>
            <p:cNvSpPr>
              <a:spLocks noChangeArrowheads="1"/>
            </p:cNvSpPr>
            <p:nvPr/>
          </p:nvSpPr>
          <p:spPr bwMode="auto">
            <a:xfrm>
              <a:off x="4512" y="210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1" name="Rectangle 23"/>
            <p:cNvSpPr>
              <a:spLocks noChangeArrowheads="1"/>
            </p:cNvSpPr>
            <p:nvPr/>
          </p:nvSpPr>
          <p:spPr bwMode="auto">
            <a:xfrm>
              <a:off x="720" y="2298"/>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2" name="Rectangle 24"/>
            <p:cNvSpPr>
              <a:spLocks noChangeArrowheads="1"/>
            </p:cNvSpPr>
            <p:nvPr/>
          </p:nvSpPr>
          <p:spPr bwMode="auto">
            <a:xfrm>
              <a:off x="576" y="2298"/>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3" name="Rectangle 25"/>
            <p:cNvSpPr>
              <a:spLocks noChangeArrowheads="1"/>
            </p:cNvSpPr>
            <p:nvPr/>
          </p:nvSpPr>
          <p:spPr bwMode="auto">
            <a:xfrm>
              <a:off x="1344"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4" name="Rectangle 26"/>
            <p:cNvSpPr>
              <a:spLocks noChangeArrowheads="1"/>
            </p:cNvSpPr>
            <p:nvPr/>
          </p:nvSpPr>
          <p:spPr bwMode="auto">
            <a:xfrm>
              <a:off x="2400"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5" name="Rectangle 27"/>
            <p:cNvSpPr>
              <a:spLocks noChangeArrowheads="1"/>
            </p:cNvSpPr>
            <p:nvPr/>
          </p:nvSpPr>
          <p:spPr bwMode="auto">
            <a:xfrm>
              <a:off x="3456"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6" name="Rectangle 28"/>
            <p:cNvSpPr>
              <a:spLocks noChangeArrowheads="1"/>
            </p:cNvSpPr>
            <p:nvPr/>
          </p:nvSpPr>
          <p:spPr bwMode="auto">
            <a:xfrm>
              <a:off x="4512" y="229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7" name="Rectangle 29"/>
            <p:cNvSpPr>
              <a:spLocks noChangeArrowheads="1"/>
            </p:cNvSpPr>
            <p:nvPr/>
          </p:nvSpPr>
          <p:spPr bwMode="auto">
            <a:xfrm>
              <a:off x="720" y="2490"/>
              <a:ext cx="62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8" name="Rectangle 30"/>
            <p:cNvSpPr>
              <a:spLocks noChangeArrowheads="1"/>
            </p:cNvSpPr>
            <p:nvPr/>
          </p:nvSpPr>
          <p:spPr bwMode="auto">
            <a:xfrm>
              <a:off x="576" y="2490"/>
              <a:ext cx="144"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79" name="Rectangle 31"/>
            <p:cNvSpPr>
              <a:spLocks noChangeArrowheads="1"/>
            </p:cNvSpPr>
            <p:nvPr/>
          </p:nvSpPr>
          <p:spPr bwMode="auto">
            <a:xfrm>
              <a:off x="1344"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80" name="Rectangle 32"/>
            <p:cNvSpPr>
              <a:spLocks noChangeArrowheads="1"/>
            </p:cNvSpPr>
            <p:nvPr/>
          </p:nvSpPr>
          <p:spPr bwMode="auto">
            <a:xfrm>
              <a:off x="2400"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81" name="Rectangle 33"/>
            <p:cNvSpPr>
              <a:spLocks noChangeArrowheads="1"/>
            </p:cNvSpPr>
            <p:nvPr/>
          </p:nvSpPr>
          <p:spPr bwMode="auto">
            <a:xfrm>
              <a:off x="3456"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46082" name="Rectangle 34"/>
            <p:cNvSpPr>
              <a:spLocks noChangeArrowheads="1"/>
            </p:cNvSpPr>
            <p:nvPr/>
          </p:nvSpPr>
          <p:spPr bwMode="auto">
            <a:xfrm>
              <a:off x="4512" y="249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grpSp>
          <p:nvGrpSpPr>
            <p:cNvPr id="3" name="Group 35"/>
            <p:cNvGrpSpPr>
              <a:grpSpLocks/>
            </p:cNvGrpSpPr>
            <p:nvPr/>
          </p:nvGrpSpPr>
          <p:grpSpPr bwMode="auto">
            <a:xfrm>
              <a:off x="336" y="1168"/>
              <a:ext cx="5114" cy="635"/>
              <a:chOff x="336" y="880"/>
              <a:chExt cx="5114" cy="635"/>
            </a:xfrm>
          </p:grpSpPr>
          <p:sp>
            <p:nvSpPr>
              <p:cNvPr id="2946084" name="Text Box 36"/>
              <p:cNvSpPr txBox="1">
                <a:spLocks noChangeArrowheads="1"/>
              </p:cNvSpPr>
              <p:nvPr/>
            </p:nvSpPr>
            <p:spPr bwMode="auto">
              <a:xfrm>
                <a:off x="336" y="880"/>
                <a:ext cx="638"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46085" name="Text Box 37"/>
              <p:cNvSpPr txBox="1">
                <a:spLocks noChangeArrowheads="1"/>
              </p:cNvSpPr>
              <p:nvPr/>
            </p:nvSpPr>
            <p:spPr bwMode="auto">
              <a:xfrm>
                <a:off x="816" y="1120"/>
                <a:ext cx="489"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sp>
            <p:nvSpPr>
              <p:cNvPr id="2946086" name="Text Box 38"/>
              <p:cNvSpPr txBox="1">
                <a:spLocks noChangeArrowheads="1"/>
              </p:cNvSpPr>
              <p:nvPr/>
            </p:nvSpPr>
            <p:spPr bwMode="auto">
              <a:xfrm>
                <a:off x="1536" y="1091"/>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rgbClr val="FF0000"/>
                    </a:solidFill>
                    <a:latin typeface="Courier New" pitchFamily="-65" charset="0"/>
                  </a:rPr>
                  <a:t>0xc-f</a:t>
                </a:r>
                <a:endParaRPr lang="en-US" sz="2800" b="1" dirty="0">
                  <a:solidFill>
                    <a:srgbClr val="FF0000"/>
                  </a:solidFill>
                  <a:latin typeface="Times" pitchFamily="-65" charset="0"/>
                </a:endParaRPr>
              </a:p>
            </p:txBody>
          </p:sp>
          <p:sp>
            <p:nvSpPr>
              <p:cNvPr id="2946087" name="Text Box 39"/>
              <p:cNvSpPr txBox="1">
                <a:spLocks noChangeArrowheads="1"/>
              </p:cNvSpPr>
              <p:nvPr/>
            </p:nvSpPr>
            <p:spPr bwMode="auto">
              <a:xfrm>
                <a:off x="2592" y="1076"/>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0x8-b</a:t>
                </a:r>
                <a:endParaRPr lang="en-US" sz="2800" b="1" dirty="0">
                  <a:solidFill>
                    <a:schemeClr val="tx1"/>
                  </a:solidFill>
                  <a:latin typeface="Times" pitchFamily="-65" charset="0"/>
                </a:endParaRPr>
              </a:p>
            </p:txBody>
          </p:sp>
          <p:sp>
            <p:nvSpPr>
              <p:cNvPr id="2946088" name="Text Box 40"/>
              <p:cNvSpPr txBox="1">
                <a:spLocks noChangeArrowheads="1"/>
              </p:cNvSpPr>
              <p:nvPr/>
            </p:nvSpPr>
            <p:spPr bwMode="auto">
              <a:xfrm>
                <a:off x="3648" y="1076"/>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0x4-7</a:t>
                </a:r>
                <a:endParaRPr lang="en-US" sz="2800" b="1" dirty="0">
                  <a:solidFill>
                    <a:schemeClr val="tx1"/>
                  </a:solidFill>
                  <a:latin typeface="Times" pitchFamily="-65" charset="0"/>
                </a:endParaRPr>
              </a:p>
            </p:txBody>
          </p:sp>
          <p:sp>
            <p:nvSpPr>
              <p:cNvPr id="2946089" name="Text Box 41"/>
              <p:cNvSpPr txBox="1">
                <a:spLocks noChangeArrowheads="1"/>
              </p:cNvSpPr>
              <p:nvPr/>
            </p:nvSpPr>
            <p:spPr bwMode="auto">
              <a:xfrm>
                <a:off x="4656" y="1076"/>
                <a:ext cx="794" cy="398"/>
              </a:xfrm>
              <a:prstGeom prst="rect">
                <a:avLst/>
              </a:prstGeom>
              <a:noFill/>
              <a:ln w="9525">
                <a:noFill/>
                <a:miter lim="800000"/>
                <a:headEnd/>
                <a:tailEnd/>
              </a:ln>
              <a:effectLst/>
            </p:spPr>
            <p:txBody>
              <a:bodyPr wrap="none">
                <a:prstTxWarp prst="textNoShape">
                  <a:avLst/>
                </a:prstTxWarp>
                <a:spAutoFit/>
              </a:bodyPr>
              <a:lstStyle/>
              <a:p>
                <a:r>
                  <a:rPr lang="en-US" sz="2800" b="1" dirty="0" smtClean="0">
                    <a:solidFill>
                      <a:schemeClr val="tx1"/>
                    </a:solidFill>
                    <a:latin typeface="Courier New" pitchFamily="-65" charset="0"/>
                  </a:rPr>
                  <a:t>0x0-3</a:t>
                </a:r>
                <a:endParaRPr lang="en-US" sz="2800" b="1" u="sng" dirty="0">
                  <a:solidFill>
                    <a:schemeClr val="tx1"/>
                  </a:solidFill>
                  <a:latin typeface="Times" pitchFamily="-65" charset="0"/>
                </a:endParaRPr>
              </a:p>
            </p:txBody>
          </p:sp>
        </p:grpSp>
        <p:sp>
          <p:nvSpPr>
            <p:cNvPr id="2946090" name="Text Box 42"/>
            <p:cNvSpPr txBox="1">
              <a:spLocks noChangeArrowheads="1"/>
            </p:cNvSpPr>
            <p:nvPr/>
          </p:nvSpPr>
          <p:spPr bwMode="auto">
            <a:xfrm>
              <a:off x="192" y="1665"/>
              <a:ext cx="250" cy="395"/>
            </a:xfrm>
            <a:prstGeom prst="rect">
              <a:avLst/>
            </a:prstGeom>
            <a:noFill/>
            <a:ln w="9525">
              <a:noFill/>
              <a:miter lim="800000"/>
              <a:headEnd/>
              <a:tailEnd/>
            </a:ln>
            <a:effectLst/>
          </p:spPr>
          <p:txBody>
            <a:bodyPr wrap="none">
              <a:prstTxWarp prst="textNoShape">
                <a:avLst/>
              </a:prstTxWarp>
              <a:spAutoFit/>
            </a:bodyPr>
            <a:lstStyle/>
            <a:p>
              <a:r>
                <a:rPr lang="en-US" sz="2800" b="1" dirty="0">
                  <a:solidFill>
                    <a:schemeClr val="tx1"/>
                  </a:solidFill>
                  <a:latin typeface="Courier New" pitchFamily="-65" charset="0"/>
                </a:rPr>
                <a:t>0</a:t>
              </a:r>
              <a:endParaRPr lang="en-US" sz="2800" dirty="0">
                <a:solidFill>
                  <a:schemeClr val="tx1"/>
                </a:solidFill>
                <a:latin typeface="Times" pitchFamily="-65" charset="0"/>
              </a:endParaRPr>
            </a:p>
          </p:txBody>
        </p:sp>
        <p:sp>
          <p:nvSpPr>
            <p:cNvPr id="2946091" name="Text Box 43"/>
            <p:cNvSpPr txBox="1">
              <a:spLocks noChangeArrowheads="1"/>
            </p:cNvSpPr>
            <p:nvPr/>
          </p:nvSpPr>
          <p:spPr bwMode="auto">
            <a:xfrm>
              <a:off x="192" y="1857"/>
              <a:ext cx="250" cy="395"/>
            </a:xfrm>
            <a:prstGeom prst="rect">
              <a:avLst/>
            </a:prstGeom>
            <a:noFill/>
            <a:ln w="9525">
              <a:noFill/>
              <a:miter lim="800000"/>
              <a:headEnd/>
              <a:tailEnd/>
            </a:ln>
            <a:effectLst/>
          </p:spPr>
          <p:txBody>
            <a:bodyPr wrap="none">
              <a:prstTxWarp prst="textNoShape">
                <a:avLst/>
              </a:prstTxWarp>
              <a:spAutoFit/>
            </a:bodyPr>
            <a:lstStyle/>
            <a:p>
              <a:r>
                <a:rPr lang="en-US" sz="2800" b="1">
                  <a:solidFill>
                    <a:srgbClr val="FF0000"/>
                  </a:solidFill>
                  <a:latin typeface="Courier New" pitchFamily="-65" charset="0"/>
                </a:rPr>
                <a:t>1</a:t>
              </a:r>
              <a:endParaRPr lang="en-US" sz="2800">
                <a:solidFill>
                  <a:schemeClr val="tx1"/>
                </a:solidFill>
                <a:latin typeface="Times" pitchFamily="-65" charset="0"/>
              </a:endParaRPr>
            </a:p>
          </p:txBody>
        </p:sp>
        <p:sp>
          <p:nvSpPr>
            <p:cNvPr id="2946092" name="Text Box 44"/>
            <p:cNvSpPr txBox="1">
              <a:spLocks noChangeArrowheads="1"/>
            </p:cNvSpPr>
            <p:nvPr/>
          </p:nvSpPr>
          <p:spPr bwMode="auto">
            <a:xfrm>
              <a:off x="192" y="2049"/>
              <a:ext cx="250"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46093" name="Text Box 45"/>
            <p:cNvSpPr txBox="1">
              <a:spLocks noChangeArrowheads="1"/>
            </p:cNvSpPr>
            <p:nvPr/>
          </p:nvSpPr>
          <p:spPr bwMode="auto">
            <a:xfrm>
              <a:off x="192" y="2241"/>
              <a:ext cx="250" cy="395"/>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946094" name="Text Box 46"/>
            <p:cNvSpPr txBox="1">
              <a:spLocks noChangeArrowheads="1"/>
            </p:cNvSpPr>
            <p:nvPr/>
          </p:nvSpPr>
          <p:spPr bwMode="auto">
            <a:xfrm>
              <a:off x="192" y="2416"/>
              <a:ext cx="116" cy="395"/>
            </a:xfrm>
            <a:prstGeom prst="rect">
              <a:avLst/>
            </a:prstGeom>
            <a:noFill/>
            <a:ln w="9525">
              <a:noFill/>
              <a:miter lim="800000"/>
              <a:headEnd/>
              <a:tailEnd/>
            </a:ln>
            <a:effectLst/>
          </p:spPr>
          <p:txBody>
            <a:bodyPr wrap="none">
              <a:prstTxWarp prst="textNoShape">
                <a:avLst/>
              </a:prstTxWarp>
              <a:spAutoFit/>
            </a:bodyPr>
            <a:lstStyle/>
            <a:p>
              <a:endParaRPr lang="en-US" sz="2800">
                <a:solidFill>
                  <a:schemeClr val="tx1"/>
                </a:solidFill>
                <a:latin typeface="Times" pitchFamily="-65" charset="0"/>
              </a:endParaRPr>
            </a:p>
          </p:txBody>
        </p:sp>
        <p:sp>
          <p:nvSpPr>
            <p:cNvPr id="2946095" name="Text Box 47"/>
            <p:cNvSpPr txBox="1">
              <a:spLocks noChangeArrowheads="1"/>
            </p:cNvSpPr>
            <p:nvPr/>
          </p:nvSpPr>
          <p:spPr bwMode="auto">
            <a:xfrm>
              <a:off x="192" y="2497"/>
              <a:ext cx="260" cy="34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sp>
          <p:nvSpPr>
            <p:cNvPr id="2946096" name="Text Box 48"/>
            <p:cNvSpPr txBox="1">
              <a:spLocks noChangeArrowheads="1"/>
            </p:cNvSpPr>
            <p:nvPr/>
          </p:nvSpPr>
          <p:spPr bwMode="auto">
            <a:xfrm>
              <a:off x="546" y="1855"/>
              <a:ext cx="182" cy="281"/>
            </a:xfrm>
            <a:prstGeom prst="rect">
              <a:avLst/>
            </a:prstGeom>
            <a:noFill/>
            <a:ln w="12700">
              <a:noFill/>
              <a:miter lim="800000"/>
              <a:headEnd/>
              <a:tailEnd/>
            </a:ln>
            <a:effectLst/>
          </p:spPr>
          <p:txBody>
            <a:bodyPr wrap="none">
              <a:prstTxWarp prst="textNoShape">
                <a:avLst/>
              </a:prstTxWarp>
              <a:spAutoFit/>
            </a:bodyPr>
            <a:lstStyle/>
            <a:p>
              <a:r>
                <a:rPr lang="en-US" sz="1800" b="1" dirty="0">
                  <a:solidFill>
                    <a:srgbClr val="FF0000"/>
                  </a:solidFill>
                </a:rPr>
                <a:t>1</a:t>
              </a:r>
              <a:endParaRPr lang="en-US" sz="1800" b="1" dirty="0">
                <a:solidFill>
                  <a:schemeClr val="tx1"/>
                </a:solidFill>
              </a:endParaRPr>
            </a:p>
          </p:txBody>
        </p:sp>
        <p:sp>
          <p:nvSpPr>
            <p:cNvPr id="2946097" name="Text Box 49"/>
            <p:cNvSpPr txBox="1">
              <a:spLocks noChangeArrowheads="1"/>
            </p:cNvSpPr>
            <p:nvPr/>
          </p:nvSpPr>
          <p:spPr bwMode="auto">
            <a:xfrm>
              <a:off x="926" y="1836"/>
              <a:ext cx="190" cy="304"/>
            </a:xfrm>
            <a:prstGeom prst="rect">
              <a:avLst/>
            </a:prstGeom>
            <a:noFill/>
            <a:ln w="12700">
              <a:noFill/>
              <a:miter lim="800000"/>
              <a:headEnd/>
              <a:tailEnd/>
            </a:ln>
            <a:effectLst/>
          </p:spPr>
          <p:txBody>
            <a:bodyPr wrap="none">
              <a:prstTxWarp prst="textNoShape">
                <a:avLst/>
              </a:prstTxWarp>
              <a:spAutoFit/>
            </a:bodyPr>
            <a:lstStyle/>
            <a:p>
              <a:r>
                <a:rPr lang="en-US" sz="2000" b="1" dirty="0">
                  <a:solidFill>
                    <a:srgbClr val="FF0000"/>
                  </a:solidFill>
                </a:rPr>
                <a:t>0</a:t>
              </a:r>
              <a:endParaRPr lang="en-US" sz="2000" b="1" dirty="0">
                <a:solidFill>
                  <a:schemeClr val="tx1"/>
                </a:solidFill>
              </a:endParaRPr>
            </a:p>
          </p:txBody>
        </p:sp>
        <p:sp>
          <p:nvSpPr>
            <p:cNvPr id="2946098" name="Text Box 50"/>
            <p:cNvSpPr txBox="1">
              <a:spLocks noChangeArrowheads="1"/>
            </p:cNvSpPr>
            <p:nvPr/>
          </p:nvSpPr>
          <p:spPr bwMode="auto">
            <a:xfrm>
              <a:off x="1742"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err="1" smtClean="0">
                  <a:solidFill>
                    <a:srgbClr val="FFFF00"/>
                  </a:solidFill>
                </a:rPr>
                <a:t>d</a:t>
              </a:r>
              <a:endParaRPr lang="en-US" sz="2000" b="1" dirty="0">
                <a:solidFill>
                  <a:srgbClr val="FFFF00"/>
                </a:solidFill>
              </a:endParaRPr>
            </a:p>
          </p:txBody>
        </p:sp>
        <p:sp>
          <p:nvSpPr>
            <p:cNvPr id="2946099" name="Text Box 51"/>
            <p:cNvSpPr txBox="1">
              <a:spLocks noChangeArrowheads="1"/>
            </p:cNvSpPr>
            <p:nvPr/>
          </p:nvSpPr>
          <p:spPr bwMode="auto">
            <a:xfrm>
              <a:off x="2810"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err="1" smtClean="0">
                  <a:solidFill>
                    <a:schemeClr val="tx1"/>
                  </a:solidFill>
                </a:rPr>
                <a:t>c</a:t>
              </a:r>
              <a:endParaRPr lang="en-US" sz="2000" b="1" dirty="0">
                <a:solidFill>
                  <a:schemeClr val="tx1"/>
                </a:solidFill>
              </a:endParaRPr>
            </a:p>
          </p:txBody>
        </p:sp>
        <p:sp>
          <p:nvSpPr>
            <p:cNvPr id="2946100" name="Text Box 52"/>
            <p:cNvSpPr txBox="1">
              <a:spLocks noChangeArrowheads="1"/>
            </p:cNvSpPr>
            <p:nvPr/>
          </p:nvSpPr>
          <p:spPr bwMode="auto">
            <a:xfrm>
              <a:off x="3890"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err="1" smtClean="0">
                  <a:solidFill>
                    <a:schemeClr val="tx1"/>
                  </a:solidFill>
                </a:rPr>
                <a:t>b</a:t>
              </a:r>
              <a:endParaRPr lang="en-US" sz="2000" b="1" dirty="0">
                <a:solidFill>
                  <a:schemeClr val="tx1"/>
                </a:solidFill>
              </a:endParaRPr>
            </a:p>
          </p:txBody>
        </p:sp>
        <p:sp>
          <p:nvSpPr>
            <p:cNvPr id="2946101" name="Text Box 53"/>
            <p:cNvSpPr txBox="1">
              <a:spLocks noChangeArrowheads="1"/>
            </p:cNvSpPr>
            <p:nvPr/>
          </p:nvSpPr>
          <p:spPr bwMode="auto">
            <a:xfrm>
              <a:off x="4922" y="1836"/>
              <a:ext cx="197" cy="304"/>
            </a:xfrm>
            <a:prstGeom prst="rect">
              <a:avLst/>
            </a:prstGeom>
            <a:noFill/>
            <a:ln w="12700">
              <a:noFill/>
              <a:miter lim="800000"/>
              <a:headEnd/>
              <a:tailEnd/>
            </a:ln>
            <a:effectLst/>
          </p:spPr>
          <p:txBody>
            <a:bodyPr wrap="none">
              <a:prstTxWarp prst="textNoShape">
                <a:avLst/>
              </a:prstTxWarp>
              <a:spAutoFit/>
            </a:bodyPr>
            <a:lstStyle/>
            <a:p>
              <a:r>
                <a:rPr lang="en-US" sz="2000" b="1" dirty="0" smtClean="0">
                  <a:solidFill>
                    <a:schemeClr val="tx1"/>
                  </a:solidFill>
                </a:rPr>
                <a:t>a</a:t>
              </a:r>
              <a:endParaRPr lang="en-US" sz="2000" b="1" dirty="0">
                <a:solidFill>
                  <a:schemeClr val="tx1"/>
                </a:solidFill>
              </a:endParaRPr>
            </a:p>
          </p:txBody>
        </p:sp>
        <p:sp>
          <p:nvSpPr>
            <p:cNvPr id="2946102" name="Rectangle 54"/>
            <p:cNvSpPr>
              <a:spLocks noChangeArrowheads="1"/>
            </p:cNvSpPr>
            <p:nvPr/>
          </p:nvSpPr>
          <p:spPr bwMode="auto">
            <a:xfrm>
              <a:off x="372" y="966"/>
              <a:ext cx="5220" cy="298"/>
            </a:xfrm>
            <a:prstGeom prst="rect">
              <a:avLst/>
            </a:prstGeom>
            <a:noFill/>
            <a:ln w="12700">
              <a:noFill/>
              <a:miter lim="800000"/>
              <a:headEnd/>
              <a:tailEnd/>
            </a:ln>
            <a:effectLst/>
          </p:spPr>
          <p:txBody>
            <a:bodyPr lIns="63500" tIns="25400" rIns="63500" bIns="25400">
              <a:prstTxWarp prst="textNoShape">
                <a:avLst/>
              </a:prstTxWarp>
              <a:spAutoFit/>
            </a:bodyPr>
            <a:lstStyle/>
            <a:p>
              <a:pPr marL="285750" indent="-285750">
                <a:lnSpc>
                  <a:spcPct val="75000"/>
                </a:lnSpc>
                <a:spcBef>
                  <a:spcPct val="65000"/>
                </a:spcBef>
                <a:buSzPct val="100000"/>
                <a:buFont typeface="Times" pitchFamily="-65" charset="0"/>
                <a:buNone/>
              </a:pPr>
              <a:r>
                <a:rPr lang="en-US" sz="2800" b="1" dirty="0">
                  <a:solidFill>
                    <a:schemeClr val="accent2"/>
                  </a:solidFill>
                  <a:latin typeface="Courier New" pitchFamily="-65" charset="0"/>
                </a:rPr>
                <a:t>000000000000000000</a:t>
              </a:r>
              <a:r>
                <a:rPr lang="en-US" sz="2800" b="1" dirty="0">
                  <a:solidFill>
                    <a:schemeClr val="tx1"/>
                  </a:solidFill>
                  <a:latin typeface="Courier New" pitchFamily="-65" charset="0"/>
                </a:rPr>
                <a:t> </a:t>
              </a:r>
              <a:r>
                <a:rPr lang="en-US" sz="2800" b="1" dirty="0">
                  <a:latin typeface="Courier New" pitchFamily="-65" charset="0"/>
                </a:rPr>
                <a:t>0000000001 </a:t>
              </a:r>
              <a:r>
                <a:rPr lang="en-US" sz="2800" b="1" dirty="0">
                  <a:solidFill>
                    <a:schemeClr val="accent4"/>
                  </a:solidFill>
                  <a:latin typeface="Courier New" pitchFamily="-65" charset="0"/>
                </a:rPr>
                <a:t>1100</a:t>
              </a:r>
              <a:endParaRPr lang="en-US" sz="3200" b="1" dirty="0">
                <a:solidFill>
                  <a:schemeClr val="accent4"/>
                </a:solidFill>
              </a:endParaRPr>
            </a:p>
          </p:txBody>
        </p:sp>
        <p:sp>
          <p:nvSpPr>
            <p:cNvPr id="2946103" name="Line 55"/>
            <p:cNvSpPr>
              <a:spLocks noChangeShapeType="1"/>
            </p:cNvSpPr>
            <p:nvPr/>
          </p:nvSpPr>
          <p:spPr bwMode="auto">
            <a:xfrm flipH="1">
              <a:off x="2416" y="1329"/>
              <a:ext cx="2254" cy="522"/>
            </a:xfrm>
            <a:prstGeom prst="line">
              <a:avLst/>
            </a:prstGeom>
            <a:noFill/>
            <a:ln w="38100">
              <a:solidFill>
                <a:srgbClr val="FF0000"/>
              </a:solidFill>
              <a:round/>
              <a:headEnd/>
              <a:tailEnd type="triangle" w="med" len="med"/>
            </a:ln>
            <a:effectLst/>
          </p:spPr>
          <p:txBody>
            <a:bodyPr wrap="none" anchor="ctr">
              <a:prstTxWarp prst="textNoShape">
                <a:avLst/>
              </a:prstTxWarp>
            </a:bodyPr>
            <a:lstStyle/>
            <a:p>
              <a:endParaRPr lang="en-US"/>
            </a:p>
          </p:txBody>
        </p:sp>
        <p:sp>
          <p:nvSpPr>
            <p:cNvPr id="2946104" name="Line 56"/>
            <p:cNvSpPr>
              <a:spLocks noChangeShapeType="1"/>
            </p:cNvSpPr>
            <p:nvPr/>
          </p:nvSpPr>
          <p:spPr bwMode="auto">
            <a:xfrm flipH="1">
              <a:off x="1140" y="1329"/>
              <a:ext cx="460" cy="645"/>
            </a:xfrm>
            <a:prstGeom prst="line">
              <a:avLst/>
            </a:prstGeom>
            <a:noFill/>
            <a:ln w="38100">
              <a:solidFill>
                <a:srgbClr val="FF0000"/>
              </a:solidFill>
              <a:round/>
              <a:headEnd type="triangle" w="med" len="med"/>
              <a:tailEnd type="triangle" w="med" len="med"/>
            </a:ln>
            <a:effectLst/>
          </p:spPr>
          <p:txBody>
            <a:bodyPr wrap="none" anchor="ctr">
              <a:prstTxWarp prst="textNoShape">
                <a:avLst/>
              </a:prstTxWarp>
            </a:bodyPr>
            <a:lstStyle/>
            <a:p>
              <a:endParaRPr lang="en-US"/>
            </a:p>
          </p:txBody>
        </p:sp>
        <p:cxnSp>
          <p:nvCxnSpPr>
            <p:cNvPr id="2946105" name="AutoShape 57"/>
            <p:cNvCxnSpPr>
              <a:cxnSpLocks noChangeShapeType="1"/>
              <a:endCxn id="2946091" idx="1"/>
            </p:cNvCxnSpPr>
            <p:nvPr/>
          </p:nvCxnSpPr>
          <p:spPr bwMode="auto">
            <a:xfrm rot="10800000" flipV="1">
              <a:off x="192" y="1329"/>
              <a:ext cx="3422" cy="726"/>
            </a:xfrm>
            <a:prstGeom prst="curvedConnector3">
              <a:avLst>
                <a:gd name="adj1" fmla="val 104203"/>
              </a:avLst>
            </a:prstGeom>
            <a:noFill/>
            <a:ln w="38100">
              <a:solidFill>
                <a:schemeClr val="accent1"/>
              </a:solidFill>
              <a:round/>
              <a:headEnd/>
              <a:tailEnd type="triangle" w="med" len="med"/>
            </a:ln>
            <a:effectLst/>
          </p:spPr>
        </p:cxnSp>
        <p:sp>
          <p:nvSpPr>
            <p:cNvPr id="2946106" name="Oval 58"/>
            <p:cNvSpPr>
              <a:spLocks noChangeArrowheads="1"/>
            </p:cNvSpPr>
            <p:nvPr/>
          </p:nvSpPr>
          <p:spPr bwMode="auto">
            <a:xfrm>
              <a:off x="1265" y="1838"/>
              <a:ext cx="1232" cy="336"/>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2946107" name="Text Box 59"/>
            <p:cNvSpPr txBox="1">
              <a:spLocks noChangeArrowheads="1"/>
            </p:cNvSpPr>
            <p:nvPr/>
          </p:nvSpPr>
          <p:spPr bwMode="auto">
            <a:xfrm>
              <a:off x="374" y="691"/>
              <a:ext cx="4554" cy="304"/>
            </a:xfrm>
            <a:prstGeom prst="rect">
              <a:avLst/>
            </a:prstGeom>
            <a:noFill/>
            <a:ln w="12700">
              <a:noFill/>
              <a:miter lim="800000"/>
              <a:headEnd/>
              <a:tailEnd/>
            </a:ln>
            <a:effectLst/>
          </p:spPr>
          <p:txBody>
            <a:bodyPr wrap="none">
              <a:prstTxWarp prst="textNoShape">
                <a:avLst/>
              </a:prstTxWarp>
              <a:spAutoFit/>
            </a:bodyPr>
            <a:lstStyle/>
            <a:p>
              <a:r>
                <a:rPr lang="en-US" sz="2000" b="1" dirty="0">
                  <a:solidFill>
                    <a:schemeClr val="tx1"/>
                  </a:solidFill>
                  <a:latin typeface="18 VAG Rounded Bold   07390"/>
                </a:rPr>
                <a:t>address:</a:t>
              </a:r>
              <a:r>
                <a:rPr lang="en-US" sz="2000" b="1" dirty="0">
                  <a:latin typeface="18 VAG Rounded Bold   07390"/>
                </a:rPr>
                <a:t>            </a:t>
              </a:r>
              <a:r>
                <a:rPr lang="en-US" sz="2000" b="1" dirty="0">
                  <a:solidFill>
                    <a:schemeClr val="accent2"/>
                  </a:solidFill>
                  <a:latin typeface="18 VAG Rounded Bold   07390"/>
                </a:rPr>
                <a:t>tag</a:t>
              </a:r>
              <a:r>
                <a:rPr lang="en-US" sz="2000" b="1" dirty="0">
                  <a:solidFill>
                    <a:schemeClr val="hlink"/>
                  </a:solidFill>
                  <a:latin typeface="18 VAG Rounded Bold   07390"/>
                </a:rPr>
                <a:t> </a:t>
              </a:r>
              <a:r>
                <a:rPr lang="en-US" sz="2000" b="1" dirty="0">
                  <a:latin typeface="18 VAG Rounded Bold   07390"/>
                </a:rPr>
                <a:t>                               index                 </a:t>
              </a:r>
              <a:r>
                <a:rPr lang="en-US" sz="2000" b="1" dirty="0" smtClean="0">
                  <a:latin typeface="18 VAG Rounded Bold   07390"/>
                </a:rPr>
                <a:t>     </a:t>
              </a:r>
              <a:r>
                <a:rPr lang="en-US" sz="2000" b="1" dirty="0" smtClean="0">
                  <a:solidFill>
                    <a:schemeClr val="accent4"/>
                  </a:solidFill>
                  <a:latin typeface="18 VAG Rounded Bold   07390"/>
                </a:rPr>
                <a:t>offset</a:t>
              </a:r>
              <a:r>
                <a:rPr lang="en-US" sz="2000" dirty="0" smtClean="0">
                  <a:solidFill>
                    <a:schemeClr val="accent4"/>
                  </a:solidFill>
                  <a:latin typeface="18 VAG Rounded Bold   07390"/>
                </a:rPr>
                <a:t>  </a:t>
              </a:r>
              <a:endParaRPr lang="en-US" sz="2000" dirty="0">
                <a:solidFill>
                  <a:schemeClr val="accent4"/>
                </a:solidFill>
                <a:latin typeface="18 VAG Rounded Bold   07390"/>
              </a:endParaRP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1586" name="Rectangle 2"/>
          <p:cNvSpPr>
            <a:spLocks noGrp="1" noChangeArrowheads="1"/>
          </p:cNvSpPr>
          <p:nvPr>
            <p:ph type="title"/>
          </p:nvPr>
        </p:nvSpPr>
        <p:spPr/>
        <p:txBody>
          <a:bodyPr/>
          <a:lstStyle/>
          <a:p>
            <a:r>
              <a:rPr lang="en-US" smtClean="0"/>
              <a:t>And in Conclusion…</a:t>
            </a:r>
            <a:endParaRPr lang="en-US"/>
          </a:p>
        </p:txBody>
      </p:sp>
      <p:sp>
        <p:nvSpPr>
          <p:cNvPr id="3011587" name="Rectangle 3"/>
          <p:cNvSpPr>
            <a:spLocks noGrp="1" noChangeArrowheads="1"/>
          </p:cNvSpPr>
          <p:nvPr>
            <p:ph type="body" idx="1"/>
          </p:nvPr>
        </p:nvSpPr>
        <p:spPr/>
        <p:txBody>
          <a:bodyPr/>
          <a:lstStyle/>
          <a:p>
            <a:r>
              <a:rPr lang="en-US" sz="2000" dirty="0" smtClean="0"/>
              <a:t>We’ve discussed memory caching in detail.  Caching in general shows up over and over in computer systems</a:t>
            </a:r>
          </a:p>
          <a:p>
            <a:pPr lvl="1"/>
            <a:r>
              <a:rPr lang="en-US" sz="1800" dirty="0" err="1" smtClean="0"/>
              <a:t>Filesystem</a:t>
            </a:r>
            <a:r>
              <a:rPr lang="en-US" sz="1800" dirty="0" smtClean="0"/>
              <a:t> cache, Web page cache, Game databases / </a:t>
            </a:r>
            <a:r>
              <a:rPr lang="en-US" sz="1800" dirty="0" err="1" smtClean="0"/>
              <a:t>tablebases</a:t>
            </a:r>
            <a:r>
              <a:rPr lang="en-US" sz="1800" dirty="0" smtClean="0"/>
              <a:t>, Software </a:t>
            </a:r>
            <a:r>
              <a:rPr lang="en-US" sz="1800" dirty="0" err="1" smtClean="0"/>
              <a:t>memoization</a:t>
            </a:r>
            <a:r>
              <a:rPr lang="en-US" sz="1800" dirty="0" smtClean="0"/>
              <a:t>, Others?</a:t>
            </a:r>
          </a:p>
          <a:p>
            <a:r>
              <a:rPr lang="en-US" sz="2000" dirty="0" smtClean="0"/>
              <a:t>Big idea: if something is expensive but we want to do it repeatedly, do it once and cache the result. </a:t>
            </a:r>
          </a:p>
          <a:p>
            <a:r>
              <a:rPr lang="en-US" sz="2000" dirty="0" smtClean="0"/>
              <a:t>Cache design choices:</a:t>
            </a:r>
          </a:p>
          <a:p>
            <a:pPr lvl="1"/>
            <a:r>
              <a:rPr lang="en-US" sz="1800" dirty="0" smtClean="0"/>
              <a:t>Size of cache: speed </a:t>
            </a:r>
            <a:r>
              <a:rPr lang="en-US" sz="1800" dirty="0" err="1" smtClean="0"/>
              <a:t>v</a:t>
            </a:r>
            <a:r>
              <a:rPr lang="en-US" sz="1800" dirty="0" smtClean="0"/>
              <a:t>. capacity</a:t>
            </a:r>
          </a:p>
          <a:p>
            <a:pPr lvl="1"/>
            <a:r>
              <a:rPr lang="en-US" sz="1800" dirty="0" smtClean="0"/>
              <a:t>Block size (i.e., cache aspect ratio)</a:t>
            </a:r>
          </a:p>
          <a:p>
            <a:pPr lvl="1"/>
            <a:r>
              <a:rPr lang="en-US" sz="1800" dirty="0" smtClean="0"/>
              <a:t>Write Policy (Write through </a:t>
            </a:r>
            <a:r>
              <a:rPr lang="en-US" sz="1800" dirty="0" err="1" smtClean="0"/>
              <a:t>v</a:t>
            </a:r>
            <a:r>
              <a:rPr lang="en-US" sz="1800" dirty="0" smtClean="0"/>
              <a:t>. write back</a:t>
            </a:r>
          </a:p>
          <a:p>
            <a:pPr lvl="1"/>
            <a:r>
              <a:rPr lang="en-US" sz="1800" dirty="0" err="1" smtClean="0"/>
              <a:t>Associativity</a:t>
            </a:r>
            <a:r>
              <a:rPr lang="en-US" sz="1800" dirty="0" smtClean="0"/>
              <a:t> choice of N (direct-mapped </a:t>
            </a:r>
            <a:r>
              <a:rPr lang="en-US" sz="1800" dirty="0" err="1" smtClean="0"/>
              <a:t>v</a:t>
            </a:r>
            <a:r>
              <a:rPr lang="en-US" sz="1800" dirty="0" smtClean="0"/>
              <a:t>. set </a:t>
            </a:r>
            <a:r>
              <a:rPr lang="en-US" sz="1800" dirty="0" err="1" smtClean="0"/>
              <a:t>v</a:t>
            </a:r>
            <a:r>
              <a:rPr lang="en-US" sz="1800" dirty="0" smtClean="0"/>
              <a:t>. fully associative)</a:t>
            </a:r>
          </a:p>
          <a:p>
            <a:pPr lvl="1"/>
            <a:r>
              <a:rPr lang="en-US" sz="1800" dirty="0" smtClean="0"/>
              <a:t>Block replacement policy</a:t>
            </a:r>
          </a:p>
          <a:p>
            <a:pPr lvl="1"/>
            <a:r>
              <a:rPr lang="en-US" sz="1800" dirty="0" smtClean="0"/>
              <a:t>2nd level cache?</a:t>
            </a:r>
          </a:p>
          <a:p>
            <a:pPr lvl="1"/>
            <a:r>
              <a:rPr lang="en-US" sz="1800" dirty="0" smtClean="0"/>
              <a:t>3rd level cache?</a:t>
            </a:r>
          </a:p>
          <a:p>
            <a:r>
              <a:rPr lang="en-US" sz="2000" dirty="0" smtClean="0"/>
              <a:t>Use performance model to pick between choices, depending on programs, technology, budget, ...</a:t>
            </a:r>
            <a:endParaRPr lang="en-US" sz="20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8994" name="Rectangle 2"/>
          <p:cNvSpPr>
            <a:spLocks noGrp="1" noChangeArrowheads="1"/>
          </p:cNvSpPr>
          <p:nvPr>
            <p:ph type="title"/>
          </p:nvPr>
        </p:nvSpPr>
        <p:spPr/>
        <p:txBody>
          <a:bodyPr/>
          <a:lstStyle/>
          <a:p>
            <a:r>
              <a:rPr lang="en-US" smtClean="0"/>
              <a:t>Bonus slides</a:t>
            </a:r>
            <a:endParaRPr lang="en-US"/>
          </a:p>
        </p:txBody>
      </p:sp>
      <p:sp>
        <p:nvSpPr>
          <p:cNvPr id="3028995" name="Rectangle 3"/>
          <p:cNvSpPr>
            <a:spLocks noGrp="1" noChangeArrowheads="1"/>
          </p:cNvSpPr>
          <p:nvPr>
            <p:ph type="body" idx="1"/>
          </p:nvPr>
        </p:nvSpPr>
        <p:spPr/>
        <p:txBody>
          <a:bodyPr/>
          <a:lstStyle/>
          <a:p>
            <a:r>
              <a:rPr lang="en-US" smtClean="0"/>
              <a:t>These are extra slides that used to be included in lecture notes, but have been moved to this, the “bonus” area to serve as a supplement.</a:t>
            </a:r>
          </a:p>
          <a:p>
            <a:r>
              <a:rPr lang="en-US" smtClean="0"/>
              <a:t>The slides will appear in the order they would have in the normal presentation</a:t>
            </a:r>
            <a:endParaRPr lang="en-US"/>
          </a:p>
        </p:txBody>
      </p:sp>
      <p:sp>
        <p:nvSpPr>
          <p:cNvPr id="3028996" name="WordArt 4"/>
          <p:cNvSpPr>
            <a:spLocks noChangeArrowheads="1" noChangeShapeType="1" noTextEdit="1"/>
          </p:cNvSpPr>
          <p:nvPr/>
        </p:nvSpPr>
        <p:spPr bwMode="auto">
          <a:xfrm>
            <a:off x="1981200" y="3886200"/>
            <a:ext cx="5638800" cy="2667723"/>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0066CC"/>
                </a:solidFill>
                <a:effectLst>
                  <a:outerShdw blurRad="63500" dist="35921" dir="2700000" algn="ctr" rotWithShape="0">
                    <a:srgbClr val="990000"/>
                  </a:outerShdw>
                </a:effectLst>
                <a:latin typeface="Impact"/>
                <a:ea typeface="Impact"/>
                <a:cs typeface="Impact"/>
              </a:rPr>
              <a:t>Bonus</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4131" name="Rectangle 3"/>
          <p:cNvSpPr>
            <a:spLocks noGrp="1" noChangeArrowheads="1"/>
          </p:cNvSpPr>
          <p:nvPr>
            <p:ph type="body" idx="1"/>
          </p:nvPr>
        </p:nvSpPr>
        <p:spPr>
          <a:xfrm>
            <a:off x="685800" y="1143000"/>
            <a:ext cx="7848600" cy="1146175"/>
          </a:xfrm>
        </p:spPr>
        <p:txBody>
          <a:bodyPr/>
          <a:lstStyle/>
          <a:p>
            <a:pPr>
              <a:buFont typeface="Times" pitchFamily="-65" charset="0"/>
              <a:buNone/>
            </a:pPr>
            <a:r>
              <a:rPr lang="en-US" dirty="0"/>
              <a:t>AREA (cache size, B)</a:t>
            </a:r>
            <a:br>
              <a:rPr lang="en-US" dirty="0"/>
            </a:br>
            <a:r>
              <a:rPr lang="en-US" dirty="0"/>
              <a:t>= </a:t>
            </a:r>
            <a:r>
              <a:rPr lang="en-US" dirty="0">
                <a:solidFill>
                  <a:schemeClr val="accent1"/>
                </a:solidFill>
              </a:rPr>
              <a:t>HEIGHT (# of blocks)</a:t>
            </a:r>
            <a:r>
              <a:rPr lang="en-US" dirty="0"/>
              <a:t> </a:t>
            </a:r>
            <a:br>
              <a:rPr lang="en-US" dirty="0"/>
            </a:br>
            <a:r>
              <a:rPr lang="en-US" dirty="0"/>
              <a:t>   * </a:t>
            </a:r>
            <a:r>
              <a:rPr lang="en-US" dirty="0">
                <a:solidFill>
                  <a:schemeClr val="accent4"/>
                </a:solidFill>
              </a:rPr>
              <a:t>WIDTH (size of one block, B/block)</a:t>
            </a:r>
          </a:p>
        </p:txBody>
      </p:sp>
      <p:sp>
        <p:nvSpPr>
          <p:cNvPr id="2864132" name="Rectangle 4"/>
          <p:cNvSpPr>
            <a:spLocks noChangeArrowheads="1"/>
          </p:cNvSpPr>
          <p:nvPr/>
        </p:nvSpPr>
        <p:spPr bwMode="auto">
          <a:xfrm>
            <a:off x="4265613" y="3733800"/>
            <a:ext cx="4114800" cy="2895600"/>
          </a:xfrm>
          <a:prstGeom prst="rect">
            <a:avLst/>
          </a:prstGeom>
          <a:noFill/>
          <a:ln w="38100">
            <a:solidFill>
              <a:schemeClr val="tx1"/>
            </a:solidFill>
            <a:miter lim="800000"/>
            <a:headEnd/>
            <a:tailEnd/>
          </a:ln>
          <a:effectLst/>
        </p:spPr>
        <p:txBody>
          <a:bodyPr wrap="none" anchor="ctr">
            <a:prstTxWarp prst="textNoShape">
              <a:avLst/>
            </a:prstTxWarp>
            <a:spAutoFit/>
          </a:bodyPr>
          <a:lstStyle/>
          <a:p>
            <a:endParaRPr lang="en-US"/>
          </a:p>
        </p:txBody>
      </p:sp>
      <p:sp>
        <p:nvSpPr>
          <p:cNvPr id="2864133" name="Line 5"/>
          <p:cNvSpPr>
            <a:spLocks noChangeShapeType="1"/>
          </p:cNvSpPr>
          <p:nvPr/>
        </p:nvSpPr>
        <p:spPr bwMode="auto">
          <a:xfrm>
            <a:off x="4265613" y="3505200"/>
            <a:ext cx="4114800" cy="0"/>
          </a:xfrm>
          <a:prstGeom prst="line">
            <a:avLst/>
          </a:prstGeom>
          <a:noFill/>
          <a:ln w="12700">
            <a:solidFill>
              <a:schemeClr val="accent4"/>
            </a:solidFill>
            <a:round/>
            <a:headEnd type="triangle" w="med" len="med"/>
            <a:tailEnd type="triangle" w="med" len="med"/>
          </a:ln>
          <a:effectLst/>
        </p:spPr>
        <p:txBody>
          <a:bodyPr wrap="none" anchor="ctr">
            <a:prstTxWarp prst="textNoShape">
              <a:avLst/>
            </a:prstTxWarp>
            <a:spAutoFit/>
          </a:bodyPr>
          <a:lstStyle/>
          <a:p>
            <a:endParaRPr lang="en-US"/>
          </a:p>
        </p:txBody>
      </p:sp>
      <p:sp>
        <p:nvSpPr>
          <p:cNvPr id="2864134" name="Line 6"/>
          <p:cNvSpPr>
            <a:spLocks noChangeShapeType="1"/>
          </p:cNvSpPr>
          <p:nvPr/>
        </p:nvSpPr>
        <p:spPr bwMode="auto">
          <a:xfrm>
            <a:off x="3960813" y="3733800"/>
            <a:ext cx="0" cy="2895600"/>
          </a:xfrm>
          <a:prstGeom prst="line">
            <a:avLst/>
          </a:prstGeom>
          <a:noFill/>
          <a:ln w="12700">
            <a:solidFill>
              <a:schemeClr val="accent1"/>
            </a:solidFill>
            <a:round/>
            <a:headEnd type="triangle" w="med" len="med"/>
            <a:tailEnd type="triangle" w="med" len="med"/>
          </a:ln>
          <a:effectLst/>
        </p:spPr>
        <p:txBody>
          <a:bodyPr anchor="ctr">
            <a:prstTxWarp prst="textNoShape">
              <a:avLst/>
            </a:prstTxWarp>
            <a:spAutoFit/>
          </a:bodyPr>
          <a:lstStyle/>
          <a:p>
            <a:endParaRPr lang="en-US"/>
          </a:p>
        </p:txBody>
      </p:sp>
      <p:sp>
        <p:nvSpPr>
          <p:cNvPr id="2864135" name="Rectangle 7"/>
          <p:cNvSpPr>
            <a:spLocks noChangeArrowheads="1"/>
          </p:cNvSpPr>
          <p:nvPr/>
        </p:nvSpPr>
        <p:spPr bwMode="auto">
          <a:xfrm>
            <a:off x="4267200" y="2590800"/>
            <a:ext cx="4114800" cy="830997"/>
          </a:xfrm>
          <a:prstGeom prst="rect">
            <a:avLst/>
          </a:prstGeom>
          <a:noFill/>
          <a:ln w="12700">
            <a:noFill/>
            <a:miter lim="800000"/>
            <a:headEnd/>
            <a:tailEnd/>
          </a:ln>
          <a:effectLst/>
        </p:spPr>
        <p:txBody>
          <a:bodyPr wrap="square">
            <a:prstTxWarp prst="textNoShape">
              <a:avLst/>
            </a:prstTxWarp>
            <a:spAutoFit/>
          </a:bodyPr>
          <a:lstStyle/>
          <a:p>
            <a:pPr algn="ctr"/>
            <a:r>
              <a:rPr lang="en-US" sz="2400" b="1" dirty="0">
                <a:solidFill>
                  <a:schemeClr val="accent4"/>
                </a:solidFill>
                <a:latin typeface="18 VAG Rounded Bold   07390"/>
              </a:rPr>
              <a:t>WIDTH </a:t>
            </a:r>
            <a:br>
              <a:rPr lang="en-US" sz="2400" b="1" dirty="0">
                <a:solidFill>
                  <a:schemeClr val="accent4"/>
                </a:solidFill>
                <a:latin typeface="18 VAG Rounded Bold   07390"/>
              </a:rPr>
            </a:br>
            <a:r>
              <a:rPr lang="en-US" sz="2400" b="1" dirty="0">
                <a:solidFill>
                  <a:schemeClr val="accent4"/>
                </a:solidFill>
                <a:latin typeface="18 VAG Rounded Bold   07390"/>
              </a:rPr>
              <a:t>(size of one block, B/block)</a:t>
            </a:r>
          </a:p>
        </p:txBody>
      </p:sp>
      <p:sp>
        <p:nvSpPr>
          <p:cNvPr id="2864136" name="Rectangle 8"/>
          <p:cNvSpPr>
            <a:spLocks noChangeArrowheads="1"/>
          </p:cNvSpPr>
          <p:nvPr/>
        </p:nvSpPr>
        <p:spPr bwMode="auto">
          <a:xfrm>
            <a:off x="2007921" y="4572000"/>
            <a:ext cx="1800493" cy="830997"/>
          </a:xfrm>
          <a:prstGeom prst="rect">
            <a:avLst/>
          </a:prstGeom>
          <a:noFill/>
          <a:ln w="12700">
            <a:noFill/>
            <a:miter lim="800000"/>
            <a:headEnd/>
            <a:tailEnd/>
          </a:ln>
          <a:effectLst/>
        </p:spPr>
        <p:txBody>
          <a:bodyPr wrap="none">
            <a:prstTxWarp prst="textNoShape">
              <a:avLst/>
            </a:prstTxWarp>
            <a:spAutoFit/>
          </a:bodyPr>
          <a:lstStyle/>
          <a:p>
            <a:pPr algn="r"/>
            <a:r>
              <a:rPr lang="en-US" sz="2400" b="1" dirty="0">
                <a:latin typeface="18 VAG Rounded Bold   07390"/>
              </a:rPr>
              <a:t>HEIGHT</a:t>
            </a:r>
            <a:br>
              <a:rPr lang="en-US" sz="2400" b="1" dirty="0">
                <a:latin typeface="18 VAG Rounded Bold   07390"/>
              </a:rPr>
            </a:br>
            <a:r>
              <a:rPr lang="en-US" sz="2400" b="1" dirty="0">
                <a:latin typeface="18 VAG Rounded Bold   07390"/>
              </a:rPr>
              <a:t>(# of blocks)</a:t>
            </a:r>
          </a:p>
        </p:txBody>
      </p:sp>
      <p:sp>
        <p:nvSpPr>
          <p:cNvPr id="2864137" name="Line 9"/>
          <p:cNvSpPr>
            <a:spLocks noChangeShapeType="1"/>
          </p:cNvSpPr>
          <p:nvPr/>
        </p:nvSpPr>
        <p:spPr bwMode="auto">
          <a:xfrm>
            <a:off x="6323012" y="3733800"/>
            <a:ext cx="1587" cy="914400"/>
          </a:xfrm>
          <a:prstGeom prst="line">
            <a:avLst/>
          </a:prstGeom>
          <a:noFill/>
          <a:ln w="12700">
            <a:solidFill>
              <a:schemeClr val="tx1"/>
            </a:solidFill>
            <a:round/>
            <a:headEnd/>
            <a:tailEnd/>
          </a:ln>
          <a:effectLst/>
        </p:spPr>
        <p:txBody>
          <a:bodyPr wrap="square" anchor="ctr">
            <a:prstTxWarp prst="textNoShape">
              <a:avLst/>
            </a:prstTxWarp>
            <a:spAutoFit/>
          </a:bodyPr>
          <a:lstStyle/>
          <a:p>
            <a:endParaRPr lang="en-US"/>
          </a:p>
        </p:txBody>
      </p:sp>
      <p:sp>
        <p:nvSpPr>
          <p:cNvPr id="2864138" name="Line 10"/>
          <p:cNvSpPr>
            <a:spLocks noChangeShapeType="1"/>
          </p:cNvSpPr>
          <p:nvPr/>
        </p:nvSpPr>
        <p:spPr bwMode="auto">
          <a:xfrm>
            <a:off x="7389812" y="3733800"/>
            <a:ext cx="1587" cy="1371600"/>
          </a:xfrm>
          <a:prstGeom prst="line">
            <a:avLst/>
          </a:prstGeom>
          <a:noFill/>
          <a:ln w="12700">
            <a:solidFill>
              <a:schemeClr val="tx1"/>
            </a:solidFill>
            <a:round/>
            <a:headEnd/>
            <a:tailEnd/>
          </a:ln>
          <a:effectLst/>
        </p:spPr>
        <p:txBody>
          <a:bodyPr wrap="square" anchor="ctr">
            <a:prstTxWarp prst="textNoShape">
              <a:avLst/>
            </a:prstTxWarp>
            <a:spAutoFit/>
          </a:bodyPr>
          <a:lstStyle/>
          <a:p>
            <a:endParaRPr lang="en-US"/>
          </a:p>
        </p:txBody>
      </p:sp>
      <p:sp>
        <p:nvSpPr>
          <p:cNvPr id="2864139" name="Line 11"/>
          <p:cNvSpPr>
            <a:spLocks noChangeShapeType="1"/>
          </p:cNvSpPr>
          <p:nvPr/>
        </p:nvSpPr>
        <p:spPr bwMode="auto">
          <a:xfrm flipH="1">
            <a:off x="5256212" y="5638800"/>
            <a:ext cx="1587" cy="990600"/>
          </a:xfrm>
          <a:prstGeom prst="line">
            <a:avLst/>
          </a:prstGeom>
          <a:noFill/>
          <a:ln w="12700">
            <a:solidFill>
              <a:schemeClr val="tx1"/>
            </a:solidFill>
            <a:round/>
            <a:headEnd/>
            <a:tailEnd/>
          </a:ln>
          <a:effectLst/>
        </p:spPr>
        <p:txBody>
          <a:bodyPr wrap="square" anchor="ctr">
            <a:prstTxWarp prst="textNoShape">
              <a:avLst/>
            </a:prstTxWarp>
            <a:spAutoFit/>
          </a:bodyPr>
          <a:lstStyle/>
          <a:p>
            <a:endParaRPr lang="en-US"/>
          </a:p>
        </p:txBody>
      </p:sp>
      <p:sp>
        <p:nvSpPr>
          <p:cNvPr id="2864140" name="Rectangle 12"/>
          <p:cNvSpPr>
            <a:spLocks noChangeArrowheads="1"/>
          </p:cNvSpPr>
          <p:nvPr/>
        </p:nvSpPr>
        <p:spPr bwMode="auto">
          <a:xfrm>
            <a:off x="4876800" y="4572000"/>
            <a:ext cx="2895600" cy="1077218"/>
          </a:xfrm>
          <a:prstGeom prst="rect">
            <a:avLst/>
          </a:prstGeom>
          <a:noFill/>
          <a:ln w="12700">
            <a:noFill/>
            <a:miter lim="800000"/>
            <a:headEnd/>
            <a:tailEnd/>
          </a:ln>
          <a:effectLst/>
        </p:spPr>
        <p:txBody>
          <a:bodyPr wrap="square">
            <a:prstTxWarp prst="textNoShape">
              <a:avLst/>
            </a:prstTxWarp>
            <a:spAutoFit/>
          </a:bodyPr>
          <a:lstStyle/>
          <a:p>
            <a:pPr algn="ctr"/>
            <a:r>
              <a:rPr lang="en-US" sz="3200" b="1" dirty="0">
                <a:solidFill>
                  <a:schemeClr val="tx1"/>
                </a:solidFill>
                <a:latin typeface="18 VAG Rounded Bold   07390"/>
              </a:rPr>
              <a:t>AREA</a:t>
            </a:r>
            <a:br>
              <a:rPr lang="en-US" sz="3200" b="1" dirty="0">
                <a:solidFill>
                  <a:schemeClr val="tx1"/>
                </a:solidFill>
                <a:latin typeface="18 VAG Rounded Bold   07390"/>
              </a:rPr>
            </a:br>
            <a:r>
              <a:rPr lang="en-US" sz="3200" b="1" dirty="0">
                <a:solidFill>
                  <a:schemeClr val="tx1"/>
                </a:solidFill>
                <a:latin typeface="18 VAG Rounded Bold   07390"/>
              </a:rPr>
              <a:t>(cache size, B)</a:t>
            </a:r>
          </a:p>
        </p:txBody>
      </p:sp>
      <p:sp>
        <p:nvSpPr>
          <p:cNvPr id="2864141" name="Rectangle 13"/>
          <p:cNvSpPr>
            <a:spLocks noChangeArrowheads="1"/>
          </p:cNvSpPr>
          <p:nvPr/>
        </p:nvSpPr>
        <p:spPr bwMode="auto">
          <a:xfrm>
            <a:off x="5410200" y="1382713"/>
            <a:ext cx="2951162" cy="598487"/>
          </a:xfrm>
          <a:prstGeom prst="rect">
            <a:avLst/>
          </a:prstGeom>
          <a:solidFill>
            <a:schemeClr val="bg1">
              <a:lumMod val="85000"/>
              <a:lumOff val="15000"/>
            </a:schemeClr>
          </a:solidFill>
          <a:ln w="19050">
            <a:solidFill>
              <a:srgbClr val="800080"/>
            </a:solidFill>
            <a:miter lim="800000"/>
            <a:headEnd/>
            <a:tailEnd/>
          </a:ln>
          <a:effectLst/>
        </p:spPr>
        <p:txBody>
          <a:bodyPr wrap="none">
            <a:prstTxWarp prst="textNoShape">
              <a:avLst/>
            </a:prstTxWarp>
            <a:spAutoFit/>
          </a:bodyPr>
          <a:lstStyle/>
          <a:p>
            <a:r>
              <a:rPr lang="en-US" sz="3200" b="1" dirty="0">
                <a:solidFill>
                  <a:schemeClr val="tx1"/>
                </a:solidFill>
                <a:latin typeface="18 VAG Rounded Bold   07390"/>
              </a:rPr>
              <a:t>2</a:t>
            </a:r>
            <a:r>
              <a:rPr lang="en-US" sz="3200" b="1" baseline="30000" dirty="0">
                <a:solidFill>
                  <a:schemeClr val="tx1"/>
                </a:solidFill>
                <a:latin typeface="18 VAG Rounded Bold   07390"/>
              </a:rPr>
              <a:t>(H+W)</a:t>
            </a:r>
            <a:r>
              <a:rPr lang="en-US" sz="3200" b="1" dirty="0">
                <a:solidFill>
                  <a:schemeClr val="tx1"/>
                </a:solidFill>
                <a:latin typeface="18 VAG Rounded Bold   07390"/>
              </a:rPr>
              <a:t> = </a:t>
            </a:r>
            <a:r>
              <a:rPr lang="en-US" sz="3200" b="1" dirty="0">
                <a:latin typeface="18 VAG Rounded Bold   07390"/>
              </a:rPr>
              <a:t>2</a:t>
            </a:r>
            <a:r>
              <a:rPr lang="en-US" sz="3200" b="1" baseline="30000" dirty="0">
                <a:latin typeface="18 VAG Rounded Bold   07390"/>
              </a:rPr>
              <a:t>H</a:t>
            </a:r>
            <a:r>
              <a:rPr lang="en-US" sz="3200" b="1" dirty="0">
                <a:solidFill>
                  <a:schemeClr val="tx1"/>
                </a:solidFill>
                <a:latin typeface="18 VAG Rounded Bold   07390"/>
              </a:rPr>
              <a:t> * </a:t>
            </a:r>
            <a:r>
              <a:rPr lang="en-US" sz="3200" b="1" dirty="0">
                <a:solidFill>
                  <a:schemeClr val="accent4"/>
                </a:solidFill>
                <a:latin typeface="18 VAG Rounded Bold   07390"/>
              </a:rPr>
              <a:t>2</a:t>
            </a:r>
            <a:r>
              <a:rPr lang="en-US" sz="3200" b="1" baseline="30000" dirty="0">
                <a:solidFill>
                  <a:schemeClr val="accent4"/>
                </a:solidFill>
                <a:latin typeface="18 VAG Rounded Bold   07390"/>
              </a:rPr>
              <a:t>W</a:t>
            </a:r>
          </a:p>
        </p:txBody>
      </p:sp>
      <p:grpSp>
        <p:nvGrpSpPr>
          <p:cNvPr id="2" name="Group 14"/>
          <p:cNvGrpSpPr>
            <a:grpSpLocks/>
          </p:cNvGrpSpPr>
          <p:nvPr/>
        </p:nvGrpSpPr>
        <p:grpSpPr bwMode="auto">
          <a:xfrm>
            <a:off x="685800" y="2971800"/>
            <a:ext cx="2389188" cy="400050"/>
            <a:chOff x="3840" y="288"/>
            <a:chExt cx="1505" cy="252"/>
          </a:xfrm>
        </p:grpSpPr>
        <p:sp>
          <p:nvSpPr>
            <p:cNvPr id="2864143" name="Rectangle 15"/>
            <p:cNvSpPr>
              <a:spLocks noChangeArrowheads="1"/>
            </p:cNvSpPr>
            <p:nvPr/>
          </p:nvSpPr>
          <p:spPr bwMode="auto">
            <a:xfrm>
              <a:off x="3840" y="288"/>
              <a:ext cx="1505" cy="252"/>
            </a:xfrm>
            <a:prstGeom prst="rect">
              <a:avLst/>
            </a:prstGeom>
            <a:solidFill>
              <a:schemeClr val="bg1">
                <a:lumMod val="85000"/>
                <a:lumOff val="15000"/>
              </a:schemeClr>
            </a:solidFill>
            <a:ln w="19050">
              <a:solidFill>
                <a:srgbClr val="800080"/>
              </a:solidFill>
              <a:miter lim="800000"/>
              <a:headEnd/>
              <a:tailEnd/>
            </a:ln>
            <a:effectLst/>
          </p:spPr>
          <p:txBody>
            <a:bodyPr wrap="none">
              <a:prstTxWarp prst="textNoShape">
                <a:avLst/>
              </a:prstTxWarp>
              <a:spAutoFit/>
            </a:bodyPr>
            <a:lstStyle/>
            <a:p>
              <a:r>
                <a:rPr lang="en-US" sz="2000" b="1" u="sng" dirty="0">
                  <a:solidFill>
                    <a:schemeClr val="accent2"/>
                  </a:solidFill>
                  <a:latin typeface="18 VAG Rounded Bold   07390"/>
                </a:rPr>
                <a:t>T</a:t>
              </a:r>
              <a:r>
                <a:rPr lang="en-US" sz="2000" b="1" dirty="0">
                  <a:solidFill>
                    <a:schemeClr val="accent2"/>
                  </a:solidFill>
                  <a:latin typeface="18 VAG Rounded Bold   07390"/>
                </a:rPr>
                <a:t>ag</a:t>
              </a:r>
              <a:r>
                <a:rPr lang="en-US" sz="2000" b="1" dirty="0">
                  <a:solidFill>
                    <a:schemeClr val="tx1"/>
                  </a:solidFill>
                  <a:latin typeface="18 VAG Rounded Bold   07390"/>
                </a:rPr>
                <a:t>  </a:t>
              </a:r>
              <a:r>
                <a:rPr lang="en-US" sz="2000" b="1" u="sng" dirty="0">
                  <a:latin typeface="18 VAG Rounded Bold   07390"/>
                </a:rPr>
                <a:t>I</a:t>
              </a:r>
              <a:r>
                <a:rPr lang="en-US" sz="2000" b="1" dirty="0">
                  <a:latin typeface="18 VAG Rounded Bold   07390"/>
                </a:rPr>
                <a:t>ndex</a:t>
              </a:r>
              <a:r>
                <a:rPr lang="en-US" sz="2000" b="1" dirty="0">
                  <a:solidFill>
                    <a:schemeClr val="tx1"/>
                  </a:solidFill>
                  <a:latin typeface="18 VAG Rounded Bold   07390"/>
                </a:rPr>
                <a:t> </a:t>
              </a:r>
              <a:r>
                <a:rPr lang="en-US" sz="2000" b="1" dirty="0" smtClean="0">
                  <a:solidFill>
                    <a:schemeClr val="tx1"/>
                  </a:solidFill>
                  <a:latin typeface="18 VAG Rounded Bold   07390"/>
                </a:rPr>
                <a:t>  </a:t>
              </a:r>
              <a:r>
                <a:rPr lang="en-US" sz="2000" b="1" u="sng" dirty="0" smtClean="0">
                  <a:solidFill>
                    <a:schemeClr val="accent4"/>
                  </a:solidFill>
                  <a:latin typeface="18 VAG Rounded Bold   07390"/>
                </a:rPr>
                <a:t>O</a:t>
              </a:r>
              <a:r>
                <a:rPr lang="en-US" sz="2000" b="1" dirty="0" smtClean="0">
                  <a:solidFill>
                    <a:schemeClr val="accent4"/>
                  </a:solidFill>
                  <a:latin typeface="18 VAG Rounded Bold   07390"/>
                </a:rPr>
                <a:t>ffset</a:t>
              </a:r>
              <a:endParaRPr lang="en-US" sz="2000" b="1" baseline="30000" dirty="0">
                <a:solidFill>
                  <a:schemeClr val="accent4"/>
                </a:solidFill>
                <a:latin typeface="18 VAG Rounded Bold   07390"/>
              </a:endParaRPr>
            </a:p>
          </p:txBody>
        </p:sp>
        <p:sp>
          <p:nvSpPr>
            <p:cNvPr id="2864144" name="Line 16"/>
            <p:cNvSpPr>
              <a:spLocks noChangeShapeType="1"/>
            </p:cNvSpPr>
            <p:nvPr/>
          </p:nvSpPr>
          <p:spPr bwMode="auto">
            <a:xfrm flipH="1">
              <a:off x="4224" y="288"/>
              <a:ext cx="0" cy="240"/>
            </a:xfrm>
            <a:prstGeom prst="line">
              <a:avLst/>
            </a:prstGeom>
            <a:noFill/>
            <a:ln w="19050">
              <a:solidFill>
                <a:srgbClr val="800080"/>
              </a:solidFill>
              <a:round/>
              <a:headEnd/>
              <a:tailEnd/>
            </a:ln>
            <a:effectLst/>
          </p:spPr>
          <p:txBody>
            <a:bodyPr wrap="square" anchor="ctr">
              <a:prstTxWarp prst="textNoShape">
                <a:avLst/>
              </a:prstTxWarp>
              <a:spAutoFit/>
            </a:bodyPr>
            <a:lstStyle/>
            <a:p>
              <a:endParaRPr lang="en-US">
                <a:latin typeface="18 VAG Rounded Bold   07390"/>
              </a:endParaRPr>
            </a:p>
          </p:txBody>
        </p:sp>
        <p:sp>
          <p:nvSpPr>
            <p:cNvPr id="2864145" name="Line 17"/>
            <p:cNvSpPr>
              <a:spLocks noChangeShapeType="1"/>
            </p:cNvSpPr>
            <p:nvPr/>
          </p:nvSpPr>
          <p:spPr bwMode="auto">
            <a:xfrm flipH="1">
              <a:off x="4800" y="288"/>
              <a:ext cx="0" cy="240"/>
            </a:xfrm>
            <a:prstGeom prst="line">
              <a:avLst/>
            </a:prstGeom>
            <a:noFill/>
            <a:ln w="19050">
              <a:solidFill>
                <a:srgbClr val="800080"/>
              </a:solidFill>
              <a:round/>
              <a:headEnd/>
              <a:tailEnd/>
            </a:ln>
            <a:effectLst/>
          </p:spPr>
          <p:txBody>
            <a:bodyPr wrap="square" anchor="ctr">
              <a:prstTxWarp prst="textNoShape">
                <a:avLst/>
              </a:prstTxWarp>
              <a:spAutoFit/>
            </a:bodyPr>
            <a:lstStyle/>
            <a:p>
              <a:endParaRPr lang="en-US">
                <a:latin typeface="18 VAG Rounded Bold   07390"/>
              </a:endParaRPr>
            </a:p>
          </p:txBody>
        </p:sp>
      </p:grpSp>
      <p:sp>
        <p:nvSpPr>
          <p:cNvPr id="18" name="Title 17"/>
          <p:cNvSpPr>
            <a:spLocks noGrp="1"/>
          </p:cNvSpPr>
          <p:nvPr>
            <p:ph type="title"/>
          </p:nvPr>
        </p:nvSpPr>
        <p:spPr/>
        <p:txBody>
          <a:bodyPr/>
          <a:lstStyle/>
          <a:p>
            <a:r>
              <a:rPr lang="en-US" u="sng" dirty="0" smtClean="0">
                <a:solidFill>
                  <a:schemeClr val="accent2"/>
                </a:solidFill>
              </a:rPr>
              <a:t>T</a:t>
            </a:r>
            <a:r>
              <a:rPr lang="en-US" u="sng" dirty="0" smtClean="0">
                <a:solidFill>
                  <a:schemeClr val="accent1"/>
                </a:solidFill>
              </a:rPr>
              <a:t>I</a:t>
            </a:r>
            <a:r>
              <a:rPr lang="en-US" u="sng" dirty="0" smtClean="0">
                <a:solidFill>
                  <a:schemeClr val="accent4"/>
                </a:solidFill>
              </a:rPr>
              <a:t>O</a:t>
            </a:r>
            <a:r>
              <a:rPr lang="en-US" dirty="0" smtClean="0"/>
              <a:t> </a:t>
            </a:r>
            <a:r>
              <a:rPr lang="en-US" dirty="0" smtClean="0">
                <a:solidFill>
                  <a:schemeClr val="tx1"/>
                </a:solidFill>
              </a:rPr>
              <a:t>The great </a:t>
            </a:r>
            <a:r>
              <a:rPr lang="en-US" dirty="0" smtClean="0">
                <a:solidFill>
                  <a:schemeClr val="tx1"/>
                </a:solidFill>
              </a:rPr>
              <a:t>cache mnemonic</a:t>
            </a:r>
            <a:endParaRPr lang="en-US" dirty="0"/>
          </a:p>
        </p:txBody>
      </p:sp>
      <p:sp>
        <p:nvSpPr>
          <p:cNvPr id="19" name="Line 11"/>
          <p:cNvSpPr>
            <a:spLocks noChangeShapeType="1"/>
          </p:cNvSpPr>
          <p:nvPr/>
        </p:nvSpPr>
        <p:spPr bwMode="auto">
          <a:xfrm>
            <a:off x="5257800" y="3733800"/>
            <a:ext cx="0" cy="1371600"/>
          </a:xfrm>
          <a:prstGeom prst="line">
            <a:avLst/>
          </a:prstGeom>
          <a:noFill/>
          <a:ln w="12700">
            <a:solidFill>
              <a:schemeClr val="tx1"/>
            </a:solidFill>
            <a:round/>
            <a:headEnd/>
            <a:tailEnd/>
          </a:ln>
          <a:effectLst/>
        </p:spPr>
        <p:txBody>
          <a:bodyPr wrap="square" anchor="ctr">
            <a:prstTxWarp prst="textNoShape">
              <a:avLst/>
            </a:prstTxWarp>
            <a:spAutoFit/>
          </a:bodyPr>
          <a:lstStyle/>
          <a:p>
            <a:endParaRPr lang="en-US"/>
          </a:p>
        </p:txBody>
      </p:sp>
      <p:sp>
        <p:nvSpPr>
          <p:cNvPr id="20" name="Line 9"/>
          <p:cNvSpPr>
            <a:spLocks noChangeShapeType="1"/>
          </p:cNvSpPr>
          <p:nvPr/>
        </p:nvSpPr>
        <p:spPr bwMode="auto">
          <a:xfrm>
            <a:off x="6324600" y="5638800"/>
            <a:ext cx="0" cy="990600"/>
          </a:xfrm>
          <a:prstGeom prst="line">
            <a:avLst/>
          </a:prstGeom>
          <a:noFill/>
          <a:ln w="12700">
            <a:solidFill>
              <a:schemeClr val="tx1"/>
            </a:solidFill>
            <a:round/>
            <a:headEnd/>
            <a:tailEnd/>
          </a:ln>
          <a:effectLst/>
        </p:spPr>
        <p:txBody>
          <a:bodyPr wrap="square" anchor="ctr">
            <a:prstTxWarp prst="textNoShape">
              <a:avLst/>
            </a:prstTxWarp>
            <a:spAutoFit/>
          </a:bodyPr>
          <a:lstStyle/>
          <a:p>
            <a:endParaRPr lang="en-US"/>
          </a:p>
        </p:txBody>
      </p:sp>
      <p:sp>
        <p:nvSpPr>
          <p:cNvPr id="21" name="Line 10"/>
          <p:cNvSpPr>
            <a:spLocks noChangeShapeType="1"/>
          </p:cNvSpPr>
          <p:nvPr/>
        </p:nvSpPr>
        <p:spPr bwMode="auto">
          <a:xfrm>
            <a:off x="7391400" y="5638800"/>
            <a:ext cx="0" cy="990600"/>
          </a:xfrm>
          <a:prstGeom prst="line">
            <a:avLst/>
          </a:prstGeom>
          <a:noFill/>
          <a:ln w="12700">
            <a:solidFill>
              <a:schemeClr val="tx1"/>
            </a:solidFill>
            <a:round/>
            <a:headEnd/>
            <a:tailEnd/>
          </a:ln>
          <a:effectLst/>
        </p:spPr>
        <p:txBody>
          <a:bodyPr wrap="square" anchor="ctr">
            <a:prstTxWarp prst="textNoShape">
              <a:avLst/>
            </a:prstTxWarp>
            <a:spAutoFit/>
          </a:bodyPr>
          <a:lstStyle/>
          <a:p>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2803" name="Rectangle 3"/>
          <p:cNvSpPr>
            <a:spLocks noGrp="1" noChangeArrowheads="1"/>
          </p:cNvSpPr>
          <p:nvPr>
            <p:ph type="body" idx="1"/>
          </p:nvPr>
        </p:nvSpPr>
        <p:spPr>
          <a:xfrm>
            <a:off x="457200" y="1143000"/>
            <a:ext cx="4191000" cy="5210175"/>
          </a:xfrm>
        </p:spPr>
        <p:txBody>
          <a:bodyPr/>
          <a:lstStyle/>
          <a:p>
            <a:pPr marL="609600" indent="-609600">
              <a:tabLst>
                <a:tab pos="2057400" algn="ctr"/>
                <a:tab pos="5308600" algn="ctr"/>
                <a:tab pos="7086600" algn="ctr"/>
              </a:tabLst>
            </a:pPr>
            <a:r>
              <a:rPr lang="en-US" dirty="0"/>
              <a:t>Ex.: 16KB of data, direct-mapped, </a:t>
            </a:r>
            <a:br>
              <a:rPr lang="en-US" dirty="0"/>
            </a:br>
            <a:r>
              <a:rPr lang="en-US" dirty="0"/>
              <a:t>4 word </a:t>
            </a:r>
            <a:r>
              <a:rPr lang="en-US" dirty="0" smtClean="0"/>
              <a:t>blocks</a:t>
            </a:r>
          </a:p>
          <a:p>
            <a:pPr marL="938212" lvl="1" indent="-609600">
              <a:tabLst>
                <a:tab pos="2057400" algn="ctr"/>
                <a:tab pos="5308600" algn="ctr"/>
                <a:tab pos="7086600" algn="ctr"/>
              </a:tabLst>
            </a:pPr>
            <a:r>
              <a:rPr lang="en-US" dirty="0" smtClean="0"/>
              <a:t>Can you work out height, width, area?</a:t>
            </a:r>
          </a:p>
          <a:p>
            <a:pPr marL="609600" indent="-609600">
              <a:tabLst>
                <a:tab pos="2057400" algn="ctr"/>
                <a:tab pos="5308600" algn="ctr"/>
                <a:tab pos="7086600" algn="ctr"/>
              </a:tabLst>
            </a:pPr>
            <a:r>
              <a:rPr lang="en-US" dirty="0"/>
              <a:t>Read 4 addresses</a:t>
            </a:r>
          </a:p>
          <a:p>
            <a:pPr marL="850900" lvl="1" indent="-533400">
              <a:lnSpc>
                <a:spcPct val="75000"/>
              </a:lnSpc>
              <a:buFontTx/>
              <a:buAutoNum type="arabicPeriod"/>
              <a:tabLst>
                <a:tab pos="2057400" algn="ctr"/>
                <a:tab pos="5308600" algn="ctr"/>
                <a:tab pos="7086600" algn="ctr"/>
              </a:tabLst>
            </a:pPr>
            <a:r>
              <a:rPr lang="en-US" dirty="0">
                <a:latin typeface="Courier New" pitchFamily="-65" charset="0"/>
              </a:rPr>
              <a:t>0x00000014</a:t>
            </a:r>
          </a:p>
          <a:p>
            <a:pPr marL="850900" lvl="1" indent="-533400">
              <a:lnSpc>
                <a:spcPct val="75000"/>
              </a:lnSpc>
              <a:buFontTx/>
              <a:buAutoNum type="arabicPeriod"/>
              <a:tabLst>
                <a:tab pos="2057400" algn="ctr"/>
                <a:tab pos="5308600" algn="ctr"/>
                <a:tab pos="7086600" algn="ctr"/>
              </a:tabLst>
            </a:pPr>
            <a:r>
              <a:rPr lang="en-US" dirty="0">
                <a:latin typeface="Courier New" pitchFamily="-65" charset="0"/>
              </a:rPr>
              <a:t>0x0000001C</a:t>
            </a:r>
          </a:p>
          <a:p>
            <a:pPr marL="850900" lvl="1" indent="-533400">
              <a:lnSpc>
                <a:spcPct val="75000"/>
              </a:lnSpc>
              <a:buFontTx/>
              <a:buAutoNum type="arabicPeriod"/>
              <a:tabLst>
                <a:tab pos="2057400" algn="ctr"/>
                <a:tab pos="5308600" algn="ctr"/>
                <a:tab pos="7086600" algn="ctr"/>
              </a:tabLst>
            </a:pPr>
            <a:r>
              <a:rPr lang="en-US" dirty="0">
                <a:latin typeface="Courier New" pitchFamily="-65" charset="0"/>
              </a:rPr>
              <a:t>0x00000034</a:t>
            </a:r>
          </a:p>
          <a:p>
            <a:pPr marL="850900" lvl="1" indent="-533400">
              <a:lnSpc>
                <a:spcPct val="75000"/>
              </a:lnSpc>
              <a:buFontTx/>
              <a:buAutoNum type="arabicPeriod"/>
              <a:tabLst>
                <a:tab pos="2057400" algn="ctr"/>
                <a:tab pos="5308600" algn="ctr"/>
                <a:tab pos="7086600" algn="ctr"/>
              </a:tabLst>
            </a:pPr>
            <a:r>
              <a:rPr lang="en-US" dirty="0">
                <a:latin typeface="Courier New" pitchFamily="-65" charset="0"/>
              </a:rPr>
              <a:t>0x00008014</a:t>
            </a:r>
            <a:endParaRPr lang="en-US" dirty="0"/>
          </a:p>
          <a:p>
            <a:pPr marL="609600" indent="-609600">
              <a:tabLst>
                <a:tab pos="2057400" algn="ctr"/>
                <a:tab pos="5308600" algn="ctr"/>
                <a:tab pos="7086600" algn="ctr"/>
              </a:tabLst>
            </a:pPr>
            <a:r>
              <a:rPr lang="en-US" dirty="0"/>
              <a:t>Memory </a:t>
            </a:r>
            <a:r>
              <a:rPr lang="en-US" dirty="0" err="1" smtClean="0"/>
              <a:t>vals</a:t>
            </a:r>
            <a:r>
              <a:rPr lang="en-US" dirty="0" smtClean="0"/>
              <a:t> here:</a:t>
            </a:r>
            <a:endParaRPr lang="en-US" dirty="0"/>
          </a:p>
        </p:txBody>
      </p:sp>
      <p:sp>
        <p:nvSpPr>
          <p:cNvPr id="2892804" name="Text Box 4"/>
          <p:cNvSpPr txBox="1">
            <a:spLocks noChangeArrowheads="1"/>
          </p:cNvSpPr>
          <p:nvPr/>
        </p:nvSpPr>
        <p:spPr bwMode="auto">
          <a:xfrm>
            <a:off x="4627563" y="1384300"/>
            <a:ext cx="1992853" cy="461665"/>
          </a:xfrm>
          <a:prstGeom prst="rect">
            <a:avLst/>
          </a:prstGeom>
          <a:noFill/>
          <a:ln w="12700">
            <a:noFill/>
            <a:miter lim="800000"/>
            <a:headEnd/>
            <a:tailEnd/>
          </a:ln>
          <a:effectLst/>
        </p:spPr>
        <p:txBody>
          <a:bodyPr wrap="none">
            <a:prstTxWarp prst="textNoShape">
              <a:avLst/>
            </a:prstTxWarp>
            <a:spAutoFit/>
          </a:bodyPr>
          <a:lstStyle/>
          <a:p>
            <a:r>
              <a:rPr lang="en-US" sz="2400" b="1" dirty="0">
                <a:solidFill>
                  <a:schemeClr val="accent4"/>
                </a:solidFill>
                <a:latin typeface="18 VAG Rounded Bold   07390"/>
              </a:rPr>
              <a:t>Address (hex)</a:t>
            </a:r>
          </a:p>
        </p:txBody>
      </p:sp>
      <p:sp>
        <p:nvSpPr>
          <p:cNvPr id="2892805" name="Text Box 5"/>
          <p:cNvSpPr txBox="1">
            <a:spLocks noChangeArrowheads="1"/>
          </p:cNvSpPr>
          <p:nvPr/>
        </p:nvSpPr>
        <p:spPr bwMode="auto">
          <a:xfrm>
            <a:off x="6684963" y="1371600"/>
            <a:ext cx="2071335" cy="461665"/>
          </a:xfrm>
          <a:prstGeom prst="rect">
            <a:avLst/>
          </a:prstGeom>
          <a:noFill/>
          <a:ln w="12700">
            <a:noFill/>
            <a:miter lim="800000"/>
            <a:headEnd/>
            <a:tailEnd/>
          </a:ln>
          <a:effectLst/>
        </p:spPr>
        <p:txBody>
          <a:bodyPr wrap="none">
            <a:prstTxWarp prst="textNoShape">
              <a:avLst/>
            </a:prstTxWarp>
            <a:spAutoFit/>
          </a:bodyPr>
          <a:lstStyle/>
          <a:p>
            <a:r>
              <a:rPr lang="en-US" sz="2400" b="1" dirty="0">
                <a:solidFill>
                  <a:schemeClr val="accent4"/>
                </a:solidFill>
                <a:latin typeface="18 VAG Rounded Bold   07390"/>
              </a:rPr>
              <a:t>Value of Word</a:t>
            </a:r>
          </a:p>
        </p:txBody>
      </p:sp>
      <p:sp>
        <p:nvSpPr>
          <p:cNvPr id="2892806" name="Text Box 6"/>
          <p:cNvSpPr txBox="1">
            <a:spLocks noChangeArrowheads="1"/>
          </p:cNvSpPr>
          <p:nvPr/>
        </p:nvSpPr>
        <p:spPr bwMode="auto">
          <a:xfrm>
            <a:off x="5999163" y="1066800"/>
            <a:ext cx="1547812" cy="519113"/>
          </a:xfrm>
          <a:prstGeom prst="rect">
            <a:avLst/>
          </a:prstGeom>
          <a:noFill/>
          <a:ln w="12700">
            <a:noFill/>
            <a:miter lim="800000"/>
            <a:headEnd/>
            <a:tailEnd/>
          </a:ln>
          <a:effectLst/>
        </p:spPr>
        <p:txBody>
          <a:bodyPr wrap="none">
            <a:prstTxWarp prst="textNoShape">
              <a:avLst/>
            </a:prstTxWarp>
            <a:spAutoFit/>
          </a:bodyPr>
          <a:lstStyle/>
          <a:p>
            <a:r>
              <a:rPr lang="en-US" sz="2800" b="1" dirty="0">
                <a:solidFill>
                  <a:schemeClr val="accent2"/>
                </a:solidFill>
                <a:latin typeface="18 VAG Rounded Bold   07390"/>
              </a:rPr>
              <a:t>Memory</a:t>
            </a:r>
            <a:endParaRPr lang="en-US" sz="2000" b="1" dirty="0">
              <a:latin typeface="18 VAG Rounded Bold   07390"/>
            </a:endParaRPr>
          </a:p>
        </p:txBody>
      </p:sp>
      <p:grpSp>
        <p:nvGrpSpPr>
          <p:cNvPr id="2" name="Group 7"/>
          <p:cNvGrpSpPr>
            <a:grpSpLocks/>
          </p:cNvGrpSpPr>
          <p:nvPr/>
        </p:nvGrpSpPr>
        <p:grpSpPr bwMode="auto">
          <a:xfrm>
            <a:off x="4856163" y="1509713"/>
            <a:ext cx="3581400" cy="5257800"/>
            <a:chOff x="2880" y="912"/>
            <a:chExt cx="2256" cy="3312"/>
          </a:xfrm>
        </p:grpSpPr>
        <p:grpSp>
          <p:nvGrpSpPr>
            <p:cNvPr id="3" name="Group 8"/>
            <p:cNvGrpSpPr>
              <a:grpSpLocks/>
            </p:cNvGrpSpPr>
            <p:nvPr/>
          </p:nvGrpSpPr>
          <p:grpSpPr bwMode="auto">
            <a:xfrm>
              <a:off x="2880" y="1152"/>
              <a:ext cx="2256" cy="1153"/>
              <a:chOff x="240" y="1631"/>
              <a:chExt cx="2256" cy="1153"/>
            </a:xfrm>
          </p:grpSpPr>
          <p:sp>
            <p:nvSpPr>
              <p:cNvPr id="2892809" name="Rectangle 9"/>
              <p:cNvSpPr>
                <a:spLocks noChangeArrowheads="1"/>
              </p:cNvSpPr>
              <p:nvPr/>
            </p:nvSpPr>
            <p:spPr bwMode="auto">
              <a:xfrm>
                <a:off x="1440" y="168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2810" name="Rectangle 10"/>
              <p:cNvSpPr>
                <a:spLocks noChangeArrowheads="1"/>
              </p:cNvSpPr>
              <p:nvPr/>
            </p:nvSpPr>
            <p:spPr bwMode="auto">
              <a:xfrm>
                <a:off x="1440" y="187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2811" name="Rectangle 11"/>
              <p:cNvSpPr>
                <a:spLocks noChangeArrowheads="1"/>
              </p:cNvSpPr>
              <p:nvPr/>
            </p:nvSpPr>
            <p:spPr bwMode="auto">
              <a:xfrm>
                <a:off x="1440" y="206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2812" name="Rectangle 12"/>
              <p:cNvSpPr>
                <a:spLocks noChangeArrowheads="1"/>
              </p:cNvSpPr>
              <p:nvPr/>
            </p:nvSpPr>
            <p:spPr bwMode="auto">
              <a:xfrm>
                <a:off x="1440" y="225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2813" name="Text Box 13"/>
              <p:cNvSpPr txBox="1">
                <a:spLocks noChangeArrowheads="1"/>
              </p:cNvSpPr>
              <p:nvPr/>
            </p:nvSpPr>
            <p:spPr bwMode="auto">
              <a:xfrm>
                <a:off x="240" y="1631"/>
                <a:ext cx="1191"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00000010</a:t>
                </a:r>
                <a:endParaRPr lang="en-US" sz="2800">
                  <a:solidFill>
                    <a:schemeClr val="tx1"/>
                  </a:solidFill>
                  <a:latin typeface="Times" pitchFamily="-65" charset="0"/>
                </a:endParaRPr>
              </a:p>
            </p:txBody>
          </p:sp>
          <p:sp>
            <p:nvSpPr>
              <p:cNvPr id="2892814" name="Text Box 14"/>
              <p:cNvSpPr txBox="1">
                <a:spLocks noChangeArrowheads="1"/>
              </p:cNvSpPr>
              <p:nvPr/>
            </p:nvSpPr>
            <p:spPr bwMode="auto">
              <a:xfrm>
                <a:off x="240" y="1823"/>
                <a:ext cx="1191" cy="327"/>
              </a:xfrm>
              <a:prstGeom prst="rect">
                <a:avLst/>
              </a:prstGeom>
              <a:noFill/>
              <a:ln w="9525">
                <a:noFill/>
                <a:miter lim="800000"/>
                <a:headEnd/>
                <a:tailEnd/>
              </a:ln>
              <a:effectLst/>
            </p:spPr>
            <p:txBody>
              <a:bodyPr wrap="none">
                <a:prstTxWarp prst="textNoShape">
                  <a:avLst/>
                </a:prstTxWarp>
                <a:spAutoFit/>
              </a:bodyPr>
              <a:lstStyle/>
              <a:p>
                <a:r>
                  <a:rPr lang="en-US" sz="2800" b="1" u="sng">
                    <a:latin typeface="Courier New" pitchFamily="-65" charset="0"/>
                  </a:rPr>
                  <a:t>00000014</a:t>
                </a:r>
                <a:endParaRPr lang="en-US" sz="2800" b="1">
                  <a:solidFill>
                    <a:schemeClr val="tx1"/>
                  </a:solidFill>
                  <a:latin typeface="Courier New" pitchFamily="-65" charset="0"/>
                </a:endParaRPr>
              </a:p>
            </p:txBody>
          </p:sp>
          <p:sp>
            <p:nvSpPr>
              <p:cNvPr id="2892815" name="Text Box 15"/>
              <p:cNvSpPr txBox="1">
                <a:spLocks noChangeArrowheads="1"/>
              </p:cNvSpPr>
              <p:nvPr/>
            </p:nvSpPr>
            <p:spPr bwMode="auto">
              <a:xfrm>
                <a:off x="240" y="2015"/>
                <a:ext cx="1191"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00000018</a:t>
                </a:r>
              </a:p>
            </p:txBody>
          </p:sp>
          <p:sp>
            <p:nvSpPr>
              <p:cNvPr id="2892816" name="Text Box 16"/>
              <p:cNvSpPr txBox="1">
                <a:spLocks noChangeArrowheads="1"/>
              </p:cNvSpPr>
              <p:nvPr/>
            </p:nvSpPr>
            <p:spPr bwMode="auto">
              <a:xfrm>
                <a:off x="240" y="2207"/>
                <a:ext cx="1191" cy="327"/>
              </a:xfrm>
              <a:prstGeom prst="rect">
                <a:avLst/>
              </a:prstGeom>
              <a:noFill/>
              <a:ln w="9525">
                <a:noFill/>
                <a:miter lim="800000"/>
                <a:headEnd/>
                <a:tailEnd/>
              </a:ln>
              <a:effectLst/>
            </p:spPr>
            <p:txBody>
              <a:bodyPr wrap="none">
                <a:prstTxWarp prst="textNoShape">
                  <a:avLst/>
                </a:prstTxWarp>
                <a:spAutoFit/>
              </a:bodyPr>
              <a:lstStyle/>
              <a:p>
                <a:r>
                  <a:rPr lang="en-US" sz="2800" b="1" u="sng">
                    <a:latin typeface="Courier New" pitchFamily="-65" charset="0"/>
                  </a:rPr>
                  <a:t>0000001C</a:t>
                </a:r>
                <a:endParaRPr lang="en-US" sz="2800" b="1">
                  <a:solidFill>
                    <a:schemeClr val="tx1"/>
                  </a:solidFill>
                  <a:latin typeface="Courier New" pitchFamily="-65" charset="0"/>
                </a:endParaRPr>
              </a:p>
            </p:txBody>
          </p:sp>
          <p:sp>
            <p:nvSpPr>
              <p:cNvPr id="2892817" name="Text Box 17"/>
              <p:cNvSpPr txBox="1">
                <a:spLocks noChangeArrowheads="1"/>
              </p:cNvSpPr>
              <p:nvPr/>
            </p:nvSpPr>
            <p:spPr bwMode="auto">
              <a:xfrm>
                <a:off x="1872" y="1632"/>
                <a:ext cx="223" cy="288"/>
              </a:xfrm>
              <a:prstGeom prst="rect">
                <a:avLst/>
              </a:prstGeom>
              <a:noFill/>
              <a:ln w="12700">
                <a:noFill/>
                <a:miter lim="800000"/>
                <a:headEnd/>
                <a:tailEnd/>
              </a:ln>
              <a:effectLst/>
            </p:spPr>
            <p:txBody>
              <a:bodyPr wrap="none">
                <a:prstTxWarp prst="textNoShape">
                  <a:avLst/>
                </a:prstTxWarp>
                <a:spAutoFit/>
              </a:bodyPr>
              <a:lstStyle/>
              <a:p>
                <a:r>
                  <a:rPr lang="en-US" sz="2400" b="1"/>
                  <a:t>a</a:t>
                </a:r>
              </a:p>
            </p:txBody>
          </p:sp>
          <p:sp>
            <p:nvSpPr>
              <p:cNvPr id="2892818" name="Text Box 18"/>
              <p:cNvSpPr txBox="1">
                <a:spLocks noChangeArrowheads="1"/>
              </p:cNvSpPr>
              <p:nvPr/>
            </p:nvSpPr>
            <p:spPr bwMode="auto">
              <a:xfrm>
                <a:off x="1872" y="1824"/>
                <a:ext cx="233" cy="288"/>
              </a:xfrm>
              <a:prstGeom prst="rect">
                <a:avLst/>
              </a:prstGeom>
              <a:noFill/>
              <a:ln w="12700">
                <a:noFill/>
                <a:miter lim="800000"/>
                <a:headEnd/>
                <a:tailEnd/>
              </a:ln>
              <a:effectLst/>
            </p:spPr>
            <p:txBody>
              <a:bodyPr wrap="none">
                <a:prstTxWarp prst="textNoShape">
                  <a:avLst/>
                </a:prstTxWarp>
                <a:spAutoFit/>
              </a:bodyPr>
              <a:lstStyle/>
              <a:p>
                <a:r>
                  <a:rPr lang="en-US" sz="2400" b="1"/>
                  <a:t>b</a:t>
                </a:r>
              </a:p>
            </p:txBody>
          </p:sp>
          <p:sp>
            <p:nvSpPr>
              <p:cNvPr id="2892819" name="Text Box 19"/>
              <p:cNvSpPr txBox="1">
                <a:spLocks noChangeArrowheads="1"/>
              </p:cNvSpPr>
              <p:nvPr/>
            </p:nvSpPr>
            <p:spPr bwMode="auto">
              <a:xfrm>
                <a:off x="1872" y="2016"/>
                <a:ext cx="223" cy="288"/>
              </a:xfrm>
              <a:prstGeom prst="rect">
                <a:avLst/>
              </a:prstGeom>
              <a:noFill/>
              <a:ln w="12700">
                <a:noFill/>
                <a:miter lim="800000"/>
                <a:headEnd/>
                <a:tailEnd/>
              </a:ln>
              <a:effectLst/>
            </p:spPr>
            <p:txBody>
              <a:bodyPr wrap="none">
                <a:prstTxWarp prst="textNoShape">
                  <a:avLst/>
                </a:prstTxWarp>
                <a:spAutoFit/>
              </a:bodyPr>
              <a:lstStyle/>
              <a:p>
                <a:r>
                  <a:rPr lang="en-US" sz="2400" b="1"/>
                  <a:t>c</a:t>
                </a:r>
              </a:p>
            </p:txBody>
          </p:sp>
          <p:sp>
            <p:nvSpPr>
              <p:cNvPr id="2892820" name="Text Box 20"/>
              <p:cNvSpPr txBox="1">
                <a:spLocks noChangeArrowheads="1"/>
              </p:cNvSpPr>
              <p:nvPr/>
            </p:nvSpPr>
            <p:spPr bwMode="auto">
              <a:xfrm>
                <a:off x="1872" y="2208"/>
                <a:ext cx="233" cy="288"/>
              </a:xfrm>
              <a:prstGeom prst="rect">
                <a:avLst/>
              </a:prstGeom>
              <a:noFill/>
              <a:ln w="12700">
                <a:noFill/>
                <a:miter lim="800000"/>
                <a:headEnd/>
                <a:tailEnd/>
              </a:ln>
              <a:effectLst/>
            </p:spPr>
            <p:txBody>
              <a:bodyPr wrap="none">
                <a:prstTxWarp prst="textNoShape">
                  <a:avLst/>
                </a:prstTxWarp>
                <a:spAutoFit/>
              </a:bodyPr>
              <a:lstStyle/>
              <a:p>
                <a:r>
                  <a:rPr lang="en-US" sz="2400" b="1"/>
                  <a:t>d</a:t>
                </a:r>
              </a:p>
            </p:txBody>
          </p:sp>
          <p:sp>
            <p:nvSpPr>
              <p:cNvPr id="2892821" name="Text Box 21"/>
              <p:cNvSpPr txBox="1">
                <a:spLocks noChangeArrowheads="1"/>
              </p:cNvSpPr>
              <p:nvPr/>
            </p:nvSpPr>
            <p:spPr bwMode="auto">
              <a:xfrm>
                <a:off x="672" y="2496"/>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sp>
            <p:nvSpPr>
              <p:cNvPr id="2892822" name="Text Box 22"/>
              <p:cNvSpPr txBox="1">
                <a:spLocks noChangeArrowheads="1"/>
              </p:cNvSpPr>
              <p:nvPr/>
            </p:nvSpPr>
            <p:spPr bwMode="auto">
              <a:xfrm>
                <a:off x="1824" y="2496"/>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sp>
          <p:nvSpPr>
            <p:cNvPr id="2892823" name="Rectangle 23"/>
            <p:cNvSpPr>
              <a:spLocks noChangeArrowheads="1"/>
            </p:cNvSpPr>
            <p:nvPr/>
          </p:nvSpPr>
          <p:spPr bwMode="auto">
            <a:xfrm>
              <a:off x="4080" y="230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2824" name="Rectangle 24"/>
            <p:cNvSpPr>
              <a:spLocks noChangeArrowheads="1"/>
            </p:cNvSpPr>
            <p:nvPr/>
          </p:nvSpPr>
          <p:spPr bwMode="auto">
            <a:xfrm>
              <a:off x="4080" y="249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2825" name="Rectangle 25"/>
            <p:cNvSpPr>
              <a:spLocks noChangeArrowheads="1"/>
            </p:cNvSpPr>
            <p:nvPr/>
          </p:nvSpPr>
          <p:spPr bwMode="auto">
            <a:xfrm>
              <a:off x="4080" y="268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2826" name="Rectangle 26"/>
            <p:cNvSpPr>
              <a:spLocks noChangeArrowheads="1"/>
            </p:cNvSpPr>
            <p:nvPr/>
          </p:nvSpPr>
          <p:spPr bwMode="auto">
            <a:xfrm>
              <a:off x="4080" y="288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2827" name="Text Box 27"/>
            <p:cNvSpPr txBox="1">
              <a:spLocks noChangeArrowheads="1"/>
            </p:cNvSpPr>
            <p:nvPr/>
          </p:nvSpPr>
          <p:spPr bwMode="auto">
            <a:xfrm>
              <a:off x="2880" y="2255"/>
              <a:ext cx="1191"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00000030</a:t>
              </a:r>
              <a:endParaRPr lang="en-US" sz="2800">
                <a:solidFill>
                  <a:schemeClr val="tx1"/>
                </a:solidFill>
                <a:latin typeface="Times" pitchFamily="-65" charset="0"/>
              </a:endParaRPr>
            </a:p>
          </p:txBody>
        </p:sp>
        <p:sp>
          <p:nvSpPr>
            <p:cNvPr id="2892828" name="Text Box 28"/>
            <p:cNvSpPr txBox="1">
              <a:spLocks noChangeArrowheads="1"/>
            </p:cNvSpPr>
            <p:nvPr/>
          </p:nvSpPr>
          <p:spPr bwMode="auto">
            <a:xfrm>
              <a:off x="2880" y="2447"/>
              <a:ext cx="1191" cy="327"/>
            </a:xfrm>
            <a:prstGeom prst="rect">
              <a:avLst/>
            </a:prstGeom>
            <a:noFill/>
            <a:ln w="9525">
              <a:noFill/>
              <a:miter lim="800000"/>
              <a:headEnd/>
              <a:tailEnd/>
            </a:ln>
            <a:effectLst/>
          </p:spPr>
          <p:txBody>
            <a:bodyPr wrap="none">
              <a:prstTxWarp prst="textNoShape">
                <a:avLst/>
              </a:prstTxWarp>
              <a:spAutoFit/>
            </a:bodyPr>
            <a:lstStyle/>
            <a:p>
              <a:r>
                <a:rPr lang="en-US" sz="2800" b="1" u="sng">
                  <a:latin typeface="Courier New" pitchFamily="-65" charset="0"/>
                </a:rPr>
                <a:t>00000034</a:t>
              </a:r>
              <a:endParaRPr lang="en-US" sz="2800" b="1">
                <a:solidFill>
                  <a:schemeClr val="tx1"/>
                </a:solidFill>
                <a:latin typeface="Courier New" pitchFamily="-65" charset="0"/>
              </a:endParaRPr>
            </a:p>
          </p:txBody>
        </p:sp>
        <p:sp>
          <p:nvSpPr>
            <p:cNvPr id="2892829" name="Text Box 29"/>
            <p:cNvSpPr txBox="1">
              <a:spLocks noChangeArrowheads="1"/>
            </p:cNvSpPr>
            <p:nvPr/>
          </p:nvSpPr>
          <p:spPr bwMode="auto">
            <a:xfrm>
              <a:off x="2880" y="2639"/>
              <a:ext cx="1191"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00000038</a:t>
              </a:r>
            </a:p>
          </p:txBody>
        </p:sp>
        <p:sp>
          <p:nvSpPr>
            <p:cNvPr id="2892830" name="Text Box 30"/>
            <p:cNvSpPr txBox="1">
              <a:spLocks noChangeArrowheads="1"/>
            </p:cNvSpPr>
            <p:nvPr/>
          </p:nvSpPr>
          <p:spPr bwMode="auto">
            <a:xfrm>
              <a:off x="2880" y="2831"/>
              <a:ext cx="1191"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0000003C</a:t>
              </a:r>
            </a:p>
          </p:txBody>
        </p:sp>
        <p:sp>
          <p:nvSpPr>
            <p:cNvPr id="2892831" name="Text Box 31"/>
            <p:cNvSpPr txBox="1">
              <a:spLocks noChangeArrowheads="1"/>
            </p:cNvSpPr>
            <p:nvPr/>
          </p:nvSpPr>
          <p:spPr bwMode="auto">
            <a:xfrm>
              <a:off x="4512" y="2256"/>
              <a:ext cx="223" cy="288"/>
            </a:xfrm>
            <a:prstGeom prst="rect">
              <a:avLst/>
            </a:prstGeom>
            <a:noFill/>
            <a:ln w="12700">
              <a:noFill/>
              <a:miter lim="800000"/>
              <a:headEnd/>
              <a:tailEnd/>
            </a:ln>
            <a:effectLst/>
          </p:spPr>
          <p:txBody>
            <a:bodyPr wrap="none">
              <a:prstTxWarp prst="textNoShape">
                <a:avLst/>
              </a:prstTxWarp>
              <a:spAutoFit/>
            </a:bodyPr>
            <a:lstStyle/>
            <a:p>
              <a:r>
                <a:rPr lang="en-US" sz="2400" b="1"/>
                <a:t>e</a:t>
              </a:r>
            </a:p>
          </p:txBody>
        </p:sp>
        <p:sp>
          <p:nvSpPr>
            <p:cNvPr id="2892832" name="Text Box 32"/>
            <p:cNvSpPr txBox="1">
              <a:spLocks noChangeArrowheads="1"/>
            </p:cNvSpPr>
            <p:nvPr/>
          </p:nvSpPr>
          <p:spPr bwMode="auto">
            <a:xfrm>
              <a:off x="4512" y="2448"/>
              <a:ext cx="180" cy="288"/>
            </a:xfrm>
            <a:prstGeom prst="rect">
              <a:avLst/>
            </a:prstGeom>
            <a:noFill/>
            <a:ln w="12700">
              <a:noFill/>
              <a:miter lim="800000"/>
              <a:headEnd/>
              <a:tailEnd/>
            </a:ln>
            <a:effectLst/>
          </p:spPr>
          <p:txBody>
            <a:bodyPr wrap="none">
              <a:prstTxWarp prst="textNoShape">
                <a:avLst/>
              </a:prstTxWarp>
              <a:spAutoFit/>
            </a:bodyPr>
            <a:lstStyle/>
            <a:p>
              <a:r>
                <a:rPr lang="en-US" sz="2400" b="1"/>
                <a:t>f</a:t>
              </a:r>
            </a:p>
          </p:txBody>
        </p:sp>
        <p:sp>
          <p:nvSpPr>
            <p:cNvPr id="2892833" name="Text Box 33"/>
            <p:cNvSpPr txBox="1">
              <a:spLocks noChangeArrowheads="1"/>
            </p:cNvSpPr>
            <p:nvPr/>
          </p:nvSpPr>
          <p:spPr bwMode="auto">
            <a:xfrm>
              <a:off x="4512" y="2640"/>
              <a:ext cx="233" cy="288"/>
            </a:xfrm>
            <a:prstGeom prst="rect">
              <a:avLst/>
            </a:prstGeom>
            <a:noFill/>
            <a:ln w="12700">
              <a:noFill/>
              <a:miter lim="800000"/>
              <a:headEnd/>
              <a:tailEnd/>
            </a:ln>
            <a:effectLst/>
          </p:spPr>
          <p:txBody>
            <a:bodyPr wrap="none">
              <a:prstTxWarp prst="textNoShape">
                <a:avLst/>
              </a:prstTxWarp>
              <a:spAutoFit/>
            </a:bodyPr>
            <a:lstStyle/>
            <a:p>
              <a:r>
                <a:rPr lang="en-US" sz="2400" b="1"/>
                <a:t>g</a:t>
              </a:r>
            </a:p>
          </p:txBody>
        </p:sp>
        <p:sp>
          <p:nvSpPr>
            <p:cNvPr id="2892834" name="Text Box 34"/>
            <p:cNvSpPr txBox="1">
              <a:spLocks noChangeArrowheads="1"/>
            </p:cNvSpPr>
            <p:nvPr/>
          </p:nvSpPr>
          <p:spPr bwMode="auto">
            <a:xfrm>
              <a:off x="4512" y="2832"/>
              <a:ext cx="233" cy="288"/>
            </a:xfrm>
            <a:prstGeom prst="rect">
              <a:avLst/>
            </a:prstGeom>
            <a:noFill/>
            <a:ln w="12700">
              <a:noFill/>
              <a:miter lim="800000"/>
              <a:headEnd/>
              <a:tailEnd/>
            </a:ln>
            <a:effectLst/>
          </p:spPr>
          <p:txBody>
            <a:bodyPr wrap="none">
              <a:prstTxWarp prst="textNoShape">
                <a:avLst/>
              </a:prstTxWarp>
              <a:spAutoFit/>
            </a:bodyPr>
            <a:lstStyle/>
            <a:p>
              <a:r>
                <a:rPr lang="en-US" sz="2400" b="1"/>
                <a:t>h</a:t>
              </a:r>
            </a:p>
          </p:txBody>
        </p:sp>
        <p:sp>
          <p:nvSpPr>
            <p:cNvPr id="2892835" name="Rectangle 35"/>
            <p:cNvSpPr>
              <a:spLocks noChangeArrowheads="1"/>
            </p:cNvSpPr>
            <p:nvPr/>
          </p:nvSpPr>
          <p:spPr bwMode="auto">
            <a:xfrm>
              <a:off x="4080" y="3241"/>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2836" name="Rectangle 36"/>
            <p:cNvSpPr>
              <a:spLocks noChangeArrowheads="1"/>
            </p:cNvSpPr>
            <p:nvPr/>
          </p:nvSpPr>
          <p:spPr bwMode="auto">
            <a:xfrm>
              <a:off x="4080" y="3433"/>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2837" name="Rectangle 37"/>
            <p:cNvSpPr>
              <a:spLocks noChangeArrowheads="1"/>
            </p:cNvSpPr>
            <p:nvPr/>
          </p:nvSpPr>
          <p:spPr bwMode="auto">
            <a:xfrm>
              <a:off x="4080" y="3625"/>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2838" name="Rectangle 38"/>
            <p:cNvSpPr>
              <a:spLocks noChangeArrowheads="1"/>
            </p:cNvSpPr>
            <p:nvPr/>
          </p:nvSpPr>
          <p:spPr bwMode="auto">
            <a:xfrm>
              <a:off x="4080" y="3817"/>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892839" name="Text Box 39"/>
            <p:cNvSpPr txBox="1">
              <a:spLocks noChangeArrowheads="1"/>
            </p:cNvSpPr>
            <p:nvPr/>
          </p:nvSpPr>
          <p:spPr bwMode="auto">
            <a:xfrm>
              <a:off x="2880" y="3192"/>
              <a:ext cx="1191"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00008010</a:t>
              </a:r>
              <a:endParaRPr lang="en-US" sz="2800">
                <a:solidFill>
                  <a:schemeClr val="tx1"/>
                </a:solidFill>
                <a:latin typeface="Times" pitchFamily="-65" charset="0"/>
              </a:endParaRPr>
            </a:p>
          </p:txBody>
        </p:sp>
        <p:sp>
          <p:nvSpPr>
            <p:cNvPr id="2892840" name="Text Box 40"/>
            <p:cNvSpPr txBox="1">
              <a:spLocks noChangeArrowheads="1"/>
            </p:cNvSpPr>
            <p:nvPr/>
          </p:nvSpPr>
          <p:spPr bwMode="auto">
            <a:xfrm>
              <a:off x="2880" y="3384"/>
              <a:ext cx="1191" cy="327"/>
            </a:xfrm>
            <a:prstGeom prst="rect">
              <a:avLst/>
            </a:prstGeom>
            <a:noFill/>
            <a:ln w="9525">
              <a:noFill/>
              <a:miter lim="800000"/>
              <a:headEnd/>
              <a:tailEnd/>
            </a:ln>
            <a:effectLst/>
          </p:spPr>
          <p:txBody>
            <a:bodyPr wrap="none">
              <a:prstTxWarp prst="textNoShape">
                <a:avLst/>
              </a:prstTxWarp>
              <a:spAutoFit/>
            </a:bodyPr>
            <a:lstStyle/>
            <a:p>
              <a:r>
                <a:rPr lang="en-US" sz="2800" b="1" u="sng">
                  <a:latin typeface="Courier New" pitchFamily="-65" charset="0"/>
                </a:rPr>
                <a:t>00008014</a:t>
              </a:r>
              <a:endParaRPr lang="en-US" sz="2800" b="1">
                <a:solidFill>
                  <a:schemeClr val="tx1"/>
                </a:solidFill>
                <a:latin typeface="Courier New" pitchFamily="-65" charset="0"/>
              </a:endParaRPr>
            </a:p>
          </p:txBody>
        </p:sp>
        <p:sp>
          <p:nvSpPr>
            <p:cNvPr id="2892841" name="Text Box 41"/>
            <p:cNvSpPr txBox="1">
              <a:spLocks noChangeArrowheads="1"/>
            </p:cNvSpPr>
            <p:nvPr/>
          </p:nvSpPr>
          <p:spPr bwMode="auto">
            <a:xfrm>
              <a:off x="2880" y="3576"/>
              <a:ext cx="1191"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00008018</a:t>
              </a:r>
            </a:p>
          </p:txBody>
        </p:sp>
        <p:sp>
          <p:nvSpPr>
            <p:cNvPr id="2892842" name="Text Box 42"/>
            <p:cNvSpPr txBox="1">
              <a:spLocks noChangeArrowheads="1"/>
            </p:cNvSpPr>
            <p:nvPr/>
          </p:nvSpPr>
          <p:spPr bwMode="auto">
            <a:xfrm>
              <a:off x="2880" y="3768"/>
              <a:ext cx="1191"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0000801C</a:t>
              </a:r>
            </a:p>
          </p:txBody>
        </p:sp>
        <p:sp>
          <p:nvSpPr>
            <p:cNvPr id="2892843" name="Text Box 43"/>
            <p:cNvSpPr txBox="1">
              <a:spLocks noChangeArrowheads="1"/>
            </p:cNvSpPr>
            <p:nvPr/>
          </p:nvSpPr>
          <p:spPr bwMode="auto">
            <a:xfrm>
              <a:off x="4512" y="3193"/>
              <a:ext cx="169" cy="288"/>
            </a:xfrm>
            <a:prstGeom prst="rect">
              <a:avLst/>
            </a:prstGeom>
            <a:noFill/>
            <a:ln w="12700">
              <a:noFill/>
              <a:miter lim="800000"/>
              <a:headEnd/>
              <a:tailEnd/>
            </a:ln>
            <a:effectLst/>
          </p:spPr>
          <p:txBody>
            <a:bodyPr wrap="none">
              <a:prstTxWarp prst="textNoShape">
                <a:avLst/>
              </a:prstTxWarp>
              <a:spAutoFit/>
            </a:bodyPr>
            <a:lstStyle/>
            <a:p>
              <a:r>
                <a:rPr lang="en-US" sz="2400" b="1"/>
                <a:t>i</a:t>
              </a:r>
            </a:p>
          </p:txBody>
        </p:sp>
        <p:sp>
          <p:nvSpPr>
            <p:cNvPr id="2892844" name="Text Box 44"/>
            <p:cNvSpPr txBox="1">
              <a:spLocks noChangeArrowheads="1"/>
            </p:cNvSpPr>
            <p:nvPr/>
          </p:nvSpPr>
          <p:spPr bwMode="auto">
            <a:xfrm>
              <a:off x="4512" y="3385"/>
              <a:ext cx="169" cy="288"/>
            </a:xfrm>
            <a:prstGeom prst="rect">
              <a:avLst/>
            </a:prstGeom>
            <a:noFill/>
            <a:ln w="12700">
              <a:noFill/>
              <a:miter lim="800000"/>
              <a:headEnd/>
              <a:tailEnd/>
            </a:ln>
            <a:effectLst/>
          </p:spPr>
          <p:txBody>
            <a:bodyPr wrap="none">
              <a:prstTxWarp prst="textNoShape">
                <a:avLst/>
              </a:prstTxWarp>
              <a:spAutoFit/>
            </a:bodyPr>
            <a:lstStyle/>
            <a:p>
              <a:r>
                <a:rPr lang="en-US" sz="2400" b="1"/>
                <a:t>j</a:t>
              </a:r>
            </a:p>
          </p:txBody>
        </p:sp>
        <p:sp>
          <p:nvSpPr>
            <p:cNvPr id="2892845" name="Text Box 45"/>
            <p:cNvSpPr txBox="1">
              <a:spLocks noChangeArrowheads="1"/>
            </p:cNvSpPr>
            <p:nvPr/>
          </p:nvSpPr>
          <p:spPr bwMode="auto">
            <a:xfrm>
              <a:off x="4512" y="3577"/>
              <a:ext cx="223" cy="288"/>
            </a:xfrm>
            <a:prstGeom prst="rect">
              <a:avLst/>
            </a:prstGeom>
            <a:noFill/>
            <a:ln w="12700">
              <a:noFill/>
              <a:miter lim="800000"/>
              <a:headEnd/>
              <a:tailEnd/>
            </a:ln>
            <a:effectLst/>
          </p:spPr>
          <p:txBody>
            <a:bodyPr wrap="none">
              <a:prstTxWarp prst="textNoShape">
                <a:avLst/>
              </a:prstTxWarp>
              <a:spAutoFit/>
            </a:bodyPr>
            <a:lstStyle/>
            <a:p>
              <a:r>
                <a:rPr lang="en-US" sz="2400" b="1"/>
                <a:t>k</a:t>
              </a:r>
            </a:p>
          </p:txBody>
        </p:sp>
        <p:sp>
          <p:nvSpPr>
            <p:cNvPr id="2892846" name="Text Box 46"/>
            <p:cNvSpPr txBox="1">
              <a:spLocks noChangeArrowheads="1"/>
            </p:cNvSpPr>
            <p:nvPr/>
          </p:nvSpPr>
          <p:spPr bwMode="auto">
            <a:xfrm>
              <a:off x="4512" y="3769"/>
              <a:ext cx="169" cy="288"/>
            </a:xfrm>
            <a:prstGeom prst="rect">
              <a:avLst/>
            </a:prstGeom>
            <a:noFill/>
            <a:ln w="12700">
              <a:noFill/>
              <a:miter lim="800000"/>
              <a:headEnd/>
              <a:tailEnd/>
            </a:ln>
            <a:effectLst/>
          </p:spPr>
          <p:txBody>
            <a:bodyPr wrap="none">
              <a:prstTxWarp prst="textNoShape">
                <a:avLst/>
              </a:prstTxWarp>
              <a:spAutoFit/>
            </a:bodyPr>
            <a:lstStyle/>
            <a:p>
              <a:r>
                <a:rPr lang="en-US" sz="2400" b="1"/>
                <a:t>l</a:t>
              </a:r>
            </a:p>
          </p:txBody>
        </p:sp>
        <p:grpSp>
          <p:nvGrpSpPr>
            <p:cNvPr id="4" name="Group 47"/>
            <p:cNvGrpSpPr>
              <a:grpSpLocks/>
            </p:cNvGrpSpPr>
            <p:nvPr/>
          </p:nvGrpSpPr>
          <p:grpSpPr bwMode="auto">
            <a:xfrm>
              <a:off x="3312" y="3936"/>
              <a:ext cx="1412" cy="288"/>
              <a:chOff x="3312" y="3936"/>
              <a:chExt cx="1412" cy="288"/>
            </a:xfrm>
          </p:grpSpPr>
          <p:sp>
            <p:nvSpPr>
              <p:cNvPr id="2892848" name="Text Box 48"/>
              <p:cNvSpPr txBox="1">
                <a:spLocks noChangeArrowheads="1"/>
              </p:cNvSpPr>
              <p:nvPr/>
            </p:nvSpPr>
            <p:spPr bwMode="auto">
              <a:xfrm>
                <a:off x="3312" y="3936"/>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sp>
            <p:nvSpPr>
              <p:cNvPr id="2892849" name="Text Box 49"/>
              <p:cNvSpPr txBox="1">
                <a:spLocks noChangeArrowheads="1"/>
              </p:cNvSpPr>
              <p:nvPr/>
            </p:nvSpPr>
            <p:spPr bwMode="auto">
              <a:xfrm>
                <a:off x="4464" y="3936"/>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nvGrpSpPr>
            <p:cNvPr id="5" name="Group 50"/>
            <p:cNvGrpSpPr>
              <a:grpSpLocks/>
            </p:cNvGrpSpPr>
            <p:nvPr/>
          </p:nvGrpSpPr>
          <p:grpSpPr bwMode="auto">
            <a:xfrm>
              <a:off x="3360" y="2976"/>
              <a:ext cx="1334" cy="288"/>
              <a:chOff x="3312" y="3936"/>
              <a:chExt cx="1431" cy="288"/>
            </a:xfrm>
          </p:grpSpPr>
          <p:sp>
            <p:nvSpPr>
              <p:cNvPr id="2892851" name="Text Box 51"/>
              <p:cNvSpPr txBox="1">
                <a:spLocks noChangeArrowheads="1"/>
              </p:cNvSpPr>
              <p:nvPr/>
            </p:nvSpPr>
            <p:spPr bwMode="auto">
              <a:xfrm>
                <a:off x="3312" y="3936"/>
                <a:ext cx="279"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sp>
            <p:nvSpPr>
              <p:cNvPr id="2892852" name="Text Box 52"/>
              <p:cNvSpPr txBox="1">
                <a:spLocks noChangeArrowheads="1"/>
              </p:cNvSpPr>
              <p:nvPr/>
            </p:nvSpPr>
            <p:spPr bwMode="auto">
              <a:xfrm>
                <a:off x="4464" y="3936"/>
                <a:ext cx="279"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nvGrpSpPr>
            <p:cNvPr id="6" name="Group 53"/>
            <p:cNvGrpSpPr>
              <a:grpSpLocks/>
            </p:cNvGrpSpPr>
            <p:nvPr/>
          </p:nvGrpSpPr>
          <p:grpSpPr bwMode="auto">
            <a:xfrm>
              <a:off x="3312" y="912"/>
              <a:ext cx="1412" cy="288"/>
              <a:chOff x="3312" y="3936"/>
              <a:chExt cx="1412" cy="288"/>
            </a:xfrm>
          </p:grpSpPr>
          <p:sp>
            <p:nvSpPr>
              <p:cNvPr id="2892854" name="Text Box 54"/>
              <p:cNvSpPr txBox="1">
                <a:spLocks noChangeArrowheads="1"/>
              </p:cNvSpPr>
              <p:nvPr/>
            </p:nvSpPr>
            <p:spPr bwMode="auto">
              <a:xfrm>
                <a:off x="3312" y="3936"/>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sp>
            <p:nvSpPr>
              <p:cNvPr id="2892855" name="Text Box 55"/>
              <p:cNvSpPr txBox="1">
                <a:spLocks noChangeArrowheads="1"/>
              </p:cNvSpPr>
              <p:nvPr/>
            </p:nvSpPr>
            <p:spPr bwMode="auto">
              <a:xfrm>
                <a:off x="4464" y="3936"/>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
        <p:nvSpPr>
          <p:cNvPr id="56" name="Title 55"/>
          <p:cNvSpPr>
            <a:spLocks noGrp="1"/>
          </p:cNvSpPr>
          <p:nvPr>
            <p:ph type="title"/>
          </p:nvPr>
        </p:nvSpPr>
        <p:spPr/>
        <p:txBody>
          <a:bodyPr/>
          <a:lstStyle/>
          <a:p>
            <a:r>
              <a:rPr lang="en-US" sz="3600" dirty="0" smtClean="0"/>
              <a:t>Accessing data in a direct mapped cache</a:t>
            </a:r>
            <a:endParaRPr lang="en-US" sz="36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4851" name="Rectangle 3"/>
          <p:cNvSpPr>
            <a:spLocks noGrp="1" noChangeArrowheads="1"/>
          </p:cNvSpPr>
          <p:nvPr>
            <p:ph type="body" idx="1"/>
          </p:nvPr>
        </p:nvSpPr>
        <p:spPr>
          <a:xfrm>
            <a:off x="457200" y="1143000"/>
            <a:ext cx="7848600" cy="2362200"/>
          </a:xfrm>
        </p:spPr>
        <p:txBody>
          <a:bodyPr/>
          <a:lstStyle/>
          <a:p>
            <a:pPr>
              <a:tabLst>
                <a:tab pos="2057400" algn="ctr"/>
                <a:tab pos="5308600" algn="ctr"/>
                <a:tab pos="7086600" algn="ctr"/>
              </a:tabLst>
            </a:pPr>
            <a:r>
              <a:rPr lang="en-US" dirty="0"/>
              <a:t>4 Addresses:</a:t>
            </a:r>
          </a:p>
          <a:p>
            <a:pPr marL="508000" lvl="1">
              <a:tabLst>
                <a:tab pos="2057400" algn="ctr"/>
                <a:tab pos="5308600" algn="ctr"/>
                <a:tab pos="7086600" algn="ctr"/>
              </a:tabLst>
            </a:pPr>
            <a:r>
              <a:rPr lang="en-US" dirty="0">
                <a:latin typeface="Courier New" pitchFamily="-65" charset="0"/>
              </a:rPr>
              <a:t>0x00000014, 0x0000001C, </a:t>
            </a:r>
            <a:br>
              <a:rPr lang="en-US" dirty="0">
                <a:latin typeface="Courier New" pitchFamily="-65" charset="0"/>
              </a:rPr>
            </a:br>
            <a:r>
              <a:rPr lang="en-US" dirty="0">
                <a:latin typeface="Courier New" pitchFamily="-65" charset="0"/>
              </a:rPr>
              <a:t>0x00000034, 0x00008014</a:t>
            </a:r>
            <a:endParaRPr lang="en-US" dirty="0"/>
          </a:p>
          <a:p>
            <a:pPr>
              <a:tabLst>
                <a:tab pos="2057400" algn="ctr"/>
                <a:tab pos="5308600" algn="ctr"/>
                <a:tab pos="7086600" algn="ctr"/>
              </a:tabLst>
            </a:pPr>
            <a:r>
              <a:rPr lang="en-US" dirty="0"/>
              <a:t>4 Addresses divided (for convenience) into </a:t>
            </a:r>
            <a:r>
              <a:rPr lang="en-US" dirty="0">
                <a:solidFill>
                  <a:schemeClr val="accent2"/>
                </a:solidFill>
              </a:rPr>
              <a:t>Tag</a:t>
            </a:r>
            <a:r>
              <a:rPr lang="en-US" dirty="0"/>
              <a:t>, </a:t>
            </a:r>
            <a:r>
              <a:rPr lang="en-US" dirty="0">
                <a:solidFill>
                  <a:schemeClr val="accent1"/>
                </a:solidFill>
              </a:rPr>
              <a:t>Index</a:t>
            </a:r>
            <a:r>
              <a:rPr lang="en-US" dirty="0"/>
              <a:t>, </a:t>
            </a:r>
            <a:r>
              <a:rPr lang="en-US" dirty="0">
                <a:solidFill>
                  <a:schemeClr val="accent4"/>
                </a:solidFill>
              </a:rPr>
              <a:t>Byte Offset </a:t>
            </a:r>
            <a:r>
              <a:rPr lang="en-US" dirty="0"/>
              <a:t>fields</a:t>
            </a:r>
          </a:p>
        </p:txBody>
      </p:sp>
      <p:sp>
        <p:nvSpPr>
          <p:cNvPr id="2894852" name="Rectangle 4"/>
          <p:cNvSpPr>
            <a:spLocks noChangeArrowheads="1"/>
          </p:cNvSpPr>
          <p:nvPr/>
        </p:nvSpPr>
        <p:spPr bwMode="auto">
          <a:xfrm>
            <a:off x="873125" y="3624263"/>
            <a:ext cx="7848600" cy="2790097"/>
          </a:xfrm>
          <a:prstGeom prst="rect">
            <a:avLst/>
          </a:prstGeom>
          <a:noFill/>
          <a:ln w="12700">
            <a:noFill/>
            <a:miter lim="800000"/>
            <a:headEnd/>
            <a:tailEnd/>
          </a:ln>
          <a:effectLst/>
        </p:spPr>
        <p:txBody>
          <a:bodyPr lIns="63500" tIns="25400" rIns="63500" bIns="25400">
            <a:prstTxWarp prst="textNoShape">
              <a:avLst/>
            </a:prstTxWarp>
            <a:spAutoFit/>
          </a:bodyPr>
          <a:lstStyle/>
          <a:p>
            <a:pPr marL="203200" indent="-203200">
              <a:lnSpc>
                <a:spcPct val="75000"/>
              </a:lnSpc>
              <a:spcBef>
                <a:spcPct val="65000"/>
              </a:spcBef>
              <a:buSzPct val="100000"/>
              <a:buFont typeface="Times" pitchFamily="-65" charset="0"/>
              <a:buNone/>
              <a:tabLst>
                <a:tab pos="2057400" algn="ctr"/>
                <a:tab pos="5308600" algn="ctr"/>
                <a:tab pos="7086600" algn="ctr"/>
              </a:tabLst>
            </a:pPr>
            <a:r>
              <a:rPr lang="en-US" sz="2800" b="1" dirty="0">
                <a:solidFill>
                  <a:schemeClr val="tx1"/>
                </a:solidFill>
                <a:latin typeface="Courier New" pitchFamily="-65" charset="0"/>
              </a:rPr>
              <a:t>000000000000000000 0000000001 0100</a:t>
            </a:r>
          </a:p>
          <a:p>
            <a:pPr marL="203200" indent="-203200">
              <a:lnSpc>
                <a:spcPct val="75000"/>
              </a:lnSpc>
              <a:spcBef>
                <a:spcPct val="65000"/>
              </a:spcBef>
              <a:buSzPct val="100000"/>
              <a:buFont typeface="Times" pitchFamily="-65" charset="0"/>
              <a:buNone/>
              <a:tabLst>
                <a:tab pos="2057400" algn="ctr"/>
                <a:tab pos="5308600" algn="ctr"/>
                <a:tab pos="7086600" algn="ctr"/>
              </a:tabLst>
            </a:pPr>
            <a:r>
              <a:rPr lang="en-US" sz="2800" b="1" dirty="0">
                <a:solidFill>
                  <a:schemeClr val="tx1"/>
                </a:solidFill>
                <a:latin typeface="Courier New" pitchFamily="-65" charset="0"/>
              </a:rPr>
              <a:t>000000000000000000 0000000001 1100</a:t>
            </a:r>
          </a:p>
          <a:p>
            <a:pPr marL="203200" indent="-203200">
              <a:lnSpc>
                <a:spcPct val="75000"/>
              </a:lnSpc>
              <a:spcBef>
                <a:spcPct val="65000"/>
              </a:spcBef>
              <a:buSzPct val="100000"/>
              <a:buFont typeface="Times" pitchFamily="-65" charset="0"/>
              <a:buNone/>
              <a:tabLst>
                <a:tab pos="2057400" algn="ctr"/>
                <a:tab pos="5308600" algn="ctr"/>
                <a:tab pos="7086600" algn="ctr"/>
              </a:tabLst>
            </a:pPr>
            <a:r>
              <a:rPr lang="en-US" sz="2800" b="1" dirty="0">
                <a:solidFill>
                  <a:schemeClr val="tx1"/>
                </a:solidFill>
                <a:latin typeface="Courier New" pitchFamily="-65" charset="0"/>
              </a:rPr>
              <a:t>000000000000000000 0000000011 0100</a:t>
            </a:r>
          </a:p>
          <a:p>
            <a:pPr marL="203200" indent="-203200">
              <a:lnSpc>
                <a:spcPct val="75000"/>
              </a:lnSpc>
              <a:spcBef>
                <a:spcPct val="65000"/>
              </a:spcBef>
              <a:buSzPct val="100000"/>
              <a:buFont typeface="Times" pitchFamily="-65" charset="0"/>
              <a:buNone/>
              <a:tabLst>
                <a:tab pos="2057400" algn="ctr"/>
                <a:tab pos="5308600" algn="ctr"/>
                <a:tab pos="7086600" algn="ctr"/>
              </a:tabLst>
            </a:pPr>
            <a:r>
              <a:rPr lang="en-US" sz="2800" b="1" dirty="0">
                <a:solidFill>
                  <a:schemeClr val="tx1"/>
                </a:solidFill>
                <a:latin typeface="Courier New" pitchFamily="-65" charset="0"/>
              </a:rPr>
              <a:t>000000000000000010 0000000001 </a:t>
            </a:r>
            <a:r>
              <a:rPr lang="en-US" sz="2800" b="1" dirty="0" smtClean="0">
                <a:solidFill>
                  <a:schemeClr val="tx1"/>
                </a:solidFill>
                <a:latin typeface="Courier New" pitchFamily="-65" charset="0"/>
              </a:rPr>
              <a:t>0100</a:t>
            </a:r>
            <a:br>
              <a:rPr lang="en-US" sz="2800" b="1" dirty="0" smtClean="0">
                <a:solidFill>
                  <a:schemeClr val="tx1"/>
                </a:solidFill>
                <a:latin typeface="Courier New" pitchFamily="-65" charset="0"/>
              </a:rPr>
            </a:br>
            <a:r>
              <a:rPr lang="en-US" sz="2800" b="1" dirty="0" smtClean="0">
                <a:solidFill>
                  <a:schemeClr val="tx1"/>
                </a:solidFill>
                <a:latin typeface="Courier New" pitchFamily="-65" charset="0"/>
              </a:rPr>
              <a:t>       </a:t>
            </a:r>
            <a:r>
              <a:rPr lang="en-US" sz="2800" b="1" dirty="0" smtClean="0">
                <a:solidFill>
                  <a:schemeClr val="accent2"/>
                </a:solidFill>
                <a:latin typeface="18 VAG Rounded Bold   07390"/>
              </a:rPr>
              <a:t>Tag                          </a:t>
            </a:r>
            <a:r>
              <a:rPr lang="en-US" sz="2800" b="1" dirty="0" smtClean="0">
                <a:latin typeface="18 VAG Rounded Bold   07390"/>
              </a:rPr>
              <a:t>Index</a:t>
            </a:r>
            <a:r>
              <a:rPr lang="en-US" sz="2800" b="1" dirty="0" smtClean="0">
                <a:solidFill>
                  <a:schemeClr val="tx1"/>
                </a:solidFill>
                <a:latin typeface="18 VAG Rounded Bold   07390"/>
              </a:rPr>
              <a:t>        </a:t>
            </a:r>
            <a:r>
              <a:rPr lang="en-US" sz="2800" b="1" dirty="0" smtClean="0">
                <a:solidFill>
                  <a:schemeClr val="accent4"/>
                </a:solidFill>
                <a:latin typeface="18 VAG Rounded Bold   07390"/>
              </a:rPr>
              <a:t>Offset</a:t>
            </a:r>
            <a:endParaRPr lang="en-US" sz="2800" b="1" dirty="0">
              <a:solidFill>
                <a:schemeClr val="tx1"/>
              </a:solidFill>
              <a:latin typeface="Courier New" pitchFamily="-65" charset="0"/>
            </a:endParaRPr>
          </a:p>
        </p:txBody>
      </p:sp>
      <p:sp>
        <p:nvSpPr>
          <p:cNvPr id="5" name="Title 4"/>
          <p:cNvSpPr>
            <a:spLocks noGrp="1"/>
          </p:cNvSpPr>
          <p:nvPr>
            <p:ph type="title"/>
          </p:nvPr>
        </p:nvSpPr>
        <p:spPr/>
        <p:txBody>
          <a:bodyPr/>
          <a:lstStyle/>
          <a:p>
            <a:r>
              <a:rPr lang="en-US" sz="3600" dirty="0" smtClean="0"/>
              <a:t>Accessing data in a direct mapped cache</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948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4852" grpId="0" autoUpdateAnimBg="0"/>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5810" name="Rectangle 2"/>
          <p:cNvSpPr>
            <a:spLocks noGrp="1" noChangeArrowheads="1"/>
          </p:cNvSpPr>
          <p:nvPr>
            <p:ph type="title"/>
          </p:nvPr>
        </p:nvSpPr>
        <p:spPr>
          <a:xfrm>
            <a:off x="611188" y="211138"/>
            <a:ext cx="8532812" cy="474662"/>
          </a:xfrm>
        </p:spPr>
        <p:txBody>
          <a:bodyPr/>
          <a:lstStyle/>
          <a:p>
            <a:r>
              <a:rPr lang="en-US" sz="3600" dirty="0"/>
              <a:t>Do an example yourself. What happens?</a:t>
            </a:r>
          </a:p>
        </p:txBody>
      </p:sp>
      <p:sp>
        <p:nvSpPr>
          <p:cNvPr id="2935811" name="Rectangle 3"/>
          <p:cNvSpPr>
            <a:spLocks noGrp="1" noChangeArrowheads="1"/>
          </p:cNvSpPr>
          <p:nvPr>
            <p:ph type="body" idx="1"/>
          </p:nvPr>
        </p:nvSpPr>
        <p:spPr>
          <a:xfrm>
            <a:off x="0" y="762000"/>
            <a:ext cx="8915400" cy="2400300"/>
          </a:xfrm>
        </p:spPr>
        <p:txBody>
          <a:bodyPr/>
          <a:lstStyle/>
          <a:p>
            <a:pPr>
              <a:spcBef>
                <a:spcPct val="30000"/>
              </a:spcBef>
              <a:tabLst>
                <a:tab pos="2292350" algn="l"/>
              </a:tabLst>
            </a:pPr>
            <a:r>
              <a:rPr lang="en-US" sz="2000" dirty="0"/>
              <a:t>Chose from: Cache:	 Hit, Miss, Miss </a:t>
            </a:r>
            <a:r>
              <a:rPr lang="en-US" sz="2000" dirty="0" err="1"/>
              <a:t>w</a:t>
            </a:r>
            <a:r>
              <a:rPr lang="en-US" sz="2000" dirty="0"/>
              <a:t>. replace</a:t>
            </a:r>
            <a:br>
              <a:rPr lang="en-US" sz="2000" dirty="0"/>
            </a:br>
            <a:r>
              <a:rPr lang="en-US" sz="2000" dirty="0"/>
              <a:t>	 Values returned:	a ,</a:t>
            </a:r>
            <a:r>
              <a:rPr lang="en-US" sz="2000" dirty="0" err="1"/>
              <a:t>b</a:t>
            </a:r>
            <a:r>
              <a:rPr lang="en-US" sz="2000" dirty="0"/>
              <a:t>, </a:t>
            </a:r>
            <a:r>
              <a:rPr lang="en-US" sz="2000" dirty="0" err="1"/>
              <a:t>c</a:t>
            </a:r>
            <a:r>
              <a:rPr lang="en-US" sz="2000" dirty="0"/>
              <a:t>, </a:t>
            </a:r>
            <a:r>
              <a:rPr lang="en-US" sz="2000" dirty="0" err="1"/>
              <a:t>d</a:t>
            </a:r>
            <a:r>
              <a:rPr lang="en-US" sz="2000" dirty="0"/>
              <a:t>, </a:t>
            </a:r>
            <a:r>
              <a:rPr lang="en-US" sz="2000" dirty="0" err="1"/>
              <a:t>e</a:t>
            </a:r>
            <a:r>
              <a:rPr lang="en-US" sz="2000" dirty="0"/>
              <a:t>, ..., </a:t>
            </a:r>
            <a:r>
              <a:rPr lang="en-US" sz="2000" dirty="0" err="1"/>
              <a:t>k</a:t>
            </a:r>
            <a:r>
              <a:rPr lang="en-US" sz="2000" dirty="0"/>
              <a:t>, </a:t>
            </a:r>
            <a:r>
              <a:rPr lang="en-US" sz="2000" dirty="0" err="1"/>
              <a:t>l</a:t>
            </a:r>
            <a:endParaRPr lang="en-US" sz="2000" dirty="0"/>
          </a:p>
          <a:p>
            <a:pPr>
              <a:spcBef>
                <a:spcPct val="30000"/>
              </a:spcBef>
              <a:tabLst>
                <a:tab pos="2292350" algn="l"/>
              </a:tabLst>
            </a:pPr>
            <a:r>
              <a:rPr lang="en-US" sz="2000" dirty="0"/>
              <a:t>Read address</a:t>
            </a:r>
            <a:r>
              <a:rPr lang="en-US" sz="2000" dirty="0">
                <a:latin typeface="Courier New" pitchFamily="-65" charset="0"/>
              </a:rPr>
              <a:t> </a:t>
            </a:r>
            <a:r>
              <a:rPr lang="en-US" sz="2400" dirty="0">
                <a:solidFill>
                  <a:srgbClr val="FFFF00"/>
                </a:solidFill>
              </a:rPr>
              <a:t>0x00000030 </a:t>
            </a:r>
            <a:r>
              <a:rPr lang="en-US" sz="2400" dirty="0"/>
              <a:t>?</a:t>
            </a:r>
            <a:r>
              <a:rPr lang="en-US" sz="2000" dirty="0" smtClean="0">
                <a:latin typeface="Courier New" pitchFamily="-65" charset="0"/>
              </a:rPr>
              <a:t> </a:t>
            </a:r>
            <a:br>
              <a:rPr lang="en-US" sz="2000" dirty="0" smtClean="0">
                <a:latin typeface="Courier New" pitchFamily="-65" charset="0"/>
              </a:rPr>
            </a:br>
            <a:r>
              <a:rPr lang="en-US" sz="2000" dirty="0" smtClean="0">
                <a:latin typeface="Courier New" pitchFamily="-65" charset="0"/>
              </a:rPr>
              <a:t>000000000000000000 </a:t>
            </a:r>
            <a:r>
              <a:rPr lang="en-US" sz="2000" dirty="0">
                <a:latin typeface="Courier New" pitchFamily="-65" charset="0"/>
              </a:rPr>
              <a:t>0000000011 0000</a:t>
            </a:r>
          </a:p>
          <a:p>
            <a:pPr>
              <a:spcBef>
                <a:spcPct val="30000"/>
              </a:spcBef>
              <a:tabLst>
                <a:tab pos="2292350" algn="l"/>
              </a:tabLst>
            </a:pPr>
            <a:r>
              <a:rPr lang="en-US" sz="2000" dirty="0"/>
              <a:t>Read address</a:t>
            </a:r>
            <a:r>
              <a:rPr lang="en-US" sz="2000" dirty="0">
                <a:latin typeface="Courier New" pitchFamily="-65" charset="0"/>
              </a:rPr>
              <a:t> </a:t>
            </a:r>
            <a:r>
              <a:rPr lang="en-US" sz="2400" dirty="0">
                <a:solidFill>
                  <a:srgbClr val="FFFF00"/>
                </a:solidFill>
              </a:rPr>
              <a:t>0x0000001c</a:t>
            </a:r>
            <a:r>
              <a:rPr lang="en-US" sz="2400" dirty="0"/>
              <a:t> ?</a:t>
            </a:r>
            <a:br>
              <a:rPr lang="en-US" sz="2400" dirty="0"/>
            </a:br>
            <a:r>
              <a:rPr lang="en-US" sz="2400" dirty="0"/>
              <a:t> </a:t>
            </a:r>
            <a:r>
              <a:rPr lang="en-US" sz="2000" dirty="0">
                <a:latin typeface="Courier New" pitchFamily="-65" charset="0"/>
              </a:rPr>
              <a:t>000000000000000000 0000000001 1100</a:t>
            </a:r>
          </a:p>
        </p:txBody>
      </p:sp>
      <p:sp>
        <p:nvSpPr>
          <p:cNvPr id="2935812" name="Freeform 4"/>
          <p:cNvSpPr>
            <a:spLocks/>
          </p:cNvSpPr>
          <p:nvPr/>
        </p:nvSpPr>
        <p:spPr bwMode="auto">
          <a:xfrm>
            <a:off x="5727700" y="4210050"/>
            <a:ext cx="122238" cy="139700"/>
          </a:xfrm>
          <a:custGeom>
            <a:avLst/>
            <a:gdLst/>
            <a:ahLst/>
            <a:cxnLst>
              <a:cxn ang="0">
                <a:pos x="3" y="88"/>
              </a:cxn>
              <a:cxn ang="0">
                <a:pos x="14" y="10"/>
              </a:cxn>
              <a:cxn ang="0">
                <a:pos x="47" y="21"/>
              </a:cxn>
              <a:cxn ang="0">
                <a:pos x="69" y="88"/>
              </a:cxn>
            </a:cxnLst>
            <a:rect l="0" t="0" r="r" b="b"/>
            <a:pathLst>
              <a:path w="75" h="88">
                <a:moveTo>
                  <a:pt x="3" y="88"/>
                </a:moveTo>
                <a:cubicBezTo>
                  <a:pt x="7" y="62"/>
                  <a:pt x="0" y="32"/>
                  <a:pt x="14" y="10"/>
                </a:cubicBezTo>
                <a:cubicBezTo>
                  <a:pt x="20" y="0"/>
                  <a:pt x="38" y="14"/>
                  <a:pt x="47" y="21"/>
                </a:cubicBezTo>
                <a:cubicBezTo>
                  <a:pt x="75" y="44"/>
                  <a:pt x="69" y="58"/>
                  <a:pt x="69" y="88"/>
                </a:cubicBezTo>
              </a:path>
            </a:pathLst>
          </a:custGeom>
          <a:noFill/>
          <a:ln w="12700" cap="flat" cmpd="sng">
            <a:solidFill>
              <a:schemeClr val="bg1"/>
            </a:solidFill>
            <a:prstDash val="solid"/>
            <a:round/>
            <a:headEnd type="none" w="med" len="med"/>
            <a:tailEnd type="none" w="med" len="med"/>
          </a:ln>
          <a:effectLst/>
        </p:spPr>
        <p:txBody>
          <a:bodyPr wrap="none" anchor="ctr">
            <a:prstTxWarp prst="textNoShape">
              <a:avLst/>
            </a:prstTxWarp>
          </a:bodyPr>
          <a:lstStyle/>
          <a:p>
            <a:endParaRPr lang="en-US"/>
          </a:p>
        </p:txBody>
      </p:sp>
      <p:sp>
        <p:nvSpPr>
          <p:cNvPr id="2935813" name="Rectangle 5"/>
          <p:cNvSpPr>
            <a:spLocks noChangeArrowheads="1"/>
          </p:cNvSpPr>
          <p:nvPr/>
        </p:nvSpPr>
        <p:spPr bwMode="auto">
          <a:xfrm>
            <a:off x="1143000" y="3754438"/>
            <a:ext cx="9906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14" name="Rectangle 6"/>
          <p:cNvSpPr>
            <a:spLocks noChangeArrowheads="1"/>
          </p:cNvSpPr>
          <p:nvPr/>
        </p:nvSpPr>
        <p:spPr bwMode="auto">
          <a:xfrm>
            <a:off x="914400" y="3754438"/>
            <a:ext cx="2286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15" name="Rectangle 7"/>
          <p:cNvSpPr>
            <a:spLocks noChangeArrowheads="1"/>
          </p:cNvSpPr>
          <p:nvPr/>
        </p:nvSpPr>
        <p:spPr bwMode="auto">
          <a:xfrm>
            <a:off x="2133600" y="37544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16" name="Rectangle 8"/>
          <p:cNvSpPr>
            <a:spLocks noChangeArrowheads="1"/>
          </p:cNvSpPr>
          <p:nvPr/>
        </p:nvSpPr>
        <p:spPr bwMode="auto">
          <a:xfrm>
            <a:off x="3810000" y="37544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17" name="Rectangle 9"/>
          <p:cNvSpPr>
            <a:spLocks noChangeArrowheads="1"/>
          </p:cNvSpPr>
          <p:nvPr/>
        </p:nvSpPr>
        <p:spPr bwMode="auto">
          <a:xfrm>
            <a:off x="5486400" y="37544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18" name="Rectangle 10"/>
          <p:cNvSpPr>
            <a:spLocks noChangeArrowheads="1"/>
          </p:cNvSpPr>
          <p:nvPr/>
        </p:nvSpPr>
        <p:spPr bwMode="auto">
          <a:xfrm>
            <a:off x="7162800" y="37544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19" name="Rectangle 11"/>
          <p:cNvSpPr>
            <a:spLocks noChangeArrowheads="1"/>
          </p:cNvSpPr>
          <p:nvPr/>
        </p:nvSpPr>
        <p:spPr bwMode="auto">
          <a:xfrm>
            <a:off x="1143000" y="4059238"/>
            <a:ext cx="9906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20" name="Rectangle 12"/>
          <p:cNvSpPr>
            <a:spLocks noChangeArrowheads="1"/>
          </p:cNvSpPr>
          <p:nvPr/>
        </p:nvSpPr>
        <p:spPr bwMode="auto">
          <a:xfrm>
            <a:off x="914400" y="4059238"/>
            <a:ext cx="2286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21" name="Rectangle 13"/>
          <p:cNvSpPr>
            <a:spLocks noChangeArrowheads="1"/>
          </p:cNvSpPr>
          <p:nvPr/>
        </p:nvSpPr>
        <p:spPr bwMode="auto">
          <a:xfrm>
            <a:off x="2133600" y="40592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22" name="Rectangle 14"/>
          <p:cNvSpPr>
            <a:spLocks noChangeArrowheads="1"/>
          </p:cNvSpPr>
          <p:nvPr/>
        </p:nvSpPr>
        <p:spPr bwMode="auto">
          <a:xfrm>
            <a:off x="3810000" y="40592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23" name="Rectangle 15"/>
          <p:cNvSpPr>
            <a:spLocks noChangeArrowheads="1"/>
          </p:cNvSpPr>
          <p:nvPr/>
        </p:nvSpPr>
        <p:spPr bwMode="auto">
          <a:xfrm>
            <a:off x="5486400" y="40592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24" name="Rectangle 16"/>
          <p:cNvSpPr>
            <a:spLocks noChangeArrowheads="1"/>
          </p:cNvSpPr>
          <p:nvPr/>
        </p:nvSpPr>
        <p:spPr bwMode="auto">
          <a:xfrm>
            <a:off x="7162800" y="40592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25" name="Rectangle 17"/>
          <p:cNvSpPr>
            <a:spLocks noChangeArrowheads="1"/>
          </p:cNvSpPr>
          <p:nvPr/>
        </p:nvSpPr>
        <p:spPr bwMode="auto">
          <a:xfrm>
            <a:off x="1143000" y="4364038"/>
            <a:ext cx="9906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26" name="Rectangle 18"/>
          <p:cNvSpPr>
            <a:spLocks noChangeArrowheads="1"/>
          </p:cNvSpPr>
          <p:nvPr/>
        </p:nvSpPr>
        <p:spPr bwMode="auto">
          <a:xfrm>
            <a:off x="914400" y="4364038"/>
            <a:ext cx="2286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27" name="Rectangle 19"/>
          <p:cNvSpPr>
            <a:spLocks noChangeArrowheads="1"/>
          </p:cNvSpPr>
          <p:nvPr/>
        </p:nvSpPr>
        <p:spPr bwMode="auto">
          <a:xfrm>
            <a:off x="2133600" y="43640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28" name="Rectangle 20"/>
          <p:cNvSpPr>
            <a:spLocks noChangeArrowheads="1"/>
          </p:cNvSpPr>
          <p:nvPr/>
        </p:nvSpPr>
        <p:spPr bwMode="auto">
          <a:xfrm>
            <a:off x="3810000" y="43640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29" name="Rectangle 21"/>
          <p:cNvSpPr>
            <a:spLocks noChangeArrowheads="1"/>
          </p:cNvSpPr>
          <p:nvPr/>
        </p:nvSpPr>
        <p:spPr bwMode="auto">
          <a:xfrm>
            <a:off x="5486400" y="43640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30" name="Rectangle 22"/>
          <p:cNvSpPr>
            <a:spLocks noChangeArrowheads="1"/>
          </p:cNvSpPr>
          <p:nvPr/>
        </p:nvSpPr>
        <p:spPr bwMode="auto">
          <a:xfrm>
            <a:off x="7162800" y="43640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31" name="Rectangle 23"/>
          <p:cNvSpPr>
            <a:spLocks noChangeArrowheads="1"/>
          </p:cNvSpPr>
          <p:nvPr/>
        </p:nvSpPr>
        <p:spPr bwMode="auto">
          <a:xfrm>
            <a:off x="1143000" y="4668838"/>
            <a:ext cx="9906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32" name="Rectangle 24"/>
          <p:cNvSpPr>
            <a:spLocks noChangeArrowheads="1"/>
          </p:cNvSpPr>
          <p:nvPr/>
        </p:nvSpPr>
        <p:spPr bwMode="auto">
          <a:xfrm>
            <a:off x="914400" y="4668838"/>
            <a:ext cx="2286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33" name="Rectangle 25"/>
          <p:cNvSpPr>
            <a:spLocks noChangeArrowheads="1"/>
          </p:cNvSpPr>
          <p:nvPr/>
        </p:nvSpPr>
        <p:spPr bwMode="auto">
          <a:xfrm>
            <a:off x="2133600" y="46688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34" name="Rectangle 26"/>
          <p:cNvSpPr>
            <a:spLocks noChangeArrowheads="1"/>
          </p:cNvSpPr>
          <p:nvPr/>
        </p:nvSpPr>
        <p:spPr bwMode="auto">
          <a:xfrm>
            <a:off x="3810000" y="46688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35" name="Rectangle 27"/>
          <p:cNvSpPr>
            <a:spLocks noChangeArrowheads="1"/>
          </p:cNvSpPr>
          <p:nvPr/>
        </p:nvSpPr>
        <p:spPr bwMode="auto">
          <a:xfrm>
            <a:off x="5486400" y="46688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36" name="Rectangle 28"/>
          <p:cNvSpPr>
            <a:spLocks noChangeArrowheads="1"/>
          </p:cNvSpPr>
          <p:nvPr/>
        </p:nvSpPr>
        <p:spPr bwMode="auto">
          <a:xfrm>
            <a:off x="7162800" y="46688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37" name="Rectangle 29"/>
          <p:cNvSpPr>
            <a:spLocks noChangeArrowheads="1"/>
          </p:cNvSpPr>
          <p:nvPr/>
        </p:nvSpPr>
        <p:spPr bwMode="auto">
          <a:xfrm>
            <a:off x="1143000" y="4973638"/>
            <a:ext cx="9906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38" name="Rectangle 30"/>
          <p:cNvSpPr>
            <a:spLocks noChangeArrowheads="1"/>
          </p:cNvSpPr>
          <p:nvPr/>
        </p:nvSpPr>
        <p:spPr bwMode="auto">
          <a:xfrm>
            <a:off x="914400" y="4973638"/>
            <a:ext cx="2286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39" name="Rectangle 31"/>
          <p:cNvSpPr>
            <a:spLocks noChangeArrowheads="1"/>
          </p:cNvSpPr>
          <p:nvPr/>
        </p:nvSpPr>
        <p:spPr bwMode="auto">
          <a:xfrm>
            <a:off x="2133600" y="49736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40" name="Rectangle 32"/>
          <p:cNvSpPr>
            <a:spLocks noChangeArrowheads="1"/>
          </p:cNvSpPr>
          <p:nvPr/>
        </p:nvSpPr>
        <p:spPr bwMode="auto">
          <a:xfrm>
            <a:off x="3810000" y="49736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41" name="Rectangle 33"/>
          <p:cNvSpPr>
            <a:spLocks noChangeArrowheads="1"/>
          </p:cNvSpPr>
          <p:nvPr/>
        </p:nvSpPr>
        <p:spPr bwMode="auto">
          <a:xfrm>
            <a:off x="5486400" y="49736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42" name="Rectangle 34"/>
          <p:cNvSpPr>
            <a:spLocks noChangeArrowheads="1"/>
          </p:cNvSpPr>
          <p:nvPr/>
        </p:nvSpPr>
        <p:spPr bwMode="auto">
          <a:xfrm>
            <a:off x="7162800" y="49736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43" name="Rectangle 35"/>
          <p:cNvSpPr>
            <a:spLocks noChangeArrowheads="1"/>
          </p:cNvSpPr>
          <p:nvPr/>
        </p:nvSpPr>
        <p:spPr bwMode="auto">
          <a:xfrm>
            <a:off x="1143000" y="5278438"/>
            <a:ext cx="9906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44" name="Rectangle 36"/>
          <p:cNvSpPr>
            <a:spLocks noChangeArrowheads="1"/>
          </p:cNvSpPr>
          <p:nvPr/>
        </p:nvSpPr>
        <p:spPr bwMode="auto">
          <a:xfrm>
            <a:off x="914400" y="5278438"/>
            <a:ext cx="2286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45" name="Rectangle 37"/>
          <p:cNvSpPr>
            <a:spLocks noChangeArrowheads="1"/>
          </p:cNvSpPr>
          <p:nvPr/>
        </p:nvSpPr>
        <p:spPr bwMode="auto">
          <a:xfrm>
            <a:off x="2133600" y="52784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46" name="Rectangle 38"/>
          <p:cNvSpPr>
            <a:spLocks noChangeArrowheads="1"/>
          </p:cNvSpPr>
          <p:nvPr/>
        </p:nvSpPr>
        <p:spPr bwMode="auto">
          <a:xfrm>
            <a:off x="3810000" y="52784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47" name="Rectangle 39"/>
          <p:cNvSpPr>
            <a:spLocks noChangeArrowheads="1"/>
          </p:cNvSpPr>
          <p:nvPr/>
        </p:nvSpPr>
        <p:spPr bwMode="auto">
          <a:xfrm>
            <a:off x="5486400" y="52784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48" name="Rectangle 40"/>
          <p:cNvSpPr>
            <a:spLocks noChangeArrowheads="1"/>
          </p:cNvSpPr>
          <p:nvPr/>
        </p:nvSpPr>
        <p:spPr bwMode="auto">
          <a:xfrm>
            <a:off x="7162800" y="52784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49" name="Rectangle 41"/>
          <p:cNvSpPr>
            <a:spLocks noChangeArrowheads="1"/>
          </p:cNvSpPr>
          <p:nvPr/>
        </p:nvSpPr>
        <p:spPr bwMode="auto">
          <a:xfrm>
            <a:off x="1143000" y="5583238"/>
            <a:ext cx="9906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50" name="Rectangle 42"/>
          <p:cNvSpPr>
            <a:spLocks noChangeArrowheads="1"/>
          </p:cNvSpPr>
          <p:nvPr/>
        </p:nvSpPr>
        <p:spPr bwMode="auto">
          <a:xfrm>
            <a:off x="914400" y="5583238"/>
            <a:ext cx="2286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51" name="Rectangle 43"/>
          <p:cNvSpPr>
            <a:spLocks noChangeArrowheads="1"/>
          </p:cNvSpPr>
          <p:nvPr/>
        </p:nvSpPr>
        <p:spPr bwMode="auto">
          <a:xfrm>
            <a:off x="2133600" y="55832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52" name="Rectangle 44"/>
          <p:cNvSpPr>
            <a:spLocks noChangeArrowheads="1"/>
          </p:cNvSpPr>
          <p:nvPr/>
        </p:nvSpPr>
        <p:spPr bwMode="auto">
          <a:xfrm>
            <a:off x="3810000" y="55832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53" name="Rectangle 45"/>
          <p:cNvSpPr>
            <a:spLocks noChangeArrowheads="1"/>
          </p:cNvSpPr>
          <p:nvPr/>
        </p:nvSpPr>
        <p:spPr bwMode="auto">
          <a:xfrm>
            <a:off x="5486400" y="55832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54" name="Rectangle 46"/>
          <p:cNvSpPr>
            <a:spLocks noChangeArrowheads="1"/>
          </p:cNvSpPr>
          <p:nvPr/>
        </p:nvSpPr>
        <p:spPr bwMode="auto">
          <a:xfrm>
            <a:off x="7162800" y="55832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55" name="Rectangle 47"/>
          <p:cNvSpPr>
            <a:spLocks noChangeArrowheads="1"/>
          </p:cNvSpPr>
          <p:nvPr/>
        </p:nvSpPr>
        <p:spPr bwMode="auto">
          <a:xfrm>
            <a:off x="1143000" y="5888038"/>
            <a:ext cx="9906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56" name="Rectangle 48"/>
          <p:cNvSpPr>
            <a:spLocks noChangeArrowheads="1"/>
          </p:cNvSpPr>
          <p:nvPr/>
        </p:nvSpPr>
        <p:spPr bwMode="auto">
          <a:xfrm>
            <a:off x="914400" y="5888038"/>
            <a:ext cx="2286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57" name="Rectangle 49"/>
          <p:cNvSpPr>
            <a:spLocks noChangeArrowheads="1"/>
          </p:cNvSpPr>
          <p:nvPr/>
        </p:nvSpPr>
        <p:spPr bwMode="auto">
          <a:xfrm>
            <a:off x="2133600" y="58880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58" name="Rectangle 50"/>
          <p:cNvSpPr>
            <a:spLocks noChangeArrowheads="1"/>
          </p:cNvSpPr>
          <p:nvPr/>
        </p:nvSpPr>
        <p:spPr bwMode="auto">
          <a:xfrm>
            <a:off x="3810000" y="58880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59" name="Rectangle 51"/>
          <p:cNvSpPr>
            <a:spLocks noChangeArrowheads="1"/>
          </p:cNvSpPr>
          <p:nvPr/>
        </p:nvSpPr>
        <p:spPr bwMode="auto">
          <a:xfrm>
            <a:off x="5486400" y="58880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60" name="Rectangle 52"/>
          <p:cNvSpPr>
            <a:spLocks noChangeArrowheads="1"/>
          </p:cNvSpPr>
          <p:nvPr/>
        </p:nvSpPr>
        <p:spPr bwMode="auto">
          <a:xfrm>
            <a:off x="7162800" y="5888038"/>
            <a:ext cx="1676400" cy="304800"/>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2935861" name="Text Box 53"/>
          <p:cNvSpPr txBox="1">
            <a:spLocks noChangeArrowheads="1"/>
          </p:cNvSpPr>
          <p:nvPr/>
        </p:nvSpPr>
        <p:spPr bwMode="auto">
          <a:xfrm>
            <a:off x="3733800" y="6040438"/>
            <a:ext cx="412750" cy="457200"/>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sp>
        <p:nvSpPr>
          <p:cNvPr id="2935862" name="Text Box 54"/>
          <p:cNvSpPr txBox="1">
            <a:spLocks noChangeArrowheads="1"/>
          </p:cNvSpPr>
          <p:nvPr/>
        </p:nvSpPr>
        <p:spPr bwMode="auto">
          <a:xfrm>
            <a:off x="533400" y="3144838"/>
            <a:ext cx="1014413" cy="519112"/>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Valid</a:t>
            </a:r>
          </a:p>
        </p:txBody>
      </p:sp>
      <p:sp>
        <p:nvSpPr>
          <p:cNvPr id="2935863" name="Text Box 55"/>
          <p:cNvSpPr txBox="1">
            <a:spLocks noChangeArrowheads="1"/>
          </p:cNvSpPr>
          <p:nvPr/>
        </p:nvSpPr>
        <p:spPr bwMode="auto">
          <a:xfrm>
            <a:off x="1295400" y="3322638"/>
            <a:ext cx="776288" cy="519112"/>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Times" pitchFamily="-65" charset="0"/>
              </a:rPr>
              <a:t>Tag</a:t>
            </a:r>
          </a:p>
        </p:txBody>
      </p:sp>
      <p:sp>
        <p:nvSpPr>
          <p:cNvPr id="2935864" name="Text Box 56"/>
          <p:cNvSpPr txBox="1">
            <a:spLocks noChangeArrowheads="1"/>
          </p:cNvSpPr>
          <p:nvPr/>
        </p:nvSpPr>
        <p:spPr bwMode="auto">
          <a:xfrm>
            <a:off x="2438400" y="3276600"/>
            <a:ext cx="1250950" cy="519113"/>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0x0-3</a:t>
            </a:r>
            <a:endParaRPr lang="en-US" sz="2800" b="1">
              <a:solidFill>
                <a:schemeClr val="tx1"/>
              </a:solidFill>
              <a:latin typeface="Times" pitchFamily="-65" charset="0"/>
            </a:endParaRPr>
          </a:p>
        </p:txBody>
      </p:sp>
      <p:sp>
        <p:nvSpPr>
          <p:cNvPr id="2935865" name="Text Box 57"/>
          <p:cNvSpPr txBox="1">
            <a:spLocks noChangeArrowheads="1"/>
          </p:cNvSpPr>
          <p:nvPr/>
        </p:nvSpPr>
        <p:spPr bwMode="auto">
          <a:xfrm>
            <a:off x="4114800" y="3251200"/>
            <a:ext cx="1250950" cy="519113"/>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0x4-7</a:t>
            </a:r>
            <a:endParaRPr lang="en-US" sz="2800" b="1">
              <a:solidFill>
                <a:schemeClr val="tx1"/>
              </a:solidFill>
              <a:latin typeface="Times" pitchFamily="-65" charset="0"/>
            </a:endParaRPr>
          </a:p>
        </p:txBody>
      </p:sp>
      <p:sp>
        <p:nvSpPr>
          <p:cNvPr id="2935866" name="Text Box 58"/>
          <p:cNvSpPr txBox="1">
            <a:spLocks noChangeArrowheads="1"/>
          </p:cNvSpPr>
          <p:nvPr/>
        </p:nvSpPr>
        <p:spPr bwMode="auto">
          <a:xfrm>
            <a:off x="5791200" y="3251200"/>
            <a:ext cx="1250950" cy="519113"/>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0x8-b</a:t>
            </a:r>
            <a:endParaRPr lang="en-US" sz="2800" b="1">
              <a:solidFill>
                <a:schemeClr val="tx1"/>
              </a:solidFill>
              <a:latin typeface="Times" pitchFamily="-65" charset="0"/>
            </a:endParaRPr>
          </a:p>
        </p:txBody>
      </p:sp>
      <p:sp>
        <p:nvSpPr>
          <p:cNvPr id="2935867" name="Text Box 59"/>
          <p:cNvSpPr txBox="1">
            <a:spLocks noChangeArrowheads="1"/>
          </p:cNvSpPr>
          <p:nvPr/>
        </p:nvSpPr>
        <p:spPr bwMode="auto">
          <a:xfrm>
            <a:off x="7391400" y="3251200"/>
            <a:ext cx="1250950" cy="519113"/>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0xc-f</a:t>
            </a:r>
            <a:endParaRPr lang="en-US" sz="2800" b="1">
              <a:solidFill>
                <a:schemeClr val="tx1"/>
              </a:solidFill>
              <a:latin typeface="Times" pitchFamily="-65" charset="0"/>
            </a:endParaRPr>
          </a:p>
        </p:txBody>
      </p:sp>
      <p:sp>
        <p:nvSpPr>
          <p:cNvPr id="2935868" name="Text Box 60"/>
          <p:cNvSpPr txBox="1">
            <a:spLocks noChangeArrowheads="1"/>
          </p:cNvSpPr>
          <p:nvPr/>
        </p:nvSpPr>
        <p:spPr bwMode="auto">
          <a:xfrm>
            <a:off x="304800" y="3663950"/>
            <a:ext cx="396875" cy="519113"/>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a:t>
            </a:r>
            <a:endParaRPr lang="en-US" sz="2800">
              <a:solidFill>
                <a:schemeClr val="tx1"/>
              </a:solidFill>
              <a:latin typeface="Times" pitchFamily="-65" charset="0"/>
            </a:endParaRPr>
          </a:p>
        </p:txBody>
      </p:sp>
      <p:sp>
        <p:nvSpPr>
          <p:cNvPr id="2935869" name="Text Box 61"/>
          <p:cNvSpPr txBox="1">
            <a:spLocks noChangeArrowheads="1"/>
          </p:cNvSpPr>
          <p:nvPr/>
        </p:nvSpPr>
        <p:spPr bwMode="auto">
          <a:xfrm>
            <a:off x="304800" y="3968750"/>
            <a:ext cx="396875" cy="519113"/>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1</a:t>
            </a:r>
            <a:endParaRPr lang="en-US" sz="2800">
              <a:solidFill>
                <a:schemeClr val="tx1"/>
              </a:solidFill>
              <a:latin typeface="Times" pitchFamily="-65" charset="0"/>
            </a:endParaRPr>
          </a:p>
        </p:txBody>
      </p:sp>
      <p:sp>
        <p:nvSpPr>
          <p:cNvPr id="2935870" name="Text Box 62"/>
          <p:cNvSpPr txBox="1">
            <a:spLocks noChangeArrowheads="1"/>
          </p:cNvSpPr>
          <p:nvPr/>
        </p:nvSpPr>
        <p:spPr bwMode="auto">
          <a:xfrm>
            <a:off x="304800" y="4273550"/>
            <a:ext cx="396875" cy="519113"/>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2</a:t>
            </a:r>
            <a:endParaRPr lang="en-US" sz="2800">
              <a:solidFill>
                <a:schemeClr val="tx1"/>
              </a:solidFill>
              <a:latin typeface="Times" pitchFamily="-65" charset="0"/>
            </a:endParaRPr>
          </a:p>
        </p:txBody>
      </p:sp>
      <p:sp>
        <p:nvSpPr>
          <p:cNvPr id="2935871" name="Text Box 63"/>
          <p:cNvSpPr txBox="1">
            <a:spLocks noChangeArrowheads="1"/>
          </p:cNvSpPr>
          <p:nvPr/>
        </p:nvSpPr>
        <p:spPr bwMode="auto">
          <a:xfrm>
            <a:off x="304800" y="4578350"/>
            <a:ext cx="396875" cy="519113"/>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3</a:t>
            </a:r>
            <a:endParaRPr lang="en-US" sz="2800">
              <a:solidFill>
                <a:schemeClr val="tx1"/>
              </a:solidFill>
              <a:latin typeface="Times" pitchFamily="-65" charset="0"/>
            </a:endParaRPr>
          </a:p>
        </p:txBody>
      </p:sp>
      <p:sp>
        <p:nvSpPr>
          <p:cNvPr id="2935872" name="Text Box 64"/>
          <p:cNvSpPr txBox="1">
            <a:spLocks noChangeArrowheads="1"/>
          </p:cNvSpPr>
          <p:nvPr/>
        </p:nvSpPr>
        <p:spPr bwMode="auto">
          <a:xfrm>
            <a:off x="304800" y="4883150"/>
            <a:ext cx="396875" cy="519113"/>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4</a:t>
            </a:r>
            <a:endParaRPr lang="en-US" sz="2800">
              <a:solidFill>
                <a:schemeClr val="tx1"/>
              </a:solidFill>
              <a:latin typeface="Times" pitchFamily="-65" charset="0"/>
            </a:endParaRPr>
          </a:p>
        </p:txBody>
      </p:sp>
      <p:sp>
        <p:nvSpPr>
          <p:cNvPr id="2935873" name="Text Box 65"/>
          <p:cNvSpPr txBox="1">
            <a:spLocks noChangeArrowheads="1"/>
          </p:cNvSpPr>
          <p:nvPr/>
        </p:nvSpPr>
        <p:spPr bwMode="auto">
          <a:xfrm>
            <a:off x="304800" y="5187950"/>
            <a:ext cx="396875" cy="519113"/>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5</a:t>
            </a:r>
            <a:endParaRPr lang="en-US" sz="2800">
              <a:solidFill>
                <a:schemeClr val="tx1"/>
              </a:solidFill>
              <a:latin typeface="Times" pitchFamily="-65" charset="0"/>
            </a:endParaRPr>
          </a:p>
        </p:txBody>
      </p:sp>
      <p:sp>
        <p:nvSpPr>
          <p:cNvPr id="2935874" name="Text Box 66"/>
          <p:cNvSpPr txBox="1">
            <a:spLocks noChangeArrowheads="1"/>
          </p:cNvSpPr>
          <p:nvPr/>
        </p:nvSpPr>
        <p:spPr bwMode="auto">
          <a:xfrm>
            <a:off x="304800" y="5492750"/>
            <a:ext cx="396875" cy="519113"/>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6</a:t>
            </a:r>
            <a:endParaRPr lang="en-US" sz="2800">
              <a:solidFill>
                <a:schemeClr val="tx1"/>
              </a:solidFill>
              <a:latin typeface="Times" pitchFamily="-65" charset="0"/>
            </a:endParaRPr>
          </a:p>
        </p:txBody>
      </p:sp>
      <p:sp>
        <p:nvSpPr>
          <p:cNvPr id="2935875" name="Text Box 67"/>
          <p:cNvSpPr txBox="1">
            <a:spLocks noChangeArrowheads="1"/>
          </p:cNvSpPr>
          <p:nvPr/>
        </p:nvSpPr>
        <p:spPr bwMode="auto">
          <a:xfrm>
            <a:off x="304800" y="5797550"/>
            <a:ext cx="396875" cy="519113"/>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7</a:t>
            </a:r>
            <a:endParaRPr lang="en-US" sz="2800">
              <a:solidFill>
                <a:schemeClr val="tx1"/>
              </a:solidFill>
              <a:latin typeface="Times" pitchFamily="-65" charset="0"/>
            </a:endParaRPr>
          </a:p>
        </p:txBody>
      </p:sp>
      <p:sp>
        <p:nvSpPr>
          <p:cNvPr id="2935876" name="Text Box 68"/>
          <p:cNvSpPr txBox="1">
            <a:spLocks noChangeArrowheads="1"/>
          </p:cNvSpPr>
          <p:nvPr/>
        </p:nvSpPr>
        <p:spPr bwMode="auto">
          <a:xfrm>
            <a:off x="304800" y="6040438"/>
            <a:ext cx="412750" cy="457200"/>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sp>
        <p:nvSpPr>
          <p:cNvPr id="2935877" name="Text Box 69"/>
          <p:cNvSpPr txBox="1">
            <a:spLocks noChangeArrowheads="1"/>
          </p:cNvSpPr>
          <p:nvPr/>
        </p:nvSpPr>
        <p:spPr bwMode="auto">
          <a:xfrm>
            <a:off x="841375" y="39655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1</a:t>
            </a:r>
          </a:p>
        </p:txBody>
      </p:sp>
      <p:sp>
        <p:nvSpPr>
          <p:cNvPr id="2935878" name="Text Box 70"/>
          <p:cNvSpPr txBox="1">
            <a:spLocks noChangeArrowheads="1"/>
          </p:cNvSpPr>
          <p:nvPr/>
        </p:nvSpPr>
        <p:spPr bwMode="auto">
          <a:xfrm>
            <a:off x="1470025" y="39846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2</a:t>
            </a:r>
          </a:p>
        </p:txBody>
      </p:sp>
      <p:sp>
        <p:nvSpPr>
          <p:cNvPr id="2935879" name="Text Box 71"/>
          <p:cNvSpPr txBox="1">
            <a:spLocks noChangeArrowheads="1"/>
          </p:cNvSpPr>
          <p:nvPr/>
        </p:nvSpPr>
        <p:spPr bwMode="auto">
          <a:xfrm>
            <a:off x="2765425" y="3984625"/>
            <a:ext cx="254847"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l</a:t>
            </a:r>
            <a:endParaRPr lang="en-US" sz="2400" b="1" dirty="0">
              <a:solidFill>
                <a:schemeClr val="tx1"/>
              </a:solidFill>
            </a:endParaRPr>
          </a:p>
        </p:txBody>
      </p:sp>
      <p:sp>
        <p:nvSpPr>
          <p:cNvPr id="2935880" name="Text Box 72"/>
          <p:cNvSpPr txBox="1">
            <a:spLocks noChangeArrowheads="1"/>
          </p:cNvSpPr>
          <p:nvPr/>
        </p:nvSpPr>
        <p:spPr bwMode="auto">
          <a:xfrm>
            <a:off x="4460875" y="3984625"/>
            <a:ext cx="325730"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k</a:t>
            </a:r>
            <a:endParaRPr lang="en-US" sz="2400" b="1" dirty="0">
              <a:solidFill>
                <a:schemeClr val="tx1"/>
              </a:solidFill>
            </a:endParaRPr>
          </a:p>
        </p:txBody>
      </p:sp>
      <p:sp>
        <p:nvSpPr>
          <p:cNvPr id="2935881" name="Text Box 73"/>
          <p:cNvSpPr txBox="1">
            <a:spLocks noChangeArrowheads="1"/>
          </p:cNvSpPr>
          <p:nvPr/>
        </p:nvSpPr>
        <p:spPr bwMode="auto">
          <a:xfrm>
            <a:off x="6175375" y="3984625"/>
            <a:ext cx="254847"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j</a:t>
            </a:r>
            <a:endParaRPr lang="en-US" sz="2400" b="1" dirty="0">
              <a:solidFill>
                <a:schemeClr val="tx1"/>
              </a:solidFill>
            </a:endParaRPr>
          </a:p>
        </p:txBody>
      </p:sp>
      <p:sp>
        <p:nvSpPr>
          <p:cNvPr id="2935882" name="Text Box 74"/>
          <p:cNvSpPr txBox="1">
            <a:spLocks noChangeArrowheads="1"/>
          </p:cNvSpPr>
          <p:nvPr/>
        </p:nvSpPr>
        <p:spPr bwMode="auto">
          <a:xfrm>
            <a:off x="7813675" y="3984625"/>
            <a:ext cx="254847"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i</a:t>
            </a:r>
            <a:endParaRPr lang="en-US" sz="2400" b="1" dirty="0">
              <a:solidFill>
                <a:schemeClr val="tx1"/>
              </a:solidFill>
            </a:endParaRPr>
          </a:p>
        </p:txBody>
      </p:sp>
      <p:sp>
        <p:nvSpPr>
          <p:cNvPr id="2935883" name="Text Box 75"/>
          <p:cNvSpPr txBox="1">
            <a:spLocks noChangeArrowheads="1"/>
          </p:cNvSpPr>
          <p:nvPr/>
        </p:nvSpPr>
        <p:spPr bwMode="auto">
          <a:xfrm>
            <a:off x="841375" y="455612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1</a:t>
            </a:r>
          </a:p>
        </p:txBody>
      </p:sp>
      <p:sp>
        <p:nvSpPr>
          <p:cNvPr id="2935884" name="Text Box 76"/>
          <p:cNvSpPr txBox="1">
            <a:spLocks noChangeArrowheads="1"/>
          </p:cNvSpPr>
          <p:nvPr/>
        </p:nvSpPr>
        <p:spPr bwMode="auto">
          <a:xfrm>
            <a:off x="1470025" y="4575175"/>
            <a:ext cx="354013" cy="457200"/>
          </a:xfrm>
          <a:prstGeom prst="rect">
            <a:avLst/>
          </a:prstGeom>
          <a:noFill/>
          <a:ln w="12700">
            <a:noFill/>
            <a:miter lim="800000"/>
            <a:headEnd/>
            <a:tailEnd/>
          </a:ln>
          <a:effectLst/>
        </p:spPr>
        <p:txBody>
          <a:bodyPr wrap="none">
            <a:prstTxWarp prst="textNoShape">
              <a:avLst/>
            </a:prstTxWarp>
            <a:spAutoFit/>
          </a:bodyPr>
          <a:lstStyle/>
          <a:p>
            <a:r>
              <a:rPr lang="en-US" sz="2400" b="1">
                <a:solidFill>
                  <a:schemeClr val="tx1"/>
                </a:solidFill>
              </a:rPr>
              <a:t>0</a:t>
            </a:r>
          </a:p>
        </p:txBody>
      </p:sp>
      <p:sp>
        <p:nvSpPr>
          <p:cNvPr id="2935885" name="Text Box 77"/>
          <p:cNvSpPr txBox="1">
            <a:spLocks noChangeArrowheads="1"/>
          </p:cNvSpPr>
          <p:nvPr/>
        </p:nvSpPr>
        <p:spPr bwMode="auto">
          <a:xfrm>
            <a:off x="2765425" y="457517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h</a:t>
            </a:r>
            <a:endParaRPr lang="en-US" sz="2400" b="1" dirty="0">
              <a:solidFill>
                <a:schemeClr val="tx1"/>
              </a:solidFill>
            </a:endParaRPr>
          </a:p>
        </p:txBody>
      </p:sp>
      <p:sp>
        <p:nvSpPr>
          <p:cNvPr id="2935886" name="Text Box 78"/>
          <p:cNvSpPr txBox="1">
            <a:spLocks noChangeArrowheads="1"/>
          </p:cNvSpPr>
          <p:nvPr/>
        </p:nvSpPr>
        <p:spPr bwMode="auto">
          <a:xfrm>
            <a:off x="4460875" y="4575175"/>
            <a:ext cx="338855"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g</a:t>
            </a:r>
            <a:endParaRPr lang="en-US" sz="2400" b="1" dirty="0">
              <a:solidFill>
                <a:schemeClr val="tx1"/>
              </a:solidFill>
            </a:endParaRPr>
          </a:p>
        </p:txBody>
      </p:sp>
      <p:sp>
        <p:nvSpPr>
          <p:cNvPr id="2935887" name="Text Box 79"/>
          <p:cNvSpPr txBox="1">
            <a:spLocks noChangeArrowheads="1"/>
          </p:cNvSpPr>
          <p:nvPr/>
        </p:nvSpPr>
        <p:spPr bwMode="auto">
          <a:xfrm>
            <a:off x="6175375" y="4575175"/>
            <a:ext cx="274434"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f</a:t>
            </a:r>
            <a:endParaRPr lang="en-US" sz="2400" b="1" dirty="0">
              <a:solidFill>
                <a:schemeClr val="tx1"/>
              </a:solidFill>
            </a:endParaRPr>
          </a:p>
        </p:txBody>
      </p:sp>
      <p:sp>
        <p:nvSpPr>
          <p:cNvPr id="2935888" name="Text Box 80"/>
          <p:cNvSpPr txBox="1">
            <a:spLocks noChangeArrowheads="1"/>
          </p:cNvSpPr>
          <p:nvPr/>
        </p:nvSpPr>
        <p:spPr bwMode="auto">
          <a:xfrm>
            <a:off x="7813675" y="4575175"/>
            <a:ext cx="325029" cy="461665"/>
          </a:xfrm>
          <a:prstGeom prst="rect">
            <a:avLst/>
          </a:prstGeom>
          <a:noFill/>
          <a:ln w="12700">
            <a:noFill/>
            <a:miter lim="800000"/>
            <a:headEnd/>
            <a:tailEnd/>
          </a:ln>
          <a:effectLst/>
        </p:spPr>
        <p:txBody>
          <a:bodyPr wrap="none">
            <a:prstTxWarp prst="textNoShape">
              <a:avLst/>
            </a:prstTxWarp>
            <a:spAutoFit/>
          </a:bodyPr>
          <a:lstStyle/>
          <a:p>
            <a:r>
              <a:rPr lang="en-US" sz="2400" b="1" dirty="0" err="1" smtClean="0">
                <a:solidFill>
                  <a:schemeClr val="tx1"/>
                </a:solidFill>
              </a:rPr>
              <a:t>e</a:t>
            </a:r>
            <a:endParaRPr lang="en-US" sz="2400" b="1" dirty="0">
              <a:solidFill>
                <a:schemeClr val="tx1"/>
              </a:solidFill>
            </a:endParaRPr>
          </a:p>
        </p:txBody>
      </p:sp>
      <p:sp>
        <p:nvSpPr>
          <p:cNvPr id="2935889" name="Text Box 81"/>
          <p:cNvSpPr txBox="1">
            <a:spLocks noChangeArrowheads="1"/>
          </p:cNvSpPr>
          <p:nvPr/>
        </p:nvSpPr>
        <p:spPr bwMode="auto">
          <a:xfrm>
            <a:off x="0" y="3354388"/>
            <a:ext cx="1112838" cy="519112"/>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Index</a:t>
            </a:r>
          </a:p>
        </p:txBody>
      </p:sp>
      <p:sp>
        <p:nvSpPr>
          <p:cNvPr id="2935890" name="Text Box 82"/>
          <p:cNvSpPr txBox="1">
            <a:spLocks noChangeArrowheads="1"/>
          </p:cNvSpPr>
          <p:nvPr/>
        </p:nvSpPr>
        <p:spPr bwMode="auto">
          <a:xfrm>
            <a:off x="874713" y="36861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5891" name="Text Box 83"/>
          <p:cNvSpPr txBox="1">
            <a:spLocks noChangeArrowheads="1"/>
          </p:cNvSpPr>
          <p:nvPr/>
        </p:nvSpPr>
        <p:spPr bwMode="auto">
          <a:xfrm>
            <a:off x="874713" y="43084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5892" name="Text Box 84"/>
          <p:cNvSpPr txBox="1">
            <a:spLocks noChangeArrowheads="1"/>
          </p:cNvSpPr>
          <p:nvPr/>
        </p:nvSpPr>
        <p:spPr bwMode="auto">
          <a:xfrm>
            <a:off x="887413" y="49307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5893" name="Text Box 85"/>
          <p:cNvSpPr txBox="1">
            <a:spLocks noChangeArrowheads="1"/>
          </p:cNvSpPr>
          <p:nvPr/>
        </p:nvSpPr>
        <p:spPr bwMode="auto">
          <a:xfrm>
            <a:off x="887413" y="52355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5894" name="Text Box 86"/>
          <p:cNvSpPr txBox="1">
            <a:spLocks noChangeArrowheads="1"/>
          </p:cNvSpPr>
          <p:nvPr/>
        </p:nvSpPr>
        <p:spPr bwMode="auto">
          <a:xfrm>
            <a:off x="887413" y="55403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5895" name="Text Box 87"/>
          <p:cNvSpPr txBox="1">
            <a:spLocks noChangeArrowheads="1"/>
          </p:cNvSpPr>
          <p:nvPr/>
        </p:nvSpPr>
        <p:spPr bwMode="auto">
          <a:xfrm>
            <a:off x="887413" y="5857875"/>
            <a:ext cx="325437" cy="396875"/>
          </a:xfrm>
          <a:prstGeom prst="rect">
            <a:avLst/>
          </a:prstGeom>
          <a:noFill/>
          <a:ln w="12700">
            <a:noFill/>
            <a:miter lim="800000"/>
            <a:headEnd/>
            <a:tailEnd/>
          </a:ln>
          <a:effectLst/>
        </p:spPr>
        <p:txBody>
          <a:bodyPr wrap="none">
            <a:prstTxWarp prst="textNoShape">
              <a:avLst/>
            </a:prstTxWarp>
            <a:spAutoFit/>
          </a:bodyPr>
          <a:lstStyle/>
          <a:p>
            <a:r>
              <a:rPr lang="en-US" sz="2000">
                <a:solidFill>
                  <a:schemeClr val="tx1"/>
                </a:solidFill>
              </a:rPr>
              <a:t>0</a:t>
            </a:r>
          </a:p>
        </p:txBody>
      </p:sp>
      <p:sp>
        <p:nvSpPr>
          <p:cNvPr id="2935896" name="Text Box 88"/>
          <p:cNvSpPr txBox="1">
            <a:spLocks noChangeArrowheads="1"/>
          </p:cNvSpPr>
          <p:nvPr/>
        </p:nvSpPr>
        <p:spPr bwMode="auto">
          <a:xfrm>
            <a:off x="0" y="2895600"/>
            <a:ext cx="1250950" cy="519113"/>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hlink"/>
                </a:solidFill>
              </a:rPr>
              <a:t>Cache</a:t>
            </a:r>
            <a:endParaRPr lang="en-US" sz="2800" b="1"/>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7858" name="Rectangle 2"/>
          <p:cNvSpPr>
            <a:spLocks noGrp="1" noChangeArrowheads="1"/>
          </p:cNvSpPr>
          <p:nvPr>
            <p:ph type="title"/>
          </p:nvPr>
        </p:nvSpPr>
        <p:spPr>
          <a:xfrm>
            <a:off x="762000" y="152400"/>
            <a:ext cx="3352800" cy="474663"/>
          </a:xfrm>
        </p:spPr>
        <p:txBody>
          <a:bodyPr/>
          <a:lstStyle/>
          <a:p>
            <a:r>
              <a:rPr lang="en-US" dirty="0"/>
              <a:t>Answers</a:t>
            </a:r>
          </a:p>
        </p:txBody>
      </p:sp>
      <p:sp>
        <p:nvSpPr>
          <p:cNvPr id="2937859" name="Rectangle 3"/>
          <p:cNvSpPr>
            <a:spLocks noGrp="1" noChangeArrowheads="1"/>
          </p:cNvSpPr>
          <p:nvPr>
            <p:ph type="body" idx="1"/>
          </p:nvPr>
        </p:nvSpPr>
        <p:spPr>
          <a:xfrm>
            <a:off x="457200" y="1116013"/>
            <a:ext cx="4648200" cy="5741987"/>
          </a:xfrm>
        </p:spPr>
        <p:txBody>
          <a:bodyPr/>
          <a:lstStyle/>
          <a:p>
            <a:r>
              <a:rPr lang="en-US" sz="2800" dirty="0">
                <a:latin typeface="Courier New" pitchFamily="-65" charset="0"/>
              </a:rPr>
              <a:t>0x00000030</a:t>
            </a:r>
            <a:r>
              <a:rPr lang="en-US" sz="2800" dirty="0"/>
              <a:t> a </a:t>
            </a:r>
            <a:r>
              <a:rPr lang="en-US" sz="2800" u="sng" dirty="0">
                <a:solidFill>
                  <a:schemeClr val="accent1"/>
                </a:solidFill>
              </a:rPr>
              <a:t>hit</a:t>
            </a:r>
          </a:p>
          <a:p>
            <a:pPr lvl="1">
              <a:buFontTx/>
              <a:buNone/>
            </a:pPr>
            <a:r>
              <a:rPr lang="en-US" sz="2400" dirty="0"/>
              <a:t>Index = 3, Tag matches,</a:t>
            </a:r>
            <a:r>
              <a:rPr lang="en-US" sz="2400" dirty="0" smtClean="0"/>
              <a:t> </a:t>
            </a:r>
            <a:br>
              <a:rPr lang="en-US" sz="2400" dirty="0" smtClean="0"/>
            </a:br>
            <a:r>
              <a:rPr lang="en-US" sz="2400" dirty="0" smtClean="0"/>
              <a:t>Offset </a:t>
            </a:r>
            <a:r>
              <a:rPr lang="en-US" sz="2400" dirty="0"/>
              <a:t>= 0, value = </a:t>
            </a:r>
            <a:r>
              <a:rPr lang="en-US" sz="2400" dirty="0" err="1">
                <a:solidFill>
                  <a:schemeClr val="accent1"/>
                </a:solidFill>
              </a:rPr>
              <a:t>e</a:t>
            </a:r>
            <a:endParaRPr lang="en-US" sz="2400" u="sng" dirty="0">
              <a:solidFill>
                <a:schemeClr val="accent1"/>
              </a:solidFill>
            </a:endParaRPr>
          </a:p>
          <a:p>
            <a:r>
              <a:rPr lang="en-US" sz="2800" dirty="0">
                <a:latin typeface="Courier New" pitchFamily="-65" charset="0"/>
              </a:rPr>
              <a:t>0x0000001c</a:t>
            </a:r>
            <a:r>
              <a:rPr lang="en-US" sz="2800" dirty="0"/>
              <a:t> a </a:t>
            </a:r>
            <a:r>
              <a:rPr lang="en-US" sz="2800" u="sng" dirty="0">
                <a:solidFill>
                  <a:schemeClr val="accent1"/>
                </a:solidFill>
              </a:rPr>
              <a:t>miss</a:t>
            </a:r>
          </a:p>
          <a:p>
            <a:pPr lvl="1">
              <a:buFontTx/>
              <a:buNone/>
            </a:pPr>
            <a:r>
              <a:rPr lang="en-US" sz="2400" dirty="0"/>
              <a:t>Index = 1, Tag mismatch, so replace from memory, </a:t>
            </a:r>
            <a:br>
              <a:rPr lang="en-US" sz="2400" dirty="0"/>
            </a:br>
            <a:r>
              <a:rPr lang="en-US" sz="2400" dirty="0"/>
              <a:t>Offset = </a:t>
            </a:r>
            <a:r>
              <a:rPr lang="en-US" sz="2400" dirty="0">
                <a:latin typeface="Courier New" pitchFamily="-65" charset="0"/>
              </a:rPr>
              <a:t>0xc</a:t>
            </a:r>
            <a:r>
              <a:rPr lang="en-US" sz="2400" dirty="0"/>
              <a:t>, value = </a:t>
            </a:r>
            <a:r>
              <a:rPr lang="en-US" sz="2400" dirty="0" err="1">
                <a:solidFill>
                  <a:schemeClr val="accent1"/>
                </a:solidFill>
              </a:rPr>
              <a:t>d</a:t>
            </a:r>
            <a:endParaRPr lang="en-US" sz="2400" dirty="0"/>
          </a:p>
          <a:p>
            <a:r>
              <a:rPr lang="en-US" sz="2800" dirty="0"/>
              <a:t>Since reads, values </a:t>
            </a:r>
            <a:br>
              <a:rPr lang="en-US" sz="2800" dirty="0"/>
            </a:br>
            <a:r>
              <a:rPr lang="en-US" sz="2800" dirty="0"/>
              <a:t>must = memory values </a:t>
            </a:r>
            <a:br>
              <a:rPr lang="en-US" sz="2800" dirty="0"/>
            </a:br>
            <a:r>
              <a:rPr lang="en-US" sz="2800" dirty="0"/>
              <a:t>whether or not cached:</a:t>
            </a:r>
          </a:p>
          <a:p>
            <a:pPr lvl="1"/>
            <a:r>
              <a:rPr lang="en-US" sz="2400" dirty="0">
                <a:latin typeface="Courier New" pitchFamily="-65" charset="0"/>
              </a:rPr>
              <a:t>0x00000030</a:t>
            </a:r>
            <a:r>
              <a:rPr lang="en-US" sz="2400" dirty="0"/>
              <a:t> = </a:t>
            </a:r>
            <a:r>
              <a:rPr lang="en-US" sz="2400" dirty="0" err="1">
                <a:solidFill>
                  <a:schemeClr val="accent1"/>
                </a:solidFill>
              </a:rPr>
              <a:t>e</a:t>
            </a:r>
            <a:endParaRPr lang="en-US" sz="2400" dirty="0"/>
          </a:p>
          <a:p>
            <a:pPr lvl="1"/>
            <a:r>
              <a:rPr lang="en-US" sz="2400" dirty="0">
                <a:latin typeface="Courier New" pitchFamily="-65" charset="0"/>
              </a:rPr>
              <a:t>0x0000001c</a:t>
            </a:r>
            <a:r>
              <a:rPr lang="en-US" sz="2400" dirty="0"/>
              <a:t> = </a:t>
            </a:r>
            <a:r>
              <a:rPr lang="en-US" sz="2400" dirty="0" err="1">
                <a:solidFill>
                  <a:schemeClr val="accent1"/>
                </a:solidFill>
              </a:rPr>
              <a:t>d</a:t>
            </a:r>
            <a:endParaRPr lang="en-US" sz="2400" dirty="0">
              <a:solidFill>
                <a:schemeClr val="accent1"/>
              </a:solidFill>
              <a:latin typeface="Courier New" pitchFamily="-65" charset="0"/>
            </a:endParaRPr>
          </a:p>
        </p:txBody>
      </p:sp>
      <p:sp>
        <p:nvSpPr>
          <p:cNvPr id="56" name="Text Box 4"/>
          <p:cNvSpPr txBox="1">
            <a:spLocks noChangeArrowheads="1"/>
          </p:cNvSpPr>
          <p:nvPr/>
        </p:nvSpPr>
        <p:spPr bwMode="auto">
          <a:xfrm>
            <a:off x="4627563" y="1384300"/>
            <a:ext cx="1992853" cy="461665"/>
          </a:xfrm>
          <a:prstGeom prst="rect">
            <a:avLst/>
          </a:prstGeom>
          <a:noFill/>
          <a:ln w="12700">
            <a:noFill/>
            <a:miter lim="800000"/>
            <a:headEnd/>
            <a:tailEnd/>
          </a:ln>
          <a:effectLst/>
        </p:spPr>
        <p:txBody>
          <a:bodyPr wrap="none">
            <a:prstTxWarp prst="textNoShape">
              <a:avLst/>
            </a:prstTxWarp>
            <a:spAutoFit/>
          </a:bodyPr>
          <a:lstStyle/>
          <a:p>
            <a:r>
              <a:rPr lang="en-US" sz="2400" b="1" dirty="0">
                <a:solidFill>
                  <a:schemeClr val="accent4"/>
                </a:solidFill>
                <a:latin typeface="18 VAG Rounded Bold   07390"/>
              </a:rPr>
              <a:t>Address (hex)</a:t>
            </a:r>
          </a:p>
        </p:txBody>
      </p:sp>
      <p:sp>
        <p:nvSpPr>
          <p:cNvPr id="57" name="Text Box 5"/>
          <p:cNvSpPr txBox="1">
            <a:spLocks noChangeArrowheads="1"/>
          </p:cNvSpPr>
          <p:nvPr/>
        </p:nvSpPr>
        <p:spPr bwMode="auto">
          <a:xfrm>
            <a:off x="6684963" y="1371600"/>
            <a:ext cx="2071335" cy="461665"/>
          </a:xfrm>
          <a:prstGeom prst="rect">
            <a:avLst/>
          </a:prstGeom>
          <a:noFill/>
          <a:ln w="12700">
            <a:noFill/>
            <a:miter lim="800000"/>
            <a:headEnd/>
            <a:tailEnd/>
          </a:ln>
          <a:effectLst/>
        </p:spPr>
        <p:txBody>
          <a:bodyPr wrap="none">
            <a:prstTxWarp prst="textNoShape">
              <a:avLst/>
            </a:prstTxWarp>
            <a:spAutoFit/>
          </a:bodyPr>
          <a:lstStyle/>
          <a:p>
            <a:r>
              <a:rPr lang="en-US" sz="2400" b="1" dirty="0">
                <a:solidFill>
                  <a:schemeClr val="accent4"/>
                </a:solidFill>
                <a:latin typeface="18 VAG Rounded Bold   07390"/>
              </a:rPr>
              <a:t>Value of Word</a:t>
            </a:r>
          </a:p>
        </p:txBody>
      </p:sp>
      <p:sp>
        <p:nvSpPr>
          <p:cNvPr id="58" name="Text Box 6"/>
          <p:cNvSpPr txBox="1">
            <a:spLocks noChangeArrowheads="1"/>
          </p:cNvSpPr>
          <p:nvPr/>
        </p:nvSpPr>
        <p:spPr bwMode="auto">
          <a:xfrm>
            <a:off x="5999163" y="1066800"/>
            <a:ext cx="1547812" cy="519113"/>
          </a:xfrm>
          <a:prstGeom prst="rect">
            <a:avLst/>
          </a:prstGeom>
          <a:noFill/>
          <a:ln w="12700">
            <a:noFill/>
            <a:miter lim="800000"/>
            <a:headEnd/>
            <a:tailEnd/>
          </a:ln>
          <a:effectLst/>
        </p:spPr>
        <p:txBody>
          <a:bodyPr wrap="none">
            <a:prstTxWarp prst="textNoShape">
              <a:avLst/>
            </a:prstTxWarp>
            <a:spAutoFit/>
          </a:bodyPr>
          <a:lstStyle/>
          <a:p>
            <a:r>
              <a:rPr lang="en-US" sz="2800" b="1" dirty="0">
                <a:solidFill>
                  <a:schemeClr val="accent2"/>
                </a:solidFill>
                <a:latin typeface="18 VAG Rounded Bold   07390"/>
              </a:rPr>
              <a:t>Memory</a:t>
            </a:r>
            <a:endParaRPr lang="en-US" sz="2000" b="1" dirty="0">
              <a:latin typeface="18 VAG Rounded Bold   07390"/>
            </a:endParaRPr>
          </a:p>
        </p:txBody>
      </p:sp>
      <p:grpSp>
        <p:nvGrpSpPr>
          <p:cNvPr id="2" name="Group 7"/>
          <p:cNvGrpSpPr>
            <a:grpSpLocks/>
          </p:cNvGrpSpPr>
          <p:nvPr/>
        </p:nvGrpSpPr>
        <p:grpSpPr bwMode="auto">
          <a:xfrm>
            <a:off x="4856163" y="1509713"/>
            <a:ext cx="3581400" cy="5257800"/>
            <a:chOff x="2880" y="912"/>
            <a:chExt cx="2256" cy="3312"/>
          </a:xfrm>
        </p:grpSpPr>
        <p:grpSp>
          <p:nvGrpSpPr>
            <p:cNvPr id="3" name="Group 8"/>
            <p:cNvGrpSpPr>
              <a:grpSpLocks/>
            </p:cNvGrpSpPr>
            <p:nvPr/>
          </p:nvGrpSpPr>
          <p:grpSpPr bwMode="auto">
            <a:xfrm>
              <a:off x="2880" y="1152"/>
              <a:ext cx="2256" cy="1153"/>
              <a:chOff x="240" y="1631"/>
              <a:chExt cx="2256" cy="1153"/>
            </a:xfrm>
          </p:grpSpPr>
          <p:sp>
            <p:nvSpPr>
              <p:cNvPr id="94" name="Rectangle 9"/>
              <p:cNvSpPr>
                <a:spLocks noChangeArrowheads="1"/>
              </p:cNvSpPr>
              <p:nvPr/>
            </p:nvSpPr>
            <p:spPr bwMode="auto">
              <a:xfrm>
                <a:off x="1440" y="168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95" name="Rectangle 10"/>
              <p:cNvSpPr>
                <a:spLocks noChangeArrowheads="1"/>
              </p:cNvSpPr>
              <p:nvPr/>
            </p:nvSpPr>
            <p:spPr bwMode="auto">
              <a:xfrm>
                <a:off x="1440" y="1872"/>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96" name="Rectangle 11"/>
              <p:cNvSpPr>
                <a:spLocks noChangeArrowheads="1"/>
              </p:cNvSpPr>
              <p:nvPr/>
            </p:nvSpPr>
            <p:spPr bwMode="auto">
              <a:xfrm>
                <a:off x="1440" y="206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97" name="Rectangle 12"/>
              <p:cNvSpPr>
                <a:spLocks noChangeArrowheads="1"/>
              </p:cNvSpPr>
              <p:nvPr/>
            </p:nvSpPr>
            <p:spPr bwMode="auto">
              <a:xfrm>
                <a:off x="1440" y="225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98" name="Text Box 13"/>
              <p:cNvSpPr txBox="1">
                <a:spLocks noChangeArrowheads="1"/>
              </p:cNvSpPr>
              <p:nvPr/>
            </p:nvSpPr>
            <p:spPr bwMode="auto">
              <a:xfrm>
                <a:off x="240" y="1631"/>
                <a:ext cx="1191"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00000010</a:t>
                </a:r>
                <a:endParaRPr lang="en-US" sz="2800">
                  <a:solidFill>
                    <a:schemeClr val="tx1"/>
                  </a:solidFill>
                  <a:latin typeface="Times" pitchFamily="-65" charset="0"/>
                </a:endParaRPr>
              </a:p>
            </p:txBody>
          </p:sp>
          <p:sp>
            <p:nvSpPr>
              <p:cNvPr id="99" name="Text Box 14"/>
              <p:cNvSpPr txBox="1">
                <a:spLocks noChangeArrowheads="1"/>
              </p:cNvSpPr>
              <p:nvPr/>
            </p:nvSpPr>
            <p:spPr bwMode="auto">
              <a:xfrm>
                <a:off x="240" y="1823"/>
                <a:ext cx="1191" cy="327"/>
              </a:xfrm>
              <a:prstGeom prst="rect">
                <a:avLst/>
              </a:prstGeom>
              <a:noFill/>
              <a:ln w="9525">
                <a:noFill/>
                <a:miter lim="800000"/>
                <a:headEnd/>
                <a:tailEnd/>
              </a:ln>
              <a:effectLst/>
            </p:spPr>
            <p:txBody>
              <a:bodyPr wrap="none">
                <a:prstTxWarp prst="textNoShape">
                  <a:avLst/>
                </a:prstTxWarp>
                <a:spAutoFit/>
              </a:bodyPr>
              <a:lstStyle/>
              <a:p>
                <a:r>
                  <a:rPr lang="en-US" sz="2800" b="1" u="sng">
                    <a:latin typeface="Courier New" pitchFamily="-65" charset="0"/>
                  </a:rPr>
                  <a:t>00000014</a:t>
                </a:r>
                <a:endParaRPr lang="en-US" sz="2800" b="1">
                  <a:solidFill>
                    <a:schemeClr val="tx1"/>
                  </a:solidFill>
                  <a:latin typeface="Courier New" pitchFamily="-65" charset="0"/>
                </a:endParaRPr>
              </a:p>
            </p:txBody>
          </p:sp>
          <p:sp>
            <p:nvSpPr>
              <p:cNvPr id="100" name="Text Box 15"/>
              <p:cNvSpPr txBox="1">
                <a:spLocks noChangeArrowheads="1"/>
              </p:cNvSpPr>
              <p:nvPr/>
            </p:nvSpPr>
            <p:spPr bwMode="auto">
              <a:xfrm>
                <a:off x="240" y="2015"/>
                <a:ext cx="1191"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00000018</a:t>
                </a:r>
              </a:p>
            </p:txBody>
          </p:sp>
          <p:sp>
            <p:nvSpPr>
              <p:cNvPr id="101" name="Text Box 16"/>
              <p:cNvSpPr txBox="1">
                <a:spLocks noChangeArrowheads="1"/>
              </p:cNvSpPr>
              <p:nvPr/>
            </p:nvSpPr>
            <p:spPr bwMode="auto">
              <a:xfrm>
                <a:off x="240" y="2207"/>
                <a:ext cx="1191" cy="327"/>
              </a:xfrm>
              <a:prstGeom prst="rect">
                <a:avLst/>
              </a:prstGeom>
              <a:noFill/>
              <a:ln w="9525">
                <a:noFill/>
                <a:miter lim="800000"/>
                <a:headEnd/>
                <a:tailEnd/>
              </a:ln>
              <a:effectLst/>
            </p:spPr>
            <p:txBody>
              <a:bodyPr wrap="none">
                <a:prstTxWarp prst="textNoShape">
                  <a:avLst/>
                </a:prstTxWarp>
                <a:spAutoFit/>
              </a:bodyPr>
              <a:lstStyle/>
              <a:p>
                <a:r>
                  <a:rPr lang="en-US" sz="2800" b="1" u="sng">
                    <a:latin typeface="Courier New" pitchFamily="-65" charset="0"/>
                  </a:rPr>
                  <a:t>0000001C</a:t>
                </a:r>
                <a:endParaRPr lang="en-US" sz="2800" b="1">
                  <a:solidFill>
                    <a:schemeClr val="tx1"/>
                  </a:solidFill>
                  <a:latin typeface="Courier New" pitchFamily="-65" charset="0"/>
                </a:endParaRPr>
              </a:p>
            </p:txBody>
          </p:sp>
          <p:sp>
            <p:nvSpPr>
              <p:cNvPr id="102" name="Text Box 17"/>
              <p:cNvSpPr txBox="1">
                <a:spLocks noChangeArrowheads="1"/>
              </p:cNvSpPr>
              <p:nvPr/>
            </p:nvSpPr>
            <p:spPr bwMode="auto">
              <a:xfrm>
                <a:off x="1872" y="1632"/>
                <a:ext cx="223" cy="288"/>
              </a:xfrm>
              <a:prstGeom prst="rect">
                <a:avLst/>
              </a:prstGeom>
              <a:noFill/>
              <a:ln w="12700">
                <a:noFill/>
                <a:miter lim="800000"/>
                <a:headEnd/>
                <a:tailEnd/>
              </a:ln>
              <a:effectLst/>
            </p:spPr>
            <p:txBody>
              <a:bodyPr wrap="none">
                <a:prstTxWarp prst="textNoShape">
                  <a:avLst/>
                </a:prstTxWarp>
                <a:spAutoFit/>
              </a:bodyPr>
              <a:lstStyle/>
              <a:p>
                <a:r>
                  <a:rPr lang="en-US" sz="2400" b="1"/>
                  <a:t>a</a:t>
                </a:r>
              </a:p>
            </p:txBody>
          </p:sp>
          <p:sp>
            <p:nvSpPr>
              <p:cNvPr id="103" name="Text Box 18"/>
              <p:cNvSpPr txBox="1">
                <a:spLocks noChangeArrowheads="1"/>
              </p:cNvSpPr>
              <p:nvPr/>
            </p:nvSpPr>
            <p:spPr bwMode="auto">
              <a:xfrm>
                <a:off x="1872" y="1824"/>
                <a:ext cx="233" cy="288"/>
              </a:xfrm>
              <a:prstGeom prst="rect">
                <a:avLst/>
              </a:prstGeom>
              <a:noFill/>
              <a:ln w="12700">
                <a:noFill/>
                <a:miter lim="800000"/>
                <a:headEnd/>
                <a:tailEnd/>
              </a:ln>
              <a:effectLst/>
            </p:spPr>
            <p:txBody>
              <a:bodyPr wrap="none">
                <a:prstTxWarp prst="textNoShape">
                  <a:avLst/>
                </a:prstTxWarp>
                <a:spAutoFit/>
              </a:bodyPr>
              <a:lstStyle/>
              <a:p>
                <a:r>
                  <a:rPr lang="en-US" sz="2400" b="1"/>
                  <a:t>b</a:t>
                </a:r>
              </a:p>
            </p:txBody>
          </p:sp>
          <p:sp>
            <p:nvSpPr>
              <p:cNvPr id="104" name="Text Box 19"/>
              <p:cNvSpPr txBox="1">
                <a:spLocks noChangeArrowheads="1"/>
              </p:cNvSpPr>
              <p:nvPr/>
            </p:nvSpPr>
            <p:spPr bwMode="auto">
              <a:xfrm>
                <a:off x="1872" y="2016"/>
                <a:ext cx="223" cy="288"/>
              </a:xfrm>
              <a:prstGeom prst="rect">
                <a:avLst/>
              </a:prstGeom>
              <a:noFill/>
              <a:ln w="12700">
                <a:noFill/>
                <a:miter lim="800000"/>
                <a:headEnd/>
                <a:tailEnd/>
              </a:ln>
              <a:effectLst/>
            </p:spPr>
            <p:txBody>
              <a:bodyPr wrap="none">
                <a:prstTxWarp prst="textNoShape">
                  <a:avLst/>
                </a:prstTxWarp>
                <a:spAutoFit/>
              </a:bodyPr>
              <a:lstStyle/>
              <a:p>
                <a:r>
                  <a:rPr lang="en-US" sz="2400" b="1"/>
                  <a:t>c</a:t>
                </a:r>
              </a:p>
            </p:txBody>
          </p:sp>
          <p:sp>
            <p:nvSpPr>
              <p:cNvPr id="105" name="Text Box 20"/>
              <p:cNvSpPr txBox="1">
                <a:spLocks noChangeArrowheads="1"/>
              </p:cNvSpPr>
              <p:nvPr/>
            </p:nvSpPr>
            <p:spPr bwMode="auto">
              <a:xfrm>
                <a:off x="1872" y="2208"/>
                <a:ext cx="233" cy="288"/>
              </a:xfrm>
              <a:prstGeom prst="rect">
                <a:avLst/>
              </a:prstGeom>
              <a:noFill/>
              <a:ln w="12700">
                <a:noFill/>
                <a:miter lim="800000"/>
                <a:headEnd/>
                <a:tailEnd/>
              </a:ln>
              <a:effectLst/>
            </p:spPr>
            <p:txBody>
              <a:bodyPr wrap="none">
                <a:prstTxWarp prst="textNoShape">
                  <a:avLst/>
                </a:prstTxWarp>
                <a:spAutoFit/>
              </a:bodyPr>
              <a:lstStyle/>
              <a:p>
                <a:r>
                  <a:rPr lang="en-US" sz="2400" b="1"/>
                  <a:t>d</a:t>
                </a:r>
              </a:p>
            </p:txBody>
          </p:sp>
          <p:sp>
            <p:nvSpPr>
              <p:cNvPr id="106" name="Text Box 21"/>
              <p:cNvSpPr txBox="1">
                <a:spLocks noChangeArrowheads="1"/>
              </p:cNvSpPr>
              <p:nvPr/>
            </p:nvSpPr>
            <p:spPr bwMode="auto">
              <a:xfrm>
                <a:off x="672" y="2496"/>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sp>
            <p:nvSpPr>
              <p:cNvPr id="107" name="Text Box 22"/>
              <p:cNvSpPr txBox="1">
                <a:spLocks noChangeArrowheads="1"/>
              </p:cNvSpPr>
              <p:nvPr/>
            </p:nvSpPr>
            <p:spPr bwMode="auto">
              <a:xfrm>
                <a:off x="1824" y="2496"/>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sp>
          <p:nvSpPr>
            <p:cNvPr id="61" name="Rectangle 23"/>
            <p:cNvSpPr>
              <a:spLocks noChangeArrowheads="1"/>
            </p:cNvSpPr>
            <p:nvPr/>
          </p:nvSpPr>
          <p:spPr bwMode="auto">
            <a:xfrm>
              <a:off x="4080" y="2304"/>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62" name="Rectangle 24"/>
            <p:cNvSpPr>
              <a:spLocks noChangeArrowheads="1"/>
            </p:cNvSpPr>
            <p:nvPr/>
          </p:nvSpPr>
          <p:spPr bwMode="auto">
            <a:xfrm>
              <a:off x="4080" y="2496"/>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63" name="Rectangle 25"/>
            <p:cNvSpPr>
              <a:spLocks noChangeArrowheads="1"/>
            </p:cNvSpPr>
            <p:nvPr/>
          </p:nvSpPr>
          <p:spPr bwMode="auto">
            <a:xfrm>
              <a:off x="4080" y="2688"/>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64" name="Rectangle 26"/>
            <p:cNvSpPr>
              <a:spLocks noChangeArrowheads="1"/>
            </p:cNvSpPr>
            <p:nvPr/>
          </p:nvSpPr>
          <p:spPr bwMode="auto">
            <a:xfrm>
              <a:off x="4080" y="2880"/>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65" name="Text Box 27"/>
            <p:cNvSpPr txBox="1">
              <a:spLocks noChangeArrowheads="1"/>
            </p:cNvSpPr>
            <p:nvPr/>
          </p:nvSpPr>
          <p:spPr bwMode="auto">
            <a:xfrm>
              <a:off x="2880" y="2255"/>
              <a:ext cx="1191"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00000030</a:t>
              </a:r>
              <a:endParaRPr lang="en-US" sz="2800">
                <a:solidFill>
                  <a:schemeClr val="tx1"/>
                </a:solidFill>
                <a:latin typeface="Times" pitchFamily="-65" charset="0"/>
              </a:endParaRPr>
            </a:p>
          </p:txBody>
        </p:sp>
        <p:sp>
          <p:nvSpPr>
            <p:cNvPr id="66" name="Text Box 28"/>
            <p:cNvSpPr txBox="1">
              <a:spLocks noChangeArrowheads="1"/>
            </p:cNvSpPr>
            <p:nvPr/>
          </p:nvSpPr>
          <p:spPr bwMode="auto">
            <a:xfrm>
              <a:off x="2880" y="2447"/>
              <a:ext cx="1191" cy="327"/>
            </a:xfrm>
            <a:prstGeom prst="rect">
              <a:avLst/>
            </a:prstGeom>
            <a:noFill/>
            <a:ln w="9525">
              <a:noFill/>
              <a:miter lim="800000"/>
              <a:headEnd/>
              <a:tailEnd/>
            </a:ln>
            <a:effectLst/>
          </p:spPr>
          <p:txBody>
            <a:bodyPr wrap="none">
              <a:prstTxWarp prst="textNoShape">
                <a:avLst/>
              </a:prstTxWarp>
              <a:spAutoFit/>
            </a:bodyPr>
            <a:lstStyle/>
            <a:p>
              <a:r>
                <a:rPr lang="en-US" sz="2800" b="1" u="sng">
                  <a:latin typeface="Courier New" pitchFamily="-65" charset="0"/>
                </a:rPr>
                <a:t>00000034</a:t>
              </a:r>
              <a:endParaRPr lang="en-US" sz="2800" b="1">
                <a:solidFill>
                  <a:schemeClr val="tx1"/>
                </a:solidFill>
                <a:latin typeface="Courier New" pitchFamily="-65" charset="0"/>
              </a:endParaRPr>
            </a:p>
          </p:txBody>
        </p:sp>
        <p:sp>
          <p:nvSpPr>
            <p:cNvPr id="67" name="Text Box 29"/>
            <p:cNvSpPr txBox="1">
              <a:spLocks noChangeArrowheads="1"/>
            </p:cNvSpPr>
            <p:nvPr/>
          </p:nvSpPr>
          <p:spPr bwMode="auto">
            <a:xfrm>
              <a:off x="2880" y="2639"/>
              <a:ext cx="1191"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00000038</a:t>
              </a:r>
            </a:p>
          </p:txBody>
        </p:sp>
        <p:sp>
          <p:nvSpPr>
            <p:cNvPr id="68" name="Text Box 30"/>
            <p:cNvSpPr txBox="1">
              <a:spLocks noChangeArrowheads="1"/>
            </p:cNvSpPr>
            <p:nvPr/>
          </p:nvSpPr>
          <p:spPr bwMode="auto">
            <a:xfrm>
              <a:off x="2880" y="2831"/>
              <a:ext cx="1191"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0000003C</a:t>
              </a:r>
            </a:p>
          </p:txBody>
        </p:sp>
        <p:sp>
          <p:nvSpPr>
            <p:cNvPr id="69" name="Text Box 31"/>
            <p:cNvSpPr txBox="1">
              <a:spLocks noChangeArrowheads="1"/>
            </p:cNvSpPr>
            <p:nvPr/>
          </p:nvSpPr>
          <p:spPr bwMode="auto">
            <a:xfrm>
              <a:off x="4512" y="2256"/>
              <a:ext cx="223" cy="288"/>
            </a:xfrm>
            <a:prstGeom prst="rect">
              <a:avLst/>
            </a:prstGeom>
            <a:noFill/>
            <a:ln w="12700">
              <a:noFill/>
              <a:miter lim="800000"/>
              <a:headEnd/>
              <a:tailEnd/>
            </a:ln>
            <a:effectLst/>
          </p:spPr>
          <p:txBody>
            <a:bodyPr wrap="none">
              <a:prstTxWarp prst="textNoShape">
                <a:avLst/>
              </a:prstTxWarp>
              <a:spAutoFit/>
            </a:bodyPr>
            <a:lstStyle/>
            <a:p>
              <a:r>
                <a:rPr lang="en-US" sz="2400" b="1"/>
                <a:t>e</a:t>
              </a:r>
            </a:p>
          </p:txBody>
        </p:sp>
        <p:sp>
          <p:nvSpPr>
            <p:cNvPr id="70" name="Text Box 32"/>
            <p:cNvSpPr txBox="1">
              <a:spLocks noChangeArrowheads="1"/>
            </p:cNvSpPr>
            <p:nvPr/>
          </p:nvSpPr>
          <p:spPr bwMode="auto">
            <a:xfrm>
              <a:off x="4512" y="2448"/>
              <a:ext cx="180" cy="288"/>
            </a:xfrm>
            <a:prstGeom prst="rect">
              <a:avLst/>
            </a:prstGeom>
            <a:noFill/>
            <a:ln w="12700">
              <a:noFill/>
              <a:miter lim="800000"/>
              <a:headEnd/>
              <a:tailEnd/>
            </a:ln>
            <a:effectLst/>
          </p:spPr>
          <p:txBody>
            <a:bodyPr wrap="none">
              <a:prstTxWarp prst="textNoShape">
                <a:avLst/>
              </a:prstTxWarp>
              <a:spAutoFit/>
            </a:bodyPr>
            <a:lstStyle/>
            <a:p>
              <a:r>
                <a:rPr lang="en-US" sz="2400" b="1"/>
                <a:t>f</a:t>
              </a:r>
            </a:p>
          </p:txBody>
        </p:sp>
        <p:sp>
          <p:nvSpPr>
            <p:cNvPr id="71" name="Text Box 33"/>
            <p:cNvSpPr txBox="1">
              <a:spLocks noChangeArrowheads="1"/>
            </p:cNvSpPr>
            <p:nvPr/>
          </p:nvSpPr>
          <p:spPr bwMode="auto">
            <a:xfrm>
              <a:off x="4512" y="2640"/>
              <a:ext cx="233" cy="288"/>
            </a:xfrm>
            <a:prstGeom prst="rect">
              <a:avLst/>
            </a:prstGeom>
            <a:noFill/>
            <a:ln w="12700">
              <a:noFill/>
              <a:miter lim="800000"/>
              <a:headEnd/>
              <a:tailEnd/>
            </a:ln>
            <a:effectLst/>
          </p:spPr>
          <p:txBody>
            <a:bodyPr wrap="none">
              <a:prstTxWarp prst="textNoShape">
                <a:avLst/>
              </a:prstTxWarp>
              <a:spAutoFit/>
            </a:bodyPr>
            <a:lstStyle/>
            <a:p>
              <a:r>
                <a:rPr lang="en-US" sz="2400" b="1"/>
                <a:t>g</a:t>
              </a:r>
            </a:p>
          </p:txBody>
        </p:sp>
        <p:sp>
          <p:nvSpPr>
            <p:cNvPr id="72" name="Text Box 34"/>
            <p:cNvSpPr txBox="1">
              <a:spLocks noChangeArrowheads="1"/>
            </p:cNvSpPr>
            <p:nvPr/>
          </p:nvSpPr>
          <p:spPr bwMode="auto">
            <a:xfrm>
              <a:off x="4512" y="2832"/>
              <a:ext cx="233" cy="288"/>
            </a:xfrm>
            <a:prstGeom prst="rect">
              <a:avLst/>
            </a:prstGeom>
            <a:noFill/>
            <a:ln w="12700">
              <a:noFill/>
              <a:miter lim="800000"/>
              <a:headEnd/>
              <a:tailEnd/>
            </a:ln>
            <a:effectLst/>
          </p:spPr>
          <p:txBody>
            <a:bodyPr wrap="none">
              <a:prstTxWarp prst="textNoShape">
                <a:avLst/>
              </a:prstTxWarp>
              <a:spAutoFit/>
            </a:bodyPr>
            <a:lstStyle/>
            <a:p>
              <a:r>
                <a:rPr lang="en-US" sz="2400" b="1"/>
                <a:t>h</a:t>
              </a:r>
            </a:p>
          </p:txBody>
        </p:sp>
        <p:sp>
          <p:nvSpPr>
            <p:cNvPr id="73" name="Rectangle 35"/>
            <p:cNvSpPr>
              <a:spLocks noChangeArrowheads="1"/>
            </p:cNvSpPr>
            <p:nvPr/>
          </p:nvSpPr>
          <p:spPr bwMode="auto">
            <a:xfrm>
              <a:off x="4080" y="3241"/>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74" name="Rectangle 36"/>
            <p:cNvSpPr>
              <a:spLocks noChangeArrowheads="1"/>
            </p:cNvSpPr>
            <p:nvPr/>
          </p:nvSpPr>
          <p:spPr bwMode="auto">
            <a:xfrm>
              <a:off x="4080" y="3433"/>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75" name="Rectangle 37"/>
            <p:cNvSpPr>
              <a:spLocks noChangeArrowheads="1"/>
            </p:cNvSpPr>
            <p:nvPr/>
          </p:nvSpPr>
          <p:spPr bwMode="auto">
            <a:xfrm>
              <a:off x="4080" y="3625"/>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76" name="Rectangle 38"/>
            <p:cNvSpPr>
              <a:spLocks noChangeArrowheads="1"/>
            </p:cNvSpPr>
            <p:nvPr/>
          </p:nvSpPr>
          <p:spPr bwMode="auto">
            <a:xfrm>
              <a:off x="4080" y="3817"/>
              <a:ext cx="1056" cy="192"/>
            </a:xfrm>
            <a:prstGeom prst="rect">
              <a:avLst/>
            </a:prstGeom>
            <a:noFill/>
            <a:ln w="38100">
              <a:solidFill>
                <a:schemeClr val="tx1"/>
              </a:solidFill>
              <a:miter lim="800000"/>
              <a:headEnd/>
              <a:tailEnd/>
            </a:ln>
            <a:effectLst/>
          </p:spPr>
          <p:txBody>
            <a:bodyPr wrap="none" anchor="ctr">
              <a:prstTxWarp prst="textNoShape">
                <a:avLst/>
              </a:prstTxWarp>
            </a:bodyPr>
            <a:lstStyle/>
            <a:p>
              <a:pPr algn="ctr"/>
              <a:endParaRPr lang="en-US" sz="2000" b="1">
                <a:solidFill>
                  <a:schemeClr val="tx1"/>
                </a:solidFill>
                <a:latin typeface="Courier New" pitchFamily="-65" charset="0"/>
              </a:endParaRPr>
            </a:p>
          </p:txBody>
        </p:sp>
        <p:sp>
          <p:nvSpPr>
            <p:cNvPr id="77" name="Text Box 39"/>
            <p:cNvSpPr txBox="1">
              <a:spLocks noChangeArrowheads="1"/>
            </p:cNvSpPr>
            <p:nvPr/>
          </p:nvSpPr>
          <p:spPr bwMode="auto">
            <a:xfrm>
              <a:off x="2880" y="3192"/>
              <a:ext cx="1191"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00008010</a:t>
              </a:r>
              <a:endParaRPr lang="en-US" sz="2800">
                <a:solidFill>
                  <a:schemeClr val="tx1"/>
                </a:solidFill>
                <a:latin typeface="Times" pitchFamily="-65" charset="0"/>
              </a:endParaRPr>
            </a:p>
          </p:txBody>
        </p:sp>
        <p:sp>
          <p:nvSpPr>
            <p:cNvPr id="78" name="Text Box 40"/>
            <p:cNvSpPr txBox="1">
              <a:spLocks noChangeArrowheads="1"/>
            </p:cNvSpPr>
            <p:nvPr/>
          </p:nvSpPr>
          <p:spPr bwMode="auto">
            <a:xfrm>
              <a:off x="2880" y="3384"/>
              <a:ext cx="1191" cy="327"/>
            </a:xfrm>
            <a:prstGeom prst="rect">
              <a:avLst/>
            </a:prstGeom>
            <a:noFill/>
            <a:ln w="9525">
              <a:noFill/>
              <a:miter lim="800000"/>
              <a:headEnd/>
              <a:tailEnd/>
            </a:ln>
            <a:effectLst/>
          </p:spPr>
          <p:txBody>
            <a:bodyPr wrap="none">
              <a:prstTxWarp prst="textNoShape">
                <a:avLst/>
              </a:prstTxWarp>
              <a:spAutoFit/>
            </a:bodyPr>
            <a:lstStyle/>
            <a:p>
              <a:r>
                <a:rPr lang="en-US" sz="2800" b="1" u="sng">
                  <a:latin typeface="Courier New" pitchFamily="-65" charset="0"/>
                </a:rPr>
                <a:t>00008014</a:t>
              </a:r>
              <a:endParaRPr lang="en-US" sz="2800" b="1">
                <a:solidFill>
                  <a:schemeClr val="tx1"/>
                </a:solidFill>
                <a:latin typeface="Courier New" pitchFamily="-65" charset="0"/>
              </a:endParaRPr>
            </a:p>
          </p:txBody>
        </p:sp>
        <p:sp>
          <p:nvSpPr>
            <p:cNvPr id="79" name="Text Box 41"/>
            <p:cNvSpPr txBox="1">
              <a:spLocks noChangeArrowheads="1"/>
            </p:cNvSpPr>
            <p:nvPr/>
          </p:nvSpPr>
          <p:spPr bwMode="auto">
            <a:xfrm>
              <a:off x="2880" y="3576"/>
              <a:ext cx="1191"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00008018</a:t>
              </a:r>
            </a:p>
          </p:txBody>
        </p:sp>
        <p:sp>
          <p:nvSpPr>
            <p:cNvPr id="80" name="Text Box 42"/>
            <p:cNvSpPr txBox="1">
              <a:spLocks noChangeArrowheads="1"/>
            </p:cNvSpPr>
            <p:nvPr/>
          </p:nvSpPr>
          <p:spPr bwMode="auto">
            <a:xfrm>
              <a:off x="2880" y="3768"/>
              <a:ext cx="1191" cy="327"/>
            </a:xfrm>
            <a:prstGeom prst="rect">
              <a:avLst/>
            </a:prstGeom>
            <a:noFill/>
            <a:ln w="9525">
              <a:noFill/>
              <a:miter lim="800000"/>
              <a:headEnd/>
              <a:tailEnd/>
            </a:ln>
            <a:effectLst/>
          </p:spPr>
          <p:txBody>
            <a:bodyPr wrap="none">
              <a:prstTxWarp prst="textNoShape">
                <a:avLst/>
              </a:prstTxWarp>
              <a:spAutoFit/>
            </a:bodyPr>
            <a:lstStyle/>
            <a:p>
              <a:r>
                <a:rPr lang="en-US" sz="2800" b="1">
                  <a:solidFill>
                    <a:schemeClr val="tx1"/>
                  </a:solidFill>
                  <a:latin typeface="Courier New" pitchFamily="-65" charset="0"/>
                </a:rPr>
                <a:t>0000801C</a:t>
              </a:r>
            </a:p>
          </p:txBody>
        </p:sp>
        <p:sp>
          <p:nvSpPr>
            <p:cNvPr id="81" name="Text Box 43"/>
            <p:cNvSpPr txBox="1">
              <a:spLocks noChangeArrowheads="1"/>
            </p:cNvSpPr>
            <p:nvPr/>
          </p:nvSpPr>
          <p:spPr bwMode="auto">
            <a:xfrm>
              <a:off x="4512" y="3193"/>
              <a:ext cx="169" cy="288"/>
            </a:xfrm>
            <a:prstGeom prst="rect">
              <a:avLst/>
            </a:prstGeom>
            <a:noFill/>
            <a:ln w="12700">
              <a:noFill/>
              <a:miter lim="800000"/>
              <a:headEnd/>
              <a:tailEnd/>
            </a:ln>
            <a:effectLst/>
          </p:spPr>
          <p:txBody>
            <a:bodyPr wrap="none">
              <a:prstTxWarp prst="textNoShape">
                <a:avLst/>
              </a:prstTxWarp>
              <a:spAutoFit/>
            </a:bodyPr>
            <a:lstStyle/>
            <a:p>
              <a:r>
                <a:rPr lang="en-US" sz="2400" b="1"/>
                <a:t>i</a:t>
              </a:r>
            </a:p>
          </p:txBody>
        </p:sp>
        <p:sp>
          <p:nvSpPr>
            <p:cNvPr id="82" name="Text Box 44"/>
            <p:cNvSpPr txBox="1">
              <a:spLocks noChangeArrowheads="1"/>
            </p:cNvSpPr>
            <p:nvPr/>
          </p:nvSpPr>
          <p:spPr bwMode="auto">
            <a:xfrm>
              <a:off x="4512" y="3385"/>
              <a:ext cx="169" cy="288"/>
            </a:xfrm>
            <a:prstGeom prst="rect">
              <a:avLst/>
            </a:prstGeom>
            <a:noFill/>
            <a:ln w="12700">
              <a:noFill/>
              <a:miter lim="800000"/>
              <a:headEnd/>
              <a:tailEnd/>
            </a:ln>
            <a:effectLst/>
          </p:spPr>
          <p:txBody>
            <a:bodyPr wrap="none">
              <a:prstTxWarp prst="textNoShape">
                <a:avLst/>
              </a:prstTxWarp>
              <a:spAutoFit/>
            </a:bodyPr>
            <a:lstStyle/>
            <a:p>
              <a:r>
                <a:rPr lang="en-US" sz="2400" b="1"/>
                <a:t>j</a:t>
              </a:r>
            </a:p>
          </p:txBody>
        </p:sp>
        <p:sp>
          <p:nvSpPr>
            <p:cNvPr id="83" name="Text Box 45"/>
            <p:cNvSpPr txBox="1">
              <a:spLocks noChangeArrowheads="1"/>
            </p:cNvSpPr>
            <p:nvPr/>
          </p:nvSpPr>
          <p:spPr bwMode="auto">
            <a:xfrm>
              <a:off x="4512" y="3577"/>
              <a:ext cx="223" cy="288"/>
            </a:xfrm>
            <a:prstGeom prst="rect">
              <a:avLst/>
            </a:prstGeom>
            <a:noFill/>
            <a:ln w="12700">
              <a:noFill/>
              <a:miter lim="800000"/>
              <a:headEnd/>
              <a:tailEnd/>
            </a:ln>
            <a:effectLst/>
          </p:spPr>
          <p:txBody>
            <a:bodyPr wrap="none">
              <a:prstTxWarp prst="textNoShape">
                <a:avLst/>
              </a:prstTxWarp>
              <a:spAutoFit/>
            </a:bodyPr>
            <a:lstStyle/>
            <a:p>
              <a:r>
                <a:rPr lang="en-US" sz="2400" b="1"/>
                <a:t>k</a:t>
              </a:r>
            </a:p>
          </p:txBody>
        </p:sp>
        <p:sp>
          <p:nvSpPr>
            <p:cNvPr id="84" name="Text Box 46"/>
            <p:cNvSpPr txBox="1">
              <a:spLocks noChangeArrowheads="1"/>
            </p:cNvSpPr>
            <p:nvPr/>
          </p:nvSpPr>
          <p:spPr bwMode="auto">
            <a:xfrm>
              <a:off x="4512" y="3769"/>
              <a:ext cx="169" cy="288"/>
            </a:xfrm>
            <a:prstGeom prst="rect">
              <a:avLst/>
            </a:prstGeom>
            <a:noFill/>
            <a:ln w="12700">
              <a:noFill/>
              <a:miter lim="800000"/>
              <a:headEnd/>
              <a:tailEnd/>
            </a:ln>
            <a:effectLst/>
          </p:spPr>
          <p:txBody>
            <a:bodyPr wrap="none">
              <a:prstTxWarp prst="textNoShape">
                <a:avLst/>
              </a:prstTxWarp>
              <a:spAutoFit/>
            </a:bodyPr>
            <a:lstStyle/>
            <a:p>
              <a:r>
                <a:rPr lang="en-US" sz="2400" b="1"/>
                <a:t>l</a:t>
              </a:r>
            </a:p>
          </p:txBody>
        </p:sp>
        <p:grpSp>
          <p:nvGrpSpPr>
            <p:cNvPr id="4" name="Group 47"/>
            <p:cNvGrpSpPr>
              <a:grpSpLocks/>
            </p:cNvGrpSpPr>
            <p:nvPr/>
          </p:nvGrpSpPr>
          <p:grpSpPr bwMode="auto">
            <a:xfrm>
              <a:off x="3312" y="3936"/>
              <a:ext cx="1412" cy="288"/>
              <a:chOff x="3312" y="3936"/>
              <a:chExt cx="1412" cy="288"/>
            </a:xfrm>
          </p:grpSpPr>
          <p:sp>
            <p:nvSpPr>
              <p:cNvPr id="92" name="Text Box 48"/>
              <p:cNvSpPr txBox="1">
                <a:spLocks noChangeArrowheads="1"/>
              </p:cNvSpPr>
              <p:nvPr/>
            </p:nvSpPr>
            <p:spPr bwMode="auto">
              <a:xfrm>
                <a:off x="3312" y="3936"/>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sp>
            <p:nvSpPr>
              <p:cNvPr id="93" name="Text Box 49"/>
              <p:cNvSpPr txBox="1">
                <a:spLocks noChangeArrowheads="1"/>
              </p:cNvSpPr>
              <p:nvPr/>
            </p:nvSpPr>
            <p:spPr bwMode="auto">
              <a:xfrm>
                <a:off x="4464" y="3936"/>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nvGrpSpPr>
            <p:cNvPr id="5" name="Group 50"/>
            <p:cNvGrpSpPr>
              <a:grpSpLocks/>
            </p:cNvGrpSpPr>
            <p:nvPr/>
          </p:nvGrpSpPr>
          <p:grpSpPr bwMode="auto">
            <a:xfrm>
              <a:off x="3360" y="2976"/>
              <a:ext cx="1334" cy="288"/>
              <a:chOff x="3312" y="3936"/>
              <a:chExt cx="1431" cy="288"/>
            </a:xfrm>
          </p:grpSpPr>
          <p:sp>
            <p:nvSpPr>
              <p:cNvPr id="90" name="Text Box 51"/>
              <p:cNvSpPr txBox="1">
                <a:spLocks noChangeArrowheads="1"/>
              </p:cNvSpPr>
              <p:nvPr/>
            </p:nvSpPr>
            <p:spPr bwMode="auto">
              <a:xfrm>
                <a:off x="3312" y="3936"/>
                <a:ext cx="279"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sp>
            <p:nvSpPr>
              <p:cNvPr id="91" name="Text Box 52"/>
              <p:cNvSpPr txBox="1">
                <a:spLocks noChangeArrowheads="1"/>
              </p:cNvSpPr>
              <p:nvPr/>
            </p:nvSpPr>
            <p:spPr bwMode="auto">
              <a:xfrm>
                <a:off x="4464" y="3936"/>
                <a:ext cx="279"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nvGrpSpPr>
            <p:cNvPr id="6" name="Group 53"/>
            <p:cNvGrpSpPr>
              <a:grpSpLocks/>
            </p:cNvGrpSpPr>
            <p:nvPr/>
          </p:nvGrpSpPr>
          <p:grpSpPr bwMode="auto">
            <a:xfrm>
              <a:off x="3312" y="912"/>
              <a:ext cx="1412" cy="288"/>
              <a:chOff x="3312" y="3936"/>
              <a:chExt cx="1412" cy="288"/>
            </a:xfrm>
          </p:grpSpPr>
          <p:sp>
            <p:nvSpPr>
              <p:cNvPr id="88" name="Text Box 54"/>
              <p:cNvSpPr txBox="1">
                <a:spLocks noChangeArrowheads="1"/>
              </p:cNvSpPr>
              <p:nvPr/>
            </p:nvSpPr>
            <p:spPr bwMode="auto">
              <a:xfrm>
                <a:off x="3312" y="3936"/>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sp>
            <p:nvSpPr>
              <p:cNvPr id="89" name="Text Box 55"/>
              <p:cNvSpPr txBox="1">
                <a:spLocks noChangeArrowheads="1"/>
              </p:cNvSpPr>
              <p:nvPr/>
            </p:nvSpPr>
            <p:spPr bwMode="auto">
              <a:xfrm>
                <a:off x="4464" y="3936"/>
                <a:ext cx="260" cy="288"/>
              </a:xfrm>
              <a:prstGeom prst="rect">
                <a:avLst/>
              </a:prstGeom>
              <a:noFill/>
              <a:ln w="9525">
                <a:noFill/>
                <a:miter lim="800000"/>
                <a:headEnd/>
                <a:tailEnd/>
              </a:ln>
              <a:effectLst/>
            </p:spPr>
            <p:txBody>
              <a:bodyPr wrap="none">
                <a:prstTxWarp prst="textNoShape">
                  <a:avLst/>
                </a:prstTxWarp>
                <a:spAutoFit/>
              </a:bodyPr>
              <a:lstStyle/>
              <a:p>
                <a:r>
                  <a:rPr lang="en-US" sz="2400" b="1">
                    <a:solidFill>
                      <a:schemeClr val="tx1"/>
                    </a:solidFill>
                    <a:latin typeface="Times" pitchFamily="-65" charset="0"/>
                  </a:rPr>
                  <a:t>...</a:t>
                </a:r>
                <a:endParaRPr lang="en-US" sz="2400">
                  <a:solidFill>
                    <a:schemeClr val="tx1"/>
                  </a:solidFill>
                  <a:latin typeface="Times" pitchFamily="-65" charset="0"/>
                </a:endParaRPr>
              </a:p>
            </p:txBody>
          </p:sp>
        </p:grpSp>
      </p:gr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2626" name="Rectangle 2"/>
          <p:cNvSpPr>
            <a:spLocks noGrp="1" noChangeArrowheads="1"/>
          </p:cNvSpPr>
          <p:nvPr>
            <p:ph type="title"/>
          </p:nvPr>
        </p:nvSpPr>
        <p:spPr/>
        <p:txBody>
          <a:bodyPr/>
          <a:lstStyle/>
          <a:p>
            <a:r>
              <a:rPr lang="en-US" smtClean="0"/>
              <a:t>Memory Hierarchy</a:t>
            </a:r>
            <a:endParaRPr lang="en-US"/>
          </a:p>
        </p:txBody>
      </p:sp>
      <p:grpSp>
        <p:nvGrpSpPr>
          <p:cNvPr id="2" name="Group 3"/>
          <p:cNvGrpSpPr>
            <a:grpSpLocks/>
          </p:cNvGrpSpPr>
          <p:nvPr/>
        </p:nvGrpSpPr>
        <p:grpSpPr bwMode="auto">
          <a:xfrm>
            <a:off x="628650" y="1144588"/>
            <a:ext cx="7924800" cy="954088"/>
            <a:chOff x="396" y="407"/>
            <a:chExt cx="4992" cy="601"/>
          </a:xfrm>
        </p:grpSpPr>
        <p:sp>
          <p:nvSpPr>
            <p:cNvPr id="2842628" name="Rectangle 4"/>
            <p:cNvSpPr>
              <a:spLocks noChangeArrowheads="1"/>
            </p:cNvSpPr>
            <p:nvPr/>
          </p:nvSpPr>
          <p:spPr bwMode="auto">
            <a:xfrm>
              <a:off x="396" y="407"/>
              <a:ext cx="4992" cy="278"/>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3200" b="1" dirty="0">
                  <a:solidFill>
                    <a:schemeClr val="tx1"/>
                  </a:solidFill>
                  <a:latin typeface="18 VAG Rounded Bold   07390"/>
                </a:rPr>
                <a:t>Processor</a:t>
              </a:r>
            </a:p>
          </p:txBody>
        </p:sp>
        <p:sp>
          <p:nvSpPr>
            <p:cNvPr id="2842629" name="Line 5"/>
            <p:cNvSpPr>
              <a:spLocks noChangeShapeType="1"/>
            </p:cNvSpPr>
            <p:nvPr/>
          </p:nvSpPr>
          <p:spPr bwMode="auto">
            <a:xfrm flipV="1">
              <a:off x="2844" y="720"/>
              <a:ext cx="0" cy="288"/>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3" name="Group 6"/>
          <p:cNvGrpSpPr>
            <a:grpSpLocks/>
          </p:cNvGrpSpPr>
          <p:nvPr/>
        </p:nvGrpSpPr>
        <p:grpSpPr bwMode="auto">
          <a:xfrm>
            <a:off x="704850" y="5562600"/>
            <a:ext cx="7620000" cy="441325"/>
            <a:chOff x="444" y="3190"/>
            <a:chExt cx="4800" cy="278"/>
          </a:xfrm>
        </p:grpSpPr>
        <p:sp>
          <p:nvSpPr>
            <p:cNvPr id="2842631" name="Rectangle 7"/>
            <p:cNvSpPr>
              <a:spLocks noChangeArrowheads="1"/>
            </p:cNvSpPr>
            <p:nvPr/>
          </p:nvSpPr>
          <p:spPr bwMode="auto">
            <a:xfrm>
              <a:off x="828" y="3190"/>
              <a:ext cx="4032" cy="278"/>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3200" b="1" dirty="0">
                  <a:solidFill>
                    <a:schemeClr val="tx1"/>
                  </a:solidFill>
                  <a:latin typeface="18 VAG Rounded Bold   07390"/>
                </a:rPr>
                <a:t>Size of memory at each level</a:t>
              </a:r>
            </a:p>
          </p:txBody>
        </p:sp>
        <p:sp>
          <p:nvSpPr>
            <p:cNvPr id="2842632" name="Line 8"/>
            <p:cNvSpPr>
              <a:spLocks noChangeShapeType="1"/>
            </p:cNvSpPr>
            <p:nvPr/>
          </p:nvSpPr>
          <p:spPr bwMode="auto">
            <a:xfrm flipV="1">
              <a:off x="444" y="3216"/>
              <a:ext cx="480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4" name="Group 9"/>
          <p:cNvGrpSpPr>
            <a:grpSpLocks/>
          </p:cNvGrpSpPr>
          <p:nvPr/>
        </p:nvGrpSpPr>
        <p:grpSpPr bwMode="auto">
          <a:xfrm>
            <a:off x="6191250" y="1641475"/>
            <a:ext cx="2514600" cy="3657600"/>
            <a:chOff x="3900" y="720"/>
            <a:chExt cx="1584" cy="2304"/>
          </a:xfrm>
        </p:grpSpPr>
        <p:sp>
          <p:nvSpPr>
            <p:cNvPr id="2842634" name="Rectangle 10"/>
            <p:cNvSpPr>
              <a:spLocks noChangeArrowheads="1"/>
            </p:cNvSpPr>
            <p:nvPr/>
          </p:nvSpPr>
          <p:spPr bwMode="auto">
            <a:xfrm>
              <a:off x="3900" y="816"/>
              <a:ext cx="1536" cy="1208"/>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3200" b="1">
                  <a:solidFill>
                    <a:schemeClr val="tx1"/>
                  </a:solidFill>
                  <a:latin typeface="18 VAG Rounded Bold   07390"/>
                </a:rPr>
                <a:t>Increasing Distance from Proc.,</a:t>
              </a:r>
              <a:br>
                <a:rPr lang="en-US" sz="3200" b="1">
                  <a:solidFill>
                    <a:schemeClr val="tx1"/>
                  </a:solidFill>
                  <a:latin typeface="18 VAG Rounded Bold   07390"/>
                </a:rPr>
              </a:br>
              <a:r>
                <a:rPr lang="en-US" sz="3200" b="1">
                  <a:solidFill>
                    <a:schemeClr val="tx1"/>
                  </a:solidFill>
                  <a:latin typeface="18 VAG Rounded Bold   07390"/>
                </a:rPr>
                <a:t>Decreasing  speed</a:t>
              </a:r>
            </a:p>
          </p:txBody>
        </p:sp>
        <p:sp>
          <p:nvSpPr>
            <p:cNvPr id="2842635" name="Line 11"/>
            <p:cNvSpPr>
              <a:spLocks noChangeShapeType="1"/>
            </p:cNvSpPr>
            <p:nvPr/>
          </p:nvSpPr>
          <p:spPr bwMode="auto">
            <a:xfrm>
              <a:off x="5484" y="720"/>
              <a:ext cx="0" cy="230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5" name="Group 12"/>
          <p:cNvGrpSpPr>
            <a:grpSpLocks/>
          </p:cNvGrpSpPr>
          <p:nvPr/>
        </p:nvGrpSpPr>
        <p:grpSpPr bwMode="auto">
          <a:xfrm>
            <a:off x="781050" y="2098675"/>
            <a:ext cx="7467600" cy="3276600"/>
            <a:chOff x="492" y="1008"/>
            <a:chExt cx="4704" cy="2064"/>
          </a:xfrm>
        </p:grpSpPr>
        <p:sp>
          <p:nvSpPr>
            <p:cNvPr id="2842637" name="AutoShape 13"/>
            <p:cNvSpPr>
              <a:spLocks noChangeArrowheads="1"/>
            </p:cNvSpPr>
            <p:nvPr/>
          </p:nvSpPr>
          <p:spPr bwMode="auto">
            <a:xfrm>
              <a:off x="492" y="1008"/>
              <a:ext cx="4704" cy="2064"/>
            </a:xfrm>
            <a:prstGeom prst="triangle">
              <a:avLst>
                <a:gd name="adj" fmla="val 50000"/>
              </a:avLst>
            </a:prstGeom>
            <a:noFill/>
            <a:ln w="38100">
              <a:solidFill>
                <a:schemeClr val="tx1"/>
              </a:solidFill>
              <a:miter lim="800000"/>
              <a:headEnd/>
              <a:tailEnd/>
            </a:ln>
            <a:effectLst/>
          </p:spPr>
          <p:txBody>
            <a:bodyPr wrap="none" anchor="ctr">
              <a:prstTxWarp prst="textNoShape">
                <a:avLst/>
              </a:prstTxWarp>
            </a:bodyPr>
            <a:lstStyle/>
            <a:p>
              <a:endParaRPr lang="en-US">
                <a:latin typeface="18 VAG Rounded Bold   07390"/>
              </a:endParaRPr>
            </a:p>
          </p:txBody>
        </p:sp>
        <p:grpSp>
          <p:nvGrpSpPr>
            <p:cNvPr id="6" name="Group 14"/>
            <p:cNvGrpSpPr>
              <a:grpSpLocks/>
            </p:cNvGrpSpPr>
            <p:nvPr/>
          </p:nvGrpSpPr>
          <p:grpSpPr bwMode="auto">
            <a:xfrm>
              <a:off x="2220" y="1270"/>
              <a:ext cx="1296" cy="314"/>
              <a:chOff x="2220" y="1270"/>
              <a:chExt cx="1296" cy="314"/>
            </a:xfrm>
          </p:grpSpPr>
          <p:sp>
            <p:nvSpPr>
              <p:cNvPr id="2842639" name="Rectangle 15"/>
              <p:cNvSpPr>
                <a:spLocks noChangeArrowheads="1"/>
              </p:cNvSpPr>
              <p:nvPr/>
            </p:nvSpPr>
            <p:spPr bwMode="auto">
              <a:xfrm>
                <a:off x="2364" y="1270"/>
                <a:ext cx="960" cy="24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b="1" dirty="0">
                    <a:solidFill>
                      <a:schemeClr val="tx1"/>
                    </a:solidFill>
                    <a:latin typeface="18 VAG Rounded Bold   07390"/>
                  </a:rPr>
                  <a:t>Level 1</a:t>
                </a:r>
                <a:endParaRPr lang="en-US" sz="3200" b="1" dirty="0">
                  <a:solidFill>
                    <a:schemeClr val="tx1"/>
                  </a:solidFill>
                  <a:latin typeface="18 VAG Rounded Bold   07390"/>
                </a:endParaRPr>
              </a:p>
            </p:txBody>
          </p:sp>
          <p:sp>
            <p:nvSpPr>
              <p:cNvPr id="2842640" name="Line 16"/>
              <p:cNvSpPr>
                <a:spLocks noChangeShapeType="1"/>
              </p:cNvSpPr>
              <p:nvPr/>
            </p:nvSpPr>
            <p:spPr bwMode="auto">
              <a:xfrm>
                <a:off x="2220" y="1584"/>
                <a:ext cx="1296"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7" name="Group 17"/>
            <p:cNvGrpSpPr>
              <a:grpSpLocks/>
            </p:cNvGrpSpPr>
            <p:nvPr/>
          </p:nvGrpSpPr>
          <p:grpSpPr bwMode="auto">
            <a:xfrm>
              <a:off x="1788" y="1680"/>
              <a:ext cx="2160" cy="288"/>
              <a:chOff x="1788" y="1680"/>
              <a:chExt cx="2160" cy="288"/>
            </a:xfrm>
          </p:grpSpPr>
          <p:sp>
            <p:nvSpPr>
              <p:cNvPr id="2842642" name="Rectangle 18"/>
              <p:cNvSpPr>
                <a:spLocks noChangeArrowheads="1"/>
              </p:cNvSpPr>
              <p:nvPr/>
            </p:nvSpPr>
            <p:spPr bwMode="auto">
              <a:xfrm>
                <a:off x="2364" y="1680"/>
                <a:ext cx="960" cy="24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b="1">
                    <a:solidFill>
                      <a:schemeClr val="tx1"/>
                    </a:solidFill>
                    <a:latin typeface="18 VAG Rounded Bold   07390"/>
                  </a:rPr>
                  <a:t>Level 2</a:t>
                </a:r>
                <a:endParaRPr lang="en-US" sz="3200" b="1">
                  <a:solidFill>
                    <a:schemeClr val="tx1"/>
                  </a:solidFill>
                  <a:latin typeface="18 VAG Rounded Bold   07390"/>
                </a:endParaRPr>
              </a:p>
            </p:txBody>
          </p:sp>
          <p:sp>
            <p:nvSpPr>
              <p:cNvPr id="2842643" name="Line 19"/>
              <p:cNvSpPr>
                <a:spLocks noChangeShapeType="1"/>
              </p:cNvSpPr>
              <p:nvPr/>
            </p:nvSpPr>
            <p:spPr bwMode="auto">
              <a:xfrm>
                <a:off x="1788" y="1968"/>
                <a:ext cx="2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sp>
          <p:nvSpPr>
            <p:cNvPr id="2842644" name="Rectangle 20"/>
            <p:cNvSpPr>
              <a:spLocks noChangeArrowheads="1"/>
            </p:cNvSpPr>
            <p:nvPr/>
          </p:nvSpPr>
          <p:spPr bwMode="auto">
            <a:xfrm>
              <a:off x="2364" y="2736"/>
              <a:ext cx="960" cy="24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b="1">
                  <a:solidFill>
                    <a:schemeClr val="tx1"/>
                  </a:solidFill>
                  <a:latin typeface="18 VAG Rounded Bold   07390"/>
                </a:rPr>
                <a:t>Level n</a:t>
              </a:r>
              <a:endParaRPr lang="en-US" sz="3200" b="1">
                <a:solidFill>
                  <a:schemeClr val="tx1"/>
                </a:solidFill>
                <a:latin typeface="18 VAG Rounded Bold   07390"/>
              </a:endParaRPr>
            </a:p>
          </p:txBody>
        </p:sp>
        <p:grpSp>
          <p:nvGrpSpPr>
            <p:cNvPr id="8" name="Group 21"/>
            <p:cNvGrpSpPr>
              <a:grpSpLocks/>
            </p:cNvGrpSpPr>
            <p:nvPr/>
          </p:nvGrpSpPr>
          <p:grpSpPr bwMode="auto">
            <a:xfrm>
              <a:off x="1308" y="2064"/>
              <a:ext cx="3024" cy="288"/>
              <a:chOff x="1308" y="2064"/>
              <a:chExt cx="3024" cy="288"/>
            </a:xfrm>
          </p:grpSpPr>
          <p:sp>
            <p:nvSpPr>
              <p:cNvPr id="2842646" name="Rectangle 22"/>
              <p:cNvSpPr>
                <a:spLocks noChangeArrowheads="1"/>
              </p:cNvSpPr>
              <p:nvPr/>
            </p:nvSpPr>
            <p:spPr bwMode="auto">
              <a:xfrm>
                <a:off x="2364" y="2064"/>
                <a:ext cx="960" cy="24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b="1">
                    <a:solidFill>
                      <a:schemeClr val="tx1"/>
                    </a:solidFill>
                    <a:latin typeface="18 VAG Rounded Bold   07390"/>
                  </a:rPr>
                  <a:t>Level 3</a:t>
                </a:r>
                <a:endParaRPr lang="en-US" sz="3200" b="1">
                  <a:solidFill>
                    <a:schemeClr val="tx1"/>
                  </a:solidFill>
                  <a:latin typeface="18 VAG Rounded Bold   07390"/>
                </a:endParaRPr>
              </a:p>
            </p:txBody>
          </p:sp>
          <p:sp>
            <p:nvSpPr>
              <p:cNvPr id="2842647" name="Line 23"/>
              <p:cNvSpPr>
                <a:spLocks noChangeShapeType="1"/>
              </p:cNvSpPr>
              <p:nvPr/>
            </p:nvSpPr>
            <p:spPr bwMode="auto">
              <a:xfrm>
                <a:off x="1308" y="2352"/>
                <a:ext cx="3024"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9" name="Group 24"/>
            <p:cNvGrpSpPr>
              <a:grpSpLocks/>
            </p:cNvGrpSpPr>
            <p:nvPr/>
          </p:nvGrpSpPr>
          <p:grpSpPr bwMode="auto">
            <a:xfrm>
              <a:off x="972" y="2400"/>
              <a:ext cx="3792" cy="288"/>
              <a:chOff x="972" y="2400"/>
              <a:chExt cx="3792" cy="288"/>
            </a:xfrm>
          </p:grpSpPr>
          <p:sp>
            <p:nvSpPr>
              <p:cNvPr id="2842649" name="Line 25"/>
              <p:cNvSpPr>
                <a:spLocks noChangeShapeType="1"/>
              </p:cNvSpPr>
              <p:nvPr/>
            </p:nvSpPr>
            <p:spPr bwMode="auto">
              <a:xfrm>
                <a:off x="972" y="2688"/>
                <a:ext cx="379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sp>
            <p:nvSpPr>
              <p:cNvPr id="2842650" name="Rectangle 26"/>
              <p:cNvSpPr>
                <a:spLocks noChangeArrowheads="1"/>
              </p:cNvSpPr>
              <p:nvPr/>
            </p:nvSpPr>
            <p:spPr bwMode="auto">
              <a:xfrm>
                <a:off x="2364" y="2400"/>
                <a:ext cx="960" cy="24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b="1">
                    <a:solidFill>
                      <a:schemeClr val="tx1"/>
                    </a:solidFill>
                    <a:latin typeface="18 VAG Rounded Bold   07390"/>
                  </a:rPr>
                  <a:t>. . .</a:t>
                </a:r>
                <a:endParaRPr lang="en-US" sz="3200" b="1">
                  <a:solidFill>
                    <a:schemeClr val="tx1"/>
                  </a:solidFill>
                  <a:latin typeface="18 VAG Rounded Bold   07390"/>
                </a:endParaRPr>
              </a:p>
            </p:txBody>
          </p:sp>
        </p:grpSp>
      </p:grpSp>
      <p:sp>
        <p:nvSpPr>
          <p:cNvPr id="2842651" name="Text Box 27"/>
          <p:cNvSpPr txBox="1">
            <a:spLocks noChangeArrowheads="1"/>
          </p:cNvSpPr>
          <p:nvPr/>
        </p:nvSpPr>
        <p:spPr bwMode="auto">
          <a:xfrm>
            <a:off x="381000" y="1870075"/>
            <a:ext cx="1471613" cy="579438"/>
          </a:xfrm>
          <a:prstGeom prst="rect">
            <a:avLst/>
          </a:prstGeom>
          <a:noFill/>
          <a:ln w="12700">
            <a:noFill/>
            <a:miter lim="800000"/>
            <a:headEnd/>
            <a:tailEnd/>
          </a:ln>
          <a:effectLst/>
        </p:spPr>
        <p:txBody>
          <a:bodyPr wrap="none">
            <a:prstTxWarp prst="textNoShape">
              <a:avLst/>
            </a:prstTxWarp>
            <a:spAutoFit/>
          </a:bodyPr>
          <a:lstStyle/>
          <a:p>
            <a:r>
              <a:rPr lang="en-US" sz="3200" b="1">
                <a:latin typeface="18 VAG Rounded Bold   07390"/>
              </a:rPr>
              <a:t>Higher</a:t>
            </a:r>
            <a:endParaRPr lang="en-US" sz="3200" b="1">
              <a:solidFill>
                <a:schemeClr val="tx1"/>
              </a:solidFill>
              <a:latin typeface="18 VAG Rounded Bold   07390"/>
            </a:endParaRPr>
          </a:p>
        </p:txBody>
      </p:sp>
      <p:sp>
        <p:nvSpPr>
          <p:cNvPr id="2842652" name="Text Box 28"/>
          <p:cNvSpPr txBox="1">
            <a:spLocks noChangeArrowheads="1"/>
          </p:cNvSpPr>
          <p:nvPr/>
        </p:nvSpPr>
        <p:spPr bwMode="auto">
          <a:xfrm>
            <a:off x="457200" y="4114800"/>
            <a:ext cx="1300356" cy="584776"/>
          </a:xfrm>
          <a:prstGeom prst="rect">
            <a:avLst/>
          </a:prstGeom>
          <a:noFill/>
          <a:ln w="12700">
            <a:noFill/>
            <a:miter lim="800000"/>
            <a:headEnd/>
            <a:tailEnd/>
          </a:ln>
          <a:effectLst/>
        </p:spPr>
        <p:txBody>
          <a:bodyPr wrap="none">
            <a:prstTxWarp prst="textNoShape">
              <a:avLst/>
            </a:prstTxWarp>
            <a:spAutoFit/>
          </a:bodyPr>
          <a:lstStyle/>
          <a:p>
            <a:r>
              <a:rPr lang="en-US" sz="3200" b="1" dirty="0">
                <a:latin typeface="18 VAG Rounded Bold   07390"/>
              </a:rPr>
              <a:t>Lower</a:t>
            </a:r>
            <a:endParaRPr lang="en-US" sz="2000" dirty="0">
              <a:latin typeface="18 VAG Rounded Bold   07390"/>
            </a:endParaRPr>
          </a:p>
        </p:txBody>
      </p:sp>
      <p:grpSp>
        <p:nvGrpSpPr>
          <p:cNvPr id="10" name="Group 29"/>
          <p:cNvGrpSpPr>
            <a:grpSpLocks/>
          </p:cNvGrpSpPr>
          <p:nvPr/>
        </p:nvGrpSpPr>
        <p:grpSpPr bwMode="auto">
          <a:xfrm>
            <a:off x="238125" y="1804988"/>
            <a:ext cx="2135188" cy="3625850"/>
            <a:chOff x="150" y="823"/>
            <a:chExt cx="1345" cy="2284"/>
          </a:xfrm>
        </p:grpSpPr>
        <p:sp>
          <p:nvSpPr>
            <p:cNvPr id="2842654" name="Text Box 30"/>
            <p:cNvSpPr txBox="1">
              <a:spLocks noChangeArrowheads="1"/>
            </p:cNvSpPr>
            <p:nvPr/>
          </p:nvSpPr>
          <p:spPr bwMode="auto">
            <a:xfrm>
              <a:off x="150" y="1237"/>
              <a:ext cx="1345" cy="989"/>
            </a:xfrm>
            <a:prstGeom prst="rect">
              <a:avLst/>
            </a:prstGeom>
            <a:noFill/>
            <a:ln w="12700">
              <a:noFill/>
              <a:miter lim="800000"/>
              <a:headEnd/>
              <a:tailEnd/>
            </a:ln>
            <a:effectLst/>
          </p:spPr>
          <p:txBody>
            <a:bodyPr>
              <a:prstTxWarp prst="textNoShape">
                <a:avLst/>
              </a:prstTxWarp>
              <a:spAutoFit/>
            </a:bodyPr>
            <a:lstStyle/>
            <a:p>
              <a:pPr algn="ctr"/>
              <a:r>
                <a:rPr lang="en-US" sz="3200" b="1">
                  <a:solidFill>
                    <a:schemeClr val="tx1"/>
                  </a:solidFill>
                  <a:latin typeface="18 VAG Rounded Bold   07390"/>
                </a:rPr>
                <a:t>Levels in memory hierarchy</a:t>
              </a:r>
            </a:p>
          </p:txBody>
        </p:sp>
        <p:sp>
          <p:nvSpPr>
            <p:cNvPr id="2842655" name="Line 31"/>
            <p:cNvSpPr>
              <a:spLocks noChangeShapeType="1"/>
            </p:cNvSpPr>
            <p:nvPr/>
          </p:nvSpPr>
          <p:spPr bwMode="auto">
            <a:xfrm>
              <a:off x="155" y="823"/>
              <a:ext cx="0" cy="2284"/>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latin typeface="18 VAG Rounded Bold   07390"/>
              </a:endParaRPr>
            </a:p>
          </p:txBody>
        </p:sp>
      </p:grpSp>
      <p:sp>
        <p:nvSpPr>
          <p:cNvPr id="2842656" name="Text Box 32"/>
          <p:cNvSpPr txBox="1">
            <a:spLocks noChangeArrowheads="1"/>
          </p:cNvSpPr>
          <p:nvPr/>
        </p:nvSpPr>
        <p:spPr bwMode="auto">
          <a:xfrm>
            <a:off x="1143000" y="5867400"/>
            <a:ext cx="7086600" cy="796115"/>
          </a:xfrm>
          <a:prstGeom prst="rect">
            <a:avLst/>
          </a:prstGeom>
          <a:noFill/>
          <a:ln w="12700">
            <a:noFill/>
            <a:miter lim="800000"/>
            <a:headEnd/>
            <a:tailEnd/>
          </a:ln>
          <a:effectLst/>
        </p:spPr>
        <p:txBody>
          <a:bodyPr>
            <a:prstTxWarp prst="textNoShape">
              <a:avLst/>
            </a:prstTxWarp>
            <a:spAutoFit/>
          </a:bodyPr>
          <a:lstStyle/>
          <a:p>
            <a:pPr algn="ctr">
              <a:lnSpc>
                <a:spcPct val="80000"/>
              </a:lnSpc>
            </a:pPr>
            <a:r>
              <a:rPr lang="en-US" sz="2800" b="1" i="1" dirty="0">
                <a:latin typeface="18 VAG Rounded Bold   07390"/>
              </a:rPr>
              <a:t>As we move to deeper levels the latency goes up and price per bit goes 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ou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8426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8426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2842656"/>
                                        </p:tgtEl>
                                        <p:attrNameLst>
                                          <p:attrName>style.visibility</p:attrName>
                                        </p:attrNameLst>
                                      </p:cBhvr>
                                      <p:to>
                                        <p:strVal val="visible"/>
                                      </p:to>
                                    </p:set>
                                    <p:anim calcmode="lin" valueType="num">
                                      <p:cBhvr>
                                        <p:cTn id="38" dur="500" fill="hold"/>
                                        <p:tgtEl>
                                          <p:spTgt spid="2842656"/>
                                        </p:tgtEl>
                                        <p:attrNameLst>
                                          <p:attrName>ppt_w</p:attrName>
                                        </p:attrNameLst>
                                      </p:cBhvr>
                                      <p:tavLst>
                                        <p:tav tm="0">
                                          <p:val>
                                            <p:fltVal val="0"/>
                                          </p:val>
                                        </p:tav>
                                        <p:tav tm="100000">
                                          <p:val>
                                            <p:strVal val="#ppt_w"/>
                                          </p:val>
                                        </p:tav>
                                      </p:tavLst>
                                    </p:anim>
                                    <p:anim calcmode="lin" valueType="num">
                                      <p:cBhvr>
                                        <p:cTn id="39" dur="500" fill="hold"/>
                                        <p:tgtEl>
                                          <p:spTgt spid="28426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2651" grpId="0" autoUpdateAnimBg="0"/>
      <p:bldP spid="2842652" grpId="0" autoUpdateAnimBg="0"/>
      <p:bldP spid="2842656" grpId="0" autoUpdateAnimBg="0"/>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4482" name="Rectangle 2"/>
          <p:cNvSpPr>
            <a:spLocks noGrp="1" noChangeArrowheads="1"/>
          </p:cNvSpPr>
          <p:nvPr>
            <p:ph type="title"/>
          </p:nvPr>
        </p:nvSpPr>
        <p:spPr/>
        <p:txBody>
          <a:bodyPr/>
          <a:lstStyle/>
          <a:p>
            <a:r>
              <a:rPr lang="en-US" smtClean="0"/>
              <a:t>Block Size Tradeoff (1/3)</a:t>
            </a:r>
            <a:endParaRPr lang="en-US"/>
          </a:p>
        </p:txBody>
      </p:sp>
      <p:sp>
        <p:nvSpPr>
          <p:cNvPr id="2964483" name="Rectangle 3"/>
          <p:cNvSpPr>
            <a:spLocks noGrp="1" noChangeArrowheads="1"/>
          </p:cNvSpPr>
          <p:nvPr>
            <p:ph type="body" idx="1"/>
          </p:nvPr>
        </p:nvSpPr>
        <p:spPr/>
        <p:txBody>
          <a:bodyPr/>
          <a:lstStyle/>
          <a:p>
            <a:r>
              <a:rPr lang="en-US" dirty="0" smtClean="0"/>
              <a:t>Benefits of Larger Block Size</a:t>
            </a:r>
          </a:p>
          <a:p>
            <a:pPr lvl="1"/>
            <a:r>
              <a:rPr lang="en-US" dirty="0" smtClean="0">
                <a:solidFill>
                  <a:schemeClr val="accent1"/>
                </a:solidFill>
              </a:rPr>
              <a:t>Spatial Locality: </a:t>
            </a:r>
            <a:r>
              <a:rPr lang="en-US" dirty="0" smtClean="0"/>
              <a:t>if we access a given word, we’re likely to access other nearby words soon</a:t>
            </a:r>
          </a:p>
          <a:p>
            <a:pPr lvl="1"/>
            <a:r>
              <a:rPr lang="en-US" dirty="0" smtClean="0"/>
              <a:t>Very applicable with Stored-Program Concept: if we execute a given instruction, it’s likely that we’ll execute the next few as well</a:t>
            </a:r>
          </a:p>
          <a:p>
            <a:pPr lvl="1"/>
            <a:r>
              <a:rPr lang="en-US" dirty="0" smtClean="0"/>
              <a:t>Works nicely in sequential array accesses too</a:t>
            </a:r>
            <a:endParaRPr lang="en-US"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6530" name="Rectangle 1026"/>
          <p:cNvSpPr>
            <a:spLocks noGrp="1" noChangeArrowheads="1"/>
          </p:cNvSpPr>
          <p:nvPr>
            <p:ph type="title"/>
          </p:nvPr>
        </p:nvSpPr>
        <p:spPr/>
        <p:txBody>
          <a:bodyPr/>
          <a:lstStyle/>
          <a:p>
            <a:r>
              <a:rPr lang="en-US" smtClean="0"/>
              <a:t>Block Size Tradeoff (2/3)</a:t>
            </a:r>
            <a:endParaRPr lang="en-US"/>
          </a:p>
        </p:txBody>
      </p:sp>
      <p:sp>
        <p:nvSpPr>
          <p:cNvPr id="2966531" name="Rectangle 1027"/>
          <p:cNvSpPr>
            <a:spLocks noGrp="1" noChangeArrowheads="1"/>
          </p:cNvSpPr>
          <p:nvPr>
            <p:ph type="body" idx="1"/>
          </p:nvPr>
        </p:nvSpPr>
        <p:spPr/>
        <p:txBody>
          <a:bodyPr/>
          <a:lstStyle/>
          <a:p>
            <a:r>
              <a:rPr lang="en-US" dirty="0" smtClean="0"/>
              <a:t>Drawbacks of Larger Block Size</a:t>
            </a:r>
          </a:p>
          <a:p>
            <a:pPr lvl="1"/>
            <a:r>
              <a:rPr lang="en-US" dirty="0" smtClean="0"/>
              <a:t>Larger block size means </a:t>
            </a:r>
            <a:r>
              <a:rPr lang="en-US" dirty="0" smtClean="0">
                <a:solidFill>
                  <a:schemeClr val="accent2"/>
                </a:solidFill>
              </a:rPr>
              <a:t>larger miss penalty</a:t>
            </a:r>
          </a:p>
          <a:p>
            <a:pPr lvl="2"/>
            <a:r>
              <a:rPr lang="en-US" dirty="0" smtClean="0"/>
              <a:t>on a miss, takes longer time to load a new block from next level</a:t>
            </a:r>
          </a:p>
          <a:p>
            <a:pPr lvl="1"/>
            <a:r>
              <a:rPr lang="en-US" dirty="0" smtClean="0"/>
              <a:t>If block size is too big relative to cache size, then there are too few blocks</a:t>
            </a:r>
          </a:p>
          <a:p>
            <a:pPr lvl="2"/>
            <a:r>
              <a:rPr lang="en-US" dirty="0" smtClean="0"/>
              <a:t>Result: miss rate goes up</a:t>
            </a:r>
          </a:p>
          <a:p>
            <a:r>
              <a:rPr lang="en-US" dirty="0" smtClean="0"/>
              <a:t>In general, minimize </a:t>
            </a:r>
            <a:br>
              <a:rPr lang="en-US" dirty="0" smtClean="0"/>
            </a:br>
            <a:r>
              <a:rPr lang="en-US" dirty="0" smtClean="0">
                <a:solidFill>
                  <a:schemeClr val="accent1"/>
                </a:solidFill>
              </a:rPr>
              <a:t>Average Memory Access Time (AMAT)</a:t>
            </a:r>
          </a:p>
          <a:p>
            <a:pPr lvl="1">
              <a:buNone/>
            </a:pPr>
            <a:r>
              <a:rPr lang="en-US" dirty="0" smtClean="0"/>
              <a:t>	= Hit Time </a:t>
            </a:r>
            <a:br>
              <a:rPr lang="en-US" dirty="0" smtClean="0"/>
            </a:br>
            <a:r>
              <a:rPr lang="en-US" dirty="0" smtClean="0"/>
              <a:t>		+ Miss Penalty </a:t>
            </a:r>
            <a:r>
              <a:rPr lang="en-US" dirty="0" err="1" smtClean="0"/>
              <a:t>x</a:t>
            </a:r>
            <a:r>
              <a:rPr lang="en-US" dirty="0" smtClean="0"/>
              <a:t> Miss Rate</a:t>
            </a:r>
            <a:endParaRPr lang="en-US"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8578" name="Rectangle 2"/>
          <p:cNvSpPr>
            <a:spLocks noGrp="1" noChangeArrowheads="1"/>
          </p:cNvSpPr>
          <p:nvPr>
            <p:ph type="title"/>
          </p:nvPr>
        </p:nvSpPr>
        <p:spPr/>
        <p:txBody>
          <a:bodyPr/>
          <a:lstStyle/>
          <a:p>
            <a:r>
              <a:rPr lang="en-US" smtClean="0"/>
              <a:t>Block Size Tradeoff (3/3)</a:t>
            </a:r>
            <a:endParaRPr lang="en-US"/>
          </a:p>
        </p:txBody>
      </p:sp>
      <p:sp>
        <p:nvSpPr>
          <p:cNvPr id="2968579" name="Rectangle 3"/>
          <p:cNvSpPr>
            <a:spLocks noGrp="1" noChangeArrowheads="1"/>
          </p:cNvSpPr>
          <p:nvPr>
            <p:ph type="body" idx="1"/>
          </p:nvPr>
        </p:nvSpPr>
        <p:spPr/>
        <p:txBody>
          <a:bodyPr/>
          <a:lstStyle/>
          <a:p>
            <a:r>
              <a:rPr lang="en-US" dirty="0" smtClean="0"/>
              <a:t>Hit Time</a:t>
            </a:r>
          </a:p>
          <a:p>
            <a:pPr lvl="1"/>
            <a:r>
              <a:rPr lang="en-US" dirty="0" smtClean="0"/>
              <a:t>time to find and retrieve data from current level cache</a:t>
            </a:r>
          </a:p>
          <a:p>
            <a:r>
              <a:rPr lang="en-US" dirty="0" smtClean="0"/>
              <a:t>Miss Penalty</a:t>
            </a:r>
          </a:p>
          <a:p>
            <a:pPr lvl="1"/>
            <a:r>
              <a:rPr lang="en-US" dirty="0" smtClean="0"/>
              <a:t>average time to retrieve data on a current level miss (includes the possibility of misses on successive levels of memory hierarchy)</a:t>
            </a:r>
          </a:p>
          <a:p>
            <a:r>
              <a:rPr lang="en-US" dirty="0" smtClean="0"/>
              <a:t>Hit Rate</a:t>
            </a:r>
          </a:p>
          <a:p>
            <a:pPr lvl="1"/>
            <a:r>
              <a:rPr lang="en-US" dirty="0" smtClean="0"/>
              <a:t>% of requests that are found in current level cache</a:t>
            </a:r>
          </a:p>
          <a:p>
            <a:r>
              <a:rPr lang="en-US" dirty="0" smtClean="0"/>
              <a:t>Miss Rate</a:t>
            </a:r>
          </a:p>
          <a:p>
            <a:pPr lvl="1"/>
            <a:r>
              <a:rPr lang="en-US" dirty="0" smtClean="0"/>
              <a:t>1 - Hit Rate</a:t>
            </a:r>
            <a:endParaRPr lang="en-US"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0626" name="Rectangle 2"/>
          <p:cNvSpPr>
            <a:spLocks noGrp="1" noChangeArrowheads="1"/>
          </p:cNvSpPr>
          <p:nvPr>
            <p:ph type="title"/>
          </p:nvPr>
        </p:nvSpPr>
        <p:spPr/>
        <p:txBody>
          <a:bodyPr/>
          <a:lstStyle/>
          <a:p>
            <a:r>
              <a:rPr lang="en-US" smtClean="0"/>
              <a:t>Extreme Example: One Big Block</a:t>
            </a:r>
            <a:endParaRPr lang="en-US"/>
          </a:p>
        </p:txBody>
      </p:sp>
      <p:sp>
        <p:nvSpPr>
          <p:cNvPr id="2970627" name="Rectangle 3"/>
          <p:cNvSpPr>
            <a:spLocks noGrp="1" noChangeArrowheads="1"/>
          </p:cNvSpPr>
          <p:nvPr>
            <p:ph type="body" idx="1"/>
          </p:nvPr>
        </p:nvSpPr>
        <p:spPr/>
        <p:txBody>
          <a:bodyPr/>
          <a:lstStyle/>
          <a:p>
            <a:endParaRPr lang="en-US" dirty="0" smtClean="0"/>
          </a:p>
          <a:p>
            <a:endParaRPr lang="en-US" dirty="0" smtClean="0"/>
          </a:p>
          <a:p>
            <a:r>
              <a:rPr lang="en-US" dirty="0" smtClean="0"/>
              <a:t>Cache Size = 4 bytes	Block Size = 4 bytes</a:t>
            </a:r>
          </a:p>
          <a:p>
            <a:pPr lvl="1"/>
            <a:r>
              <a:rPr lang="en-US" dirty="0" smtClean="0"/>
              <a:t>Only </a:t>
            </a:r>
            <a:r>
              <a:rPr lang="en-US" dirty="0" smtClean="0">
                <a:solidFill>
                  <a:schemeClr val="accent1"/>
                </a:solidFill>
              </a:rPr>
              <a:t>ONE </a:t>
            </a:r>
            <a:r>
              <a:rPr lang="en-US" dirty="0" smtClean="0"/>
              <a:t>entry (row) in the cache!</a:t>
            </a:r>
          </a:p>
          <a:p>
            <a:r>
              <a:rPr lang="en-US" dirty="0" smtClean="0"/>
              <a:t>If item accessed, likely accessed again soon</a:t>
            </a:r>
          </a:p>
          <a:p>
            <a:pPr lvl="1"/>
            <a:r>
              <a:rPr lang="en-US" dirty="0" smtClean="0"/>
              <a:t>But unlikely will be accessed again immediately!</a:t>
            </a:r>
          </a:p>
          <a:p>
            <a:r>
              <a:rPr lang="en-US" dirty="0" smtClean="0"/>
              <a:t>The next access will likely to be a miss again</a:t>
            </a:r>
          </a:p>
          <a:p>
            <a:pPr lvl="1"/>
            <a:r>
              <a:rPr lang="en-US" dirty="0" smtClean="0"/>
              <a:t>Continually loading data into the cache but</a:t>
            </a:r>
            <a:br>
              <a:rPr lang="en-US" dirty="0" smtClean="0"/>
            </a:br>
            <a:r>
              <a:rPr lang="en-US" dirty="0" smtClean="0"/>
              <a:t>discard data (force out) before use it again</a:t>
            </a:r>
          </a:p>
          <a:p>
            <a:pPr lvl="1"/>
            <a:r>
              <a:rPr lang="en-US" dirty="0" smtClean="0"/>
              <a:t>Nightmare for cache designer: </a:t>
            </a:r>
            <a:r>
              <a:rPr lang="en-US" dirty="0" smtClean="0">
                <a:solidFill>
                  <a:schemeClr val="accent1"/>
                </a:solidFill>
              </a:rPr>
              <a:t>Ping Pong Effect</a:t>
            </a:r>
            <a:endParaRPr lang="en-US" dirty="0">
              <a:solidFill>
                <a:schemeClr val="accent1"/>
              </a:solidFill>
            </a:endParaRPr>
          </a:p>
        </p:txBody>
      </p:sp>
      <p:grpSp>
        <p:nvGrpSpPr>
          <p:cNvPr id="2" name="Group 4"/>
          <p:cNvGrpSpPr>
            <a:grpSpLocks/>
          </p:cNvGrpSpPr>
          <p:nvPr/>
        </p:nvGrpSpPr>
        <p:grpSpPr bwMode="auto">
          <a:xfrm>
            <a:off x="671513" y="1179512"/>
            <a:ext cx="7392987" cy="954088"/>
            <a:chOff x="423" y="452"/>
            <a:chExt cx="4657" cy="601"/>
          </a:xfrm>
        </p:grpSpPr>
        <p:sp>
          <p:nvSpPr>
            <p:cNvPr id="2970629" name="Rectangle 5"/>
            <p:cNvSpPr>
              <a:spLocks noChangeArrowheads="1"/>
            </p:cNvSpPr>
            <p:nvPr/>
          </p:nvSpPr>
          <p:spPr bwMode="auto">
            <a:xfrm>
              <a:off x="3375" y="476"/>
              <a:ext cx="1396"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rPr>
                <a:t> Cache Data</a:t>
              </a:r>
            </a:p>
          </p:txBody>
        </p:sp>
        <p:sp>
          <p:nvSpPr>
            <p:cNvPr id="2970630" name="Rectangle 6"/>
            <p:cNvSpPr>
              <a:spLocks noChangeArrowheads="1"/>
            </p:cNvSpPr>
            <p:nvPr/>
          </p:nvSpPr>
          <p:spPr bwMode="auto">
            <a:xfrm>
              <a:off x="423" y="452"/>
              <a:ext cx="1010"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rPr>
                <a:t>Valid Bit</a:t>
              </a:r>
            </a:p>
          </p:txBody>
        </p:sp>
        <p:sp>
          <p:nvSpPr>
            <p:cNvPr id="2970631" name="Rectangle 7"/>
            <p:cNvSpPr>
              <a:spLocks noChangeArrowheads="1"/>
            </p:cNvSpPr>
            <p:nvPr/>
          </p:nvSpPr>
          <p:spPr bwMode="auto">
            <a:xfrm>
              <a:off x="4647"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0</a:t>
              </a:r>
            </a:p>
          </p:txBody>
        </p:sp>
        <p:sp>
          <p:nvSpPr>
            <p:cNvPr id="2970632" name="Line 8"/>
            <p:cNvSpPr>
              <a:spLocks noChangeShapeType="1"/>
            </p:cNvSpPr>
            <p:nvPr/>
          </p:nvSpPr>
          <p:spPr bwMode="auto">
            <a:xfrm>
              <a:off x="4656" y="808"/>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70633" name="Rectangle 9"/>
            <p:cNvSpPr>
              <a:spLocks noChangeArrowheads="1"/>
            </p:cNvSpPr>
            <p:nvPr/>
          </p:nvSpPr>
          <p:spPr bwMode="auto">
            <a:xfrm>
              <a:off x="4215"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1</a:t>
              </a:r>
            </a:p>
          </p:txBody>
        </p:sp>
        <p:sp>
          <p:nvSpPr>
            <p:cNvPr id="2970634" name="Line 10"/>
            <p:cNvSpPr>
              <a:spLocks noChangeShapeType="1"/>
            </p:cNvSpPr>
            <p:nvPr/>
          </p:nvSpPr>
          <p:spPr bwMode="auto">
            <a:xfrm>
              <a:off x="4224" y="808"/>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70635" name="Rectangle 11"/>
            <p:cNvSpPr>
              <a:spLocks noChangeArrowheads="1"/>
            </p:cNvSpPr>
            <p:nvPr/>
          </p:nvSpPr>
          <p:spPr bwMode="auto">
            <a:xfrm>
              <a:off x="3303"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3</a:t>
              </a:r>
            </a:p>
          </p:txBody>
        </p:sp>
        <p:sp>
          <p:nvSpPr>
            <p:cNvPr id="2970636" name="Line 12"/>
            <p:cNvSpPr>
              <a:spLocks noChangeShapeType="1"/>
            </p:cNvSpPr>
            <p:nvPr/>
          </p:nvSpPr>
          <p:spPr bwMode="auto">
            <a:xfrm>
              <a:off x="3744" y="808"/>
              <a:ext cx="0" cy="17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2970637" name="Rectangle 13"/>
            <p:cNvSpPr>
              <a:spLocks noChangeArrowheads="1"/>
            </p:cNvSpPr>
            <p:nvPr/>
          </p:nvSpPr>
          <p:spPr bwMode="auto">
            <a:xfrm>
              <a:off x="1859" y="480"/>
              <a:ext cx="512"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rPr>
                <a:t>Tag</a:t>
              </a:r>
              <a:endParaRPr lang="en-US" sz="2800" b="1">
                <a:solidFill>
                  <a:schemeClr val="tx1"/>
                </a:solidFill>
                <a:latin typeface="Times" pitchFamily="-65" charset="0"/>
              </a:endParaRPr>
            </a:p>
          </p:txBody>
        </p:sp>
        <p:sp>
          <p:nvSpPr>
            <p:cNvPr id="2970638" name="Rectangle 14"/>
            <p:cNvSpPr>
              <a:spLocks noChangeArrowheads="1"/>
            </p:cNvSpPr>
            <p:nvPr/>
          </p:nvSpPr>
          <p:spPr bwMode="auto">
            <a:xfrm>
              <a:off x="680" y="808"/>
              <a:ext cx="176" cy="17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70639" name="Rectangle 15"/>
            <p:cNvSpPr>
              <a:spLocks noChangeArrowheads="1"/>
            </p:cNvSpPr>
            <p:nvPr/>
          </p:nvSpPr>
          <p:spPr bwMode="auto">
            <a:xfrm>
              <a:off x="1064" y="808"/>
              <a:ext cx="2048" cy="17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70640" name="Rectangle 16"/>
            <p:cNvSpPr>
              <a:spLocks noChangeArrowheads="1"/>
            </p:cNvSpPr>
            <p:nvPr/>
          </p:nvSpPr>
          <p:spPr bwMode="auto">
            <a:xfrm>
              <a:off x="3320" y="808"/>
              <a:ext cx="1760" cy="176"/>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2970641" name="Rectangle 17"/>
            <p:cNvSpPr>
              <a:spLocks noChangeArrowheads="1"/>
            </p:cNvSpPr>
            <p:nvPr/>
          </p:nvSpPr>
          <p:spPr bwMode="auto">
            <a:xfrm>
              <a:off x="3783" y="728"/>
              <a:ext cx="431"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 2</a:t>
              </a:r>
            </a:p>
          </p:txBody>
        </p:sp>
      </p:gr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2674" name="Rectangle 2"/>
          <p:cNvSpPr>
            <a:spLocks noGrp="1" noChangeArrowheads="1"/>
          </p:cNvSpPr>
          <p:nvPr>
            <p:ph type="title"/>
          </p:nvPr>
        </p:nvSpPr>
        <p:spPr/>
        <p:txBody>
          <a:bodyPr/>
          <a:lstStyle/>
          <a:p>
            <a:r>
              <a:rPr lang="en-US" smtClean="0"/>
              <a:t>Block Size Tradeoff Conclusions</a:t>
            </a:r>
            <a:endParaRPr lang="en-US"/>
          </a:p>
        </p:txBody>
      </p:sp>
      <p:sp>
        <p:nvSpPr>
          <p:cNvPr id="2972675" name="Line 3"/>
          <p:cNvSpPr>
            <a:spLocks noChangeShapeType="1"/>
          </p:cNvSpPr>
          <p:nvPr/>
        </p:nvSpPr>
        <p:spPr bwMode="auto">
          <a:xfrm flipV="1">
            <a:off x="965200" y="2062162"/>
            <a:ext cx="1498600" cy="787400"/>
          </a:xfrm>
          <a:prstGeom prst="line">
            <a:avLst/>
          </a:prstGeom>
          <a:noFill/>
          <a:ln w="38100">
            <a:solidFill>
              <a:schemeClr val="accent1"/>
            </a:solidFill>
            <a:round/>
            <a:headEnd/>
            <a:tailEnd/>
          </a:ln>
          <a:effectLst/>
        </p:spPr>
        <p:txBody>
          <a:bodyPr wrap="none" anchor="ctr">
            <a:prstTxWarp prst="textNoShape">
              <a:avLst/>
            </a:prstTxWarp>
          </a:bodyPr>
          <a:lstStyle/>
          <a:p>
            <a:endParaRPr lang="en-US"/>
          </a:p>
        </p:txBody>
      </p:sp>
      <p:grpSp>
        <p:nvGrpSpPr>
          <p:cNvPr id="2" name="Group 4"/>
          <p:cNvGrpSpPr>
            <a:grpSpLocks/>
          </p:cNvGrpSpPr>
          <p:nvPr/>
        </p:nvGrpSpPr>
        <p:grpSpPr bwMode="auto">
          <a:xfrm>
            <a:off x="952500" y="1219200"/>
            <a:ext cx="2651125" cy="2590801"/>
            <a:chOff x="600" y="589"/>
            <a:chExt cx="1670" cy="1632"/>
          </a:xfrm>
        </p:grpSpPr>
        <p:sp>
          <p:nvSpPr>
            <p:cNvPr id="2972677" name="Line 5"/>
            <p:cNvSpPr>
              <a:spLocks noChangeShapeType="1"/>
            </p:cNvSpPr>
            <p:nvPr/>
          </p:nvSpPr>
          <p:spPr bwMode="auto">
            <a:xfrm>
              <a:off x="600" y="992"/>
              <a:ext cx="0" cy="896"/>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p>
          </p:txBody>
        </p:sp>
        <p:sp>
          <p:nvSpPr>
            <p:cNvPr id="2972678" name="Line 6"/>
            <p:cNvSpPr>
              <a:spLocks noChangeShapeType="1"/>
            </p:cNvSpPr>
            <p:nvPr/>
          </p:nvSpPr>
          <p:spPr bwMode="auto">
            <a:xfrm>
              <a:off x="608" y="1896"/>
              <a:ext cx="1232"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72679" name="Rectangle 7"/>
            <p:cNvSpPr>
              <a:spLocks noChangeArrowheads="1"/>
            </p:cNvSpPr>
            <p:nvPr/>
          </p:nvSpPr>
          <p:spPr bwMode="auto">
            <a:xfrm>
              <a:off x="624" y="589"/>
              <a:ext cx="877" cy="49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tx1"/>
                  </a:solidFill>
                  <a:latin typeface="Arial" pitchFamily="-65" charset="0"/>
                </a:rPr>
                <a:t>Miss</a:t>
              </a:r>
            </a:p>
            <a:p>
              <a:pPr>
                <a:lnSpc>
                  <a:spcPct val="85000"/>
                </a:lnSpc>
              </a:pPr>
              <a:r>
                <a:rPr lang="en-US" sz="2800" b="1" dirty="0">
                  <a:solidFill>
                    <a:schemeClr val="tx1"/>
                  </a:solidFill>
                  <a:latin typeface="Arial" pitchFamily="-65" charset="0"/>
                </a:rPr>
                <a:t>Penalty</a:t>
              </a:r>
            </a:p>
          </p:txBody>
        </p:sp>
        <p:sp>
          <p:nvSpPr>
            <p:cNvPr id="2972680" name="Rectangle 8"/>
            <p:cNvSpPr>
              <a:spLocks noChangeArrowheads="1"/>
            </p:cNvSpPr>
            <p:nvPr/>
          </p:nvSpPr>
          <p:spPr bwMode="auto">
            <a:xfrm>
              <a:off x="1167" y="1896"/>
              <a:ext cx="110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Block Size</a:t>
              </a:r>
            </a:p>
          </p:txBody>
        </p:sp>
      </p:grpSp>
      <p:sp>
        <p:nvSpPr>
          <p:cNvPr id="2972681" name="Freeform 9"/>
          <p:cNvSpPr>
            <a:spLocks/>
          </p:cNvSpPr>
          <p:nvPr/>
        </p:nvSpPr>
        <p:spPr bwMode="auto">
          <a:xfrm>
            <a:off x="3086100" y="5135562"/>
            <a:ext cx="1333500" cy="1082675"/>
          </a:xfrm>
          <a:custGeom>
            <a:avLst/>
            <a:gdLst/>
            <a:ahLst/>
            <a:cxnLst>
              <a:cxn ang="0">
                <a:pos x="0" y="0"/>
              </a:cxn>
              <a:cxn ang="0">
                <a:pos x="88" y="320"/>
              </a:cxn>
              <a:cxn ang="0">
                <a:pos x="280" y="624"/>
              </a:cxn>
              <a:cxn ang="0">
                <a:pos x="560" y="672"/>
              </a:cxn>
              <a:cxn ang="0">
                <a:pos x="728" y="568"/>
              </a:cxn>
              <a:cxn ang="0">
                <a:pos x="840" y="368"/>
              </a:cxn>
            </a:cxnLst>
            <a:rect l="0" t="0" r="r" b="b"/>
            <a:pathLst>
              <a:path w="840" h="682">
                <a:moveTo>
                  <a:pt x="0" y="0"/>
                </a:moveTo>
                <a:cubicBezTo>
                  <a:pt x="20" y="108"/>
                  <a:pt x="41" y="216"/>
                  <a:pt x="88" y="320"/>
                </a:cubicBezTo>
                <a:cubicBezTo>
                  <a:pt x="134" y="423"/>
                  <a:pt x="201" y="565"/>
                  <a:pt x="280" y="624"/>
                </a:cubicBezTo>
                <a:cubicBezTo>
                  <a:pt x="358" y="682"/>
                  <a:pt x="485" y="681"/>
                  <a:pt x="560" y="672"/>
                </a:cubicBezTo>
                <a:cubicBezTo>
                  <a:pt x="634" y="662"/>
                  <a:pt x="681" y="618"/>
                  <a:pt x="728" y="568"/>
                </a:cubicBezTo>
                <a:cubicBezTo>
                  <a:pt x="774" y="517"/>
                  <a:pt x="807" y="442"/>
                  <a:pt x="840" y="368"/>
                </a:cubicBezTo>
              </a:path>
            </a:pathLst>
          </a:custGeom>
          <a:noFill/>
          <a:ln w="38100" cap="flat" cmpd="sng">
            <a:solidFill>
              <a:schemeClr val="accent2"/>
            </a:solidFill>
            <a:prstDash val="solid"/>
            <a:round/>
            <a:headEnd type="none" w="med" len="med"/>
            <a:tailEnd type="none" w="med" len="med"/>
          </a:ln>
          <a:effectLst/>
        </p:spPr>
        <p:txBody>
          <a:bodyPr wrap="none" anchor="ctr">
            <a:prstTxWarp prst="textNoShape">
              <a:avLst/>
            </a:prstTxWarp>
          </a:bodyPr>
          <a:lstStyle/>
          <a:p>
            <a:endParaRPr lang="en-US"/>
          </a:p>
        </p:txBody>
      </p:sp>
      <p:grpSp>
        <p:nvGrpSpPr>
          <p:cNvPr id="3" name="Group 10"/>
          <p:cNvGrpSpPr>
            <a:grpSpLocks/>
          </p:cNvGrpSpPr>
          <p:nvPr/>
        </p:nvGrpSpPr>
        <p:grpSpPr bwMode="auto">
          <a:xfrm>
            <a:off x="3643313" y="4424362"/>
            <a:ext cx="3562350" cy="1504950"/>
            <a:chOff x="2295" y="2608"/>
            <a:chExt cx="2244" cy="948"/>
          </a:xfrm>
        </p:grpSpPr>
        <p:sp>
          <p:nvSpPr>
            <p:cNvPr id="2972683" name="Line 11"/>
            <p:cNvSpPr>
              <a:spLocks noChangeShapeType="1"/>
            </p:cNvSpPr>
            <p:nvPr/>
          </p:nvSpPr>
          <p:spPr bwMode="auto">
            <a:xfrm flipV="1">
              <a:off x="2740" y="3116"/>
              <a:ext cx="640" cy="44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Thin   55390"/>
                <a:cs typeface="L VAG Rounded Light"/>
              </a:endParaRPr>
            </a:p>
          </p:txBody>
        </p:sp>
        <p:sp>
          <p:nvSpPr>
            <p:cNvPr id="2972684" name="Rectangle 12"/>
            <p:cNvSpPr>
              <a:spLocks noChangeArrowheads="1"/>
            </p:cNvSpPr>
            <p:nvPr/>
          </p:nvSpPr>
          <p:spPr bwMode="auto">
            <a:xfrm>
              <a:off x="2295" y="2608"/>
              <a:ext cx="2244" cy="501"/>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dirty="0">
                  <a:solidFill>
                    <a:schemeClr val="tx1"/>
                  </a:solidFill>
                  <a:latin typeface="18 VAG Rounded Thin   55390"/>
                  <a:cs typeface="L VAG Rounded Light"/>
                </a:rPr>
                <a:t>Increased Miss Penalty</a:t>
              </a:r>
            </a:p>
            <a:p>
              <a:pPr algn="ctr">
                <a:lnSpc>
                  <a:spcPct val="85000"/>
                </a:lnSpc>
              </a:pPr>
              <a:r>
                <a:rPr lang="en-US" sz="2800" dirty="0">
                  <a:solidFill>
                    <a:schemeClr val="tx1"/>
                  </a:solidFill>
                  <a:latin typeface="18 VAG Rounded Thin   55390"/>
                  <a:cs typeface="L VAG Rounded Light"/>
                </a:rPr>
                <a:t>&amp; Miss Rate</a:t>
              </a:r>
            </a:p>
          </p:txBody>
        </p:sp>
      </p:grpSp>
      <p:grpSp>
        <p:nvGrpSpPr>
          <p:cNvPr id="4" name="Group 13"/>
          <p:cNvGrpSpPr>
            <a:grpSpLocks/>
          </p:cNvGrpSpPr>
          <p:nvPr/>
        </p:nvGrpSpPr>
        <p:grpSpPr bwMode="auto">
          <a:xfrm>
            <a:off x="1292225" y="4348162"/>
            <a:ext cx="4197350" cy="2509838"/>
            <a:chOff x="814" y="2560"/>
            <a:chExt cx="2644" cy="1581"/>
          </a:xfrm>
        </p:grpSpPr>
        <p:sp>
          <p:nvSpPr>
            <p:cNvPr id="2972686" name="Line 14"/>
            <p:cNvSpPr>
              <a:spLocks noChangeShapeType="1"/>
            </p:cNvSpPr>
            <p:nvPr/>
          </p:nvSpPr>
          <p:spPr bwMode="auto">
            <a:xfrm>
              <a:off x="1836" y="2912"/>
              <a:ext cx="0" cy="896"/>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p>
          </p:txBody>
        </p:sp>
        <p:sp>
          <p:nvSpPr>
            <p:cNvPr id="2972687" name="Line 15"/>
            <p:cNvSpPr>
              <a:spLocks noChangeShapeType="1"/>
            </p:cNvSpPr>
            <p:nvPr/>
          </p:nvSpPr>
          <p:spPr bwMode="auto">
            <a:xfrm>
              <a:off x="1844" y="3816"/>
              <a:ext cx="1232"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72688" name="Rectangle 16"/>
            <p:cNvSpPr>
              <a:spLocks noChangeArrowheads="1"/>
            </p:cNvSpPr>
            <p:nvPr/>
          </p:nvSpPr>
          <p:spPr bwMode="auto">
            <a:xfrm>
              <a:off x="814" y="2560"/>
              <a:ext cx="964" cy="719"/>
            </a:xfrm>
            <a:prstGeom prst="rect">
              <a:avLst/>
            </a:prstGeom>
            <a:noFill/>
            <a:ln w="12700">
              <a:noFill/>
              <a:miter lim="800000"/>
              <a:headEnd/>
              <a:tailEnd/>
            </a:ln>
            <a:effectLst/>
          </p:spPr>
          <p:txBody>
            <a:bodyPr wrap="none" lIns="63500" tIns="25400" rIns="63500" bIns="25400">
              <a:prstTxWarp prst="textNoShape">
                <a:avLst/>
              </a:prstTxWarp>
              <a:spAutoFit/>
            </a:bodyPr>
            <a:lstStyle/>
            <a:p>
              <a:pPr algn="ctr">
                <a:lnSpc>
                  <a:spcPct val="85000"/>
                </a:lnSpc>
              </a:pPr>
              <a:r>
                <a:rPr lang="en-US" sz="2800" b="1">
                  <a:solidFill>
                    <a:schemeClr val="tx1"/>
                  </a:solidFill>
                  <a:latin typeface="Arial" pitchFamily="-65" charset="0"/>
                </a:rPr>
                <a:t>Average</a:t>
              </a:r>
            </a:p>
            <a:p>
              <a:pPr algn="ctr">
                <a:lnSpc>
                  <a:spcPct val="85000"/>
                </a:lnSpc>
              </a:pPr>
              <a:r>
                <a:rPr lang="en-US" sz="2800" b="1">
                  <a:solidFill>
                    <a:schemeClr val="tx1"/>
                  </a:solidFill>
                  <a:latin typeface="Arial" pitchFamily="-65" charset="0"/>
                </a:rPr>
                <a:t>Access</a:t>
              </a:r>
            </a:p>
            <a:p>
              <a:pPr algn="ctr">
                <a:lnSpc>
                  <a:spcPct val="85000"/>
                </a:lnSpc>
              </a:pPr>
              <a:r>
                <a:rPr lang="en-US" sz="2800" b="1">
                  <a:solidFill>
                    <a:schemeClr val="tx1"/>
                  </a:solidFill>
                  <a:latin typeface="Arial" pitchFamily="-65" charset="0"/>
                </a:rPr>
                <a:t>Time</a:t>
              </a:r>
            </a:p>
          </p:txBody>
        </p:sp>
        <p:sp>
          <p:nvSpPr>
            <p:cNvPr id="2972689" name="Rectangle 17"/>
            <p:cNvSpPr>
              <a:spLocks noChangeArrowheads="1"/>
            </p:cNvSpPr>
            <p:nvPr/>
          </p:nvSpPr>
          <p:spPr bwMode="auto">
            <a:xfrm>
              <a:off x="2355" y="3816"/>
              <a:ext cx="110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Block Size</a:t>
              </a:r>
            </a:p>
          </p:txBody>
        </p:sp>
      </p:grpSp>
      <p:grpSp>
        <p:nvGrpSpPr>
          <p:cNvPr id="5" name="Group 18"/>
          <p:cNvGrpSpPr>
            <a:grpSpLocks/>
          </p:cNvGrpSpPr>
          <p:nvPr/>
        </p:nvGrpSpPr>
        <p:grpSpPr bwMode="auto">
          <a:xfrm>
            <a:off x="4699000" y="1295400"/>
            <a:ext cx="3706813" cy="1547813"/>
            <a:chOff x="2960" y="637"/>
            <a:chExt cx="2335" cy="975"/>
          </a:xfrm>
        </p:grpSpPr>
        <p:sp>
          <p:nvSpPr>
            <p:cNvPr id="2972691" name="Line 19"/>
            <p:cNvSpPr>
              <a:spLocks noChangeShapeType="1"/>
            </p:cNvSpPr>
            <p:nvPr/>
          </p:nvSpPr>
          <p:spPr bwMode="auto">
            <a:xfrm flipV="1">
              <a:off x="2960" y="920"/>
              <a:ext cx="276" cy="692"/>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Thin   55390"/>
                <a:cs typeface="L VAG Rounded Light"/>
              </a:endParaRPr>
            </a:p>
          </p:txBody>
        </p:sp>
        <p:sp>
          <p:nvSpPr>
            <p:cNvPr id="2972692" name="Rectangle 20"/>
            <p:cNvSpPr>
              <a:spLocks noChangeArrowheads="1"/>
            </p:cNvSpPr>
            <p:nvPr/>
          </p:nvSpPr>
          <p:spPr bwMode="auto">
            <a:xfrm>
              <a:off x="3072" y="637"/>
              <a:ext cx="2223" cy="27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dirty="0">
                  <a:solidFill>
                    <a:schemeClr val="tx1"/>
                  </a:solidFill>
                  <a:latin typeface="18 VAG Rounded Thin   55390"/>
                  <a:cs typeface="L VAG Rounded Light"/>
                </a:rPr>
                <a:t>Exploits Spatial Locality</a:t>
              </a:r>
            </a:p>
          </p:txBody>
        </p:sp>
      </p:grpSp>
      <p:grpSp>
        <p:nvGrpSpPr>
          <p:cNvPr id="6" name="Group 21"/>
          <p:cNvGrpSpPr>
            <a:grpSpLocks/>
          </p:cNvGrpSpPr>
          <p:nvPr/>
        </p:nvGrpSpPr>
        <p:grpSpPr bwMode="auto">
          <a:xfrm>
            <a:off x="5892801" y="2119312"/>
            <a:ext cx="2836863" cy="1160463"/>
            <a:chOff x="3712" y="1156"/>
            <a:chExt cx="1787" cy="731"/>
          </a:xfrm>
        </p:grpSpPr>
        <p:sp>
          <p:nvSpPr>
            <p:cNvPr id="2972694" name="Line 22"/>
            <p:cNvSpPr>
              <a:spLocks noChangeShapeType="1"/>
            </p:cNvSpPr>
            <p:nvPr/>
          </p:nvSpPr>
          <p:spPr bwMode="auto">
            <a:xfrm flipV="1">
              <a:off x="3712" y="1484"/>
              <a:ext cx="100" cy="32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Thin   55390"/>
                <a:cs typeface="L VAG Rounded Light"/>
              </a:endParaRPr>
            </a:p>
          </p:txBody>
        </p:sp>
        <p:sp>
          <p:nvSpPr>
            <p:cNvPr id="2972695" name="Rectangle 23"/>
            <p:cNvSpPr>
              <a:spLocks noChangeArrowheads="1"/>
            </p:cNvSpPr>
            <p:nvPr/>
          </p:nvSpPr>
          <p:spPr bwMode="auto">
            <a:xfrm>
              <a:off x="3860" y="1156"/>
              <a:ext cx="1639" cy="731"/>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a:solidFill>
                    <a:schemeClr val="tx1"/>
                  </a:solidFill>
                  <a:latin typeface="18 VAG Rounded Thin   55390"/>
                  <a:cs typeface="L VAG Rounded Light"/>
                </a:rPr>
                <a:t>Fewer blocks: </a:t>
              </a:r>
            </a:p>
            <a:p>
              <a:pPr>
                <a:lnSpc>
                  <a:spcPct val="85000"/>
                </a:lnSpc>
              </a:pPr>
              <a:r>
                <a:rPr lang="en-US" sz="2800">
                  <a:solidFill>
                    <a:schemeClr val="tx1"/>
                  </a:solidFill>
                  <a:latin typeface="18 VAG Rounded Thin   55390"/>
                  <a:cs typeface="L VAG Rounded Light"/>
                </a:rPr>
                <a:t>compromises</a:t>
              </a:r>
            </a:p>
            <a:p>
              <a:pPr>
                <a:lnSpc>
                  <a:spcPct val="85000"/>
                </a:lnSpc>
              </a:pPr>
              <a:r>
                <a:rPr lang="en-US" sz="2800">
                  <a:solidFill>
                    <a:schemeClr val="tx1"/>
                  </a:solidFill>
                  <a:latin typeface="18 VAG Rounded Thin   55390"/>
                  <a:cs typeface="L VAG Rounded Light"/>
                </a:rPr>
                <a:t>temporal locality</a:t>
              </a:r>
            </a:p>
          </p:txBody>
        </p:sp>
      </p:grpSp>
      <p:grpSp>
        <p:nvGrpSpPr>
          <p:cNvPr id="7" name="Group 24"/>
          <p:cNvGrpSpPr>
            <a:grpSpLocks/>
          </p:cNvGrpSpPr>
          <p:nvPr/>
        </p:nvGrpSpPr>
        <p:grpSpPr bwMode="auto">
          <a:xfrm>
            <a:off x="3822700" y="1147762"/>
            <a:ext cx="3038475" cy="2814638"/>
            <a:chOff x="2408" y="544"/>
            <a:chExt cx="1914" cy="1773"/>
          </a:xfrm>
        </p:grpSpPr>
        <p:sp>
          <p:nvSpPr>
            <p:cNvPr id="2972697" name="Line 25"/>
            <p:cNvSpPr>
              <a:spLocks noChangeShapeType="1"/>
            </p:cNvSpPr>
            <p:nvPr/>
          </p:nvSpPr>
          <p:spPr bwMode="auto">
            <a:xfrm>
              <a:off x="2700" y="1088"/>
              <a:ext cx="0" cy="896"/>
            </a:xfrm>
            <a:prstGeom prst="line">
              <a:avLst/>
            </a:prstGeom>
            <a:noFill/>
            <a:ln w="38100">
              <a:solidFill>
                <a:schemeClr val="tx1"/>
              </a:solidFill>
              <a:round/>
              <a:headEnd type="triangle" w="med" len="med"/>
              <a:tailEnd/>
            </a:ln>
            <a:effectLst/>
          </p:spPr>
          <p:txBody>
            <a:bodyPr wrap="none" anchor="ctr">
              <a:prstTxWarp prst="textNoShape">
                <a:avLst/>
              </a:prstTxWarp>
            </a:bodyPr>
            <a:lstStyle/>
            <a:p>
              <a:endParaRPr lang="en-US"/>
            </a:p>
          </p:txBody>
        </p:sp>
        <p:sp>
          <p:nvSpPr>
            <p:cNvPr id="2972698" name="Line 26"/>
            <p:cNvSpPr>
              <a:spLocks noChangeShapeType="1"/>
            </p:cNvSpPr>
            <p:nvPr/>
          </p:nvSpPr>
          <p:spPr bwMode="auto">
            <a:xfrm>
              <a:off x="2708" y="1992"/>
              <a:ext cx="1232" cy="0"/>
            </a:xfrm>
            <a:prstGeom prst="line">
              <a:avLst/>
            </a:prstGeom>
            <a:noFill/>
            <a:ln w="38100">
              <a:solidFill>
                <a:schemeClr val="tx1"/>
              </a:solidFill>
              <a:round/>
              <a:headEnd/>
              <a:tailEnd type="triangle" w="med" len="med"/>
            </a:ln>
            <a:effectLst/>
          </p:spPr>
          <p:txBody>
            <a:bodyPr wrap="none" anchor="ctr">
              <a:prstTxWarp prst="textNoShape">
                <a:avLst/>
              </a:prstTxWarp>
            </a:bodyPr>
            <a:lstStyle/>
            <a:p>
              <a:endParaRPr lang="en-US"/>
            </a:p>
          </p:txBody>
        </p:sp>
        <p:sp>
          <p:nvSpPr>
            <p:cNvPr id="2972699" name="Rectangle 27"/>
            <p:cNvSpPr>
              <a:spLocks noChangeArrowheads="1"/>
            </p:cNvSpPr>
            <p:nvPr/>
          </p:nvSpPr>
          <p:spPr bwMode="auto">
            <a:xfrm>
              <a:off x="2408" y="544"/>
              <a:ext cx="578" cy="490"/>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pPr>
              <a:r>
                <a:rPr lang="en-US" sz="2800" b="1" dirty="0">
                  <a:solidFill>
                    <a:schemeClr val="tx1"/>
                  </a:solidFill>
                  <a:latin typeface="Arial" pitchFamily="-65" charset="0"/>
                </a:rPr>
                <a:t>Miss</a:t>
              </a:r>
            </a:p>
            <a:p>
              <a:pPr>
                <a:lnSpc>
                  <a:spcPct val="85000"/>
                </a:lnSpc>
              </a:pPr>
              <a:r>
                <a:rPr lang="en-US" sz="2800" b="1" dirty="0">
                  <a:solidFill>
                    <a:schemeClr val="tx1"/>
                  </a:solidFill>
                  <a:latin typeface="Arial" pitchFamily="-65" charset="0"/>
                </a:rPr>
                <a:t>Rate</a:t>
              </a:r>
            </a:p>
          </p:txBody>
        </p:sp>
        <p:sp>
          <p:nvSpPr>
            <p:cNvPr id="2972700" name="Rectangle 28"/>
            <p:cNvSpPr>
              <a:spLocks noChangeArrowheads="1"/>
            </p:cNvSpPr>
            <p:nvPr/>
          </p:nvSpPr>
          <p:spPr bwMode="auto">
            <a:xfrm>
              <a:off x="3219" y="1992"/>
              <a:ext cx="1103" cy="325"/>
            </a:xfrm>
            <a:prstGeom prst="rect">
              <a:avLst/>
            </a:prstGeom>
            <a:noFill/>
            <a:ln w="12700">
              <a:noFill/>
              <a:miter lim="800000"/>
              <a:headEnd/>
              <a:tailEnd/>
            </a:ln>
            <a:effectLst/>
          </p:spPr>
          <p:txBody>
            <a:bodyPr wrap="none" lIns="90488" tIns="44450" rIns="90488" bIns="44450">
              <a:prstTxWarp prst="textNoShape">
                <a:avLst/>
              </a:prstTxWarp>
              <a:spAutoFit/>
            </a:bodyPr>
            <a:lstStyle/>
            <a:p>
              <a:r>
                <a:rPr lang="en-US" sz="2800" b="1">
                  <a:solidFill>
                    <a:schemeClr val="tx1"/>
                  </a:solidFill>
                  <a:latin typeface="Times" pitchFamily="-65" charset="0"/>
                </a:rPr>
                <a:t>Block Size</a:t>
              </a:r>
            </a:p>
          </p:txBody>
        </p:sp>
      </p:grpSp>
      <p:sp>
        <p:nvSpPr>
          <p:cNvPr id="2972701" name="Freeform 29"/>
          <p:cNvSpPr>
            <a:spLocks/>
          </p:cNvSpPr>
          <p:nvPr/>
        </p:nvSpPr>
        <p:spPr bwMode="auto">
          <a:xfrm>
            <a:off x="4457700" y="2239962"/>
            <a:ext cx="1473200" cy="1050925"/>
          </a:xfrm>
          <a:custGeom>
            <a:avLst/>
            <a:gdLst/>
            <a:ahLst/>
            <a:cxnLst>
              <a:cxn ang="0">
                <a:pos x="0" y="0"/>
              </a:cxn>
              <a:cxn ang="0">
                <a:pos x="120" y="344"/>
              </a:cxn>
              <a:cxn ang="0">
                <a:pos x="272" y="584"/>
              </a:cxn>
              <a:cxn ang="0">
                <a:pos x="496" y="640"/>
              </a:cxn>
              <a:cxn ang="0">
                <a:pos x="760" y="648"/>
              </a:cxn>
              <a:cxn ang="0">
                <a:pos x="928" y="552"/>
              </a:cxn>
            </a:cxnLst>
            <a:rect l="0" t="0" r="r" b="b"/>
            <a:pathLst>
              <a:path w="928" h="662">
                <a:moveTo>
                  <a:pt x="0" y="0"/>
                </a:moveTo>
                <a:cubicBezTo>
                  <a:pt x="37" y="123"/>
                  <a:pt x="74" y="246"/>
                  <a:pt x="120" y="344"/>
                </a:cubicBezTo>
                <a:cubicBezTo>
                  <a:pt x="165" y="441"/>
                  <a:pt x="209" y="534"/>
                  <a:pt x="272" y="584"/>
                </a:cubicBezTo>
                <a:cubicBezTo>
                  <a:pt x="334" y="633"/>
                  <a:pt x="414" y="629"/>
                  <a:pt x="496" y="640"/>
                </a:cubicBezTo>
                <a:cubicBezTo>
                  <a:pt x="577" y="650"/>
                  <a:pt x="688" y="662"/>
                  <a:pt x="760" y="648"/>
                </a:cubicBezTo>
                <a:cubicBezTo>
                  <a:pt x="831" y="633"/>
                  <a:pt x="879" y="592"/>
                  <a:pt x="928" y="552"/>
                </a:cubicBezTo>
              </a:path>
            </a:pathLst>
          </a:custGeom>
          <a:noFill/>
          <a:ln w="38100" cap="flat" cmpd="sng">
            <a:solidFill>
              <a:schemeClr val="hlink"/>
            </a:solidFill>
            <a:prstDash val="solid"/>
            <a:round/>
            <a:headEnd type="none" w="med" len="med"/>
            <a:tailEnd type="non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972675"/>
                                        </p:tgtEl>
                                        <p:attrNameLst>
                                          <p:attrName>style.visibility</p:attrName>
                                        </p:attrNameLst>
                                      </p:cBhvr>
                                      <p:to>
                                        <p:strVal val="visible"/>
                                      </p:to>
                                    </p:set>
                                    <p:animEffect transition="in" filter="wipe(left)">
                                      <p:cBhvr>
                                        <p:cTn id="11" dur="500"/>
                                        <p:tgtEl>
                                          <p:spTgt spid="297267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499"/>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72701"/>
                                        </p:tgtEl>
                                        <p:attrNameLst>
                                          <p:attrName>style.visibility</p:attrName>
                                        </p:attrNameLst>
                                      </p:cBhvr>
                                      <p:to>
                                        <p:strVal val="visible"/>
                                      </p:to>
                                    </p:set>
                                    <p:animEffect transition="in" filter="wipe(left)">
                                      <p:cBhvr>
                                        <p:cTn id="20" dur="500"/>
                                        <p:tgtEl>
                                          <p:spTgt spid="297270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72681"/>
                                        </p:tgtEl>
                                        <p:attrNameLst>
                                          <p:attrName>style.visibility</p:attrName>
                                        </p:attrNameLst>
                                      </p:cBhvr>
                                      <p:to>
                                        <p:strVal val="visible"/>
                                      </p:to>
                                    </p:set>
                                    <p:animEffect transition="in" filter="wipe(left)">
                                      <p:cBhvr>
                                        <p:cTn id="37" dur="500"/>
                                        <p:tgtEl>
                                          <p:spTgt spid="2972681"/>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675" grpId="0" animBg="1"/>
      <p:bldP spid="2972681" grpId="0" animBg="1"/>
      <p:bldP spid="2972701" grpId="0" animBg="1"/>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09538" name="Rectangle 2"/>
          <p:cNvSpPr>
            <a:spLocks noGrp="1" noChangeArrowheads="1"/>
          </p:cNvSpPr>
          <p:nvPr>
            <p:ph type="title"/>
          </p:nvPr>
        </p:nvSpPr>
        <p:spPr/>
        <p:txBody>
          <a:bodyPr/>
          <a:lstStyle/>
          <a:p>
            <a:r>
              <a:rPr lang="en-US" smtClean="0"/>
              <a:t>Analyzing Multi-level cache hierarchy</a:t>
            </a:r>
            <a:endParaRPr lang="en-US"/>
          </a:p>
        </p:txBody>
      </p:sp>
      <p:sp>
        <p:nvSpPr>
          <p:cNvPr id="3009539" name="Text Box 3"/>
          <p:cNvSpPr txBox="1">
            <a:spLocks noChangeArrowheads="1"/>
          </p:cNvSpPr>
          <p:nvPr/>
        </p:nvSpPr>
        <p:spPr bwMode="auto">
          <a:xfrm>
            <a:off x="1960562" y="1325563"/>
            <a:ext cx="617101" cy="400110"/>
          </a:xfrm>
          <a:prstGeom prst="rect">
            <a:avLst/>
          </a:prstGeom>
          <a:noFill/>
          <a:ln w="12700">
            <a:noFill/>
            <a:miter lim="800000"/>
            <a:headEnd/>
            <a:tailEnd/>
          </a:ln>
          <a:effectLst/>
        </p:spPr>
        <p:txBody>
          <a:bodyPr wrap="none">
            <a:prstTxWarp prst="textNoShape">
              <a:avLst/>
            </a:prstTxWarp>
            <a:spAutoFit/>
          </a:bodyPr>
          <a:lstStyle/>
          <a:p>
            <a:r>
              <a:rPr lang="en-US" sz="2000" dirty="0">
                <a:solidFill>
                  <a:schemeClr val="accent2"/>
                </a:solidFill>
              </a:rPr>
              <a:t>Proc</a:t>
            </a:r>
          </a:p>
        </p:txBody>
      </p:sp>
      <p:sp>
        <p:nvSpPr>
          <p:cNvPr id="3009540" name="Rectangle 4"/>
          <p:cNvSpPr>
            <a:spLocks noChangeArrowheads="1"/>
          </p:cNvSpPr>
          <p:nvPr/>
        </p:nvSpPr>
        <p:spPr bwMode="auto">
          <a:xfrm>
            <a:off x="1971675" y="1276350"/>
            <a:ext cx="666750" cy="542925"/>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9541" name="Line 5"/>
          <p:cNvSpPr>
            <a:spLocks noChangeShapeType="1"/>
          </p:cNvSpPr>
          <p:nvPr/>
        </p:nvSpPr>
        <p:spPr bwMode="auto">
          <a:xfrm>
            <a:off x="2600325" y="1552575"/>
            <a:ext cx="742950" cy="9525"/>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09542" name="Rectangle 6"/>
          <p:cNvSpPr>
            <a:spLocks noChangeArrowheads="1"/>
          </p:cNvSpPr>
          <p:nvPr/>
        </p:nvSpPr>
        <p:spPr bwMode="auto">
          <a:xfrm>
            <a:off x="4791075" y="1123950"/>
            <a:ext cx="676275" cy="904875"/>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9543" name="Text Box 7"/>
          <p:cNvSpPr txBox="1">
            <a:spLocks noChangeArrowheads="1"/>
          </p:cNvSpPr>
          <p:nvPr/>
        </p:nvSpPr>
        <p:spPr bwMode="auto">
          <a:xfrm>
            <a:off x="4953000" y="1422400"/>
            <a:ext cx="379614" cy="400110"/>
          </a:xfrm>
          <a:prstGeom prst="rect">
            <a:avLst/>
          </a:prstGeom>
          <a:noFill/>
          <a:ln w="38100">
            <a:solidFill>
              <a:schemeClr val="tx1"/>
            </a:solidFill>
            <a:miter lim="800000"/>
            <a:headEnd/>
            <a:tailEnd/>
          </a:ln>
          <a:effectLst/>
        </p:spPr>
        <p:txBody>
          <a:bodyPr wrap="none">
            <a:prstTxWarp prst="textNoShape">
              <a:avLst/>
            </a:prstTxWarp>
            <a:spAutoFit/>
          </a:bodyPr>
          <a:lstStyle/>
          <a:p>
            <a:r>
              <a:rPr lang="en-US" sz="2000">
                <a:solidFill>
                  <a:schemeClr val="accent2"/>
                </a:solidFill>
              </a:rPr>
              <a:t>$</a:t>
            </a:r>
            <a:r>
              <a:rPr lang="en-US" sz="2000" baseline="-25000">
                <a:solidFill>
                  <a:schemeClr val="accent2"/>
                </a:solidFill>
              </a:rPr>
              <a:t>2</a:t>
            </a:r>
            <a:endParaRPr lang="en-US" sz="2000">
              <a:solidFill>
                <a:schemeClr val="accent2"/>
              </a:solidFill>
            </a:endParaRPr>
          </a:p>
        </p:txBody>
      </p:sp>
      <p:sp>
        <p:nvSpPr>
          <p:cNvPr id="3009544" name="Line 8"/>
          <p:cNvSpPr>
            <a:spLocks noChangeShapeType="1"/>
          </p:cNvSpPr>
          <p:nvPr/>
        </p:nvSpPr>
        <p:spPr bwMode="auto">
          <a:xfrm>
            <a:off x="4791075" y="1293813"/>
            <a:ext cx="665163"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45" name="Line 9"/>
          <p:cNvSpPr>
            <a:spLocks noChangeShapeType="1"/>
          </p:cNvSpPr>
          <p:nvPr/>
        </p:nvSpPr>
        <p:spPr bwMode="auto">
          <a:xfrm>
            <a:off x="4791075" y="1916113"/>
            <a:ext cx="665163"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46" name="Line 10"/>
          <p:cNvSpPr>
            <a:spLocks noChangeShapeType="1"/>
          </p:cNvSpPr>
          <p:nvPr/>
        </p:nvSpPr>
        <p:spPr bwMode="auto">
          <a:xfrm>
            <a:off x="4948238" y="1143000"/>
            <a:ext cx="0" cy="88582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47" name="Rectangle 11"/>
          <p:cNvSpPr>
            <a:spLocks noChangeArrowheads="1"/>
          </p:cNvSpPr>
          <p:nvPr/>
        </p:nvSpPr>
        <p:spPr bwMode="auto">
          <a:xfrm>
            <a:off x="6076950" y="981075"/>
            <a:ext cx="771525" cy="1533525"/>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9548" name="Text Box 12"/>
          <p:cNvSpPr txBox="1">
            <a:spLocks noChangeArrowheads="1"/>
          </p:cNvSpPr>
          <p:nvPr/>
        </p:nvSpPr>
        <p:spPr bwMode="auto">
          <a:xfrm>
            <a:off x="6286679" y="1163638"/>
            <a:ext cx="441146" cy="720710"/>
          </a:xfrm>
          <a:prstGeom prst="rect">
            <a:avLst/>
          </a:prstGeom>
          <a:noFill/>
          <a:ln w="28575">
            <a:noFill/>
            <a:miter lim="800000"/>
            <a:headEnd/>
            <a:tailEnd/>
          </a:ln>
          <a:effectLst/>
        </p:spPr>
        <p:txBody>
          <a:bodyPr vert="eaVert" wrap="none">
            <a:prstTxWarp prst="textNoShape">
              <a:avLst/>
            </a:prstTxWarp>
            <a:spAutoFit/>
          </a:bodyPr>
          <a:lstStyle/>
          <a:p>
            <a:r>
              <a:rPr lang="en-US" sz="2000">
                <a:solidFill>
                  <a:schemeClr val="accent2"/>
                </a:solidFill>
              </a:rPr>
              <a:t>DRAM</a:t>
            </a:r>
          </a:p>
        </p:txBody>
      </p:sp>
      <p:sp>
        <p:nvSpPr>
          <p:cNvPr id="3009549" name="Line 13"/>
          <p:cNvSpPr>
            <a:spLocks noChangeShapeType="1"/>
          </p:cNvSpPr>
          <p:nvPr/>
        </p:nvSpPr>
        <p:spPr bwMode="auto">
          <a:xfrm flipV="1">
            <a:off x="5486400" y="1504950"/>
            <a:ext cx="581025"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09550" name="Rectangle 14"/>
          <p:cNvSpPr>
            <a:spLocks noChangeArrowheads="1"/>
          </p:cNvSpPr>
          <p:nvPr/>
        </p:nvSpPr>
        <p:spPr bwMode="auto">
          <a:xfrm>
            <a:off x="3314700" y="1295400"/>
            <a:ext cx="571500" cy="457200"/>
          </a:xfrm>
          <a:prstGeom prst="rect">
            <a:avLst/>
          </a:prstGeom>
          <a:noFill/>
          <a:ln w="38100">
            <a:solidFill>
              <a:schemeClr val="tx1"/>
            </a:solidFill>
            <a:miter lim="800000"/>
            <a:headEnd/>
            <a:tailEnd/>
          </a:ln>
          <a:effectLst/>
        </p:spPr>
        <p:txBody>
          <a:bodyPr wrap="none" anchor="ctr">
            <a:prstTxWarp prst="textNoShape">
              <a:avLst/>
            </a:prstTxWarp>
          </a:bodyPr>
          <a:lstStyle/>
          <a:p>
            <a:endParaRPr lang="en-US"/>
          </a:p>
        </p:txBody>
      </p:sp>
      <p:sp>
        <p:nvSpPr>
          <p:cNvPr id="3009551" name="Text Box 15"/>
          <p:cNvSpPr txBox="1">
            <a:spLocks noChangeArrowheads="1"/>
          </p:cNvSpPr>
          <p:nvPr/>
        </p:nvSpPr>
        <p:spPr bwMode="auto">
          <a:xfrm>
            <a:off x="3441700" y="1325563"/>
            <a:ext cx="301635" cy="400110"/>
          </a:xfrm>
          <a:prstGeom prst="rect">
            <a:avLst/>
          </a:prstGeom>
          <a:noFill/>
          <a:ln w="38100">
            <a:solidFill>
              <a:schemeClr val="tx1"/>
            </a:solidFill>
            <a:miter lim="800000"/>
            <a:headEnd/>
            <a:tailEnd/>
          </a:ln>
          <a:effectLst/>
        </p:spPr>
        <p:txBody>
          <a:bodyPr wrap="none">
            <a:prstTxWarp prst="textNoShape">
              <a:avLst/>
            </a:prstTxWarp>
            <a:spAutoFit/>
          </a:bodyPr>
          <a:lstStyle/>
          <a:p>
            <a:r>
              <a:rPr lang="en-US" sz="2000">
                <a:solidFill>
                  <a:schemeClr val="accent2"/>
                </a:solidFill>
              </a:rPr>
              <a:t>$</a:t>
            </a:r>
          </a:p>
        </p:txBody>
      </p:sp>
      <p:sp>
        <p:nvSpPr>
          <p:cNvPr id="3009552" name="Line 16"/>
          <p:cNvSpPr>
            <a:spLocks noChangeShapeType="1"/>
          </p:cNvSpPr>
          <p:nvPr/>
        </p:nvSpPr>
        <p:spPr bwMode="auto">
          <a:xfrm>
            <a:off x="3314700" y="1381125"/>
            <a:ext cx="561975"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53" name="Line 17"/>
          <p:cNvSpPr>
            <a:spLocks noChangeShapeType="1"/>
          </p:cNvSpPr>
          <p:nvPr/>
        </p:nvSpPr>
        <p:spPr bwMode="auto">
          <a:xfrm>
            <a:off x="3314700" y="1695450"/>
            <a:ext cx="561975" cy="0"/>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54" name="Line 18"/>
          <p:cNvSpPr>
            <a:spLocks noChangeShapeType="1"/>
          </p:cNvSpPr>
          <p:nvPr/>
        </p:nvSpPr>
        <p:spPr bwMode="auto">
          <a:xfrm>
            <a:off x="3448050" y="1304925"/>
            <a:ext cx="0" cy="447675"/>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009555" name="Rectangle 19"/>
          <p:cNvSpPr>
            <a:spLocks noChangeArrowheads="1"/>
          </p:cNvSpPr>
          <p:nvPr/>
        </p:nvSpPr>
        <p:spPr bwMode="auto">
          <a:xfrm>
            <a:off x="4686300" y="857250"/>
            <a:ext cx="2266950" cy="2434362"/>
          </a:xfrm>
          <a:prstGeom prst="rect">
            <a:avLst/>
          </a:prstGeom>
          <a:noFill/>
          <a:ln w="28575">
            <a:solidFill>
              <a:schemeClr val="tx1"/>
            </a:solidFill>
            <a:miter lim="800000"/>
            <a:headEnd/>
            <a:tailEnd/>
          </a:ln>
          <a:effectLst/>
        </p:spPr>
        <p:txBody>
          <a:bodyPr wrap="none" anchor="ctr">
            <a:prstTxWarp prst="textNoShape">
              <a:avLst/>
            </a:prstTxWarp>
          </a:bodyPr>
          <a:lstStyle/>
          <a:p>
            <a:endParaRPr lang="en-US"/>
          </a:p>
        </p:txBody>
      </p:sp>
      <p:sp>
        <p:nvSpPr>
          <p:cNvPr id="3009556" name="Line 20"/>
          <p:cNvSpPr>
            <a:spLocks noChangeShapeType="1"/>
          </p:cNvSpPr>
          <p:nvPr/>
        </p:nvSpPr>
        <p:spPr bwMode="auto">
          <a:xfrm>
            <a:off x="3876675" y="1524000"/>
            <a:ext cx="781050" cy="0"/>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009557" name="Line 21"/>
          <p:cNvSpPr>
            <a:spLocks noChangeShapeType="1"/>
          </p:cNvSpPr>
          <p:nvPr/>
        </p:nvSpPr>
        <p:spPr bwMode="auto">
          <a:xfrm>
            <a:off x="2571750" y="2124075"/>
            <a:ext cx="1028700"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58" name="Text Box 22"/>
          <p:cNvSpPr txBox="1">
            <a:spLocks noChangeArrowheads="1"/>
          </p:cNvSpPr>
          <p:nvPr/>
        </p:nvSpPr>
        <p:spPr bwMode="auto">
          <a:xfrm>
            <a:off x="2441575" y="2144713"/>
            <a:ext cx="1014413" cy="822325"/>
          </a:xfrm>
          <a:prstGeom prst="rect">
            <a:avLst/>
          </a:prstGeom>
          <a:noFill/>
          <a:ln w="12700">
            <a:noFill/>
            <a:miter lim="800000"/>
            <a:headEnd/>
            <a:tailEnd/>
          </a:ln>
          <a:effectLst/>
        </p:spPr>
        <p:txBody>
          <a:bodyPr wrap="none">
            <a:prstTxWarp prst="textNoShape">
              <a:avLst/>
            </a:prstTxWarp>
            <a:spAutoFit/>
          </a:bodyPr>
          <a:lstStyle/>
          <a:p>
            <a:r>
              <a:rPr lang="en-US" sz="2400"/>
              <a:t>L1 hit </a:t>
            </a:r>
          </a:p>
          <a:p>
            <a:r>
              <a:rPr lang="en-US" sz="2400"/>
              <a:t>time</a:t>
            </a:r>
            <a:endParaRPr lang="en-US" sz="2400">
              <a:solidFill>
                <a:schemeClr val="accent2"/>
              </a:solidFill>
            </a:endParaRPr>
          </a:p>
        </p:txBody>
      </p:sp>
      <p:sp>
        <p:nvSpPr>
          <p:cNvPr id="3009559" name="Line 23"/>
          <p:cNvSpPr>
            <a:spLocks noChangeShapeType="1"/>
          </p:cNvSpPr>
          <p:nvPr/>
        </p:nvSpPr>
        <p:spPr bwMode="auto">
          <a:xfrm>
            <a:off x="3629025" y="2971800"/>
            <a:ext cx="1076325"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60" name="Text Box 24"/>
          <p:cNvSpPr txBox="1">
            <a:spLocks noChangeArrowheads="1"/>
          </p:cNvSpPr>
          <p:nvPr/>
        </p:nvSpPr>
        <p:spPr bwMode="auto">
          <a:xfrm>
            <a:off x="3336925" y="3154363"/>
            <a:ext cx="1966404" cy="830997"/>
          </a:xfrm>
          <a:prstGeom prst="rect">
            <a:avLst/>
          </a:prstGeom>
          <a:noFill/>
          <a:ln w="12700">
            <a:noFill/>
            <a:miter lim="800000"/>
            <a:headEnd/>
            <a:tailEnd/>
          </a:ln>
          <a:effectLst/>
        </p:spPr>
        <p:txBody>
          <a:bodyPr wrap="none">
            <a:prstTxWarp prst="textNoShape">
              <a:avLst/>
            </a:prstTxWarp>
            <a:spAutoFit/>
          </a:bodyPr>
          <a:lstStyle/>
          <a:p>
            <a:r>
              <a:rPr lang="en-US" sz="2400" dirty="0"/>
              <a:t>L1 Miss Rate</a:t>
            </a:r>
            <a:endParaRPr lang="en-US" sz="2400" dirty="0">
              <a:solidFill>
                <a:schemeClr val="accent2"/>
              </a:solidFill>
            </a:endParaRPr>
          </a:p>
          <a:p>
            <a:r>
              <a:rPr lang="en-US" sz="2400" dirty="0">
                <a:solidFill>
                  <a:schemeClr val="accent4"/>
                </a:solidFill>
              </a:rPr>
              <a:t>L1 Miss Penalty</a:t>
            </a:r>
          </a:p>
        </p:txBody>
      </p:sp>
      <p:sp>
        <p:nvSpPr>
          <p:cNvPr id="3009561" name="Line 25"/>
          <p:cNvSpPr>
            <a:spLocks noChangeShapeType="1"/>
          </p:cNvSpPr>
          <p:nvPr/>
        </p:nvSpPr>
        <p:spPr bwMode="auto">
          <a:xfrm>
            <a:off x="3609975" y="1771650"/>
            <a:ext cx="0" cy="1190625"/>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3009562" name="Text Box 26"/>
          <p:cNvSpPr txBox="1">
            <a:spLocks noChangeArrowheads="1"/>
          </p:cNvSpPr>
          <p:nvPr/>
        </p:nvSpPr>
        <p:spPr bwMode="auto">
          <a:xfrm>
            <a:off x="304800" y="3733800"/>
            <a:ext cx="6431418" cy="830997"/>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Avg</a:t>
            </a:r>
            <a:r>
              <a:rPr lang="en-US" sz="2400" b="1" dirty="0">
                <a:solidFill>
                  <a:schemeClr val="tx1"/>
                </a:solidFill>
              </a:rPr>
              <a:t> </a:t>
            </a:r>
            <a:r>
              <a:rPr lang="en-US" sz="2400" b="1" dirty="0" err="1">
                <a:solidFill>
                  <a:schemeClr val="tx1"/>
                </a:solidFill>
              </a:rPr>
              <a:t>Mem</a:t>
            </a:r>
            <a:r>
              <a:rPr lang="en-US" sz="2400" b="1" dirty="0">
                <a:solidFill>
                  <a:schemeClr val="tx1"/>
                </a:solidFill>
              </a:rPr>
              <a:t> Access Time</a:t>
            </a:r>
            <a:r>
              <a:rPr lang="en-US" sz="2400" b="1" dirty="0"/>
              <a:t> </a:t>
            </a:r>
            <a:r>
              <a:rPr lang="en-US" sz="2400" b="1" dirty="0">
                <a:solidFill>
                  <a:schemeClr val="tx1"/>
                </a:solidFill>
              </a:rPr>
              <a:t>=</a:t>
            </a:r>
            <a:r>
              <a:rPr lang="en-US" sz="2400" b="1" dirty="0"/>
              <a:t> </a:t>
            </a:r>
          </a:p>
          <a:p>
            <a:r>
              <a:rPr lang="en-US" sz="2400" b="1" dirty="0"/>
              <a:t>	L1 Hit Time + L1 Miss Rate * </a:t>
            </a:r>
            <a:r>
              <a:rPr lang="en-US" sz="2400" b="1" dirty="0">
                <a:solidFill>
                  <a:schemeClr val="accent4"/>
                </a:solidFill>
              </a:rPr>
              <a:t>L1 Miss Penalty</a:t>
            </a:r>
            <a:endParaRPr lang="en-US" sz="2400" dirty="0">
              <a:solidFill>
                <a:schemeClr val="accent4"/>
              </a:solidFill>
            </a:endParaRPr>
          </a:p>
        </p:txBody>
      </p:sp>
      <p:sp>
        <p:nvSpPr>
          <p:cNvPr id="3009563" name="Text Box 27"/>
          <p:cNvSpPr txBox="1">
            <a:spLocks noChangeArrowheads="1"/>
          </p:cNvSpPr>
          <p:nvPr/>
        </p:nvSpPr>
        <p:spPr bwMode="auto">
          <a:xfrm>
            <a:off x="304800" y="4572000"/>
            <a:ext cx="6431418" cy="830997"/>
          </a:xfrm>
          <a:prstGeom prst="rect">
            <a:avLst/>
          </a:prstGeom>
          <a:noFill/>
          <a:ln w="12700">
            <a:noFill/>
            <a:miter lim="800000"/>
            <a:headEnd/>
            <a:tailEnd/>
          </a:ln>
          <a:effectLst/>
        </p:spPr>
        <p:txBody>
          <a:bodyPr wrap="none">
            <a:prstTxWarp prst="textNoShape">
              <a:avLst/>
            </a:prstTxWarp>
            <a:spAutoFit/>
          </a:bodyPr>
          <a:lstStyle/>
          <a:p>
            <a:r>
              <a:rPr lang="en-US" sz="2400" b="1" dirty="0">
                <a:solidFill>
                  <a:schemeClr val="accent4"/>
                </a:solidFill>
              </a:rPr>
              <a:t>L1 Miss Penalty = </a:t>
            </a:r>
          </a:p>
          <a:p>
            <a:r>
              <a:rPr lang="en-US" sz="2400" b="1" dirty="0"/>
              <a:t>	</a:t>
            </a:r>
            <a:r>
              <a:rPr lang="en-US" sz="2400" b="1" dirty="0">
                <a:solidFill>
                  <a:schemeClr val="accent3"/>
                </a:solidFill>
              </a:rPr>
              <a:t>L2 Hit Time + L2 Miss Rate * L2 Miss Penalty</a:t>
            </a:r>
          </a:p>
        </p:txBody>
      </p:sp>
      <p:sp>
        <p:nvSpPr>
          <p:cNvPr id="3009564" name="Rectangle 28"/>
          <p:cNvSpPr>
            <a:spLocks noChangeArrowheads="1"/>
          </p:cNvSpPr>
          <p:nvPr/>
        </p:nvSpPr>
        <p:spPr bwMode="auto">
          <a:xfrm>
            <a:off x="338138" y="5408613"/>
            <a:ext cx="6655613" cy="1200328"/>
          </a:xfrm>
          <a:prstGeom prst="rect">
            <a:avLst/>
          </a:prstGeom>
          <a:noFill/>
          <a:ln w="12700">
            <a:noFill/>
            <a:miter lim="800000"/>
            <a:headEnd/>
            <a:tailEnd/>
          </a:ln>
          <a:effectLst/>
        </p:spPr>
        <p:txBody>
          <a:bodyPr wrap="none">
            <a:prstTxWarp prst="textNoShape">
              <a:avLst/>
            </a:prstTxWarp>
            <a:spAutoFit/>
          </a:bodyPr>
          <a:lstStyle/>
          <a:p>
            <a:r>
              <a:rPr lang="en-US" sz="2400" b="1" dirty="0" err="1">
                <a:solidFill>
                  <a:schemeClr val="tx1"/>
                </a:solidFill>
              </a:rPr>
              <a:t>Avg</a:t>
            </a:r>
            <a:r>
              <a:rPr lang="en-US" sz="2400" b="1" dirty="0">
                <a:solidFill>
                  <a:schemeClr val="tx1"/>
                </a:solidFill>
              </a:rPr>
              <a:t> </a:t>
            </a:r>
            <a:r>
              <a:rPr lang="en-US" sz="2400" b="1" dirty="0" err="1">
                <a:solidFill>
                  <a:schemeClr val="tx1"/>
                </a:solidFill>
              </a:rPr>
              <a:t>Mem</a:t>
            </a:r>
            <a:r>
              <a:rPr lang="en-US" sz="2400" b="1" dirty="0">
                <a:solidFill>
                  <a:schemeClr val="tx1"/>
                </a:solidFill>
              </a:rPr>
              <a:t> Access Time</a:t>
            </a:r>
            <a:r>
              <a:rPr lang="en-US" sz="2400" b="1" dirty="0"/>
              <a:t> </a:t>
            </a:r>
            <a:r>
              <a:rPr lang="en-US" sz="2400" b="1" dirty="0">
                <a:solidFill>
                  <a:schemeClr val="tx1"/>
                </a:solidFill>
              </a:rPr>
              <a:t>=</a:t>
            </a:r>
            <a:r>
              <a:rPr lang="en-US" sz="2400" b="1" dirty="0"/>
              <a:t> </a:t>
            </a:r>
          </a:p>
          <a:p>
            <a:r>
              <a:rPr lang="en-US" sz="2400" b="1" dirty="0"/>
              <a:t>	L1 Hit Time + L1 Miss Rate</a:t>
            </a:r>
            <a:r>
              <a:rPr lang="en-US" sz="2400" b="1" dirty="0">
                <a:solidFill>
                  <a:schemeClr val="accent2"/>
                </a:solidFill>
              </a:rPr>
              <a:t> </a:t>
            </a:r>
            <a:r>
              <a:rPr lang="en-US" sz="2400" b="1" dirty="0">
                <a:solidFill>
                  <a:schemeClr val="accent3"/>
                </a:solidFill>
              </a:rPr>
              <a:t>*</a:t>
            </a:r>
            <a:r>
              <a:rPr lang="en-US" sz="2400" b="1" dirty="0">
                <a:solidFill>
                  <a:srgbClr val="008000"/>
                </a:solidFill>
              </a:rPr>
              <a:t> </a:t>
            </a:r>
            <a:br>
              <a:rPr lang="en-US" sz="2400" b="1" dirty="0">
                <a:solidFill>
                  <a:srgbClr val="008000"/>
                </a:solidFill>
              </a:rPr>
            </a:br>
            <a:r>
              <a:rPr lang="en-US" sz="2400" b="1" dirty="0">
                <a:solidFill>
                  <a:srgbClr val="008000"/>
                </a:solidFill>
              </a:rPr>
              <a:t>	</a:t>
            </a:r>
            <a:r>
              <a:rPr lang="en-US" sz="2400" b="1" dirty="0">
                <a:solidFill>
                  <a:schemeClr val="accent3"/>
                </a:solidFill>
              </a:rPr>
              <a:t>(L2 Hit Time +  L2 Miss Rate * L2 Miss Penalty</a:t>
            </a:r>
            <a:r>
              <a:rPr lang="en-US" sz="1800" b="1" dirty="0">
                <a:solidFill>
                  <a:schemeClr val="accent3"/>
                </a:solidFill>
              </a:rPr>
              <a:t>)</a:t>
            </a:r>
          </a:p>
        </p:txBody>
      </p:sp>
      <p:grpSp>
        <p:nvGrpSpPr>
          <p:cNvPr id="2" name="Group 29"/>
          <p:cNvGrpSpPr>
            <a:grpSpLocks/>
          </p:cNvGrpSpPr>
          <p:nvPr/>
        </p:nvGrpSpPr>
        <p:grpSpPr bwMode="auto">
          <a:xfrm>
            <a:off x="3629025" y="2047876"/>
            <a:ext cx="3208338" cy="1298576"/>
            <a:chOff x="2286" y="1290"/>
            <a:chExt cx="2021" cy="818"/>
          </a:xfrm>
        </p:grpSpPr>
        <p:sp>
          <p:nvSpPr>
            <p:cNvPr id="3009566" name="Line 30"/>
            <p:cNvSpPr>
              <a:spLocks noChangeShapeType="1"/>
            </p:cNvSpPr>
            <p:nvPr/>
          </p:nvSpPr>
          <p:spPr bwMode="auto">
            <a:xfrm>
              <a:off x="2286" y="1338"/>
              <a:ext cx="972"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67" name="Text Box 31"/>
            <p:cNvSpPr txBox="1">
              <a:spLocks noChangeArrowheads="1"/>
            </p:cNvSpPr>
            <p:nvPr/>
          </p:nvSpPr>
          <p:spPr bwMode="auto">
            <a:xfrm>
              <a:off x="2366" y="1291"/>
              <a:ext cx="512" cy="523"/>
            </a:xfrm>
            <a:prstGeom prst="rect">
              <a:avLst/>
            </a:prstGeom>
            <a:noFill/>
            <a:ln w="12700">
              <a:noFill/>
              <a:miter lim="800000"/>
              <a:headEnd/>
              <a:tailEnd/>
            </a:ln>
            <a:effectLst/>
          </p:spPr>
          <p:txBody>
            <a:bodyPr wrap="none">
              <a:prstTxWarp prst="textNoShape">
                <a:avLst/>
              </a:prstTxWarp>
              <a:spAutoFit/>
            </a:bodyPr>
            <a:lstStyle/>
            <a:p>
              <a:r>
                <a:rPr lang="en-US" sz="2400" dirty="0">
                  <a:solidFill>
                    <a:schemeClr val="accent3"/>
                  </a:solidFill>
                </a:rPr>
                <a:t>L2 hit </a:t>
              </a:r>
            </a:p>
            <a:p>
              <a:r>
                <a:rPr lang="en-US" sz="2400" dirty="0">
                  <a:solidFill>
                    <a:schemeClr val="accent3"/>
                  </a:solidFill>
                </a:rPr>
                <a:t>time</a:t>
              </a:r>
            </a:p>
          </p:txBody>
        </p:sp>
        <p:sp>
          <p:nvSpPr>
            <p:cNvPr id="3009568" name="Line 32"/>
            <p:cNvSpPr>
              <a:spLocks noChangeShapeType="1"/>
            </p:cNvSpPr>
            <p:nvPr/>
          </p:nvSpPr>
          <p:spPr bwMode="auto">
            <a:xfrm>
              <a:off x="3234" y="1290"/>
              <a:ext cx="3" cy="336"/>
            </a:xfrm>
            <a:prstGeom prst="line">
              <a:avLst/>
            </a:prstGeom>
            <a:noFill/>
            <a:ln w="38100">
              <a:solidFill>
                <a:schemeClr val="accent2"/>
              </a:solidFill>
              <a:round/>
              <a:headEnd/>
              <a:tailEnd/>
            </a:ln>
            <a:effectLst/>
          </p:spPr>
          <p:txBody>
            <a:bodyPr wrap="none" anchor="ctr">
              <a:prstTxWarp prst="textNoShape">
                <a:avLst/>
              </a:prstTxWarp>
            </a:bodyPr>
            <a:lstStyle/>
            <a:p>
              <a:endParaRPr lang="en-US"/>
            </a:p>
          </p:txBody>
        </p:sp>
        <p:sp>
          <p:nvSpPr>
            <p:cNvPr id="3009569" name="Line 33"/>
            <p:cNvSpPr>
              <a:spLocks noChangeShapeType="1"/>
            </p:cNvSpPr>
            <p:nvPr/>
          </p:nvSpPr>
          <p:spPr bwMode="auto">
            <a:xfrm>
              <a:off x="3240" y="1542"/>
              <a:ext cx="582" cy="0"/>
            </a:xfrm>
            <a:prstGeom prst="line">
              <a:avLst/>
            </a:prstGeom>
            <a:noFill/>
            <a:ln w="38100">
              <a:solidFill>
                <a:schemeClr val="accent2"/>
              </a:solidFill>
              <a:round/>
              <a:headEnd type="arrow" w="med" len="med"/>
              <a:tailEnd type="arrow" w="med" len="med"/>
            </a:ln>
            <a:effectLst/>
          </p:spPr>
          <p:txBody>
            <a:bodyPr wrap="none" anchor="ctr">
              <a:prstTxWarp prst="textNoShape">
                <a:avLst/>
              </a:prstTxWarp>
            </a:bodyPr>
            <a:lstStyle/>
            <a:p>
              <a:endParaRPr lang="en-US"/>
            </a:p>
          </p:txBody>
        </p:sp>
        <p:sp>
          <p:nvSpPr>
            <p:cNvPr id="3009570" name="Text Box 34"/>
            <p:cNvSpPr txBox="1">
              <a:spLocks noChangeArrowheads="1"/>
            </p:cNvSpPr>
            <p:nvPr/>
          </p:nvSpPr>
          <p:spPr bwMode="auto">
            <a:xfrm>
              <a:off x="3068" y="1585"/>
              <a:ext cx="1239" cy="523"/>
            </a:xfrm>
            <a:prstGeom prst="rect">
              <a:avLst/>
            </a:prstGeom>
            <a:noFill/>
            <a:ln w="12700">
              <a:noFill/>
              <a:miter lim="800000"/>
              <a:headEnd/>
              <a:tailEnd/>
            </a:ln>
            <a:effectLst/>
          </p:spPr>
          <p:txBody>
            <a:bodyPr wrap="none">
              <a:prstTxWarp prst="textNoShape">
                <a:avLst/>
              </a:prstTxWarp>
              <a:spAutoFit/>
            </a:bodyPr>
            <a:lstStyle/>
            <a:p>
              <a:r>
                <a:rPr lang="en-US" sz="2400">
                  <a:solidFill>
                    <a:schemeClr val="accent3"/>
                  </a:solidFill>
                </a:rPr>
                <a:t>L2 Miss Rate</a:t>
              </a:r>
            </a:p>
            <a:p>
              <a:r>
                <a:rPr lang="en-US" sz="2400">
                  <a:solidFill>
                    <a:schemeClr val="accent3"/>
                  </a:solidFill>
                </a:rPr>
                <a:t>L2 Miss Penalty</a:t>
              </a:r>
            </a:p>
          </p:txBody>
        </p:sp>
      </p:grpSp>
      <p:sp>
        <p:nvSpPr>
          <p:cNvPr id="3009571" name="Line 35"/>
          <p:cNvSpPr>
            <a:spLocks noChangeShapeType="1"/>
          </p:cNvSpPr>
          <p:nvPr/>
        </p:nvSpPr>
        <p:spPr bwMode="auto">
          <a:xfrm>
            <a:off x="609600" y="4605338"/>
            <a:ext cx="8534400" cy="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sz="21300"/>
          </a:p>
        </p:txBody>
      </p:sp>
      <p:sp>
        <p:nvSpPr>
          <p:cNvPr id="3009572" name="Line 36"/>
          <p:cNvSpPr>
            <a:spLocks noChangeShapeType="1"/>
          </p:cNvSpPr>
          <p:nvPr/>
        </p:nvSpPr>
        <p:spPr bwMode="auto">
          <a:xfrm>
            <a:off x="609600" y="5432425"/>
            <a:ext cx="8534400" cy="0"/>
          </a:xfrm>
          <a:prstGeom prst="line">
            <a:avLst/>
          </a:prstGeom>
          <a:noFill/>
          <a:ln w="12700">
            <a:solidFill>
              <a:schemeClr val="tx1"/>
            </a:solidFill>
            <a:round/>
            <a:headEnd/>
            <a:tailEnd/>
          </a:ln>
          <a:effectLst/>
        </p:spPr>
        <p:txBody>
          <a:bodyPr wrap="none" anchor="ctr">
            <a:prstTxWarp prst="textNoShape">
              <a:avLst/>
            </a:prstTxWarp>
            <a:spAutoFit/>
          </a:bodyPr>
          <a:lstStyle/>
          <a:p>
            <a:endParaRPr lang="en-US" sz="21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095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09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9563" grpId="0" autoUpdateAnimBg="0"/>
      <p:bldP spid="3009564" grpId="0" autoUpdateAnimBg="0"/>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4658" name="Rectangle 2"/>
          <p:cNvSpPr>
            <a:spLocks noGrp="1" noChangeArrowheads="1"/>
          </p:cNvSpPr>
          <p:nvPr>
            <p:ph type="title"/>
          </p:nvPr>
        </p:nvSpPr>
        <p:spPr/>
        <p:txBody>
          <a:bodyPr/>
          <a:lstStyle/>
          <a:p>
            <a:r>
              <a:rPr lang="en-US" smtClean="0"/>
              <a:t>Example</a:t>
            </a:r>
            <a:endParaRPr lang="en-US"/>
          </a:p>
        </p:txBody>
      </p:sp>
      <p:sp>
        <p:nvSpPr>
          <p:cNvPr id="3014659" name="Rectangle 3"/>
          <p:cNvSpPr>
            <a:spLocks noGrp="1" noChangeArrowheads="1"/>
          </p:cNvSpPr>
          <p:nvPr>
            <p:ph type="body" idx="1"/>
          </p:nvPr>
        </p:nvSpPr>
        <p:spPr/>
        <p:txBody>
          <a:bodyPr/>
          <a:lstStyle/>
          <a:p>
            <a:r>
              <a:rPr lang="en-US" dirty="0" smtClean="0"/>
              <a:t>Assume </a:t>
            </a:r>
          </a:p>
          <a:p>
            <a:pPr lvl="1"/>
            <a:r>
              <a:rPr lang="en-US" dirty="0" smtClean="0"/>
              <a:t>Hit Time = 1 cycle</a:t>
            </a:r>
          </a:p>
          <a:p>
            <a:pPr lvl="1"/>
            <a:r>
              <a:rPr lang="en-US" dirty="0" smtClean="0"/>
              <a:t>Miss rate = 5%</a:t>
            </a:r>
          </a:p>
          <a:p>
            <a:pPr lvl="1"/>
            <a:r>
              <a:rPr lang="en-US" dirty="0" smtClean="0"/>
              <a:t>Miss penalty = 20 cycles</a:t>
            </a:r>
          </a:p>
          <a:p>
            <a:pPr lvl="1"/>
            <a:r>
              <a:rPr lang="en-US" dirty="0" smtClean="0"/>
              <a:t>Calculate AMAT…</a:t>
            </a:r>
          </a:p>
          <a:p>
            <a:r>
              <a:rPr lang="en-US" dirty="0" err="1" smtClean="0"/>
              <a:t>Avg</a:t>
            </a:r>
            <a:r>
              <a:rPr lang="en-US" dirty="0" smtClean="0"/>
              <a:t> </a:t>
            </a:r>
            <a:r>
              <a:rPr lang="en-US" dirty="0" err="1" smtClean="0"/>
              <a:t>mem</a:t>
            </a:r>
            <a:r>
              <a:rPr lang="en-US" dirty="0" smtClean="0"/>
              <a:t> access time </a:t>
            </a:r>
          </a:p>
          <a:p>
            <a:pPr lvl="1">
              <a:buNone/>
            </a:pPr>
            <a:r>
              <a:rPr lang="en-US" dirty="0" smtClean="0"/>
              <a:t>= 1 + 0.05 </a:t>
            </a:r>
            <a:r>
              <a:rPr lang="en-US" dirty="0" err="1" smtClean="0"/>
              <a:t>x</a:t>
            </a:r>
            <a:r>
              <a:rPr lang="en-US" dirty="0" smtClean="0"/>
              <a:t> 20</a:t>
            </a:r>
          </a:p>
          <a:p>
            <a:pPr lvl="1">
              <a:buNone/>
            </a:pPr>
            <a:r>
              <a:rPr lang="en-US" dirty="0" smtClean="0"/>
              <a:t>= 1 + 1 cycles</a:t>
            </a:r>
          </a:p>
          <a:p>
            <a:pPr lvl="1">
              <a:buNone/>
            </a:pPr>
            <a:r>
              <a:rPr lang="en-US" dirty="0" smtClean="0"/>
              <a:t>= 2 cycles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14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0146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0146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0146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0146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146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0146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30146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014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4659" grpId="0" build="p" autoUpdateAnimBg="0"/>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6706" name="Rectangle 2"/>
          <p:cNvSpPr>
            <a:spLocks noGrp="1" noChangeArrowheads="1"/>
          </p:cNvSpPr>
          <p:nvPr>
            <p:ph type="title"/>
          </p:nvPr>
        </p:nvSpPr>
        <p:spPr/>
        <p:txBody>
          <a:bodyPr/>
          <a:lstStyle/>
          <a:p>
            <a:r>
              <a:rPr lang="en-US" smtClean="0"/>
              <a:t>Ways to reduce miss rate</a:t>
            </a:r>
            <a:endParaRPr lang="en-US"/>
          </a:p>
        </p:txBody>
      </p:sp>
      <p:sp>
        <p:nvSpPr>
          <p:cNvPr id="3016707" name="Rectangle 3"/>
          <p:cNvSpPr>
            <a:spLocks noGrp="1" noChangeArrowheads="1"/>
          </p:cNvSpPr>
          <p:nvPr>
            <p:ph type="body" idx="1"/>
          </p:nvPr>
        </p:nvSpPr>
        <p:spPr/>
        <p:txBody>
          <a:bodyPr/>
          <a:lstStyle/>
          <a:p>
            <a:r>
              <a:rPr lang="en-US" smtClean="0"/>
              <a:t>Larger cache</a:t>
            </a:r>
          </a:p>
          <a:p>
            <a:pPr lvl="1"/>
            <a:r>
              <a:rPr lang="en-US" smtClean="0"/>
              <a:t>limited by cost and technology</a:t>
            </a:r>
          </a:p>
          <a:p>
            <a:pPr lvl="1"/>
            <a:r>
              <a:rPr lang="en-US" smtClean="0"/>
              <a:t>hit time of first level cache &lt; cycle time (bigger caches are slower)</a:t>
            </a:r>
          </a:p>
          <a:p>
            <a:r>
              <a:rPr lang="en-US" smtClean="0"/>
              <a:t>More places in the cache to put each block of memory – associativity</a:t>
            </a:r>
          </a:p>
          <a:p>
            <a:pPr lvl="1"/>
            <a:r>
              <a:rPr lang="en-US" smtClean="0"/>
              <a:t>fully-associative</a:t>
            </a:r>
          </a:p>
          <a:p>
            <a:pPr lvl="2"/>
            <a:r>
              <a:rPr lang="en-US" smtClean="0"/>
              <a:t>any block any line</a:t>
            </a:r>
          </a:p>
          <a:p>
            <a:pPr lvl="1"/>
            <a:r>
              <a:rPr lang="en-US" smtClean="0"/>
              <a:t>N-way set associated</a:t>
            </a:r>
          </a:p>
          <a:p>
            <a:pPr lvl="2"/>
            <a:r>
              <a:rPr lang="en-US" smtClean="0"/>
              <a:t>N places for each block</a:t>
            </a:r>
          </a:p>
          <a:p>
            <a:pPr lvl="2"/>
            <a:r>
              <a:rPr lang="en-US" smtClean="0"/>
              <a:t>direct map: N=1 </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18754" name="Rectangle 2"/>
          <p:cNvSpPr>
            <a:spLocks noGrp="1" noChangeArrowheads="1"/>
          </p:cNvSpPr>
          <p:nvPr>
            <p:ph type="title"/>
          </p:nvPr>
        </p:nvSpPr>
        <p:spPr/>
        <p:txBody>
          <a:bodyPr/>
          <a:lstStyle/>
          <a:p>
            <a:r>
              <a:rPr lang="en-US" smtClean="0"/>
              <a:t>Typical Scale</a:t>
            </a:r>
            <a:endParaRPr lang="en-US"/>
          </a:p>
        </p:txBody>
      </p:sp>
      <p:sp>
        <p:nvSpPr>
          <p:cNvPr id="3018755" name="Rectangle 3"/>
          <p:cNvSpPr>
            <a:spLocks noGrp="1" noChangeArrowheads="1"/>
          </p:cNvSpPr>
          <p:nvPr>
            <p:ph type="body" idx="1"/>
          </p:nvPr>
        </p:nvSpPr>
        <p:spPr/>
        <p:txBody>
          <a:bodyPr/>
          <a:lstStyle/>
          <a:p>
            <a:r>
              <a:rPr lang="en-US" smtClean="0"/>
              <a:t>L1 </a:t>
            </a:r>
          </a:p>
          <a:p>
            <a:pPr lvl="1"/>
            <a:r>
              <a:rPr lang="en-US" smtClean="0"/>
              <a:t>size: tens of KB</a:t>
            </a:r>
          </a:p>
          <a:p>
            <a:pPr lvl="1"/>
            <a:r>
              <a:rPr lang="en-US" smtClean="0"/>
              <a:t>hit time: complete in one clock cycle</a:t>
            </a:r>
          </a:p>
          <a:p>
            <a:pPr lvl="1"/>
            <a:r>
              <a:rPr lang="en-US" smtClean="0"/>
              <a:t>miss rates: 1-5%</a:t>
            </a:r>
          </a:p>
          <a:p>
            <a:r>
              <a:rPr lang="en-US" smtClean="0"/>
              <a:t>L2:</a:t>
            </a:r>
          </a:p>
          <a:p>
            <a:pPr lvl="1"/>
            <a:r>
              <a:rPr lang="en-US" smtClean="0"/>
              <a:t>size: hundreds of KB</a:t>
            </a:r>
          </a:p>
          <a:p>
            <a:pPr lvl="1"/>
            <a:r>
              <a:rPr lang="en-US" smtClean="0"/>
              <a:t>hit time: few clock cycles</a:t>
            </a:r>
          </a:p>
          <a:p>
            <a:pPr lvl="1"/>
            <a:r>
              <a:rPr lang="en-US" smtClean="0"/>
              <a:t>miss rates: 10-20%</a:t>
            </a:r>
          </a:p>
          <a:p>
            <a:r>
              <a:rPr lang="en-US" smtClean="0"/>
              <a:t>L2 miss rate is fraction of L1 misses that also miss in L2</a:t>
            </a:r>
          </a:p>
          <a:p>
            <a:pPr lvl="1"/>
            <a:r>
              <a:rPr lang="en-US" smtClean="0"/>
              <a:t>why so high?</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0802" name="Rectangle 2"/>
          <p:cNvSpPr>
            <a:spLocks noGrp="1" noChangeArrowheads="1"/>
          </p:cNvSpPr>
          <p:nvPr>
            <p:ph type="title"/>
          </p:nvPr>
        </p:nvSpPr>
        <p:spPr/>
        <p:txBody>
          <a:bodyPr/>
          <a:lstStyle/>
          <a:p>
            <a:r>
              <a:rPr lang="en-US" smtClean="0"/>
              <a:t>Example: with L2 cache</a:t>
            </a:r>
            <a:endParaRPr lang="en-US"/>
          </a:p>
        </p:txBody>
      </p:sp>
      <p:sp>
        <p:nvSpPr>
          <p:cNvPr id="3020803" name="Rectangle 3"/>
          <p:cNvSpPr>
            <a:spLocks noGrp="1" noChangeArrowheads="1"/>
          </p:cNvSpPr>
          <p:nvPr>
            <p:ph type="body" idx="1"/>
          </p:nvPr>
        </p:nvSpPr>
        <p:spPr/>
        <p:txBody>
          <a:bodyPr/>
          <a:lstStyle/>
          <a:p>
            <a:r>
              <a:rPr lang="en-US" dirty="0" smtClean="0"/>
              <a:t>Assume </a:t>
            </a:r>
          </a:p>
          <a:p>
            <a:pPr lvl="1"/>
            <a:r>
              <a:rPr lang="en-US" dirty="0" smtClean="0"/>
              <a:t>L1 Hit Time = 1 cycle</a:t>
            </a:r>
          </a:p>
          <a:p>
            <a:pPr lvl="1"/>
            <a:r>
              <a:rPr lang="en-US" dirty="0" smtClean="0"/>
              <a:t>L1 Miss rate = 5%</a:t>
            </a:r>
          </a:p>
          <a:p>
            <a:pPr lvl="1"/>
            <a:r>
              <a:rPr lang="en-US" dirty="0" smtClean="0"/>
              <a:t>L2 Hit Time = 5 cycles</a:t>
            </a:r>
          </a:p>
          <a:p>
            <a:pPr lvl="1"/>
            <a:r>
              <a:rPr lang="en-US" dirty="0" smtClean="0"/>
              <a:t>L2 Miss rate = 15%  (% L1 misses that miss)</a:t>
            </a:r>
          </a:p>
          <a:p>
            <a:pPr lvl="1"/>
            <a:r>
              <a:rPr lang="en-US" dirty="0" smtClean="0"/>
              <a:t>L2 Miss Penalty = </a:t>
            </a:r>
            <a:r>
              <a:rPr lang="en-US" dirty="0" smtClean="0">
                <a:solidFill>
                  <a:schemeClr val="accent2"/>
                </a:solidFill>
              </a:rPr>
              <a:t>200 cycles</a:t>
            </a:r>
          </a:p>
          <a:p>
            <a:r>
              <a:rPr lang="en-US" dirty="0" smtClean="0"/>
              <a:t>L1 miss penalty = 5 + 0.15 * 200 = 35</a:t>
            </a:r>
          </a:p>
          <a:p>
            <a:r>
              <a:rPr lang="en-US" dirty="0" err="1" smtClean="0"/>
              <a:t>Avg</a:t>
            </a:r>
            <a:r>
              <a:rPr lang="en-US" dirty="0" smtClean="0"/>
              <a:t> </a:t>
            </a:r>
            <a:r>
              <a:rPr lang="en-US" dirty="0" err="1" smtClean="0"/>
              <a:t>mem</a:t>
            </a:r>
            <a:r>
              <a:rPr lang="en-US" dirty="0" smtClean="0"/>
              <a:t> access time = 1 + 0.05 </a:t>
            </a:r>
            <a:r>
              <a:rPr lang="en-US" dirty="0" err="1" smtClean="0"/>
              <a:t>x</a:t>
            </a:r>
            <a:r>
              <a:rPr lang="en-US" dirty="0" smtClean="0"/>
              <a:t> 35 </a:t>
            </a:r>
            <a:br>
              <a:rPr lang="en-US" dirty="0" smtClean="0"/>
            </a:br>
            <a:r>
              <a:rPr lang="en-US" dirty="0" smtClean="0"/>
              <a:t>                                     = </a:t>
            </a:r>
            <a:r>
              <a:rPr lang="en-US" dirty="0" smtClean="0">
                <a:solidFill>
                  <a:schemeClr val="accent2"/>
                </a:solidFill>
              </a:rPr>
              <a:t>2.75 cycles</a:t>
            </a:r>
            <a:endParaRPr lang="en-US" dirty="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4674" name="Rectangle 2"/>
          <p:cNvSpPr>
            <a:spLocks noGrp="1" noChangeArrowheads="1"/>
          </p:cNvSpPr>
          <p:nvPr>
            <p:ph type="title"/>
          </p:nvPr>
        </p:nvSpPr>
        <p:spPr/>
        <p:txBody>
          <a:bodyPr/>
          <a:lstStyle/>
          <a:p>
            <a:r>
              <a:rPr lang="en-US" smtClean="0"/>
              <a:t>Memory Hierarchy</a:t>
            </a:r>
            <a:endParaRPr lang="en-US"/>
          </a:p>
        </p:txBody>
      </p:sp>
      <p:sp>
        <p:nvSpPr>
          <p:cNvPr id="2844675" name="Rectangle 3"/>
          <p:cNvSpPr>
            <a:spLocks noGrp="1" noChangeArrowheads="1"/>
          </p:cNvSpPr>
          <p:nvPr>
            <p:ph type="body" idx="1"/>
          </p:nvPr>
        </p:nvSpPr>
        <p:spPr/>
        <p:txBody>
          <a:bodyPr>
            <a:normAutofit fontScale="92500"/>
          </a:bodyPr>
          <a:lstStyle/>
          <a:p>
            <a:r>
              <a:rPr lang="en-US" dirty="0" smtClean="0"/>
              <a:t>If level closer to Processor, it is:</a:t>
            </a:r>
          </a:p>
          <a:p>
            <a:pPr lvl="1"/>
            <a:r>
              <a:rPr lang="en-US" dirty="0" smtClean="0"/>
              <a:t>Smaller</a:t>
            </a:r>
          </a:p>
          <a:p>
            <a:pPr lvl="1"/>
            <a:r>
              <a:rPr lang="en-US" dirty="0" smtClean="0"/>
              <a:t>Faster</a:t>
            </a:r>
          </a:p>
          <a:p>
            <a:pPr lvl="1"/>
            <a:r>
              <a:rPr lang="en-US" dirty="0" smtClean="0"/>
              <a:t>More expensive</a:t>
            </a:r>
          </a:p>
          <a:p>
            <a:pPr lvl="1"/>
            <a:r>
              <a:rPr lang="en-US" dirty="0" smtClean="0"/>
              <a:t>subset of lower levels (contains most recently used data)</a:t>
            </a:r>
          </a:p>
          <a:p>
            <a:r>
              <a:rPr lang="en-US" dirty="0" smtClean="0"/>
              <a:t>Lowest Level (usually disk) contains all available data (does it go beyond the disk?)</a:t>
            </a:r>
          </a:p>
          <a:p>
            <a:r>
              <a:rPr lang="en-US" dirty="0" smtClean="0"/>
              <a:t>Memory Hierarchy presents the processor with the illusion of a very large &amp; fast memory</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2850" name="Rectangle 2"/>
          <p:cNvSpPr>
            <a:spLocks noGrp="1" noChangeArrowheads="1"/>
          </p:cNvSpPr>
          <p:nvPr>
            <p:ph type="title"/>
          </p:nvPr>
        </p:nvSpPr>
        <p:spPr/>
        <p:txBody>
          <a:bodyPr/>
          <a:lstStyle/>
          <a:p>
            <a:r>
              <a:rPr lang="en-US" smtClean="0"/>
              <a:t>Example: without L2 cache</a:t>
            </a:r>
            <a:endParaRPr lang="en-US"/>
          </a:p>
        </p:txBody>
      </p:sp>
      <p:sp>
        <p:nvSpPr>
          <p:cNvPr id="3022851" name="Rectangle 3"/>
          <p:cNvSpPr>
            <a:spLocks noGrp="1" noChangeArrowheads="1"/>
          </p:cNvSpPr>
          <p:nvPr>
            <p:ph type="body" idx="1"/>
          </p:nvPr>
        </p:nvSpPr>
        <p:spPr/>
        <p:txBody>
          <a:bodyPr/>
          <a:lstStyle/>
          <a:p>
            <a:r>
              <a:rPr lang="en-US" dirty="0" smtClean="0"/>
              <a:t>Assume </a:t>
            </a:r>
          </a:p>
          <a:p>
            <a:pPr lvl="1"/>
            <a:r>
              <a:rPr lang="en-US" dirty="0" smtClean="0"/>
              <a:t>L1 Hit Time = 1 cycle</a:t>
            </a:r>
          </a:p>
          <a:p>
            <a:pPr lvl="1"/>
            <a:r>
              <a:rPr lang="en-US" dirty="0" smtClean="0"/>
              <a:t>L1 Miss rate = 5%</a:t>
            </a:r>
          </a:p>
          <a:p>
            <a:pPr lvl="1"/>
            <a:r>
              <a:rPr lang="en-US" dirty="0" smtClean="0"/>
              <a:t>L1 Miss Penalty = 200 cycles</a:t>
            </a:r>
          </a:p>
          <a:p>
            <a:r>
              <a:rPr lang="en-US" dirty="0" err="1" smtClean="0"/>
              <a:t>Avg</a:t>
            </a:r>
            <a:r>
              <a:rPr lang="en-US" dirty="0" smtClean="0"/>
              <a:t> </a:t>
            </a:r>
            <a:r>
              <a:rPr lang="en-US" dirty="0" err="1" smtClean="0"/>
              <a:t>mem</a:t>
            </a:r>
            <a:r>
              <a:rPr lang="en-US" dirty="0" smtClean="0"/>
              <a:t> access time = 1 + 0.05 </a:t>
            </a:r>
            <a:r>
              <a:rPr lang="en-US" dirty="0" err="1" smtClean="0"/>
              <a:t>x</a:t>
            </a:r>
            <a:r>
              <a:rPr lang="en-US" dirty="0" smtClean="0"/>
              <a:t> 200</a:t>
            </a:r>
            <a:br>
              <a:rPr lang="en-US" dirty="0" smtClean="0"/>
            </a:br>
            <a:r>
              <a:rPr lang="en-US" dirty="0" smtClean="0"/>
              <a:t>                                     = </a:t>
            </a:r>
            <a:r>
              <a:rPr lang="en-US" dirty="0" smtClean="0">
                <a:solidFill>
                  <a:schemeClr val="accent1"/>
                </a:solidFill>
              </a:rPr>
              <a:t>11 cycles</a:t>
            </a:r>
          </a:p>
          <a:p>
            <a:endParaRPr lang="en-US" dirty="0" smtClean="0"/>
          </a:p>
          <a:p>
            <a:r>
              <a:rPr lang="en-US" dirty="0" smtClean="0">
                <a:solidFill>
                  <a:schemeClr val="accent4"/>
                </a:solidFill>
              </a:rPr>
              <a:t>4x</a:t>
            </a:r>
            <a:r>
              <a:rPr lang="en-US" dirty="0" smtClean="0"/>
              <a:t> faster with L2 cache! (</a:t>
            </a:r>
            <a:r>
              <a:rPr lang="en-US" dirty="0" smtClean="0">
                <a:solidFill>
                  <a:schemeClr val="accent2"/>
                </a:solidFill>
              </a:rPr>
              <a:t>2.75</a:t>
            </a:r>
            <a:r>
              <a:rPr lang="en-US" dirty="0" smtClean="0"/>
              <a:t> vs. </a:t>
            </a:r>
            <a:r>
              <a:rPr lang="en-US" dirty="0" smtClean="0">
                <a:solidFill>
                  <a:schemeClr val="accent1"/>
                </a:solidFill>
              </a:rPr>
              <a:t>11</a:t>
            </a:r>
            <a:r>
              <a:rPr lang="en-US" dirty="0" smtClean="0"/>
              <a:t>)</a:t>
            </a:r>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4900" name="Rectangle 4"/>
          <p:cNvSpPr>
            <a:spLocks noGrp="1" noChangeArrowheads="1"/>
          </p:cNvSpPr>
          <p:nvPr>
            <p:ph sz="half" idx="1"/>
          </p:nvPr>
        </p:nvSpPr>
        <p:spPr>
          <a:xfrm>
            <a:off x="464344" y="1295401"/>
            <a:ext cx="4038600" cy="5001064"/>
          </a:xfrm>
        </p:spPr>
        <p:txBody>
          <a:bodyPr>
            <a:normAutofit fontScale="92500" lnSpcReduction="20000"/>
          </a:bodyPr>
          <a:lstStyle/>
          <a:p>
            <a:r>
              <a:rPr lang="en-US" sz="2400" dirty="0" smtClean="0"/>
              <a:t>Cache</a:t>
            </a:r>
          </a:p>
          <a:p>
            <a:pPr lvl="1"/>
            <a:r>
              <a:rPr lang="en-US" sz="2000" dirty="0" smtClean="0"/>
              <a:t>32 KB Instructions and 32 KB Data L1 caches</a:t>
            </a:r>
          </a:p>
          <a:p>
            <a:pPr lvl="1"/>
            <a:r>
              <a:rPr lang="en-US" sz="2000" dirty="0" smtClean="0"/>
              <a:t>External L2 Cache interface with integrated controller and cache tags, supports up to 1 </a:t>
            </a:r>
            <a:r>
              <a:rPr lang="en-US" sz="2000" dirty="0" err="1" smtClean="0"/>
              <a:t>MByte</a:t>
            </a:r>
            <a:r>
              <a:rPr lang="en-US" sz="2000" dirty="0" smtClean="0"/>
              <a:t> external L2 cache</a:t>
            </a:r>
          </a:p>
          <a:p>
            <a:pPr lvl="1"/>
            <a:r>
              <a:rPr lang="en-US" sz="2000" dirty="0" smtClean="0"/>
              <a:t>Dual Memory Management Units (MMU) with Translation </a:t>
            </a:r>
            <a:r>
              <a:rPr lang="en-US" sz="2000" dirty="0" err="1" smtClean="0"/>
              <a:t>Lookaside</a:t>
            </a:r>
            <a:r>
              <a:rPr lang="en-US" sz="2000" dirty="0" smtClean="0"/>
              <a:t> Buffers (TLB)</a:t>
            </a:r>
          </a:p>
          <a:p>
            <a:r>
              <a:rPr lang="en-US" sz="2400" dirty="0" smtClean="0"/>
              <a:t>Pipelining</a:t>
            </a:r>
          </a:p>
          <a:p>
            <a:pPr lvl="1"/>
            <a:r>
              <a:rPr lang="en-US" sz="2000" dirty="0" smtClean="0"/>
              <a:t>Superscalar (3 inst/cycle)</a:t>
            </a:r>
          </a:p>
          <a:p>
            <a:pPr lvl="1"/>
            <a:r>
              <a:rPr lang="en-US" sz="2000" dirty="0" smtClean="0"/>
              <a:t>6 execution units (2 integer and 1 double precision IEEE floating point)</a:t>
            </a:r>
            <a:endParaRPr lang="en-US" sz="2000" dirty="0"/>
          </a:p>
        </p:txBody>
      </p:sp>
      <p:pic>
        <p:nvPicPr>
          <p:cNvPr id="3024899" name="Picture 3"/>
          <p:cNvPicPr>
            <a:picLocks noGrp="1" noChangeAspect="1" noChangeArrowheads="1"/>
          </p:cNvPicPr>
          <p:nvPr>
            <p:ph sz="half" idx="2"/>
          </p:nvPr>
        </p:nvPicPr>
        <p:blipFill>
          <a:blip r:embed="rId3"/>
          <a:stretch>
            <a:fillRect/>
          </a:stretch>
        </p:blipFill>
        <p:spPr>
          <a:xfrm>
            <a:off x="4648200" y="1255986"/>
            <a:ext cx="4054476" cy="4774652"/>
          </a:xfrm>
        </p:spPr>
      </p:pic>
      <p:sp>
        <p:nvSpPr>
          <p:cNvPr id="3024898" name="Rectangle 2"/>
          <p:cNvSpPr>
            <a:spLocks noGrp="1" noChangeArrowheads="1"/>
          </p:cNvSpPr>
          <p:nvPr>
            <p:ph type="title"/>
          </p:nvPr>
        </p:nvSpPr>
        <p:spPr/>
        <p:txBody>
          <a:bodyPr/>
          <a:lstStyle/>
          <a:p>
            <a:r>
              <a:rPr lang="en-US" smtClean="0"/>
              <a:t>An actual CPU – Early PowerPC</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6946" name="Rectangle 2"/>
          <p:cNvSpPr>
            <a:spLocks noGrp="1" noChangeArrowheads="1"/>
          </p:cNvSpPr>
          <p:nvPr>
            <p:ph type="title"/>
          </p:nvPr>
        </p:nvSpPr>
        <p:spPr/>
        <p:txBody>
          <a:bodyPr/>
          <a:lstStyle/>
          <a:p>
            <a:r>
              <a:rPr lang="en-US" smtClean="0"/>
              <a:t>An Actual CPU – Pentium M</a:t>
            </a:r>
            <a:endParaRPr lang="en-US"/>
          </a:p>
        </p:txBody>
      </p:sp>
      <p:pic>
        <p:nvPicPr>
          <p:cNvPr id="3026947" name="Picture 3"/>
          <p:cNvPicPr>
            <a:picLocks noGrp="1" noChangeAspect="1" noChangeArrowheads="1"/>
          </p:cNvPicPr>
          <p:nvPr>
            <p:ph idx="1"/>
          </p:nvPr>
        </p:nvPicPr>
        <p:blipFill>
          <a:blip r:embed="rId3"/>
          <a:srcRect/>
          <a:stretch>
            <a:fillRect/>
          </a:stretch>
        </p:blipFill>
        <p:spPr>
          <a:xfrm>
            <a:off x="1371601" y="1265144"/>
            <a:ext cx="6400798" cy="4816662"/>
          </a:xfrm>
        </p:spPr>
      </p:pic>
      <p:sp>
        <p:nvSpPr>
          <p:cNvPr id="3026948" name="Text Box 4"/>
          <p:cNvSpPr txBox="1">
            <a:spLocks noChangeArrowheads="1"/>
          </p:cNvSpPr>
          <p:nvPr/>
        </p:nvSpPr>
        <p:spPr bwMode="auto">
          <a:xfrm>
            <a:off x="304800" y="3733800"/>
            <a:ext cx="1235075" cy="366713"/>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rPr>
              <a:t>32KB I$</a:t>
            </a:r>
          </a:p>
        </p:txBody>
      </p:sp>
      <p:sp>
        <p:nvSpPr>
          <p:cNvPr id="3026949" name="Text Box 5"/>
          <p:cNvSpPr txBox="1">
            <a:spLocks noChangeArrowheads="1"/>
          </p:cNvSpPr>
          <p:nvPr/>
        </p:nvSpPr>
        <p:spPr bwMode="auto">
          <a:xfrm>
            <a:off x="228600" y="4191000"/>
            <a:ext cx="1235075" cy="366713"/>
          </a:xfrm>
          <a:prstGeom prst="rect">
            <a:avLst/>
          </a:prstGeom>
          <a:noFill/>
          <a:ln w="12700">
            <a:noFill/>
            <a:miter lim="800000"/>
            <a:headEnd/>
            <a:tailEnd/>
          </a:ln>
          <a:effectLst/>
        </p:spPr>
        <p:txBody>
          <a:bodyPr>
            <a:prstTxWarp prst="textNoShape">
              <a:avLst/>
            </a:prstTxWarp>
            <a:spAutoFit/>
          </a:bodyPr>
          <a:lstStyle/>
          <a:p>
            <a:r>
              <a:rPr lang="en-US" sz="1800" b="1">
                <a:solidFill>
                  <a:schemeClr val="tx1"/>
                </a:solidFill>
              </a:rPr>
              <a:t>32KB D$</a:t>
            </a:r>
          </a:p>
        </p:txBody>
      </p:sp>
      <p:sp>
        <p:nvSpPr>
          <p:cNvPr id="3026950" name="Line 6"/>
          <p:cNvSpPr>
            <a:spLocks noChangeShapeType="1"/>
          </p:cNvSpPr>
          <p:nvPr/>
        </p:nvSpPr>
        <p:spPr bwMode="auto">
          <a:xfrm flipV="1">
            <a:off x="1173166" y="4049024"/>
            <a:ext cx="3593531" cy="330299"/>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p>
        </p:txBody>
      </p:sp>
      <p:sp>
        <p:nvSpPr>
          <p:cNvPr id="3026951" name="Line 7"/>
          <p:cNvSpPr>
            <a:spLocks noChangeShapeType="1"/>
          </p:cNvSpPr>
          <p:nvPr/>
        </p:nvSpPr>
        <p:spPr bwMode="auto">
          <a:xfrm flipV="1">
            <a:off x="1178861" y="3866790"/>
            <a:ext cx="2477315" cy="68338"/>
          </a:xfrm>
          <a:prstGeom prst="line">
            <a:avLst/>
          </a:prstGeom>
          <a:noFill/>
          <a:ln w="19050">
            <a:solidFill>
              <a:schemeClr val="tx1"/>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6722" name="Rectangle 2"/>
          <p:cNvSpPr>
            <a:spLocks noGrp="1" noChangeArrowheads="1"/>
          </p:cNvSpPr>
          <p:nvPr>
            <p:ph type="title"/>
          </p:nvPr>
        </p:nvSpPr>
        <p:spPr/>
        <p:txBody>
          <a:bodyPr/>
          <a:lstStyle/>
          <a:p>
            <a:r>
              <a:rPr lang="en-US" sz="3600" dirty="0" smtClean="0"/>
              <a:t>Memory Hierarchy Analogy: Library (1/2)</a:t>
            </a:r>
            <a:endParaRPr lang="en-US" sz="3600" dirty="0"/>
          </a:p>
        </p:txBody>
      </p:sp>
      <p:sp>
        <p:nvSpPr>
          <p:cNvPr id="2846723" name="Rectangle 3"/>
          <p:cNvSpPr>
            <a:spLocks noGrp="1" noChangeArrowheads="1"/>
          </p:cNvSpPr>
          <p:nvPr>
            <p:ph type="body" idx="1"/>
          </p:nvPr>
        </p:nvSpPr>
        <p:spPr/>
        <p:txBody>
          <a:bodyPr/>
          <a:lstStyle/>
          <a:p>
            <a:r>
              <a:rPr lang="en-US" dirty="0" smtClean="0"/>
              <a:t>You’re writing a term paper (Processor) at a </a:t>
            </a:r>
            <a:r>
              <a:rPr lang="en-US" dirty="0" smtClean="0">
                <a:solidFill>
                  <a:schemeClr val="accent1"/>
                </a:solidFill>
              </a:rPr>
              <a:t>table </a:t>
            </a:r>
            <a:r>
              <a:rPr lang="en-US" dirty="0" smtClean="0"/>
              <a:t>in </a:t>
            </a:r>
            <a:r>
              <a:rPr lang="en-US" dirty="0" smtClean="0">
                <a:solidFill>
                  <a:schemeClr val="accent4"/>
                </a:solidFill>
              </a:rPr>
              <a:t>Doe</a:t>
            </a:r>
          </a:p>
          <a:p>
            <a:r>
              <a:rPr lang="en-US" dirty="0" smtClean="0">
                <a:solidFill>
                  <a:schemeClr val="accent4"/>
                </a:solidFill>
              </a:rPr>
              <a:t>Doe </a:t>
            </a:r>
            <a:r>
              <a:rPr lang="en-US" dirty="0" smtClean="0"/>
              <a:t>Library is equivalent to </a:t>
            </a:r>
            <a:r>
              <a:rPr lang="en-US" dirty="0" smtClean="0">
                <a:solidFill>
                  <a:schemeClr val="accent4"/>
                </a:solidFill>
              </a:rPr>
              <a:t>disk</a:t>
            </a:r>
          </a:p>
          <a:p>
            <a:pPr lvl="1"/>
            <a:r>
              <a:rPr lang="en-US" dirty="0" smtClean="0"/>
              <a:t>essentially limitless capacity</a:t>
            </a:r>
          </a:p>
          <a:p>
            <a:pPr lvl="1"/>
            <a:r>
              <a:rPr lang="en-US" dirty="0" smtClean="0"/>
              <a:t>very slow to retrieve a book</a:t>
            </a:r>
          </a:p>
          <a:p>
            <a:r>
              <a:rPr lang="en-US" dirty="0" smtClean="0">
                <a:solidFill>
                  <a:schemeClr val="accent1"/>
                </a:solidFill>
              </a:rPr>
              <a:t>Table </a:t>
            </a:r>
            <a:r>
              <a:rPr lang="en-US" dirty="0" smtClean="0"/>
              <a:t>is </a:t>
            </a:r>
            <a:r>
              <a:rPr lang="en-US" dirty="0" smtClean="0">
                <a:solidFill>
                  <a:schemeClr val="accent1"/>
                </a:solidFill>
              </a:rPr>
              <a:t>main memory</a:t>
            </a:r>
          </a:p>
          <a:p>
            <a:pPr lvl="1"/>
            <a:r>
              <a:rPr lang="en-US" dirty="0" smtClean="0"/>
              <a:t>smaller capacity: means you must return book when table fills up</a:t>
            </a:r>
          </a:p>
          <a:p>
            <a:pPr lvl="1"/>
            <a:r>
              <a:rPr lang="en-US" dirty="0" smtClean="0"/>
              <a:t>easier and faster to find a book there once you’ve already retrieved it</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30281</TotalTime>
  <Pages>47</Pages>
  <Words>7037</Words>
  <Application>Microsoft PowerPoint 4.0</Application>
  <PresentationFormat>Letter Paper (8.5x11 in)</PresentationFormat>
  <Paragraphs>1682</Paragraphs>
  <Slides>82</Slides>
  <Notes>81</Notes>
  <HiddenSlides>0</HiddenSlides>
  <MMClips>0</MMClips>
  <ScaleCrop>false</ScaleCrop>
  <HeadingPairs>
    <vt:vector size="4" baseType="variant">
      <vt:variant>
        <vt:lpstr>Design Template</vt:lpstr>
      </vt:variant>
      <vt:variant>
        <vt:i4>1</vt:i4>
      </vt:variant>
      <vt:variant>
        <vt:lpstr>Slide Titles</vt:lpstr>
      </vt:variant>
      <vt:variant>
        <vt:i4>82</vt:i4>
      </vt:variant>
    </vt:vector>
  </HeadingPairs>
  <TitlesOfParts>
    <vt:vector size="83" baseType="lpstr">
      <vt:lpstr>Metro</vt:lpstr>
      <vt:lpstr>CS61CL : Machine Structures</vt:lpstr>
      <vt:lpstr>Review : Pipelining</vt:lpstr>
      <vt:lpstr>The Big Picture</vt:lpstr>
      <vt:lpstr>Memory Hierarchy</vt:lpstr>
      <vt:lpstr>Motivation: Why We Use Caches (written $)</vt:lpstr>
      <vt:lpstr>Memory Caching</vt:lpstr>
      <vt:lpstr>Memory Hierarchy</vt:lpstr>
      <vt:lpstr>Memory Hierarchy</vt:lpstr>
      <vt:lpstr>Memory Hierarchy Analogy: Library (1/2)</vt:lpstr>
      <vt:lpstr>Memory Hierarchy Analogy: Library (2/2)</vt:lpstr>
      <vt:lpstr>Memory Hierarchy Basis</vt:lpstr>
      <vt:lpstr>Cache Design</vt:lpstr>
      <vt:lpstr>Administrivia</vt:lpstr>
      <vt:lpstr>Direct-Mapped Cache (1/4)</vt:lpstr>
      <vt:lpstr>Direct-Mapped Cache (2/4)</vt:lpstr>
      <vt:lpstr>Direct-Mapped Cache (3/4)</vt:lpstr>
      <vt:lpstr>Direct-Mapped Cache (4/4)</vt:lpstr>
      <vt:lpstr>Issues with Direct-Mapped</vt:lpstr>
      <vt:lpstr>Direct-Mapped Cache Terminology</vt:lpstr>
      <vt:lpstr>Direct-Mapped Cache Example (1/3)</vt:lpstr>
      <vt:lpstr>Direct-Mapped Cache Example (2/3)</vt:lpstr>
      <vt:lpstr>Direct-Mapped Cache Example (3/3)</vt:lpstr>
      <vt:lpstr>Caching Terminology</vt:lpstr>
      <vt:lpstr>16 KB Direct Mapped Cache, 16B blocks</vt:lpstr>
      <vt:lpstr>1. Read 0x00000014</vt:lpstr>
      <vt:lpstr>So we read block 1 (0000000001)</vt:lpstr>
      <vt:lpstr>No valid data</vt:lpstr>
      <vt:lpstr>So load that data into cache, setting tag, valid</vt:lpstr>
      <vt:lpstr>Read from cache at offset, return word b</vt:lpstr>
      <vt:lpstr>2. Read 0x0000001C = 0…00 0..001 1100</vt:lpstr>
      <vt:lpstr>Index is Valid</vt:lpstr>
      <vt:lpstr>Index valid, Tag Matches</vt:lpstr>
      <vt:lpstr>Index Valid, Tag Matches, return d</vt:lpstr>
      <vt:lpstr>3. Read 0x00000034 = 0…00 0..011 0100</vt:lpstr>
      <vt:lpstr>So read block 3</vt:lpstr>
      <vt:lpstr>No valid data</vt:lpstr>
      <vt:lpstr>Load that cache block, return word f</vt:lpstr>
      <vt:lpstr>4. Read 0x00008014 = 0…10 0..001 0100</vt:lpstr>
      <vt:lpstr>So read Cache Block 1, Data is Valid</vt:lpstr>
      <vt:lpstr>Cache Block 1 Tag does not match (0 != 2)</vt:lpstr>
      <vt:lpstr>Miss, so replace block 1 with new data &amp; tag</vt:lpstr>
      <vt:lpstr>And return word J</vt:lpstr>
      <vt:lpstr>What to do on a write hit?</vt:lpstr>
      <vt:lpstr>Types of Cache Misses (1/2)</vt:lpstr>
      <vt:lpstr>Types of Cache Misses (2/2)</vt:lpstr>
      <vt:lpstr>Fully Associative Cache (1/3)</vt:lpstr>
      <vt:lpstr>Fully Associative Cache (2/3)</vt:lpstr>
      <vt:lpstr>Fully Associative Cache (3/3)</vt:lpstr>
      <vt:lpstr>Final Type of Cache Miss</vt:lpstr>
      <vt:lpstr>N-Way Set Associative Cache (1/3)</vt:lpstr>
      <vt:lpstr>Associative Cache Example</vt:lpstr>
      <vt:lpstr>N-Way Set Associative Cache (2/3)</vt:lpstr>
      <vt:lpstr>N-Way Set Associative Cache (3/3)</vt:lpstr>
      <vt:lpstr>4-Way Set Associative Cache Circuit</vt:lpstr>
      <vt:lpstr>Block Replacement Policy</vt:lpstr>
      <vt:lpstr>Block Replacement Policy: LRU</vt:lpstr>
      <vt:lpstr>Block Replacement Example</vt:lpstr>
      <vt:lpstr>Block Replacement Example: LRU</vt:lpstr>
      <vt:lpstr>Big Idea</vt:lpstr>
      <vt:lpstr>Improving Miss Penalty</vt:lpstr>
      <vt:lpstr>And in Conclusion…</vt:lpstr>
      <vt:lpstr>And in Conclusion…</vt:lpstr>
      <vt:lpstr>And in Conclusion…</vt:lpstr>
      <vt:lpstr>Bonus slides</vt:lpstr>
      <vt:lpstr>TIO The great cache mnemonic</vt:lpstr>
      <vt:lpstr>Accessing data in a direct mapped cache</vt:lpstr>
      <vt:lpstr>Accessing data in a direct mapped cache</vt:lpstr>
      <vt:lpstr>Do an example yourself. What happens?</vt:lpstr>
      <vt:lpstr>Answers</vt:lpstr>
      <vt:lpstr>Block Size Tradeoff (1/3)</vt:lpstr>
      <vt:lpstr>Block Size Tradeoff (2/3)</vt:lpstr>
      <vt:lpstr>Block Size Tradeoff (3/3)</vt:lpstr>
      <vt:lpstr>Extreme Example: One Big Block</vt:lpstr>
      <vt:lpstr>Block Size Tradeoff Conclusions</vt:lpstr>
      <vt:lpstr>Analyzing Multi-level cache hierarchy</vt:lpstr>
      <vt:lpstr>Example</vt:lpstr>
      <vt:lpstr>Ways to reduce miss rate</vt:lpstr>
      <vt:lpstr>Typical Scale</vt:lpstr>
      <vt:lpstr>Example: with L2 cache</vt:lpstr>
      <vt:lpstr>Example: without L2 cache</vt:lpstr>
      <vt:lpstr>An actual CPU – Early PowerPC</vt:lpstr>
      <vt:lpstr>An Actual CPU – Pentium 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Jeremy Huddleston</cp:lastModifiedBy>
  <cp:revision>2117</cp:revision>
  <cp:lastPrinted>2009-07-29T07:02:11Z</cp:lastPrinted>
  <dcterms:created xsi:type="dcterms:W3CDTF">2009-07-29T06:05:57Z</dcterms:created>
  <dcterms:modified xsi:type="dcterms:W3CDTF">2009-07-29T07:03:26Z</dcterms:modified>
</cp:coreProperties>
</file>