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51"/>
  </p:notesMasterIdLst>
  <p:handoutMasterIdLst>
    <p:handoutMasterId r:id="rId52"/>
  </p:handoutMasterIdLst>
  <p:sldIdLst>
    <p:sldId id="1021" r:id="rId2"/>
    <p:sldId id="1082" r:id="rId3"/>
    <p:sldId id="1083" r:id="rId4"/>
    <p:sldId id="1084" r:id="rId5"/>
    <p:sldId id="1085" r:id="rId6"/>
    <p:sldId id="1086" r:id="rId7"/>
    <p:sldId id="1131" r:id="rId8"/>
    <p:sldId id="1132" r:id="rId9"/>
    <p:sldId id="1087" r:id="rId10"/>
    <p:sldId id="1088" r:id="rId11"/>
    <p:sldId id="1089" r:id="rId12"/>
    <p:sldId id="1090" r:id="rId13"/>
    <p:sldId id="1091" r:id="rId14"/>
    <p:sldId id="1092" r:id="rId15"/>
    <p:sldId id="1093" r:id="rId16"/>
    <p:sldId id="1094" r:id="rId17"/>
    <p:sldId id="1095" r:id="rId18"/>
    <p:sldId id="1096" r:id="rId19"/>
    <p:sldId id="1097" r:id="rId20"/>
    <p:sldId id="1098" r:id="rId21"/>
    <p:sldId id="1099" r:id="rId22"/>
    <p:sldId id="1100" r:id="rId23"/>
    <p:sldId id="1101" r:id="rId24"/>
    <p:sldId id="1102" r:id="rId25"/>
    <p:sldId id="1104" r:id="rId26"/>
    <p:sldId id="1105" r:id="rId27"/>
    <p:sldId id="1106" r:id="rId28"/>
    <p:sldId id="1107" r:id="rId29"/>
    <p:sldId id="1108" r:id="rId30"/>
    <p:sldId id="1109" r:id="rId31"/>
    <p:sldId id="1111" r:id="rId32"/>
    <p:sldId id="1112" r:id="rId33"/>
    <p:sldId id="1113" r:id="rId34"/>
    <p:sldId id="1114" r:id="rId35"/>
    <p:sldId id="1115" r:id="rId36"/>
    <p:sldId id="1116" r:id="rId37"/>
    <p:sldId id="1130" r:id="rId38"/>
    <p:sldId id="1117" r:id="rId39"/>
    <p:sldId id="1081" r:id="rId40"/>
    <p:sldId id="1118" r:id="rId41"/>
    <p:sldId id="1119" r:id="rId42"/>
    <p:sldId id="1120" r:id="rId43"/>
    <p:sldId id="1121" r:id="rId44"/>
    <p:sldId id="1122" r:id="rId45"/>
    <p:sldId id="1125" r:id="rId46"/>
    <p:sldId id="1126" r:id="rId47"/>
    <p:sldId id="1127" r:id="rId48"/>
    <p:sldId id="1128" r:id="rId49"/>
    <p:sldId id="1129" r:id="rId50"/>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gray" frameSlides="1"/>
  <p:showPr showNarration="1" useTimings="0">
    <p:present/>
    <p:sldAll/>
    <p:penClr>
      <a:schemeClr val="tx1"/>
    </p:penClr>
  </p:showPr>
  <p:clrMru>
    <a:srgbClr val="94F0E4"/>
    <a:srgbClr val="5771A0"/>
    <a:srgbClr val="800080"/>
    <a:srgbClr val="66FF33"/>
    <a:srgbClr val="FF0000"/>
    <a:srgbClr val="3333CC"/>
    <a:srgbClr val="FF8DA0"/>
    <a:srgbClr val="008000"/>
    <a:srgbClr val="810A52"/>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3415" autoAdjust="0"/>
    <p:restoredTop sz="87595" autoAdjust="0"/>
  </p:normalViewPr>
  <p:slideViewPr>
    <p:cSldViewPr>
      <p:cViewPr varScale="1">
        <p:scale>
          <a:sx n="144" d="100"/>
          <a:sy n="144" d="100"/>
        </p:scale>
        <p:origin x="-1472" y="-104"/>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3" d="100"/>
          <a:sy n="123" d="100"/>
        </p:scale>
        <p:origin x="-3816" y="-104"/>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tableStyles" Target="tableStyles.xml"/><Relationship Id="rId35" Type="http://schemas.openxmlformats.org/officeDocument/2006/relationships/slide" Target="slides/slide34.xml"/><Relationship Id="rId51" Type="http://schemas.openxmlformats.org/officeDocument/2006/relationships/notesMaster" Target="notesMasters/notesMaster1.xml"/><Relationship Id="rId5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theme" Target="theme/theme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handoutMaster" Target="handoutMasters/handoutMaster1.xml"/><Relationship Id="rId54" Type="http://schemas.openxmlformats.org/officeDocument/2006/relationships/presProps" Target="presProp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56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556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766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5766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971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5971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62" name="Rectangle 2"/>
          <p:cNvSpPr>
            <a:spLocks noGrp="1" noChangeArrowheads="1"/>
          </p:cNvSpPr>
          <p:nvPr>
            <p:ph type="body" idx="1"/>
          </p:nvPr>
        </p:nvSpPr>
        <p:spPr bwMode="auto">
          <a:xfrm>
            <a:off x="1284288" y="4421188"/>
            <a:ext cx="4381500" cy="4189412"/>
          </a:xfrm>
          <a:prstGeom prst="rect">
            <a:avLst/>
          </a:prstGeom>
          <a:noFill/>
          <a:ln w="12700">
            <a:miter lim="800000"/>
            <a:headEnd/>
            <a:tailEnd/>
          </a:ln>
        </p:spPr>
        <p:txBody>
          <a:bodyPr lIns="93867" tIns="46109" rIns="93867" bIns="46109">
            <a:prstTxWarp prst="textNoShape">
              <a:avLst/>
            </a:prstTxWarp>
          </a:bodyPr>
          <a:lstStyle/>
          <a:p>
            <a:endParaRPr lang="en-US"/>
          </a:p>
        </p:txBody>
      </p:sp>
      <p:sp>
        <p:nvSpPr>
          <p:cNvPr id="3061763" name="Rectangle 3"/>
          <p:cNvSpPr>
            <a:spLocks noGrp="1" noRot="1" noChangeAspect="1" noChangeArrowheads="1" noTextEdit="1"/>
          </p:cNvSpPr>
          <p:nvPr>
            <p:ph type="sldImg"/>
          </p:nvPr>
        </p:nvSpPr>
        <p:spPr bwMode="auto">
          <a:xfrm>
            <a:off x="1185863" y="698500"/>
            <a:ext cx="4652962" cy="3489325"/>
          </a:xfrm>
          <a:prstGeom prst="rect">
            <a:avLst/>
          </a:prstGeom>
          <a:noFill/>
          <a:ln w="12700" cap="flat">
            <a:solidFill>
              <a:schemeClr val="tx1"/>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381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6381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5858" name="Rectangle 2"/>
          <p:cNvSpPr>
            <a:spLocks noGrp="1" noChangeArrowheads="1"/>
          </p:cNvSpPr>
          <p:nvPr>
            <p:ph type="body" idx="1"/>
          </p:nvPr>
        </p:nvSpPr>
        <p:spPr bwMode="auto">
          <a:xfrm>
            <a:off x="1284288" y="4421188"/>
            <a:ext cx="4381500" cy="4189412"/>
          </a:xfrm>
          <a:prstGeom prst="rect">
            <a:avLst/>
          </a:prstGeom>
          <a:noFill/>
          <a:ln w="12700">
            <a:miter lim="800000"/>
            <a:headEnd/>
            <a:tailEnd/>
          </a:ln>
        </p:spPr>
        <p:txBody>
          <a:bodyPr lIns="93867" tIns="46109" rIns="93867" bIns="46109">
            <a:prstTxWarp prst="textNoShape">
              <a:avLst/>
            </a:prstTxWarp>
          </a:bodyPr>
          <a:lstStyle/>
          <a:p>
            <a:endParaRPr lang="en-US"/>
          </a:p>
        </p:txBody>
      </p:sp>
      <p:sp>
        <p:nvSpPr>
          <p:cNvPr id="3065859" name="Rectangle 3"/>
          <p:cNvSpPr>
            <a:spLocks noGrp="1" noRot="1" noChangeAspect="1" noChangeArrowheads="1" noTextEdit="1"/>
          </p:cNvSpPr>
          <p:nvPr>
            <p:ph type="sldImg"/>
          </p:nvPr>
        </p:nvSpPr>
        <p:spPr bwMode="auto">
          <a:xfrm>
            <a:off x="1185863" y="698500"/>
            <a:ext cx="4652962" cy="3489325"/>
          </a:xfrm>
          <a:prstGeom prst="rect">
            <a:avLst/>
          </a:prstGeom>
          <a:noFill/>
          <a:ln w="12700" cap="flat">
            <a:solidFill>
              <a:schemeClr val="tx1"/>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7906" name="Rectangle 2"/>
          <p:cNvSpPr>
            <a:spLocks noGrp="1" noRot="1" noChangeAspect="1" noChangeArrowheads="1" noTextEdit="1"/>
          </p:cNvSpPr>
          <p:nvPr>
            <p:ph type="sldImg"/>
          </p:nvPr>
        </p:nvSpPr>
        <p:spPr bwMode="auto">
          <a:xfrm>
            <a:off x="1206500" y="598488"/>
            <a:ext cx="4635500" cy="3476625"/>
          </a:xfrm>
          <a:prstGeom prst="rect">
            <a:avLst/>
          </a:prstGeom>
          <a:solidFill>
            <a:srgbClr val="FFFFFF"/>
          </a:solidFill>
          <a:ln>
            <a:solidFill>
              <a:srgbClr val="000000"/>
            </a:solidFill>
            <a:miter lim="800000"/>
            <a:headEnd/>
            <a:tailEnd/>
          </a:ln>
        </p:spPr>
      </p:sp>
      <p:sp>
        <p:nvSpPr>
          <p:cNvPr id="3067907" name="Rectangle 3"/>
          <p:cNvSpPr>
            <a:spLocks noGrp="1" noChangeArrowheads="1"/>
          </p:cNvSpPr>
          <p:nvPr>
            <p:ph type="body" idx="1"/>
          </p:nvPr>
        </p:nvSpPr>
        <p:spPr bwMode="auto">
          <a:xfrm>
            <a:off x="528638" y="4421188"/>
            <a:ext cx="6049962" cy="4189412"/>
          </a:xfrm>
          <a:prstGeom prst="rect">
            <a:avLst/>
          </a:prstGeom>
          <a:solidFill>
            <a:srgbClr val="FFFFFF"/>
          </a:solidFill>
          <a:ln>
            <a:solidFill>
              <a:srgbClr val="000000"/>
            </a:solidFill>
            <a:miter lim="800000"/>
            <a:headEnd/>
            <a:tailEnd/>
          </a:ln>
        </p:spPr>
        <p:txBody>
          <a:bodyPr lIns="93315" tIns="46656" rIns="93315" bIns="46656">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00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7200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05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7405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609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7609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261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261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814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7814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019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8019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224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8224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429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8429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633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8633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633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8633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09890" name="Rectangle 2"/>
          <p:cNvSpPr>
            <a:spLocks noGrp="1" noChangeArrowheads="1"/>
          </p:cNvSpPr>
          <p:nvPr>
            <p:ph type="body" idx="1"/>
          </p:nvPr>
        </p:nvSpPr>
        <p:spPr bwMode="auto">
          <a:xfrm>
            <a:off x="1284288" y="4421188"/>
            <a:ext cx="4381500" cy="4189412"/>
          </a:xfrm>
          <a:prstGeom prst="rect">
            <a:avLst/>
          </a:prstGeom>
          <a:noFill/>
          <a:ln w="12700">
            <a:miter lim="800000"/>
            <a:headEnd/>
            <a:tailEnd/>
          </a:ln>
        </p:spPr>
        <p:txBody>
          <a:bodyPr lIns="92343" tIns="45362" rIns="92343" bIns="45362">
            <a:prstTxWarp prst="textNoShape">
              <a:avLst/>
            </a:prstTxWarp>
          </a:bodyPr>
          <a:lstStyle/>
          <a:p>
            <a:endParaRPr lang="en-US"/>
          </a:p>
        </p:txBody>
      </p:sp>
      <p:sp>
        <p:nvSpPr>
          <p:cNvPr id="3109891" name="Rectangle 3"/>
          <p:cNvSpPr>
            <a:spLocks noGrp="1" noRot="1" noChangeAspect="1" noChangeArrowheads="1" noTextEdit="1"/>
          </p:cNvSpPr>
          <p:nvPr>
            <p:ph type="sldImg"/>
          </p:nvPr>
        </p:nvSpPr>
        <p:spPr bwMode="auto">
          <a:xfrm>
            <a:off x="1185863" y="698500"/>
            <a:ext cx="4654550" cy="3490913"/>
          </a:xfrm>
          <a:prstGeom prst="rect">
            <a:avLst/>
          </a:prstGeom>
          <a:noFill/>
          <a:ln w="12700" cap="flat">
            <a:solidFill>
              <a:schemeClr val="tx1"/>
            </a:solidFill>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193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11193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398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11398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6034" name="Rectangle 2"/>
          <p:cNvSpPr>
            <a:spLocks noGrp="1" noRot="1" noChangeAspect="1" noChangeArrowheads="1" noTextEdit="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116035" name="Rectangle 3"/>
          <p:cNvSpPr>
            <a:spLocks noGrp="1" noChangeArrowheads="1"/>
          </p:cNvSpPr>
          <p:nvPr>
            <p:ph type="body" idx="1"/>
          </p:nvPr>
        </p:nvSpPr>
        <p:spPr bwMode="auto">
          <a:xfrm>
            <a:off x="528638" y="4422775"/>
            <a:ext cx="6049962" cy="4187825"/>
          </a:xfrm>
          <a:prstGeom prst="rect">
            <a:avLst/>
          </a:prstGeom>
          <a:solidFill>
            <a:srgbClr val="FFFFFF"/>
          </a:solidFill>
          <a:ln>
            <a:solidFill>
              <a:srgbClr val="000000"/>
            </a:solidFill>
            <a:miter lim="800000"/>
            <a:headEnd/>
            <a:tailEnd/>
          </a:ln>
        </p:spPr>
        <p:txBody>
          <a:bodyPr lIns="91794" tIns="45897" rIns="91794" bIns="45897">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5378" name="Rectangle 2"/>
          <p:cNvSpPr>
            <a:spLocks noGrp="1" noChangeArrowheads="1"/>
          </p:cNvSpPr>
          <p:nvPr>
            <p:ph type="body" idx="1"/>
          </p:nvPr>
        </p:nvSpPr>
        <p:spPr bwMode="auto">
          <a:xfrm>
            <a:off x="528638" y="4421188"/>
            <a:ext cx="6049962" cy="4189412"/>
          </a:xfrm>
          <a:prstGeom prst="rect">
            <a:avLst/>
          </a:prstGeom>
          <a:noFill/>
          <a:ln w="12700">
            <a:miter lim="800000"/>
            <a:headEnd/>
            <a:tailEnd/>
          </a:ln>
        </p:spPr>
        <p:txBody>
          <a:bodyPr lIns="93867" tIns="46109" rIns="93867" bIns="46109">
            <a:prstTxWarp prst="textNoShape">
              <a:avLst/>
            </a:prstTxWarp>
          </a:bodyPr>
          <a:lstStyle/>
          <a:p>
            <a:endParaRPr lang="en-US"/>
          </a:p>
        </p:txBody>
      </p:sp>
      <p:sp>
        <p:nvSpPr>
          <p:cNvPr id="3045379" name="Rectangle 3"/>
          <p:cNvSpPr>
            <a:spLocks noGrp="1" noRot="1" noChangeAspect="1" noChangeArrowheads="1" noTextEdit="1"/>
          </p:cNvSpPr>
          <p:nvPr>
            <p:ph type="sldImg"/>
          </p:nvPr>
        </p:nvSpPr>
        <p:spPr bwMode="auto">
          <a:xfrm>
            <a:off x="1208088" y="601663"/>
            <a:ext cx="4629150" cy="3471862"/>
          </a:xfrm>
          <a:prstGeom prst="rect">
            <a:avLst/>
          </a:prstGeom>
          <a:noFill/>
          <a:ln w="12700">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8082" name="Rectangle 2"/>
          <p:cNvSpPr>
            <a:spLocks noGrp="1" noRot="1" noChangeAspect="1" noChangeArrowheads="1" noTextEdit="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118083" name="Rectangle 3"/>
          <p:cNvSpPr>
            <a:spLocks noGrp="1" noChangeArrowheads="1"/>
          </p:cNvSpPr>
          <p:nvPr>
            <p:ph type="body" idx="1"/>
          </p:nvPr>
        </p:nvSpPr>
        <p:spPr bwMode="auto">
          <a:xfrm>
            <a:off x="528638" y="4422775"/>
            <a:ext cx="6049962" cy="4187825"/>
          </a:xfrm>
          <a:prstGeom prst="rect">
            <a:avLst/>
          </a:prstGeom>
          <a:solidFill>
            <a:srgbClr val="FFFFFF"/>
          </a:solidFill>
          <a:ln>
            <a:solidFill>
              <a:srgbClr val="000000"/>
            </a:solidFill>
            <a:miter lim="800000"/>
            <a:headEnd/>
            <a:tailEnd/>
          </a:ln>
        </p:spPr>
        <p:txBody>
          <a:bodyPr lIns="91794" tIns="45897" rIns="91794" bIns="45897">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1154"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21155"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3202"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2320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5250"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25251"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7298"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27299"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9346"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29347"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1394"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31395"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248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9248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9826"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49827"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00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300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742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4742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3442"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3344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5490"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35491"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7538"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37539"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9586"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39587"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1634"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41635"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7778"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47779"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1874"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51875"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3922"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5392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5970"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55971"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13" tIns="46657" rIns="93313" bIns="46657">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60066" name="Rectangle 2"/>
          <p:cNvSpPr>
            <a:spLocks noGrp="1" noChangeArrowheads="1"/>
          </p:cNvSpPr>
          <p:nvPr>
            <p:ph type="body" idx="1"/>
          </p:nvPr>
        </p:nvSpPr>
        <p:spPr bwMode="auto">
          <a:xfrm>
            <a:off x="1284288" y="4421188"/>
            <a:ext cx="4381500" cy="4189412"/>
          </a:xfrm>
          <a:prstGeom prst="rect">
            <a:avLst/>
          </a:prstGeom>
          <a:noFill/>
          <a:ln w="12700">
            <a:miter lim="800000"/>
            <a:headEnd/>
            <a:tailEnd/>
          </a:ln>
        </p:spPr>
        <p:txBody>
          <a:bodyPr lIns="93873" tIns="46113" rIns="93873" bIns="46113">
            <a:prstTxWarp prst="textNoShape">
              <a:avLst/>
            </a:prstTxWarp>
          </a:bodyPr>
          <a:lstStyle/>
          <a:p>
            <a:endParaRPr lang="en-US"/>
          </a:p>
        </p:txBody>
      </p:sp>
      <p:sp>
        <p:nvSpPr>
          <p:cNvPr id="3160067" name="Rectangle 3"/>
          <p:cNvSpPr>
            <a:spLocks noGrp="1" noRot="1" noChangeAspect="1" noChangeArrowheads="1" noTextEdit="1"/>
          </p:cNvSpPr>
          <p:nvPr>
            <p:ph type="sldImg"/>
          </p:nvPr>
        </p:nvSpPr>
        <p:spPr bwMode="auto">
          <a:xfrm>
            <a:off x="1185863" y="698500"/>
            <a:ext cx="4652962" cy="3489325"/>
          </a:xfrm>
          <a:prstGeom prst="rect">
            <a:avLst/>
          </a:prstGeom>
          <a:noFill/>
          <a:ln w="12700" cap="flat">
            <a:solidFill>
              <a:schemeClr val="tx1"/>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94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494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152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5152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3682"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4368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5730"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145731"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35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535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2.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9144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1143000"/>
            <a:ext cx="8229600" cy="521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a:t>
            </a:r>
            <a:r>
              <a:rPr lang="en-US" sz="1000" b="1" dirty="0" smtClean="0">
                <a:solidFill>
                  <a:schemeClr val="tx1"/>
                </a:solidFill>
                <a:latin typeface="18 VAG Rounded Black   09390"/>
              </a:rPr>
              <a:t> </a:t>
            </a:r>
            <a:r>
              <a:rPr lang="en-US" sz="1000" b="1" dirty="0" smtClean="0">
                <a:solidFill>
                  <a:srgbClr val="FFFF00"/>
                </a:solidFill>
                <a:latin typeface="18 VAG Rounded Black   09390"/>
              </a:rPr>
              <a:t>L12 Virtual Memory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6964789" y="6651625"/>
            <a:ext cx="218240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smtClean="0">
                <a:solidFill>
                  <a:schemeClr val="tx1"/>
                </a:solidFill>
                <a:latin typeface="18 VAG Rounded Black   09390"/>
              </a:rPr>
              <a:t>Huddleston, Summer 2009 </a:t>
            </a:r>
            <a:r>
              <a:rPr lang="en-US" sz="1000" b="1" dirty="0">
                <a:solidFill>
                  <a:schemeClr val="tx1"/>
                </a:solidFill>
                <a:latin typeface="18 VAG Rounded Black   09390"/>
              </a:rPr>
              <a:t>© UCB</a:t>
            </a:r>
          </a:p>
        </p:txBody>
      </p:sp>
      <p:pic>
        <p:nvPicPr>
          <p:cNvPr id="1034" name="Picture 1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11414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1"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1" kern="1200">
          <a:solidFill>
            <a:schemeClr val="accent3">
              <a:lumMod val="40000"/>
              <a:lumOff val="60000"/>
            </a:schemeClr>
          </a:solidFill>
          <a:latin typeface="18 VAG Rounded Bold   07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1" kern="1200">
          <a:solidFill>
            <a:schemeClr val="tx2">
              <a:lumMod val="90000"/>
            </a:schemeClr>
          </a:solidFill>
          <a:latin typeface="18 VAG Rounded Bold   07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1" kern="1200">
          <a:solidFill>
            <a:srgbClr val="F273AF"/>
          </a:solidFill>
          <a:latin typeface="18 VAG Rounded Bold   07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1" kern="1200">
          <a:solidFill>
            <a:schemeClr val="tx1"/>
          </a:solidFill>
          <a:latin typeface="18 VAG Rounded Bold   07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CS61CL : Machine Structures</a:t>
            </a:r>
            <a:endParaRPr lang="en-US" dirty="0">
              <a:solidFill>
                <a:schemeClr val="tx1"/>
              </a:solidFill>
            </a:endParaRPr>
          </a:p>
        </p:txBody>
      </p:sp>
      <p:sp>
        <p:nvSpPr>
          <p:cNvPr id="3" name="Content Placeholder 2"/>
          <p:cNvSpPr>
            <a:spLocks noGrp="1"/>
          </p:cNvSpPr>
          <p:nvPr>
            <p:ph idx="1"/>
          </p:nvPr>
        </p:nvSpPr>
        <p:spPr/>
        <p:txBody>
          <a:bodyPr/>
          <a:lstStyle/>
          <a:p>
            <a:pPr algn="ctr">
              <a:buNone/>
            </a:pPr>
            <a:r>
              <a:rPr lang="en-US" dirty="0" smtClean="0"/>
              <a:t>Lecture #</a:t>
            </a:r>
            <a:r>
              <a:rPr lang="en-US" dirty="0" smtClean="0"/>
              <a:t>12 </a:t>
            </a:r>
            <a:r>
              <a:rPr lang="en-US" dirty="0" smtClean="0"/>
              <a:t>–</a:t>
            </a:r>
            <a:r>
              <a:rPr lang="en-US" dirty="0" smtClean="0"/>
              <a:t> Virtual Memory</a:t>
            </a:r>
          </a:p>
          <a:p>
            <a:pPr algn="ctr">
              <a:buNone/>
            </a:pPr>
            <a:r>
              <a:rPr lang="en-US" dirty="0" smtClean="0"/>
              <a:t>2009-</a:t>
            </a:r>
            <a:r>
              <a:rPr lang="en-US" dirty="0" smtClean="0"/>
              <a:t>08-03</a:t>
            </a:r>
            <a:endParaRPr lang="en-US" dirty="0"/>
          </a:p>
        </p:txBody>
      </p:sp>
      <p:grpSp>
        <p:nvGrpSpPr>
          <p:cNvPr id="4" name="Group 36"/>
          <p:cNvGrpSpPr>
            <a:grpSpLocks/>
          </p:cNvGrpSpPr>
          <p:nvPr/>
        </p:nvGrpSpPr>
        <p:grpSpPr bwMode="auto">
          <a:xfrm>
            <a:off x="3497263" y="2501900"/>
            <a:ext cx="2124075" cy="2832100"/>
            <a:chOff x="2203" y="1481"/>
            <a:chExt cx="1338" cy="1784"/>
          </a:xfrm>
        </p:grpSpPr>
        <p:pic>
          <p:nvPicPr>
            <p:cNvPr id="5" name="Picture 20" descr="Jeremy"/>
            <p:cNvPicPr>
              <a:picLocks noChangeAspect="1" noChangeArrowheads="1"/>
            </p:cNvPicPr>
            <p:nvPr/>
          </p:nvPicPr>
          <p:blipFill>
            <a:blip r:embed="rId3"/>
            <a:srcRect/>
            <a:stretch>
              <a:fillRect/>
            </a:stretch>
          </p:blipFill>
          <p:spPr bwMode="auto">
            <a:xfrm>
              <a:off x="2208" y="1488"/>
              <a:ext cx="1330" cy="1773"/>
            </a:xfrm>
            <a:prstGeom prst="rect">
              <a:avLst/>
            </a:prstGeom>
            <a:noFill/>
            <a:ln w="9525">
              <a:noFill/>
              <a:miter lim="800000"/>
              <a:headEnd/>
              <a:tailEnd/>
            </a:ln>
          </p:spPr>
        </p:pic>
        <p:sp>
          <p:nvSpPr>
            <p:cNvPr id="6" name="Rectangle 6"/>
            <p:cNvSpPr>
              <a:spLocks noChangeArrowheads="1"/>
            </p:cNvSpPr>
            <p:nvPr/>
          </p:nvSpPr>
          <p:spPr bwMode="auto">
            <a:xfrm>
              <a:off x="2203" y="1481"/>
              <a:ext cx="1338" cy="1784"/>
            </a:xfrm>
            <a:prstGeom prst="rect">
              <a:avLst/>
            </a:prstGeom>
            <a:noFill/>
            <a:ln w="38100">
              <a:solidFill>
                <a:srgbClr val="000550"/>
              </a:solidFill>
              <a:miter lim="800000"/>
              <a:headEnd/>
              <a:tailEnd/>
            </a:ln>
          </p:spPr>
          <p:txBody>
            <a:bodyPr anchor="ctr">
              <a:prstTxWarp prst="textNoShape">
                <a:avLst/>
              </a:prstTxWarp>
              <a:spAutoFit/>
            </a:bodyPr>
            <a:lstStyle/>
            <a:p>
              <a:endParaRPr lang="en-US"/>
            </a:p>
          </p:txBody>
        </p:sp>
      </p:grpSp>
      <p:sp>
        <p:nvSpPr>
          <p:cNvPr id="7" name="Rectangle 2"/>
          <p:cNvSpPr>
            <a:spLocks noChangeArrowheads="1"/>
          </p:cNvSpPr>
          <p:nvPr/>
        </p:nvSpPr>
        <p:spPr bwMode="auto">
          <a:xfrm>
            <a:off x="533400" y="5334000"/>
            <a:ext cx="8077200" cy="464230"/>
          </a:xfrm>
          <a:prstGeom prst="rect">
            <a:avLst/>
          </a:prstGeom>
          <a:solidFill>
            <a:srgbClr val="000550"/>
          </a:solidFill>
          <a:ln w="12700">
            <a:noFill/>
            <a:miter lim="800000"/>
            <a:headEnd/>
            <a:tailEnd/>
          </a:ln>
        </p:spPr>
        <p:txBody>
          <a:bodyPr lIns="63500" tIns="25400" rIns="63500" bIns="25400">
            <a:prstTxWarp prst="textNoShape">
              <a:avLst/>
            </a:prstTxWarp>
            <a:spAutoFit/>
          </a:bodyPr>
          <a:lstStyle/>
          <a:p>
            <a:pPr marL="203200" indent="-203200" algn="ctr">
              <a:lnSpc>
                <a:spcPct val="95000"/>
              </a:lnSpc>
              <a:spcBef>
                <a:spcPct val="65000"/>
              </a:spcBef>
              <a:buSzPct val="100000"/>
              <a:buFont typeface="Times" pitchFamily="18" charset="0"/>
              <a:buNone/>
              <a:tabLst>
                <a:tab pos="1660525" algn="l"/>
              </a:tabLst>
            </a:pPr>
            <a:r>
              <a:rPr lang="en-US" sz="2800" b="1" dirty="0">
                <a:solidFill>
                  <a:schemeClr val="tx1"/>
                </a:solidFill>
              </a:rPr>
              <a:t>Jeremy Huddleston</a:t>
            </a:r>
            <a:endParaRPr lang="en-US" sz="2800" b="1" dirty="0">
              <a:solidFill>
                <a:schemeClr val="tx1"/>
              </a:solidFill>
              <a:latin typeface="Courier New"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4595" name="Rectangle 3"/>
          <p:cNvSpPr>
            <a:spLocks noGrp="1" noChangeArrowheads="1"/>
          </p:cNvSpPr>
          <p:nvPr>
            <p:ph type="body" idx="1"/>
          </p:nvPr>
        </p:nvSpPr>
        <p:spPr>
          <a:xfrm>
            <a:off x="457200" y="1219200"/>
            <a:ext cx="8229600" cy="5108575"/>
          </a:xfrm>
        </p:spPr>
        <p:txBody>
          <a:bodyPr>
            <a:normAutofit lnSpcReduction="10000"/>
          </a:bodyPr>
          <a:lstStyle/>
          <a:p>
            <a:r>
              <a:rPr lang="en-US" dirty="0" smtClean="0"/>
              <a:t>Book title like </a:t>
            </a:r>
            <a:r>
              <a:rPr lang="en-US" dirty="0" smtClean="0">
                <a:solidFill>
                  <a:schemeClr val="accent1"/>
                </a:solidFill>
              </a:rPr>
              <a:t>virtual address</a:t>
            </a:r>
            <a:endParaRPr lang="en-US" dirty="0" smtClean="0"/>
          </a:p>
          <a:p>
            <a:r>
              <a:rPr lang="en-US" dirty="0" smtClean="0"/>
              <a:t>Library of Congress call number like </a:t>
            </a:r>
            <a:r>
              <a:rPr lang="en-US" dirty="0" smtClean="0">
                <a:solidFill>
                  <a:schemeClr val="accent1"/>
                </a:solidFill>
              </a:rPr>
              <a:t>physical address</a:t>
            </a:r>
            <a:endParaRPr lang="en-US" dirty="0" smtClean="0"/>
          </a:p>
          <a:p>
            <a:r>
              <a:rPr lang="en-US" dirty="0" smtClean="0"/>
              <a:t>Card catalogue like </a:t>
            </a:r>
            <a:r>
              <a:rPr lang="en-US" dirty="0" smtClean="0">
                <a:solidFill>
                  <a:schemeClr val="accent1"/>
                </a:solidFill>
              </a:rPr>
              <a:t>page table</a:t>
            </a:r>
            <a:r>
              <a:rPr lang="en-US" dirty="0" smtClean="0"/>
              <a:t>, mapping from book title to call #</a:t>
            </a:r>
          </a:p>
          <a:p>
            <a:r>
              <a:rPr lang="en-US" dirty="0" smtClean="0"/>
              <a:t>On card for book, in local library vs. in another branch like </a:t>
            </a:r>
            <a:r>
              <a:rPr lang="en-US" dirty="0" smtClean="0">
                <a:solidFill>
                  <a:schemeClr val="accent1"/>
                </a:solidFill>
              </a:rPr>
              <a:t>valid bit</a:t>
            </a:r>
            <a:r>
              <a:rPr lang="en-US" dirty="0" smtClean="0"/>
              <a:t> indicating in main memory vs. on disk</a:t>
            </a:r>
          </a:p>
          <a:p>
            <a:r>
              <a:rPr lang="en-US" dirty="0" smtClean="0"/>
              <a:t>On card, available for 2-hour in library use (vs. 2-week checkout) like </a:t>
            </a:r>
            <a:r>
              <a:rPr lang="en-US" dirty="0" smtClean="0">
                <a:solidFill>
                  <a:schemeClr val="accent1"/>
                </a:solidFill>
              </a:rPr>
              <a:t>access rights</a:t>
            </a:r>
            <a:endParaRPr lang="en-US" dirty="0"/>
          </a:p>
        </p:txBody>
      </p:sp>
      <p:sp>
        <p:nvSpPr>
          <p:cNvPr id="6" name="Title 5"/>
          <p:cNvSpPr>
            <a:spLocks noGrp="1"/>
          </p:cNvSpPr>
          <p:nvPr>
            <p:ph type="title"/>
          </p:nvPr>
        </p:nvSpPr>
        <p:spPr/>
        <p:txBody>
          <a:bodyPr/>
          <a:lstStyle/>
          <a:p>
            <a:r>
              <a:rPr lang="en-US" dirty="0" smtClean="0"/>
              <a:t>Analogy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6643" name="Text Box 3"/>
          <p:cNvSpPr txBox="1">
            <a:spLocks noChangeArrowheads="1"/>
          </p:cNvSpPr>
          <p:nvPr/>
        </p:nvSpPr>
        <p:spPr bwMode="auto">
          <a:xfrm>
            <a:off x="1441450" y="5745537"/>
            <a:ext cx="409575" cy="579437"/>
          </a:xfrm>
          <a:prstGeom prst="rect">
            <a:avLst/>
          </a:prstGeom>
          <a:noFill/>
          <a:ln w="12700">
            <a:noFill/>
            <a:miter lim="800000"/>
            <a:headEnd/>
            <a:tailEnd/>
          </a:ln>
          <a:effectLst/>
        </p:spPr>
        <p:txBody>
          <a:bodyPr wrap="none">
            <a:prstTxWarp prst="textNoShape">
              <a:avLst/>
            </a:prstTxWarp>
            <a:spAutoFit/>
          </a:bodyPr>
          <a:lstStyle/>
          <a:p>
            <a:r>
              <a:rPr lang="en-US" sz="3200" b="1"/>
              <a:t>0</a:t>
            </a:r>
          </a:p>
        </p:txBody>
      </p:sp>
      <p:sp>
        <p:nvSpPr>
          <p:cNvPr id="3056644" name="Text Box 4"/>
          <p:cNvSpPr txBox="1">
            <a:spLocks noChangeArrowheads="1"/>
          </p:cNvSpPr>
          <p:nvPr/>
        </p:nvSpPr>
        <p:spPr bwMode="auto">
          <a:xfrm>
            <a:off x="1452563" y="1000499"/>
            <a:ext cx="546100" cy="701675"/>
          </a:xfrm>
          <a:prstGeom prst="rect">
            <a:avLst/>
          </a:prstGeom>
          <a:noFill/>
          <a:ln w="12700">
            <a:noFill/>
            <a:miter lim="800000"/>
            <a:headEnd/>
            <a:tailEnd/>
          </a:ln>
          <a:effectLst/>
        </p:spPr>
        <p:txBody>
          <a:bodyPr wrap="none">
            <a:prstTxWarp prst="textNoShape">
              <a:avLst/>
            </a:prstTxWarp>
            <a:spAutoFit/>
          </a:bodyPr>
          <a:lstStyle/>
          <a:p>
            <a:r>
              <a:rPr lang="en-US" sz="4000" b="1">
                <a:latin typeface="Symbol" pitchFamily="-65" charset="2"/>
              </a:rPr>
              <a:t>¥</a:t>
            </a:r>
            <a:endParaRPr lang="en-US" sz="2800" b="1"/>
          </a:p>
        </p:txBody>
      </p:sp>
      <p:sp>
        <p:nvSpPr>
          <p:cNvPr id="3056645" name="Text Box 5"/>
          <p:cNvSpPr txBox="1">
            <a:spLocks noChangeArrowheads="1"/>
          </p:cNvSpPr>
          <p:nvPr/>
        </p:nvSpPr>
        <p:spPr bwMode="auto">
          <a:xfrm>
            <a:off x="2328863" y="5691562"/>
            <a:ext cx="670977" cy="584776"/>
          </a:xfrm>
          <a:prstGeom prst="rect">
            <a:avLst/>
          </a:prstGeom>
          <a:noFill/>
          <a:ln w="28575">
            <a:noFill/>
            <a:miter lim="800000"/>
            <a:headEnd/>
            <a:tailEnd/>
          </a:ln>
          <a:effectLst/>
        </p:spPr>
        <p:txBody>
          <a:bodyPr wrap="none">
            <a:prstTxWarp prst="textNoShape">
              <a:avLst/>
            </a:prstTxWarp>
            <a:spAutoFit/>
          </a:bodyPr>
          <a:lstStyle/>
          <a:p>
            <a:r>
              <a:rPr lang="en-US" sz="3200" b="1">
                <a:solidFill>
                  <a:schemeClr val="tx1"/>
                </a:solidFill>
              </a:rPr>
              <a:t>OS</a:t>
            </a:r>
          </a:p>
        </p:txBody>
      </p:sp>
      <p:sp>
        <p:nvSpPr>
          <p:cNvPr id="3056646" name="Rectangle 6"/>
          <p:cNvSpPr>
            <a:spLocks noChangeArrowheads="1"/>
          </p:cNvSpPr>
          <p:nvPr/>
        </p:nvSpPr>
        <p:spPr bwMode="auto">
          <a:xfrm>
            <a:off x="1914525" y="5029574"/>
            <a:ext cx="1600200" cy="1241425"/>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56647" name="Text Box 7"/>
          <p:cNvSpPr txBox="1">
            <a:spLocks noChangeArrowheads="1"/>
          </p:cNvSpPr>
          <p:nvPr/>
        </p:nvSpPr>
        <p:spPr bwMode="auto">
          <a:xfrm>
            <a:off x="2022475" y="4038974"/>
            <a:ext cx="1274708" cy="584776"/>
          </a:xfrm>
          <a:prstGeom prst="rect">
            <a:avLst/>
          </a:prstGeom>
          <a:noFill/>
          <a:ln w="28575">
            <a:noFill/>
            <a:miter lim="800000"/>
            <a:headEnd/>
            <a:tailEnd/>
          </a:ln>
          <a:effectLst/>
        </p:spPr>
        <p:txBody>
          <a:bodyPr wrap="none">
            <a:prstTxWarp prst="textNoShape">
              <a:avLst/>
            </a:prstTxWarp>
            <a:spAutoFit/>
          </a:bodyPr>
          <a:lstStyle/>
          <a:p>
            <a:r>
              <a:rPr lang="en-US" sz="3200" b="1">
                <a:solidFill>
                  <a:schemeClr val="tx1"/>
                </a:solidFill>
              </a:rPr>
              <a:t>User A</a:t>
            </a:r>
          </a:p>
        </p:txBody>
      </p:sp>
      <p:sp>
        <p:nvSpPr>
          <p:cNvPr id="3056648" name="Rectangle 8"/>
          <p:cNvSpPr>
            <a:spLocks noChangeArrowheads="1"/>
          </p:cNvSpPr>
          <p:nvPr/>
        </p:nvSpPr>
        <p:spPr bwMode="auto">
          <a:xfrm>
            <a:off x="1914525" y="3756399"/>
            <a:ext cx="1600200" cy="974725"/>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56649" name="Text Box 9"/>
          <p:cNvSpPr txBox="1">
            <a:spLocks noChangeArrowheads="1"/>
          </p:cNvSpPr>
          <p:nvPr/>
        </p:nvSpPr>
        <p:spPr bwMode="auto">
          <a:xfrm>
            <a:off x="2020888" y="2967412"/>
            <a:ext cx="1493837" cy="579437"/>
          </a:xfrm>
          <a:prstGeom prst="rect">
            <a:avLst/>
          </a:prstGeom>
          <a:noFill/>
          <a:ln w="28575">
            <a:noFill/>
            <a:miter lim="800000"/>
            <a:headEnd/>
            <a:tailEnd/>
          </a:ln>
          <a:effectLst/>
        </p:spPr>
        <p:txBody>
          <a:bodyPr wrap="none">
            <a:prstTxWarp prst="textNoShape">
              <a:avLst/>
            </a:prstTxWarp>
            <a:spAutoFit/>
          </a:bodyPr>
          <a:lstStyle/>
          <a:p>
            <a:r>
              <a:rPr lang="en-US" sz="3200" b="1">
                <a:solidFill>
                  <a:srgbClr val="FF0000"/>
                </a:solidFill>
              </a:rPr>
              <a:t>User B</a:t>
            </a:r>
            <a:endParaRPr lang="en-US" sz="3200" b="1">
              <a:solidFill>
                <a:schemeClr val="tx1"/>
              </a:solidFill>
            </a:endParaRPr>
          </a:p>
        </p:txBody>
      </p:sp>
      <p:sp>
        <p:nvSpPr>
          <p:cNvPr id="3056650" name="Rectangle 10"/>
          <p:cNvSpPr>
            <a:spLocks noChangeArrowheads="1"/>
          </p:cNvSpPr>
          <p:nvPr/>
        </p:nvSpPr>
        <p:spPr bwMode="auto">
          <a:xfrm>
            <a:off x="1914525" y="2572124"/>
            <a:ext cx="1600200" cy="97472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6651" name="Text Box 11"/>
          <p:cNvSpPr txBox="1">
            <a:spLocks noChangeArrowheads="1"/>
          </p:cNvSpPr>
          <p:nvPr/>
        </p:nvSpPr>
        <p:spPr bwMode="auto">
          <a:xfrm>
            <a:off x="2020888" y="1576762"/>
            <a:ext cx="1269097" cy="584776"/>
          </a:xfrm>
          <a:prstGeom prst="rect">
            <a:avLst/>
          </a:prstGeom>
          <a:noFill/>
          <a:ln w="28575">
            <a:noFill/>
            <a:miter lim="800000"/>
            <a:headEnd/>
            <a:tailEnd/>
          </a:ln>
          <a:effectLst/>
        </p:spPr>
        <p:txBody>
          <a:bodyPr wrap="none">
            <a:prstTxWarp prst="textNoShape">
              <a:avLst/>
            </a:prstTxWarp>
            <a:spAutoFit/>
          </a:bodyPr>
          <a:lstStyle/>
          <a:p>
            <a:r>
              <a:rPr lang="en-US" sz="3200" b="1" dirty="0">
                <a:solidFill>
                  <a:schemeClr val="tx1"/>
                </a:solidFill>
              </a:rPr>
              <a:t>User C</a:t>
            </a:r>
          </a:p>
        </p:txBody>
      </p:sp>
      <p:sp>
        <p:nvSpPr>
          <p:cNvPr id="3056652" name="Rectangle 12"/>
          <p:cNvSpPr>
            <a:spLocks noChangeArrowheads="1"/>
          </p:cNvSpPr>
          <p:nvPr/>
        </p:nvSpPr>
        <p:spPr bwMode="auto">
          <a:xfrm>
            <a:off x="1916113" y="1576762"/>
            <a:ext cx="1600200" cy="78581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grpSp>
        <p:nvGrpSpPr>
          <p:cNvPr id="2" name="Group 13"/>
          <p:cNvGrpSpPr>
            <a:grpSpLocks/>
          </p:cNvGrpSpPr>
          <p:nvPr/>
        </p:nvGrpSpPr>
        <p:grpSpPr bwMode="auto">
          <a:xfrm>
            <a:off x="298450" y="3383337"/>
            <a:ext cx="1617663" cy="946150"/>
            <a:chOff x="361" y="2184"/>
            <a:chExt cx="1019" cy="1172"/>
          </a:xfrm>
        </p:grpSpPr>
        <p:sp>
          <p:nvSpPr>
            <p:cNvPr id="3056654" name="Text Box 14"/>
            <p:cNvSpPr txBox="1">
              <a:spLocks noChangeArrowheads="1"/>
            </p:cNvSpPr>
            <p:nvPr/>
          </p:nvSpPr>
          <p:spPr bwMode="auto">
            <a:xfrm>
              <a:off x="361" y="2184"/>
              <a:ext cx="850" cy="1172"/>
            </a:xfrm>
            <a:prstGeom prst="rect">
              <a:avLst/>
            </a:prstGeom>
            <a:noFill/>
            <a:ln w="12700">
              <a:noFill/>
              <a:miter lim="800000"/>
              <a:headEnd/>
              <a:tailEnd/>
            </a:ln>
            <a:effectLst/>
          </p:spPr>
          <p:txBody>
            <a:bodyPr wrap="none">
              <a:prstTxWarp prst="textNoShape">
                <a:avLst/>
              </a:prstTxWarp>
              <a:spAutoFit/>
            </a:bodyPr>
            <a:lstStyle/>
            <a:p>
              <a:pPr algn="ctr"/>
              <a:r>
                <a:rPr lang="en-US" sz="2800" b="1">
                  <a:latin typeface="Courier New" pitchFamily="-65" charset="0"/>
                </a:rPr>
                <a:t>$base</a:t>
              </a:r>
              <a:r>
                <a:rPr lang="en-US" sz="2800" b="1"/>
                <a:t> </a:t>
              </a:r>
            </a:p>
            <a:p>
              <a:pPr algn="ctr"/>
              <a:endParaRPr lang="en-US" sz="2800" b="1"/>
            </a:p>
          </p:txBody>
        </p:sp>
        <p:sp>
          <p:nvSpPr>
            <p:cNvPr id="3056655" name="Line 15"/>
            <p:cNvSpPr>
              <a:spLocks noChangeShapeType="1"/>
            </p:cNvSpPr>
            <p:nvPr/>
          </p:nvSpPr>
          <p:spPr bwMode="auto">
            <a:xfrm>
              <a:off x="1140" y="2376"/>
              <a:ext cx="240" cy="0"/>
            </a:xfrm>
            <a:prstGeom prst="line">
              <a:avLst/>
            </a:prstGeom>
            <a:noFill/>
            <a:ln w="28575">
              <a:solidFill>
                <a:schemeClr val="accent1"/>
              </a:solidFill>
              <a:round/>
              <a:headEnd/>
              <a:tailEnd type="triangle" w="med" len="med"/>
            </a:ln>
            <a:effectLst/>
          </p:spPr>
          <p:txBody>
            <a:bodyPr wrap="none" anchor="ctr">
              <a:prstTxWarp prst="textNoShape">
                <a:avLst/>
              </a:prstTxWarp>
            </a:bodyPr>
            <a:lstStyle/>
            <a:p>
              <a:endParaRPr lang="en-US"/>
            </a:p>
          </p:txBody>
        </p:sp>
      </p:grpSp>
      <p:grpSp>
        <p:nvGrpSpPr>
          <p:cNvPr id="3" name="Group 16"/>
          <p:cNvGrpSpPr>
            <a:grpSpLocks/>
          </p:cNvGrpSpPr>
          <p:nvPr/>
        </p:nvGrpSpPr>
        <p:grpSpPr bwMode="auto">
          <a:xfrm>
            <a:off x="120650" y="2156199"/>
            <a:ext cx="1795463" cy="946150"/>
            <a:chOff x="656" y="1670"/>
            <a:chExt cx="1131" cy="596"/>
          </a:xfrm>
        </p:grpSpPr>
        <p:sp>
          <p:nvSpPr>
            <p:cNvPr id="3056657" name="Text Box 17"/>
            <p:cNvSpPr txBox="1">
              <a:spLocks noChangeArrowheads="1"/>
            </p:cNvSpPr>
            <p:nvPr/>
          </p:nvSpPr>
          <p:spPr bwMode="auto">
            <a:xfrm>
              <a:off x="656" y="1670"/>
              <a:ext cx="985" cy="596"/>
            </a:xfrm>
            <a:prstGeom prst="rect">
              <a:avLst/>
            </a:prstGeom>
            <a:noFill/>
            <a:ln w="12700">
              <a:noFill/>
              <a:miter lim="800000"/>
              <a:headEnd/>
              <a:tailEnd/>
            </a:ln>
            <a:effectLst/>
          </p:spPr>
          <p:txBody>
            <a:bodyPr wrap="none">
              <a:prstTxWarp prst="textNoShape">
                <a:avLst/>
              </a:prstTxWarp>
              <a:spAutoFit/>
            </a:bodyPr>
            <a:lstStyle/>
            <a:p>
              <a:pPr algn="ctr"/>
              <a:r>
                <a:rPr lang="en-US" sz="2800" b="1">
                  <a:latin typeface="Courier New" pitchFamily="-65" charset="0"/>
                </a:rPr>
                <a:t>$base+</a:t>
              </a:r>
              <a:br>
                <a:rPr lang="en-US" sz="2800" b="1">
                  <a:latin typeface="Courier New" pitchFamily="-65" charset="0"/>
                </a:rPr>
              </a:br>
              <a:r>
                <a:rPr lang="en-US" sz="2800" b="1">
                  <a:latin typeface="Courier New" pitchFamily="-65" charset="0"/>
                </a:rPr>
                <a:t>$bound</a:t>
              </a:r>
              <a:r>
                <a:rPr lang="en-US" sz="2800" b="1"/>
                <a:t> </a:t>
              </a:r>
            </a:p>
          </p:txBody>
        </p:sp>
        <p:sp>
          <p:nvSpPr>
            <p:cNvPr id="3056658" name="Line 18"/>
            <p:cNvSpPr>
              <a:spLocks noChangeShapeType="1"/>
            </p:cNvSpPr>
            <p:nvPr/>
          </p:nvSpPr>
          <p:spPr bwMode="auto">
            <a:xfrm>
              <a:off x="1547" y="1968"/>
              <a:ext cx="240" cy="0"/>
            </a:xfrm>
            <a:prstGeom prst="line">
              <a:avLst/>
            </a:prstGeom>
            <a:noFill/>
            <a:ln w="28575">
              <a:solidFill>
                <a:schemeClr val="accent1"/>
              </a:solidFill>
              <a:round/>
              <a:headEnd/>
              <a:tailEnd type="triangle" w="med" len="med"/>
            </a:ln>
            <a:effectLst/>
          </p:spPr>
          <p:txBody>
            <a:bodyPr wrap="none" anchor="ctr">
              <a:prstTxWarp prst="textNoShape">
                <a:avLst/>
              </a:prstTxWarp>
            </a:bodyPr>
            <a:lstStyle/>
            <a:p>
              <a:endParaRPr lang="en-US"/>
            </a:p>
          </p:txBody>
        </p:sp>
      </p:grpSp>
      <p:sp>
        <p:nvSpPr>
          <p:cNvPr id="3056659" name="Rectangle 19" descr="Wide upward diagonal"/>
          <p:cNvSpPr>
            <a:spLocks noChangeArrowheads="1"/>
          </p:cNvSpPr>
          <p:nvPr/>
        </p:nvSpPr>
        <p:spPr bwMode="auto">
          <a:xfrm>
            <a:off x="1914525" y="4762874"/>
            <a:ext cx="1600200" cy="266700"/>
          </a:xfrm>
          <a:prstGeom prst="rect">
            <a:avLst/>
          </a:prstGeom>
          <a:pattFill prst="wdUpDiag">
            <a:fgClr>
              <a:schemeClr val="bg2"/>
            </a:fgClr>
            <a:bgClr>
              <a:schemeClr val="bg1"/>
            </a:bgClr>
          </a:pattFill>
          <a:ln w="12700">
            <a:solidFill>
              <a:schemeClr val="tx1"/>
            </a:solidFill>
            <a:miter lim="800000"/>
            <a:headEnd/>
            <a:tailEnd/>
          </a:ln>
          <a:effectLst/>
        </p:spPr>
        <p:txBody>
          <a:bodyPr wrap="none" anchor="ctr">
            <a:prstTxWarp prst="textNoShape">
              <a:avLst/>
            </a:prstTxWarp>
          </a:bodyPr>
          <a:lstStyle/>
          <a:p>
            <a:endParaRPr lang="en-US"/>
          </a:p>
        </p:txBody>
      </p:sp>
      <p:sp>
        <p:nvSpPr>
          <p:cNvPr id="3056660" name="Rectangle 20" descr="Wide upward diagonal"/>
          <p:cNvSpPr>
            <a:spLocks noChangeArrowheads="1"/>
          </p:cNvSpPr>
          <p:nvPr/>
        </p:nvSpPr>
        <p:spPr bwMode="auto">
          <a:xfrm>
            <a:off x="1916113" y="1225924"/>
            <a:ext cx="1600200" cy="387350"/>
          </a:xfrm>
          <a:prstGeom prst="rect">
            <a:avLst/>
          </a:prstGeom>
          <a:pattFill prst="wdUpDiag">
            <a:fgClr>
              <a:schemeClr val="bg2"/>
            </a:fgClr>
            <a:bgClr>
              <a:schemeClr val="bg1"/>
            </a:bgClr>
          </a:pattFill>
          <a:ln w="12700">
            <a:solidFill>
              <a:schemeClr val="tx1"/>
            </a:solidFill>
            <a:miter lim="800000"/>
            <a:headEnd/>
            <a:tailEnd/>
          </a:ln>
          <a:effectLst/>
        </p:spPr>
        <p:txBody>
          <a:bodyPr wrap="none" anchor="ctr">
            <a:prstTxWarp prst="textNoShape">
              <a:avLst/>
            </a:prstTxWarp>
          </a:bodyPr>
          <a:lstStyle/>
          <a:p>
            <a:endParaRPr lang="en-US"/>
          </a:p>
        </p:txBody>
      </p:sp>
      <p:sp>
        <p:nvSpPr>
          <p:cNvPr id="3056661" name="Rectangle 21" descr="Wide upward diagonal"/>
          <p:cNvSpPr>
            <a:spLocks noChangeArrowheads="1"/>
          </p:cNvSpPr>
          <p:nvPr/>
        </p:nvSpPr>
        <p:spPr bwMode="auto">
          <a:xfrm>
            <a:off x="1916113" y="2362574"/>
            <a:ext cx="1600200" cy="209550"/>
          </a:xfrm>
          <a:prstGeom prst="rect">
            <a:avLst/>
          </a:prstGeom>
          <a:pattFill prst="wdUpDiag">
            <a:fgClr>
              <a:schemeClr val="bg2"/>
            </a:fgClr>
            <a:bgClr>
              <a:schemeClr val="bg1"/>
            </a:bgClr>
          </a:pattFill>
          <a:ln w="12700">
            <a:solidFill>
              <a:schemeClr val="tx1"/>
            </a:solidFill>
            <a:miter lim="800000"/>
            <a:headEnd/>
            <a:tailEnd/>
          </a:ln>
          <a:effectLst/>
        </p:spPr>
        <p:txBody>
          <a:bodyPr wrap="none" anchor="ctr">
            <a:prstTxWarp prst="textNoShape">
              <a:avLst/>
            </a:prstTxWarp>
          </a:bodyPr>
          <a:lstStyle/>
          <a:p>
            <a:endParaRPr lang="en-US"/>
          </a:p>
        </p:txBody>
      </p:sp>
      <p:sp>
        <p:nvSpPr>
          <p:cNvPr id="3056662" name="Rectangle 22" descr="Wide upward diagonal"/>
          <p:cNvSpPr>
            <a:spLocks noChangeArrowheads="1"/>
          </p:cNvSpPr>
          <p:nvPr/>
        </p:nvSpPr>
        <p:spPr bwMode="auto">
          <a:xfrm>
            <a:off x="1916113" y="3546849"/>
            <a:ext cx="1600200" cy="209550"/>
          </a:xfrm>
          <a:prstGeom prst="rect">
            <a:avLst/>
          </a:prstGeom>
          <a:pattFill prst="wdUpDiag">
            <a:fgClr>
              <a:schemeClr val="bg2"/>
            </a:fgClr>
            <a:bgClr>
              <a:schemeClr val="bg1"/>
            </a:bgClr>
          </a:pattFill>
          <a:ln w="12700">
            <a:solidFill>
              <a:schemeClr val="tx1"/>
            </a:solidFill>
            <a:miter lim="800000"/>
            <a:headEnd/>
            <a:tailEnd/>
          </a:ln>
          <a:effectLst/>
        </p:spPr>
        <p:txBody>
          <a:bodyPr wrap="none" anchor="ctr">
            <a:prstTxWarp prst="textNoShape">
              <a:avLst/>
            </a:prstTxWarp>
          </a:bodyPr>
          <a:lstStyle/>
          <a:p>
            <a:endParaRPr lang="en-US"/>
          </a:p>
        </p:txBody>
      </p:sp>
      <p:sp>
        <p:nvSpPr>
          <p:cNvPr id="3056663" name="Rectangle 23"/>
          <p:cNvSpPr>
            <a:spLocks noChangeArrowheads="1"/>
          </p:cNvSpPr>
          <p:nvPr/>
        </p:nvSpPr>
        <p:spPr bwMode="auto">
          <a:xfrm>
            <a:off x="4473575" y="3523037"/>
            <a:ext cx="4518025" cy="3030163"/>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pitchFamily="-65" charset="0"/>
              <a:buChar char="•"/>
            </a:pPr>
            <a:r>
              <a:rPr lang="en-US" sz="3200" dirty="0">
                <a:solidFill>
                  <a:schemeClr val="tx1"/>
                </a:solidFill>
                <a:latin typeface="18 VAG Rounded Light   02390"/>
              </a:rPr>
              <a:t>Want: </a:t>
            </a:r>
          </a:p>
          <a:p>
            <a:pPr marL="685800" lvl="1" indent="-190500">
              <a:lnSpc>
                <a:spcPct val="85000"/>
              </a:lnSpc>
              <a:spcBef>
                <a:spcPct val="40000"/>
              </a:spcBef>
              <a:buSzPct val="100000"/>
              <a:buFontTx/>
              <a:buChar char="•"/>
            </a:pPr>
            <a:r>
              <a:rPr lang="en-US" sz="2800" dirty="0">
                <a:solidFill>
                  <a:schemeClr val="accent3"/>
                </a:solidFill>
                <a:latin typeface="18 VAG Rounded Light   02390"/>
                <a:ea typeface="ＭＳ Ｐゴシック" pitchFamily="-65" charset="-128"/>
              </a:rPr>
              <a:t>discontinuous mapping</a:t>
            </a:r>
          </a:p>
          <a:p>
            <a:pPr marL="685800" lvl="1" indent="-190500">
              <a:lnSpc>
                <a:spcPct val="85000"/>
              </a:lnSpc>
              <a:spcBef>
                <a:spcPct val="40000"/>
              </a:spcBef>
              <a:buSzPct val="100000"/>
              <a:buFontTx/>
              <a:buChar char="•"/>
            </a:pPr>
            <a:r>
              <a:rPr lang="en-US" sz="2800" dirty="0">
                <a:solidFill>
                  <a:schemeClr val="accent3"/>
                </a:solidFill>
                <a:latin typeface="18 VAG Rounded Light   02390"/>
                <a:ea typeface="ＭＳ Ｐゴシック" pitchFamily="-65" charset="-128"/>
              </a:rPr>
              <a:t>Process size &gt;&gt; </a:t>
            </a:r>
            <a:r>
              <a:rPr lang="en-US" sz="2800" dirty="0" err="1">
                <a:solidFill>
                  <a:schemeClr val="accent3"/>
                </a:solidFill>
                <a:latin typeface="18 VAG Rounded Light   02390"/>
                <a:ea typeface="ＭＳ Ｐゴシック" pitchFamily="-65" charset="-128"/>
              </a:rPr>
              <a:t>mem</a:t>
            </a:r>
            <a:endParaRPr lang="en-US" sz="2800" dirty="0">
              <a:solidFill>
                <a:schemeClr val="accent3"/>
              </a:solidFill>
              <a:latin typeface="18 VAG Rounded Light   02390"/>
              <a:ea typeface="ＭＳ Ｐゴシック" pitchFamily="-65" charset="-128"/>
            </a:endParaRPr>
          </a:p>
          <a:p>
            <a:pPr marL="203200" indent="-203200">
              <a:lnSpc>
                <a:spcPct val="75000"/>
              </a:lnSpc>
              <a:spcBef>
                <a:spcPct val="65000"/>
              </a:spcBef>
              <a:buSzPct val="100000"/>
              <a:buFont typeface="Times" pitchFamily="-65" charset="0"/>
              <a:buChar char="•"/>
            </a:pPr>
            <a:r>
              <a:rPr lang="en-US" sz="3200" dirty="0">
                <a:solidFill>
                  <a:schemeClr val="tx1"/>
                </a:solidFill>
                <a:latin typeface="18 VAG Rounded Light   02390"/>
              </a:rPr>
              <a:t>Addition not enough</a:t>
            </a:r>
            <a:r>
              <a:rPr lang="en-US" sz="3200" dirty="0" smtClean="0">
                <a:solidFill>
                  <a:schemeClr val="tx1"/>
                </a:solidFill>
                <a:latin typeface="18 VAG Rounded Light   02390"/>
              </a:rPr>
              <a:t>!</a:t>
            </a:r>
          </a:p>
          <a:p>
            <a:pPr marL="203200" indent="-203200">
              <a:lnSpc>
                <a:spcPct val="75000"/>
              </a:lnSpc>
              <a:spcBef>
                <a:spcPct val="65000"/>
              </a:spcBef>
              <a:buSzPct val="100000"/>
            </a:pPr>
            <a:r>
              <a:rPr lang="en-US" sz="2800" dirty="0" err="1" smtClean="0">
                <a:solidFill>
                  <a:schemeClr val="accent2"/>
                </a:solidFill>
                <a:latin typeface="18 VAG Rounded Light   02390"/>
              </a:rPr>
              <a:t></a:t>
            </a:r>
            <a:r>
              <a:rPr lang="en-US" sz="3200" dirty="0" smtClean="0">
                <a:solidFill>
                  <a:schemeClr val="accent2"/>
                </a:solidFill>
                <a:latin typeface="18 VAG Rounded Light   02390"/>
              </a:rPr>
              <a:t> </a:t>
            </a:r>
            <a:r>
              <a:rPr lang="en-US" sz="3200" dirty="0">
                <a:solidFill>
                  <a:schemeClr val="accent2"/>
                </a:solidFill>
                <a:latin typeface="18 VAG Rounded Light   02390"/>
              </a:rPr>
              <a:t>use Indirection!</a:t>
            </a:r>
          </a:p>
        </p:txBody>
      </p:sp>
      <p:grpSp>
        <p:nvGrpSpPr>
          <p:cNvPr id="4" name="Group 24"/>
          <p:cNvGrpSpPr>
            <a:grpSpLocks/>
          </p:cNvGrpSpPr>
          <p:nvPr/>
        </p:nvGrpSpPr>
        <p:grpSpPr bwMode="auto">
          <a:xfrm>
            <a:off x="3617912" y="1381499"/>
            <a:ext cx="5068888" cy="3508375"/>
            <a:chOff x="2208" y="768"/>
            <a:chExt cx="3193" cy="2210"/>
          </a:xfrm>
        </p:grpSpPr>
        <p:sp>
          <p:nvSpPr>
            <p:cNvPr id="3056665" name="Text Box 25"/>
            <p:cNvSpPr txBox="1">
              <a:spLocks noChangeArrowheads="1"/>
            </p:cNvSpPr>
            <p:nvPr/>
          </p:nvSpPr>
          <p:spPr bwMode="auto">
            <a:xfrm>
              <a:off x="2829" y="1290"/>
              <a:ext cx="2572" cy="872"/>
            </a:xfrm>
            <a:prstGeom prst="rect">
              <a:avLst/>
            </a:prstGeom>
            <a:noFill/>
            <a:ln w="12700">
              <a:noFill/>
              <a:miter lim="800000"/>
              <a:headEnd/>
              <a:tailEnd/>
            </a:ln>
            <a:effectLst/>
          </p:spPr>
          <p:txBody>
            <a:bodyPr wrap="none">
              <a:prstTxWarp prst="textNoShape">
                <a:avLst/>
              </a:prstTxWarp>
              <a:spAutoFit/>
            </a:bodyPr>
            <a:lstStyle/>
            <a:p>
              <a:r>
                <a:rPr lang="en-US" sz="2800" dirty="0">
                  <a:solidFill>
                    <a:schemeClr val="tx1"/>
                  </a:solidFill>
                  <a:latin typeface="18 VAG Rounded Light   02390"/>
                </a:rPr>
                <a:t>Enough space for User D,</a:t>
              </a:r>
            </a:p>
            <a:p>
              <a:r>
                <a:rPr lang="en-US" sz="2800" dirty="0">
                  <a:solidFill>
                    <a:schemeClr val="tx1"/>
                  </a:solidFill>
                  <a:latin typeface="18 VAG Rounded Light   02390"/>
                </a:rPr>
                <a:t>but discontinuous </a:t>
              </a:r>
            </a:p>
            <a:p>
              <a:r>
                <a:rPr lang="en-US" sz="2800" dirty="0">
                  <a:solidFill>
                    <a:schemeClr val="tx1"/>
                  </a:solidFill>
                  <a:latin typeface="18 VAG Rounded Light   02390"/>
                </a:rPr>
                <a:t>(“fragmentation problem”) </a:t>
              </a:r>
              <a:endParaRPr lang="en-US" sz="2000" dirty="0">
                <a:latin typeface="18 VAG Rounded Light   02390"/>
              </a:endParaRPr>
            </a:p>
          </p:txBody>
        </p:sp>
        <p:sp>
          <p:nvSpPr>
            <p:cNvPr id="3056666" name="Line 26"/>
            <p:cNvSpPr>
              <a:spLocks noChangeShapeType="1"/>
            </p:cNvSpPr>
            <p:nvPr/>
          </p:nvSpPr>
          <p:spPr bwMode="auto">
            <a:xfrm flipH="1" flipV="1">
              <a:off x="2209" y="768"/>
              <a:ext cx="591" cy="62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56667" name="Line 27"/>
            <p:cNvSpPr>
              <a:spLocks noChangeShapeType="1"/>
            </p:cNvSpPr>
            <p:nvPr/>
          </p:nvSpPr>
          <p:spPr bwMode="auto">
            <a:xfrm flipH="1" flipV="1">
              <a:off x="2208" y="1464"/>
              <a:ext cx="592" cy="168"/>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56668" name="Line 28"/>
            <p:cNvSpPr>
              <a:spLocks noChangeShapeType="1"/>
            </p:cNvSpPr>
            <p:nvPr/>
          </p:nvSpPr>
          <p:spPr bwMode="auto">
            <a:xfrm flipH="1">
              <a:off x="2208" y="1858"/>
              <a:ext cx="592" cy="331"/>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56669" name="Line 29"/>
            <p:cNvSpPr>
              <a:spLocks noChangeShapeType="1"/>
            </p:cNvSpPr>
            <p:nvPr/>
          </p:nvSpPr>
          <p:spPr bwMode="auto">
            <a:xfrm flipH="1">
              <a:off x="2208" y="2058"/>
              <a:ext cx="621" cy="92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0" name="Title 29"/>
          <p:cNvSpPr>
            <a:spLocks noGrp="1"/>
          </p:cNvSpPr>
          <p:nvPr>
            <p:ph type="title"/>
          </p:nvPr>
        </p:nvSpPr>
        <p:spPr/>
        <p:txBody>
          <a:bodyPr/>
          <a:lstStyle/>
          <a:p>
            <a:r>
              <a:rPr lang="en-US" sz="3700" dirty="0" smtClean="0"/>
              <a:t>Simple Example: Base and Bound </a:t>
            </a:r>
            <a:r>
              <a:rPr lang="en-US" sz="3700" dirty="0" err="1" smtClean="0"/>
              <a:t>Reg</a:t>
            </a:r>
            <a:endParaRPr lang="en-US"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56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6663"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8735" name="Rectangle 47"/>
          <p:cNvSpPr>
            <a:spLocks noGrp="1" noChangeArrowheads="1"/>
          </p:cNvSpPr>
          <p:nvPr>
            <p:ph type="body" idx="1"/>
          </p:nvPr>
        </p:nvSpPr>
        <p:spPr>
          <a:xfrm>
            <a:off x="457200" y="1219200"/>
            <a:ext cx="5105400" cy="1905000"/>
          </a:xfrm>
        </p:spPr>
        <p:txBody>
          <a:bodyPr>
            <a:normAutofit lnSpcReduction="10000"/>
          </a:bodyPr>
          <a:lstStyle/>
          <a:p>
            <a:r>
              <a:rPr lang="en-US" sz="2400" dirty="0" smtClean="0"/>
              <a:t>Divide into equal sized</a:t>
            </a:r>
            <a:br>
              <a:rPr lang="en-US" sz="2400" dirty="0" smtClean="0"/>
            </a:br>
            <a:r>
              <a:rPr lang="en-US" sz="2400" dirty="0" smtClean="0"/>
              <a:t>chunks (about 4 KB - 8 KB)</a:t>
            </a:r>
          </a:p>
          <a:p>
            <a:r>
              <a:rPr lang="en-US" sz="2400" dirty="0" smtClean="0"/>
              <a:t>Any chunk of Virtual Memory assigned to any chuck of Physical Memory (“</a:t>
            </a:r>
            <a:r>
              <a:rPr lang="en-US" sz="2400" dirty="0" smtClean="0">
                <a:solidFill>
                  <a:schemeClr val="accent2"/>
                </a:solidFill>
              </a:rPr>
              <a:t>page</a:t>
            </a:r>
            <a:r>
              <a:rPr lang="en-US" sz="2400" dirty="0" smtClean="0"/>
              <a:t>”)</a:t>
            </a:r>
          </a:p>
          <a:p>
            <a:endParaRPr lang="en-US" sz="2400" dirty="0"/>
          </a:p>
        </p:txBody>
      </p:sp>
      <p:sp>
        <p:nvSpPr>
          <p:cNvPr id="3058691" name="Text Box 3"/>
          <p:cNvSpPr txBox="1">
            <a:spLocks noChangeArrowheads="1"/>
          </p:cNvSpPr>
          <p:nvPr/>
        </p:nvSpPr>
        <p:spPr bwMode="auto">
          <a:xfrm>
            <a:off x="1066800" y="6116638"/>
            <a:ext cx="409575" cy="579437"/>
          </a:xfrm>
          <a:prstGeom prst="rect">
            <a:avLst/>
          </a:prstGeom>
          <a:noFill/>
          <a:ln w="12700">
            <a:noFill/>
            <a:miter lim="800000"/>
            <a:headEnd/>
            <a:tailEnd/>
          </a:ln>
          <a:effectLst/>
        </p:spPr>
        <p:txBody>
          <a:bodyPr wrap="none">
            <a:prstTxWarp prst="textNoShape">
              <a:avLst/>
            </a:prstTxWarp>
            <a:spAutoFit/>
          </a:bodyPr>
          <a:lstStyle/>
          <a:p>
            <a:r>
              <a:rPr lang="en-US" sz="3200" b="1">
                <a:solidFill>
                  <a:schemeClr val="tx1"/>
                </a:solidFill>
              </a:rPr>
              <a:t>0</a:t>
            </a:r>
          </a:p>
        </p:txBody>
      </p:sp>
      <p:sp>
        <p:nvSpPr>
          <p:cNvPr id="3058692" name="Text Box 4"/>
          <p:cNvSpPr txBox="1">
            <a:spLocks noChangeArrowheads="1"/>
          </p:cNvSpPr>
          <p:nvPr/>
        </p:nvSpPr>
        <p:spPr bwMode="auto">
          <a:xfrm>
            <a:off x="1600200" y="2895600"/>
            <a:ext cx="2590523" cy="523220"/>
          </a:xfrm>
          <a:prstGeom prst="rect">
            <a:avLst/>
          </a:prstGeom>
          <a:noFill/>
          <a:ln w="12700">
            <a:noFill/>
            <a:miter lim="800000"/>
            <a:headEnd/>
            <a:tailEnd/>
          </a:ln>
          <a:effectLst/>
        </p:spPr>
        <p:txBody>
          <a:bodyPr wrap="none">
            <a:prstTxWarp prst="textNoShape">
              <a:avLst/>
            </a:prstTxWarp>
            <a:spAutoFit/>
          </a:bodyPr>
          <a:lstStyle/>
          <a:p>
            <a:pPr algn="ctr"/>
            <a:r>
              <a:rPr lang="en-US" sz="2800" b="1" dirty="0">
                <a:solidFill>
                  <a:schemeClr val="tx1"/>
                </a:solidFill>
              </a:rPr>
              <a:t>Physical Memory</a:t>
            </a:r>
          </a:p>
        </p:txBody>
      </p:sp>
      <p:sp>
        <p:nvSpPr>
          <p:cNvPr id="3058693" name="Rectangle 5"/>
          <p:cNvSpPr>
            <a:spLocks noChangeArrowheads="1"/>
          </p:cNvSpPr>
          <p:nvPr/>
        </p:nvSpPr>
        <p:spPr bwMode="auto">
          <a:xfrm>
            <a:off x="1905000" y="3402013"/>
            <a:ext cx="1600200" cy="316706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58694" name="Text Box 6"/>
          <p:cNvSpPr txBox="1">
            <a:spLocks noChangeArrowheads="1"/>
          </p:cNvSpPr>
          <p:nvPr/>
        </p:nvSpPr>
        <p:spPr bwMode="auto">
          <a:xfrm>
            <a:off x="5918200" y="914400"/>
            <a:ext cx="546100" cy="701675"/>
          </a:xfrm>
          <a:prstGeom prst="rect">
            <a:avLst/>
          </a:prstGeom>
          <a:noFill/>
          <a:ln w="12700">
            <a:noFill/>
            <a:miter lim="800000"/>
            <a:headEnd/>
            <a:tailEnd/>
          </a:ln>
          <a:effectLst/>
        </p:spPr>
        <p:txBody>
          <a:bodyPr wrap="none">
            <a:prstTxWarp prst="textNoShape">
              <a:avLst/>
            </a:prstTxWarp>
            <a:spAutoFit/>
          </a:bodyPr>
          <a:lstStyle/>
          <a:p>
            <a:r>
              <a:rPr lang="en-US" sz="4000" b="1">
                <a:solidFill>
                  <a:schemeClr val="tx1"/>
                </a:solidFill>
                <a:latin typeface="Symbol" pitchFamily="-65" charset="2"/>
              </a:rPr>
              <a:t>¥</a:t>
            </a:r>
            <a:endParaRPr lang="en-US" sz="4000" b="1"/>
          </a:p>
        </p:txBody>
      </p:sp>
      <p:sp>
        <p:nvSpPr>
          <p:cNvPr id="3058695" name="Text Box 7"/>
          <p:cNvSpPr txBox="1">
            <a:spLocks noChangeArrowheads="1"/>
          </p:cNvSpPr>
          <p:nvPr/>
        </p:nvSpPr>
        <p:spPr bwMode="auto">
          <a:xfrm>
            <a:off x="6059488" y="709613"/>
            <a:ext cx="2752725" cy="519112"/>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Virtual Memory</a:t>
            </a:r>
          </a:p>
        </p:txBody>
      </p:sp>
      <p:grpSp>
        <p:nvGrpSpPr>
          <p:cNvPr id="2" name="Group 8"/>
          <p:cNvGrpSpPr>
            <a:grpSpLocks/>
          </p:cNvGrpSpPr>
          <p:nvPr/>
        </p:nvGrpSpPr>
        <p:grpSpPr bwMode="auto">
          <a:xfrm>
            <a:off x="6527800" y="5502275"/>
            <a:ext cx="1600200" cy="1066800"/>
            <a:chOff x="1056" y="2976"/>
            <a:chExt cx="1008" cy="672"/>
          </a:xfrm>
        </p:grpSpPr>
        <p:sp>
          <p:nvSpPr>
            <p:cNvPr id="3058697" name="Text Box 9"/>
            <p:cNvSpPr txBox="1">
              <a:spLocks noChangeArrowheads="1"/>
            </p:cNvSpPr>
            <p:nvPr/>
          </p:nvSpPr>
          <p:spPr bwMode="auto">
            <a:xfrm>
              <a:off x="1190" y="3143"/>
              <a:ext cx="756" cy="365"/>
            </a:xfrm>
            <a:prstGeom prst="rect">
              <a:avLst/>
            </a:prstGeom>
            <a:noFill/>
            <a:ln w="28575">
              <a:noFill/>
              <a:miter lim="800000"/>
              <a:headEnd/>
              <a:tailEnd/>
            </a:ln>
            <a:effectLst/>
          </p:spPr>
          <p:txBody>
            <a:bodyPr wrap="none">
              <a:prstTxWarp prst="textNoShape">
                <a:avLst/>
              </a:prstTxWarp>
              <a:spAutoFit/>
            </a:bodyPr>
            <a:lstStyle/>
            <a:p>
              <a:r>
                <a:rPr lang="en-US" sz="3200" b="1">
                  <a:solidFill>
                    <a:schemeClr val="tx1"/>
                  </a:solidFill>
                </a:rPr>
                <a:t>Code</a:t>
              </a:r>
            </a:p>
          </p:txBody>
        </p:sp>
        <p:sp>
          <p:nvSpPr>
            <p:cNvPr id="3058698" name="Rectangle 10"/>
            <p:cNvSpPr>
              <a:spLocks noChangeArrowheads="1"/>
            </p:cNvSpPr>
            <p:nvPr/>
          </p:nvSpPr>
          <p:spPr bwMode="auto">
            <a:xfrm>
              <a:off x="1056" y="2976"/>
              <a:ext cx="1008" cy="67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11"/>
          <p:cNvGrpSpPr>
            <a:grpSpLocks/>
          </p:cNvGrpSpPr>
          <p:nvPr/>
        </p:nvGrpSpPr>
        <p:grpSpPr bwMode="auto">
          <a:xfrm>
            <a:off x="6527800" y="4435475"/>
            <a:ext cx="1600200" cy="1066800"/>
            <a:chOff x="1056" y="2976"/>
            <a:chExt cx="1008" cy="672"/>
          </a:xfrm>
        </p:grpSpPr>
        <p:sp>
          <p:nvSpPr>
            <p:cNvPr id="3058700" name="Text Box 12"/>
            <p:cNvSpPr txBox="1">
              <a:spLocks noChangeArrowheads="1"/>
            </p:cNvSpPr>
            <p:nvPr/>
          </p:nvSpPr>
          <p:spPr bwMode="auto">
            <a:xfrm>
              <a:off x="1190" y="3143"/>
              <a:ext cx="813" cy="365"/>
            </a:xfrm>
            <a:prstGeom prst="rect">
              <a:avLst/>
            </a:prstGeom>
            <a:noFill/>
            <a:ln w="28575">
              <a:noFill/>
              <a:miter lim="800000"/>
              <a:headEnd/>
              <a:tailEnd/>
            </a:ln>
            <a:effectLst/>
          </p:spPr>
          <p:txBody>
            <a:bodyPr wrap="none">
              <a:prstTxWarp prst="textNoShape">
                <a:avLst/>
              </a:prstTxWarp>
              <a:spAutoFit/>
            </a:bodyPr>
            <a:lstStyle/>
            <a:p>
              <a:r>
                <a:rPr lang="en-US" sz="3200" b="1">
                  <a:solidFill>
                    <a:schemeClr val="tx1"/>
                  </a:solidFill>
                </a:rPr>
                <a:t>Static</a:t>
              </a:r>
            </a:p>
          </p:txBody>
        </p:sp>
        <p:sp>
          <p:nvSpPr>
            <p:cNvPr id="3058701" name="Rectangle 13"/>
            <p:cNvSpPr>
              <a:spLocks noChangeArrowheads="1"/>
            </p:cNvSpPr>
            <p:nvPr/>
          </p:nvSpPr>
          <p:spPr bwMode="auto">
            <a:xfrm>
              <a:off x="1056" y="2976"/>
              <a:ext cx="1008" cy="67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grpSp>
      <p:grpSp>
        <p:nvGrpSpPr>
          <p:cNvPr id="4" name="Group 14"/>
          <p:cNvGrpSpPr>
            <a:grpSpLocks/>
          </p:cNvGrpSpPr>
          <p:nvPr/>
        </p:nvGrpSpPr>
        <p:grpSpPr bwMode="auto">
          <a:xfrm>
            <a:off x="6553200" y="3124200"/>
            <a:ext cx="1600200" cy="1447800"/>
            <a:chOff x="1056" y="1728"/>
            <a:chExt cx="1008" cy="912"/>
          </a:xfrm>
        </p:grpSpPr>
        <p:grpSp>
          <p:nvGrpSpPr>
            <p:cNvPr id="5" name="Group 15"/>
            <p:cNvGrpSpPr>
              <a:grpSpLocks/>
            </p:cNvGrpSpPr>
            <p:nvPr/>
          </p:nvGrpSpPr>
          <p:grpSpPr bwMode="auto">
            <a:xfrm>
              <a:off x="1056" y="1968"/>
              <a:ext cx="1008" cy="672"/>
              <a:chOff x="1056" y="2976"/>
              <a:chExt cx="1008" cy="672"/>
            </a:xfrm>
          </p:grpSpPr>
          <p:sp>
            <p:nvSpPr>
              <p:cNvPr id="3058704" name="Text Box 16"/>
              <p:cNvSpPr txBox="1">
                <a:spLocks noChangeArrowheads="1"/>
              </p:cNvSpPr>
              <p:nvPr/>
            </p:nvSpPr>
            <p:spPr bwMode="auto">
              <a:xfrm>
                <a:off x="1190" y="3143"/>
                <a:ext cx="742" cy="365"/>
              </a:xfrm>
              <a:prstGeom prst="rect">
                <a:avLst/>
              </a:prstGeom>
              <a:noFill/>
              <a:ln w="28575">
                <a:noFill/>
                <a:miter lim="800000"/>
                <a:headEnd/>
                <a:tailEnd/>
              </a:ln>
              <a:effectLst/>
            </p:spPr>
            <p:txBody>
              <a:bodyPr wrap="none">
                <a:prstTxWarp prst="textNoShape">
                  <a:avLst/>
                </a:prstTxWarp>
                <a:spAutoFit/>
              </a:bodyPr>
              <a:lstStyle/>
              <a:p>
                <a:r>
                  <a:rPr lang="en-US" sz="3200" b="1" dirty="0">
                    <a:solidFill>
                      <a:schemeClr val="tx1"/>
                    </a:solidFill>
                  </a:rPr>
                  <a:t>Heap</a:t>
                </a:r>
              </a:p>
            </p:txBody>
          </p:sp>
          <p:sp>
            <p:nvSpPr>
              <p:cNvPr id="3058705" name="Rectangle 17"/>
              <p:cNvSpPr>
                <a:spLocks noChangeArrowheads="1"/>
              </p:cNvSpPr>
              <p:nvPr/>
            </p:nvSpPr>
            <p:spPr bwMode="auto">
              <a:xfrm>
                <a:off x="1056" y="2976"/>
                <a:ext cx="1008" cy="67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grpSp>
        <p:sp>
          <p:nvSpPr>
            <p:cNvPr id="3058706" name="Line 18"/>
            <p:cNvSpPr>
              <a:spLocks noChangeShapeType="1"/>
            </p:cNvSpPr>
            <p:nvPr/>
          </p:nvSpPr>
          <p:spPr bwMode="auto">
            <a:xfrm flipV="1">
              <a:off x="1536" y="1728"/>
              <a:ext cx="0" cy="24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3058707" name="Text Box 19"/>
          <p:cNvSpPr txBox="1">
            <a:spLocks noChangeArrowheads="1"/>
          </p:cNvSpPr>
          <p:nvPr/>
        </p:nvSpPr>
        <p:spPr bwMode="auto">
          <a:xfrm>
            <a:off x="6740525" y="1366838"/>
            <a:ext cx="1268413" cy="579437"/>
          </a:xfrm>
          <a:prstGeom prst="rect">
            <a:avLst/>
          </a:prstGeom>
          <a:noFill/>
          <a:ln w="28575">
            <a:noFill/>
            <a:miter lim="800000"/>
            <a:headEnd/>
            <a:tailEnd/>
          </a:ln>
          <a:effectLst/>
        </p:spPr>
        <p:txBody>
          <a:bodyPr wrap="none">
            <a:prstTxWarp prst="textNoShape">
              <a:avLst/>
            </a:prstTxWarp>
            <a:spAutoFit/>
          </a:bodyPr>
          <a:lstStyle/>
          <a:p>
            <a:r>
              <a:rPr lang="en-US" sz="3200" b="1">
                <a:solidFill>
                  <a:schemeClr val="tx1"/>
                </a:solidFill>
              </a:rPr>
              <a:t>Stack</a:t>
            </a:r>
          </a:p>
        </p:txBody>
      </p:sp>
      <p:sp>
        <p:nvSpPr>
          <p:cNvPr id="3058708" name="Rectangle 20"/>
          <p:cNvSpPr>
            <a:spLocks noChangeArrowheads="1"/>
          </p:cNvSpPr>
          <p:nvPr/>
        </p:nvSpPr>
        <p:spPr bwMode="auto">
          <a:xfrm>
            <a:off x="6527800" y="1139825"/>
            <a:ext cx="1600200" cy="10668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58709" name="Line 21"/>
          <p:cNvSpPr>
            <a:spLocks noChangeShapeType="1"/>
          </p:cNvSpPr>
          <p:nvPr/>
        </p:nvSpPr>
        <p:spPr bwMode="auto">
          <a:xfrm flipV="1">
            <a:off x="7289800" y="2206625"/>
            <a:ext cx="0" cy="381000"/>
          </a:xfrm>
          <a:prstGeom prst="line">
            <a:avLst/>
          </a:prstGeom>
          <a:noFill/>
          <a:ln w="28575">
            <a:solidFill>
              <a:schemeClr val="tx1"/>
            </a:solidFill>
            <a:round/>
            <a:headEnd type="triangle" w="med" len="med"/>
            <a:tailEnd/>
          </a:ln>
          <a:effectLst/>
        </p:spPr>
        <p:txBody>
          <a:bodyPr wrap="none" anchor="ctr">
            <a:prstTxWarp prst="textNoShape">
              <a:avLst/>
            </a:prstTxWarp>
          </a:bodyPr>
          <a:lstStyle/>
          <a:p>
            <a:endParaRPr lang="en-US"/>
          </a:p>
        </p:txBody>
      </p:sp>
      <p:sp>
        <p:nvSpPr>
          <p:cNvPr id="3058710" name="Text Box 22"/>
          <p:cNvSpPr txBox="1">
            <a:spLocks noChangeArrowheads="1"/>
          </p:cNvSpPr>
          <p:nvPr/>
        </p:nvSpPr>
        <p:spPr bwMode="auto">
          <a:xfrm>
            <a:off x="328613" y="3111500"/>
            <a:ext cx="1381125" cy="579438"/>
          </a:xfrm>
          <a:prstGeom prst="rect">
            <a:avLst/>
          </a:prstGeom>
          <a:noFill/>
          <a:ln w="12700">
            <a:noFill/>
            <a:miter lim="800000"/>
            <a:headEnd/>
            <a:tailEnd/>
          </a:ln>
          <a:effectLst/>
        </p:spPr>
        <p:txBody>
          <a:bodyPr wrap="none">
            <a:prstTxWarp prst="textNoShape">
              <a:avLst/>
            </a:prstTxWarp>
            <a:spAutoFit/>
          </a:bodyPr>
          <a:lstStyle/>
          <a:p>
            <a:r>
              <a:rPr lang="en-US" sz="3200" b="1" dirty="0">
                <a:solidFill>
                  <a:schemeClr val="tx1"/>
                </a:solidFill>
              </a:rPr>
              <a:t>64 MB</a:t>
            </a:r>
          </a:p>
        </p:txBody>
      </p:sp>
      <p:grpSp>
        <p:nvGrpSpPr>
          <p:cNvPr id="6" name="Group 23"/>
          <p:cNvGrpSpPr>
            <a:grpSpLocks/>
          </p:cNvGrpSpPr>
          <p:nvPr/>
        </p:nvGrpSpPr>
        <p:grpSpPr bwMode="auto">
          <a:xfrm>
            <a:off x="1905000" y="1139825"/>
            <a:ext cx="6223000" cy="5429250"/>
            <a:chOff x="1200" y="666"/>
            <a:chExt cx="3920" cy="3420"/>
          </a:xfrm>
        </p:grpSpPr>
        <p:grpSp>
          <p:nvGrpSpPr>
            <p:cNvPr id="7" name="Group 24"/>
            <p:cNvGrpSpPr>
              <a:grpSpLocks/>
            </p:cNvGrpSpPr>
            <p:nvPr/>
          </p:nvGrpSpPr>
          <p:grpSpPr bwMode="auto">
            <a:xfrm>
              <a:off x="1200" y="2091"/>
              <a:ext cx="1008" cy="1995"/>
              <a:chOff x="1200" y="2091"/>
              <a:chExt cx="1008" cy="1995"/>
            </a:xfrm>
          </p:grpSpPr>
          <p:sp>
            <p:nvSpPr>
              <p:cNvPr id="3058713" name="Rectangle 25"/>
              <p:cNvSpPr>
                <a:spLocks noChangeArrowheads="1"/>
              </p:cNvSpPr>
              <p:nvPr/>
            </p:nvSpPr>
            <p:spPr bwMode="auto">
              <a:xfrm>
                <a:off x="1200" y="323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14" name="Rectangle 26"/>
              <p:cNvSpPr>
                <a:spLocks noChangeArrowheads="1"/>
              </p:cNvSpPr>
              <p:nvPr/>
            </p:nvSpPr>
            <p:spPr bwMode="auto">
              <a:xfrm>
                <a:off x="1200" y="266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grpSp>
            <p:nvGrpSpPr>
              <p:cNvPr id="8" name="Group 27"/>
              <p:cNvGrpSpPr>
                <a:grpSpLocks/>
              </p:cNvGrpSpPr>
              <p:nvPr/>
            </p:nvGrpSpPr>
            <p:grpSpPr bwMode="auto">
              <a:xfrm>
                <a:off x="1200" y="2091"/>
                <a:ext cx="1008" cy="1995"/>
                <a:chOff x="1200" y="2091"/>
                <a:chExt cx="1008" cy="1995"/>
              </a:xfrm>
            </p:grpSpPr>
            <p:sp>
              <p:nvSpPr>
                <p:cNvPr id="3058716" name="Rectangle 28"/>
                <p:cNvSpPr>
                  <a:spLocks noChangeArrowheads="1"/>
                </p:cNvSpPr>
                <p:nvPr/>
              </p:nvSpPr>
              <p:spPr bwMode="auto">
                <a:xfrm>
                  <a:off x="1200" y="380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17" name="Rectangle 29"/>
                <p:cNvSpPr>
                  <a:spLocks noChangeArrowheads="1"/>
                </p:cNvSpPr>
                <p:nvPr/>
              </p:nvSpPr>
              <p:spPr bwMode="auto">
                <a:xfrm>
                  <a:off x="1200" y="351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18" name="Rectangle 30"/>
                <p:cNvSpPr>
                  <a:spLocks noChangeArrowheads="1"/>
                </p:cNvSpPr>
                <p:nvPr/>
              </p:nvSpPr>
              <p:spPr bwMode="auto">
                <a:xfrm>
                  <a:off x="1200" y="294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19" name="Rectangle 31"/>
                <p:cNvSpPr>
                  <a:spLocks noChangeArrowheads="1"/>
                </p:cNvSpPr>
                <p:nvPr/>
              </p:nvSpPr>
              <p:spPr bwMode="auto">
                <a:xfrm>
                  <a:off x="1200" y="237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20" name="Rectangle 32"/>
                <p:cNvSpPr>
                  <a:spLocks noChangeArrowheads="1"/>
                </p:cNvSpPr>
                <p:nvPr/>
              </p:nvSpPr>
              <p:spPr bwMode="auto">
                <a:xfrm>
                  <a:off x="1200" y="209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grpSp>
        </p:grpSp>
        <p:grpSp>
          <p:nvGrpSpPr>
            <p:cNvPr id="9" name="Group 33"/>
            <p:cNvGrpSpPr>
              <a:grpSpLocks/>
            </p:cNvGrpSpPr>
            <p:nvPr/>
          </p:nvGrpSpPr>
          <p:grpSpPr bwMode="auto">
            <a:xfrm>
              <a:off x="4112" y="666"/>
              <a:ext cx="1008" cy="3420"/>
              <a:chOff x="4112" y="666"/>
              <a:chExt cx="1008" cy="3420"/>
            </a:xfrm>
          </p:grpSpPr>
          <p:sp>
            <p:nvSpPr>
              <p:cNvPr id="3058722" name="Rectangle 34"/>
              <p:cNvSpPr>
                <a:spLocks noChangeArrowheads="1"/>
              </p:cNvSpPr>
              <p:nvPr/>
            </p:nvSpPr>
            <p:spPr bwMode="auto">
              <a:xfrm>
                <a:off x="4112" y="351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23" name="Rectangle 35"/>
              <p:cNvSpPr>
                <a:spLocks noChangeArrowheads="1"/>
              </p:cNvSpPr>
              <p:nvPr/>
            </p:nvSpPr>
            <p:spPr bwMode="auto">
              <a:xfrm>
                <a:off x="4112" y="180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24" name="Rectangle 36"/>
              <p:cNvSpPr>
                <a:spLocks noChangeArrowheads="1"/>
              </p:cNvSpPr>
              <p:nvPr/>
            </p:nvSpPr>
            <p:spPr bwMode="auto">
              <a:xfrm>
                <a:off x="4112" y="123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grpSp>
            <p:nvGrpSpPr>
              <p:cNvPr id="10" name="Group 37"/>
              <p:cNvGrpSpPr>
                <a:grpSpLocks/>
              </p:cNvGrpSpPr>
              <p:nvPr/>
            </p:nvGrpSpPr>
            <p:grpSpPr bwMode="auto">
              <a:xfrm>
                <a:off x="4112" y="666"/>
                <a:ext cx="1008" cy="3420"/>
                <a:chOff x="4112" y="666"/>
                <a:chExt cx="1008" cy="3420"/>
              </a:xfrm>
            </p:grpSpPr>
            <p:sp>
              <p:nvSpPr>
                <p:cNvPr id="3058726" name="Rectangle 38"/>
                <p:cNvSpPr>
                  <a:spLocks noChangeArrowheads="1"/>
                </p:cNvSpPr>
                <p:nvPr/>
              </p:nvSpPr>
              <p:spPr bwMode="auto">
                <a:xfrm>
                  <a:off x="4112" y="380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27" name="Rectangle 39"/>
                <p:cNvSpPr>
                  <a:spLocks noChangeArrowheads="1"/>
                </p:cNvSpPr>
                <p:nvPr/>
              </p:nvSpPr>
              <p:spPr bwMode="auto">
                <a:xfrm>
                  <a:off x="4112" y="323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28" name="Rectangle 40"/>
                <p:cNvSpPr>
                  <a:spLocks noChangeArrowheads="1"/>
                </p:cNvSpPr>
                <p:nvPr/>
              </p:nvSpPr>
              <p:spPr bwMode="auto">
                <a:xfrm>
                  <a:off x="4112" y="294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29" name="Rectangle 41"/>
                <p:cNvSpPr>
                  <a:spLocks noChangeArrowheads="1"/>
                </p:cNvSpPr>
                <p:nvPr/>
              </p:nvSpPr>
              <p:spPr bwMode="auto">
                <a:xfrm>
                  <a:off x="4112" y="266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30" name="Rectangle 42"/>
                <p:cNvSpPr>
                  <a:spLocks noChangeArrowheads="1"/>
                </p:cNvSpPr>
                <p:nvPr/>
              </p:nvSpPr>
              <p:spPr bwMode="auto">
                <a:xfrm>
                  <a:off x="4112" y="237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31" name="Rectangle 43"/>
                <p:cNvSpPr>
                  <a:spLocks noChangeArrowheads="1"/>
                </p:cNvSpPr>
                <p:nvPr/>
              </p:nvSpPr>
              <p:spPr bwMode="auto">
                <a:xfrm>
                  <a:off x="4112" y="209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32" name="Rectangle 44"/>
                <p:cNvSpPr>
                  <a:spLocks noChangeArrowheads="1"/>
                </p:cNvSpPr>
                <p:nvPr/>
              </p:nvSpPr>
              <p:spPr bwMode="auto">
                <a:xfrm>
                  <a:off x="4112" y="152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33" name="Rectangle 45"/>
                <p:cNvSpPr>
                  <a:spLocks noChangeArrowheads="1"/>
                </p:cNvSpPr>
                <p:nvPr/>
              </p:nvSpPr>
              <p:spPr bwMode="auto">
                <a:xfrm>
                  <a:off x="4112" y="95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58734" name="Rectangle 46"/>
                <p:cNvSpPr>
                  <a:spLocks noChangeArrowheads="1"/>
                </p:cNvSpPr>
                <p:nvPr/>
              </p:nvSpPr>
              <p:spPr bwMode="auto">
                <a:xfrm>
                  <a:off x="4112" y="66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grpSp>
        </p:grpSp>
      </p:grpSp>
      <p:sp>
        <p:nvSpPr>
          <p:cNvPr id="73" name="Title 72"/>
          <p:cNvSpPr>
            <a:spLocks noGrp="1"/>
          </p:cNvSpPr>
          <p:nvPr>
            <p:ph type="title"/>
          </p:nvPr>
        </p:nvSpPr>
        <p:spPr/>
        <p:txBody>
          <a:bodyPr/>
          <a:lstStyle/>
          <a:p>
            <a:r>
              <a:rPr lang="en-US" sz="3200" dirty="0" smtClean="0"/>
              <a:t>Mapping Virtual Memory to Physical Memory </a:t>
            </a:r>
            <a:endParaRPr lang="en-US" sz="3200" dirty="0"/>
          </a:p>
        </p:txBody>
      </p:sp>
      <p:sp>
        <p:nvSpPr>
          <p:cNvPr id="3058736" name="Text Box 48"/>
          <p:cNvSpPr txBox="1">
            <a:spLocks noChangeArrowheads="1"/>
          </p:cNvSpPr>
          <p:nvPr/>
        </p:nvSpPr>
        <p:spPr bwMode="auto">
          <a:xfrm>
            <a:off x="5918200" y="6278563"/>
            <a:ext cx="409575" cy="579437"/>
          </a:xfrm>
          <a:prstGeom prst="rect">
            <a:avLst/>
          </a:prstGeom>
          <a:noFill/>
          <a:ln w="12700">
            <a:noFill/>
            <a:miter lim="800000"/>
            <a:headEnd/>
            <a:tailEnd/>
          </a:ln>
          <a:effectLst/>
        </p:spPr>
        <p:txBody>
          <a:bodyPr wrap="none">
            <a:prstTxWarp prst="textNoShape">
              <a:avLst/>
            </a:prstTxWarp>
            <a:spAutoFit/>
          </a:bodyPr>
          <a:lstStyle/>
          <a:p>
            <a:r>
              <a:rPr lang="en-US" sz="3200" b="1">
                <a:solidFill>
                  <a:schemeClr val="tx1"/>
                </a:solidFill>
              </a:rPr>
              <a:t>0</a:t>
            </a:r>
            <a:endParaRPr lang="en-US" sz="3200" b="1"/>
          </a:p>
        </p:txBody>
      </p:sp>
      <p:grpSp>
        <p:nvGrpSpPr>
          <p:cNvPr id="11" name="Group 50"/>
          <p:cNvGrpSpPr>
            <a:grpSpLocks/>
          </p:cNvGrpSpPr>
          <p:nvPr/>
        </p:nvGrpSpPr>
        <p:grpSpPr bwMode="auto">
          <a:xfrm>
            <a:off x="1905000" y="1149350"/>
            <a:ext cx="6248400" cy="5410200"/>
            <a:chOff x="1200" y="672"/>
            <a:chExt cx="3936" cy="3408"/>
          </a:xfrm>
        </p:grpSpPr>
        <p:grpSp>
          <p:nvGrpSpPr>
            <p:cNvPr id="12" name="Group 51"/>
            <p:cNvGrpSpPr>
              <a:grpSpLocks/>
            </p:cNvGrpSpPr>
            <p:nvPr/>
          </p:nvGrpSpPr>
          <p:grpSpPr bwMode="auto">
            <a:xfrm>
              <a:off x="2208" y="809"/>
              <a:ext cx="1892" cy="3135"/>
              <a:chOff x="2208" y="809"/>
              <a:chExt cx="1892" cy="3135"/>
            </a:xfrm>
          </p:grpSpPr>
          <p:cxnSp>
            <p:nvCxnSpPr>
              <p:cNvPr id="3058740" name="AutoShape 52"/>
              <p:cNvCxnSpPr>
                <a:cxnSpLocks noChangeShapeType="1"/>
              </p:cNvCxnSpPr>
              <p:nvPr/>
            </p:nvCxnSpPr>
            <p:spPr bwMode="auto">
              <a:xfrm rot="10800000" flipV="1">
                <a:off x="2220" y="809"/>
                <a:ext cx="1880" cy="1710"/>
              </a:xfrm>
              <a:prstGeom prst="curvedConnector3">
                <a:avLst>
                  <a:gd name="adj1" fmla="val 30421"/>
                </a:avLst>
              </a:prstGeom>
              <a:noFill/>
              <a:ln w="38100">
                <a:solidFill>
                  <a:schemeClr val="accent4"/>
                </a:solidFill>
                <a:round/>
                <a:headEnd/>
                <a:tailEnd type="triangle" w="med" len="med"/>
              </a:ln>
              <a:effectLst/>
            </p:spPr>
          </p:cxnSp>
          <p:cxnSp>
            <p:nvCxnSpPr>
              <p:cNvPr id="3058741" name="AutoShape 53"/>
              <p:cNvCxnSpPr>
                <a:cxnSpLocks noChangeShapeType="1"/>
              </p:cNvCxnSpPr>
              <p:nvPr/>
            </p:nvCxnSpPr>
            <p:spPr bwMode="auto">
              <a:xfrm rot="10800000" flipV="1">
                <a:off x="2220" y="1094"/>
                <a:ext cx="1880" cy="1140"/>
              </a:xfrm>
              <a:prstGeom prst="curvedConnector3">
                <a:avLst>
                  <a:gd name="adj1" fmla="val 25741"/>
                </a:avLst>
              </a:prstGeom>
              <a:noFill/>
              <a:ln w="38100">
                <a:solidFill>
                  <a:srgbClr val="66FF33"/>
                </a:solidFill>
                <a:round/>
                <a:headEnd/>
                <a:tailEnd type="triangle" w="med" len="med"/>
              </a:ln>
              <a:effectLst/>
            </p:spPr>
          </p:cxnSp>
          <p:cxnSp>
            <p:nvCxnSpPr>
              <p:cNvPr id="3058742" name="AutoShape 54"/>
              <p:cNvCxnSpPr>
                <a:cxnSpLocks noChangeShapeType="1"/>
              </p:cNvCxnSpPr>
              <p:nvPr/>
            </p:nvCxnSpPr>
            <p:spPr bwMode="auto">
              <a:xfrm rot="10800000">
                <a:off x="2220" y="2742"/>
                <a:ext cx="1880" cy="1202"/>
              </a:xfrm>
              <a:prstGeom prst="curvedConnector3">
                <a:avLst>
                  <a:gd name="adj1" fmla="val 49681"/>
                </a:avLst>
              </a:prstGeom>
              <a:noFill/>
              <a:ln w="38100">
                <a:solidFill>
                  <a:srgbClr val="FFFF00"/>
                </a:solidFill>
                <a:round/>
                <a:headEnd/>
                <a:tailEnd type="triangle" w="med" len="med"/>
              </a:ln>
              <a:effectLst/>
            </p:spPr>
          </p:cxnSp>
          <p:cxnSp>
            <p:nvCxnSpPr>
              <p:cNvPr id="3058743" name="AutoShape 55"/>
              <p:cNvCxnSpPr>
                <a:cxnSpLocks noChangeShapeType="1"/>
              </p:cNvCxnSpPr>
              <p:nvPr/>
            </p:nvCxnSpPr>
            <p:spPr bwMode="auto">
              <a:xfrm rot="10800000">
                <a:off x="2208" y="3414"/>
                <a:ext cx="1892" cy="245"/>
              </a:xfrm>
              <a:prstGeom prst="curvedConnector3">
                <a:avLst>
                  <a:gd name="adj1" fmla="val 49685"/>
                </a:avLst>
              </a:prstGeom>
              <a:noFill/>
              <a:ln w="38100">
                <a:solidFill>
                  <a:schemeClr val="tx1"/>
                </a:solidFill>
                <a:round/>
                <a:headEnd/>
                <a:tailEnd type="triangle" w="med" len="med"/>
              </a:ln>
              <a:effectLst/>
            </p:spPr>
          </p:cxnSp>
          <p:cxnSp>
            <p:nvCxnSpPr>
              <p:cNvPr id="3058744" name="AutoShape 56"/>
              <p:cNvCxnSpPr>
                <a:cxnSpLocks noChangeShapeType="1"/>
              </p:cNvCxnSpPr>
              <p:nvPr/>
            </p:nvCxnSpPr>
            <p:spPr bwMode="auto">
              <a:xfrm rot="10800000" flipV="1">
                <a:off x="2220" y="2804"/>
                <a:ext cx="1880" cy="855"/>
              </a:xfrm>
              <a:prstGeom prst="curvedConnector3">
                <a:avLst>
                  <a:gd name="adj1" fmla="val 49681"/>
                </a:avLst>
              </a:prstGeom>
              <a:noFill/>
              <a:ln w="38100">
                <a:solidFill>
                  <a:srgbClr val="FF9900"/>
                </a:solidFill>
                <a:round/>
                <a:headEnd/>
                <a:tailEnd type="triangle" w="med" len="med"/>
              </a:ln>
              <a:effectLst/>
            </p:spPr>
          </p:cxnSp>
          <p:cxnSp>
            <p:nvCxnSpPr>
              <p:cNvPr id="3058745" name="AutoShape 57"/>
              <p:cNvCxnSpPr>
                <a:cxnSpLocks noChangeShapeType="1"/>
              </p:cNvCxnSpPr>
              <p:nvPr/>
            </p:nvCxnSpPr>
            <p:spPr bwMode="auto">
              <a:xfrm rot="10800000" flipV="1">
                <a:off x="2220" y="2234"/>
                <a:ext cx="1880" cy="838"/>
              </a:xfrm>
              <a:prstGeom prst="curvedConnector3">
                <a:avLst>
                  <a:gd name="adj1" fmla="val 49681"/>
                </a:avLst>
              </a:prstGeom>
              <a:noFill/>
              <a:ln w="38100">
                <a:solidFill>
                  <a:srgbClr val="FF8DA0"/>
                </a:solidFill>
                <a:round/>
                <a:headEnd/>
                <a:tailEnd type="triangle" w="med" len="med"/>
              </a:ln>
              <a:effectLst/>
            </p:spPr>
          </p:cxnSp>
          <p:cxnSp>
            <p:nvCxnSpPr>
              <p:cNvPr id="3058746" name="AutoShape 58"/>
              <p:cNvCxnSpPr>
                <a:cxnSpLocks noChangeShapeType="1"/>
              </p:cNvCxnSpPr>
              <p:nvPr/>
            </p:nvCxnSpPr>
            <p:spPr bwMode="auto">
              <a:xfrm rot="10800000" flipV="1">
                <a:off x="2220" y="3374"/>
                <a:ext cx="1880" cy="570"/>
              </a:xfrm>
              <a:prstGeom prst="curvedConnector3">
                <a:avLst>
                  <a:gd name="adj1" fmla="val 50000"/>
                </a:avLst>
              </a:prstGeom>
              <a:noFill/>
              <a:ln w="38100">
                <a:solidFill>
                  <a:schemeClr val="accent2"/>
                </a:solidFill>
                <a:round/>
                <a:headEnd/>
                <a:tailEnd type="triangle" w="med" len="med"/>
              </a:ln>
              <a:effectLst/>
            </p:spPr>
          </p:cxnSp>
        </p:grpSp>
        <p:sp>
          <p:nvSpPr>
            <p:cNvPr id="3058747" name="Rectangle 59"/>
            <p:cNvSpPr>
              <a:spLocks noChangeArrowheads="1"/>
            </p:cNvSpPr>
            <p:nvPr/>
          </p:nvSpPr>
          <p:spPr bwMode="auto">
            <a:xfrm>
              <a:off x="4128" y="3792"/>
              <a:ext cx="1008" cy="288"/>
            </a:xfrm>
            <a:prstGeom prst="rect">
              <a:avLst/>
            </a:prstGeom>
            <a:solidFill>
              <a:srgbClr val="FFFF00"/>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48" name="Rectangle 60"/>
            <p:cNvSpPr>
              <a:spLocks noChangeArrowheads="1"/>
            </p:cNvSpPr>
            <p:nvPr/>
          </p:nvSpPr>
          <p:spPr bwMode="auto">
            <a:xfrm>
              <a:off x="1200" y="2640"/>
              <a:ext cx="1008" cy="288"/>
            </a:xfrm>
            <a:prstGeom prst="rect">
              <a:avLst/>
            </a:prstGeom>
            <a:solidFill>
              <a:srgbClr val="FFFF00"/>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49" name="Rectangle 61"/>
            <p:cNvSpPr>
              <a:spLocks noChangeArrowheads="1"/>
            </p:cNvSpPr>
            <p:nvPr/>
          </p:nvSpPr>
          <p:spPr bwMode="auto">
            <a:xfrm>
              <a:off x="4128" y="3504"/>
              <a:ext cx="1008" cy="288"/>
            </a:xfrm>
            <a:prstGeom prst="rect">
              <a:avLst/>
            </a:prstGeom>
            <a:solidFill>
              <a:schemeClr val="tx1"/>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0" name="Rectangle 62"/>
            <p:cNvSpPr>
              <a:spLocks noChangeArrowheads="1"/>
            </p:cNvSpPr>
            <p:nvPr/>
          </p:nvSpPr>
          <p:spPr bwMode="auto">
            <a:xfrm>
              <a:off x="1200" y="3216"/>
              <a:ext cx="1008" cy="288"/>
            </a:xfrm>
            <a:prstGeom prst="rect">
              <a:avLst/>
            </a:prstGeom>
            <a:solidFill>
              <a:schemeClr val="tx1"/>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1" name="Rectangle 63"/>
            <p:cNvSpPr>
              <a:spLocks noChangeArrowheads="1"/>
            </p:cNvSpPr>
            <p:nvPr/>
          </p:nvSpPr>
          <p:spPr bwMode="auto">
            <a:xfrm>
              <a:off x="4128" y="3216"/>
              <a:ext cx="1008" cy="288"/>
            </a:xfrm>
            <a:prstGeom prst="rect">
              <a:avLst/>
            </a:prstGeom>
            <a:solidFill>
              <a:schemeClr val="accent2"/>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2" name="Rectangle 64"/>
            <p:cNvSpPr>
              <a:spLocks noChangeArrowheads="1"/>
            </p:cNvSpPr>
            <p:nvPr/>
          </p:nvSpPr>
          <p:spPr bwMode="auto">
            <a:xfrm>
              <a:off x="1200" y="3792"/>
              <a:ext cx="1008" cy="288"/>
            </a:xfrm>
            <a:prstGeom prst="rect">
              <a:avLst/>
            </a:prstGeom>
            <a:solidFill>
              <a:schemeClr val="accent2"/>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3" name="Rectangle 65"/>
            <p:cNvSpPr>
              <a:spLocks noChangeArrowheads="1"/>
            </p:cNvSpPr>
            <p:nvPr/>
          </p:nvSpPr>
          <p:spPr bwMode="auto">
            <a:xfrm>
              <a:off x="4128" y="2640"/>
              <a:ext cx="1008" cy="288"/>
            </a:xfrm>
            <a:prstGeom prst="rect">
              <a:avLst/>
            </a:prstGeom>
            <a:solidFill>
              <a:srgbClr val="FF9900"/>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4" name="Rectangle 66"/>
            <p:cNvSpPr>
              <a:spLocks noChangeArrowheads="1"/>
            </p:cNvSpPr>
            <p:nvPr/>
          </p:nvSpPr>
          <p:spPr bwMode="auto">
            <a:xfrm>
              <a:off x="1200" y="3504"/>
              <a:ext cx="1008" cy="288"/>
            </a:xfrm>
            <a:prstGeom prst="rect">
              <a:avLst/>
            </a:prstGeom>
            <a:solidFill>
              <a:srgbClr val="FF9900"/>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5" name="Rectangle 67"/>
            <p:cNvSpPr>
              <a:spLocks noChangeArrowheads="1"/>
            </p:cNvSpPr>
            <p:nvPr/>
          </p:nvSpPr>
          <p:spPr bwMode="auto">
            <a:xfrm>
              <a:off x="4128" y="2064"/>
              <a:ext cx="1008" cy="288"/>
            </a:xfrm>
            <a:prstGeom prst="rect">
              <a:avLst/>
            </a:prstGeom>
            <a:solidFill>
              <a:srgbClr val="FF8DA0"/>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6" name="Rectangle 68"/>
            <p:cNvSpPr>
              <a:spLocks noChangeArrowheads="1"/>
            </p:cNvSpPr>
            <p:nvPr/>
          </p:nvSpPr>
          <p:spPr bwMode="auto">
            <a:xfrm>
              <a:off x="1200" y="2928"/>
              <a:ext cx="1008" cy="288"/>
            </a:xfrm>
            <a:prstGeom prst="rect">
              <a:avLst/>
            </a:prstGeom>
            <a:solidFill>
              <a:srgbClr val="FF8DA0"/>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7" name="Rectangle 69"/>
            <p:cNvSpPr>
              <a:spLocks noChangeArrowheads="1"/>
            </p:cNvSpPr>
            <p:nvPr/>
          </p:nvSpPr>
          <p:spPr bwMode="auto">
            <a:xfrm>
              <a:off x="4128" y="960"/>
              <a:ext cx="1008" cy="288"/>
            </a:xfrm>
            <a:prstGeom prst="rect">
              <a:avLst/>
            </a:prstGeom>
            <a:solidFill>
              <a:srgbClr val="66FF33"/>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8" name="Rectangle 70"/>
            <p:cNvSpPr>
              <a:spLocks noChangeArrowheads="1"/>
            </p:cNvSpPr>
            <p:nvPr/>
          </p:nvSpPr>
          <p:spPr bwMode="auto">
            <a:xfrm>
              <a:off x="1200" y="2064"/>
              <a:ext cx="1008" cy="288"/>
            </a:xfrm>
            <a:prstGeom prst="rect">
              <a:avLst/>
            </a:prstGeom>
            <a:solidFill>
              <a:srgbClr val="66FF33"/>
            </a:solidFill>
            <a:ln w="12700">
              <a:solidFill>
                <a:schemeClr val="accent1"/>
              </a:solidFill>
              <a:miter lim="800000"/>
              <a:headEnd/>
              <a:tailEnd/>
            </a:ln>
            <a:effectLst/>
          </p:spPr>
          <p:txBody>
            <a:bodyPr wrap="none" anchor="ctr">
              <a:prstTxWarp prst="textNoShape">
                <a:avLst/>
              </a:prstTxWarp>
            </a:bodyPr>
            <a:lstStyle/>
            <a:p>
              <a:endParaRPr lang="en-US"/>
            </a:p>
          </p:txBody>
        </p:sp>
        <p:sp>
          <p:nvSpPr>
            <p:cNvPr id="3058759" name="Rectangle 71"/>
            <p:cNvSpPr>
              <a:spLocks noChangeArrowheads="1"/>
            </p:cNvSpPr>
            <p:nvPr/>
          </p:nvSpPr>
          <p:spPr bwMode="auto">
            <a:xfrm>
              <a:off x="4128" y="672"/>
              <a:ext cx="1008" cy="288"/>
            </a:xfrm>
            <a:prstGeom prst="rect">
              <a:avLst/>
            </a:prstGeom>
            <a:solidFill>
              <a:schemeClr val="accent4"/>
            </a:solidFill>
            <a:ln w="12700">
              <a:solidFill>
                <a:schemeClr val="accent1"/>
              </a:solidFill>
              <a:miter lim="800000"/>
              <a:headEnd/>
              <a:tailEnd/>
            </a:ln>
            <a:effectLst/>
          </p:spPr>
          <p:txBody>
            <a:bodyPr wrap="none" anchor="ctr">
              <a:prstTxWarp prst="textNoShape">
                <a:avLst/>
              </a:prstTxWarp>
            </a:bodyPr>
            <a:lstStyle/>
            <a:p>
              <a:endParaRPr lang="en-US" dirty="0"/>
            </a:p>
          </p:txBody>
        </p:sp>
        <p:sp>
          <p:nvSpPr>
            <p:cNvPr id="3058760" name="Rectangle 72"/>
            <p:cNvSpPr>
              <a:spLocks noChangeArrowheads="1"/>
            </p:cNvSpPr>
            <p:nvPr/>
          </p:nvSpPr>
          <p:spPr bwMode="auto">
            <a:xfrm>
              <a:off x="1200" y="2352"/>
              <a:ext cx="1008" cy="288"/>
            </a:xfrm>
            <a:prstGeom prst="rect">
              <a:avLst/>
            </a:prstGeom>
            <a:solidFill>
              <a:schemeClr val="accent4"/>
            </a:solidFill>
            <a:ln w="12700">
              <a:solidFill>
                <a:schemeClr val="accent1"/>
              </a:solid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587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587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8735" grpId="0" build="p"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0738" name="Rectangle 2"/>
          <p:cNvSpPr>
            <a:spLocks noGrp="1" noChangeArrowheads="1"/>
          </p:cNvSpPr>
          <p:nvPr>
            <p:ph type="title"/>
          </p:nvPr>
        </p:nvSpPr>
        <p:spPr/>
        <p:txBody>
          <a:bodyPr/>
          <a:lstStyle/>
          <a:p>
            <a:r>
              <a:rPr lang="en-US" sz="3300" dirty="0" smtClean="0"/>
              <a:t>Paging Organization (assume 1 KB pages)</a:t>
            </a:r>
            <a:endParaRPr lang="en-US" sz="3300" dirty="0"/>
          </a:p>
        </p:txBody>
      </p:sp>
      <p:sp>
        <p:nvSpPr>
          <p:cNvPr id="3060739" name="Rectangle 3"/>
          <p:cNvSpPr>
            <a:spLocks noChangeArrowheads="1"/>
          </p:cNvSpPr>
          <p:nvPr/>
        </p:nvSpPr>
        <p:spPr bwMode="auto">
          <a:xfrm>
            <a:off x="4243387" y="2644775"/>
            <a:ext cx="1060450" cy="1339850"/>
          </a:xfrm>
          <a:prstGeom prst="rect">
            <a:avLst/>
          </a:prstGeom>
          <a:noFill/>
          <a:ln w="38100">
            <a:solidFill>
              <a:schemeClr val="tx1"/>
            </a:solidFill>
            <a:miter lim="800000"/>
            <a:headEnd/>
            <a:tailEnd/>
          </a:ln>
          <a:effectLst/>
        </p:spPr>
        <p:txBody>
          <a:bodyPr wrap="none" lIns="90488" tIns="44450" rIns="90488" bIns="44450" anchor="ctr">
            <a:prstTxWarp prst="textNoShape">
              <a:avLst/>
            </a:prstTxWarp>
          </a:bodyPr>
          <a:lstStyle/>
          <a:p>
            <a:pPr algn="ctr"/>
            <a:r>
              <a:rPr lang="en-US" sz="2800">
                <a:solidFill>
                  <a:schemeClr val="tx1"/>
                </a:solidFill>
                <a:latin typeface="18 VAG Rounded Light   02390"/>
              </a:rPr>
              <a:t>Addr</a:t>
            </a:r>
          </a:p>
          <a:p>
            <a:pPr algn="ctr"/>
            <a:r>
              <a:rPr lang="en-US" sz="2800">
                <a:solidFill>
                  <a:schemeClr val="tx1"/>
                </a:solidFill>
                <a:latin typeface="18 VAG Rounded Light   02390"/>
              </a:rPr>
              <a:t>Trans</a:t>
            </a:r>
          </a:p>
          <a:p>
            <a:pPr algn="ctr"/>
            <a:r>
              <a:rPr lang="en-US" sz="2800">
                <a:solidFill>
                  <a:schemeClr val="tx1"/>
                </a:solidFill>
                <a:latin typeface="18 VAG Rounded Light   02390"/>
              </a:rPr>
              <a:t>MAP</a:t>
            </a:r>
          </a:p>
        </p:txBody>
      </p:sp>
      <p:sp>
        <p:nvSpPr>
          <p:cNvPr id="3060740" name="Line 4"/>
          <p:cNvSpPr>
            <a:spLocks noChangeShapeType="1"/>
          </p:cNvSpPr>
          <p:nvPr/>
        </p:nvSpPr>
        <p:spPr bwMode="auto">
          <a:xfrm>
            <a:off x="3608387" y="2390775"/>
            <a:ext cx="628650" cy="431800"/>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latin typeface="18 VAG Rounded Light   02390"/>
            </a:endParaRPr>
          </a:p>
        </p:txBody>
      </p:sp>
      <p:sp>
        <p:nvSpPr>
          <p:cNvPr id="3060741" name="Line 5"/>
          <p:cNvSpPr>
            <a:spLocks noChangeShapeType="1"/>
          </p:cNvSpPr>
          <p:nvPr/>
        </p:nvSpPr>
        <p:spPr bwMode="auto">
          <a:xfrm flipV="1">
            <a:off x="3576637" y="3889375"/>
            <a:ext cx="641350" cy="139700"/>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latin typeface="18 VAG Rounded Light   02390"/>
            </a:endParaRPr>
          </a:p>
        </p:txBody>
      </p:sp>
      <p:sp>
        <p:nvSpPr>
          <p:cNvPr id="3060742" name="Line 6"/>
          <p:cNvSpPr>
            <a:spLocks noChangeShapeType="1"/>
          </p:cNvSpPr>
          <p:nvPr/>
        </p:nvSpPr>
        <p:spPr bwMode="auto">
          <a:xfrm flipV="1">
            <a:off x="5329237" y="2327275"/>
            <a:ext cx="927100" cy="463550"/>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latin typeface="18 VAG Rounded Light   02390"/>
            </a:endParaRPr>
          </a:p>
        </p:txBody>
      </p:sp>
      <p:sp>
        <p:nvSpPr>
          <p:cNvPr id="3060743" name="Line 7"/>
          <p:cNvSpPr>
            <a:spLocks noChangeShapeType="1"/>
          </p:cNvSpPr>
          <p:nvPr/>
        </p:nvSpPr>
        <p:spPr bwMode="auto">
          <a:xfrm>
            <a:off x="5303837" y="3895725"/>
            <a:ext cx="361950" cy="698500"/>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latin typeface="18 VAG Rounded Light   02390"/>
            </a:endParaRPr>
          </a:p>
        </p:txBody>
      </p:sp>
      <p:sp>
        <p:nvSpPr>
          <p:cNvPr id="3060744" name="Rectangle 8"/>
          <p:cNvSpPr>
            <a:spLocks noChangeArrowheads="1"/>
          </p:cNvSpPr>
          <p:nvPr/>
        </p:nvSpPr>
        <p:spPr bwMode="auto">
          <a:xfrm>
            <a:off x="2598737" y="1450975"/>
            <a:ext cx="1885131" cy="794576"/>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hlink"/>
                </a:solidFill>
                <a:latin typeface="18 VAG Rounded Light   02390"/>
              </a:rPr>
              <a:t>Page is unit </a:t>
            </a:r>
            <a:br>
              <a:rPr lang="en-US" sz="2800">
                <a:solidFill>
                  <a:schemeClr val="hlink"/>
                </a:solidFill>
                <a:latin typeface="18 VAG Rounded Light   02390"/>
              </a:rPr>
            </a:br>
            <a:r>
              <a:rPr lang="en-US" sz="2800">
                <a:solidFill>
                  <a:schemeClr val="hlink"/>
                </a:solidFill>
                <a:latin typeface="18 VAG Rounded Light   02390"/>
              </a:rPr>
              <a:t>of mapping</a:t>
            </a:r>
          </a:p>
        </p:txBody>
      </p:sp>
      <p:sp>
        <p:nvSpPr>
          <p:cNvPr id="3060745" name="Rectangle 9"/>
          <p:cNvSpPr>
            <a:spLocks noChangeArrowheads="1"/>
          </p:cNvSpPr>
          <p:nvPr/>
        </p:nvSpPr>
        <p:spPr bwMode="auto">
          <a:xfrm>
            <a:off x="3208337" y="4625975"/>
            <a:ext cx="3524250" cy="1160830"/>
          </a:xfrm>
          <a:prstGeom prst="rect">
            <a:avLst/>
          </a:prstGeom>
          <a:noFill/>
          <a:ln w="12700">
            <a:noFill/>
            <a:miter lim="800000"/>
            <a:headEnd/>
            <a:tailEnd/>
          </a:ln>
          <a:effectLst/>
        </p:spPr>
        <p:txBody>
          <a:bodyPr lIns="63500" tIns="25400" rIns="63500" bIns="25400">
            <a:prstTxWarp prst="textNoShape">
              <a:avLst/>
            </a:prstTxWarp>
            <a:spAutoFit/>
          </a:bodyPr>
          <a:lstStyle/>
          <a:p>
            <a:pPr>
              <a:lnSpc>
                <a:spcPct val="85000"/>
              </a:lnSpc>
            </a:pPr>
            <a:r>
              <a:rPr lang="en-US" sz="2800">
                <a:solidFill>
                  <a:schemeClr val="hlink"/>
                </a:solidFill>
                <a:latin typeface="18 VAG Rounded Light   02390"/>
              </a:rPr>
              <a:t>Page also unit of transfer from disk to physical memory</a:t>
            </a:r>
          </a:p>
        </p:txBody>
      </p:sp>
      <p:grpSp>
        <p:nvGrpSpPr>
          <p:cNvPr id="2" name="Group 10"/>
          <p:cNvGrpSpPr>
            <a:grpSpLocks/>
          </p:cNvGrpSpPr>
          <p:nvPr/>
        </p:nvGrpSpPr>
        <p:grpSpPr bwMode="auto">
          <a:xfrm>
            <a:off x="5105402" y="1447800"/>
            <a:ext cx="3722688" cy="4252913"/>
            <a:chOff x="2947" y="494"/>
            <a:chExt cx="2345" cy="2679"/>
          </a:xfrm>
        </p:grpSpPr>
        <p:sp>
          <p:nvSpPr>
            <p:cNvPr id="3060747" name="Rectangle 11"/>
            <p:cNvSpPr>
              <a:spLocks noChangeArrowheads="1"/>
            </p:cNvSpPr>
            <p:nvPr/>
          </p:nvSpPr>
          <p:spPr bwMode="auto">
            <a:xfrm>
              <a:off x="3996" y="920"/>
              <a:ext cx="871" cy="253"/>
            </a:xfrm>
            <a:prstGeom prst="rect">
              <a:avLst/>
            </a:prstGeom>
            <a:noFill/>
            <a:ln w="38100">
              <a:solidFill>
                <a:schemeClr val="tx1"/>
              </a:solidFill>
              <a:miter lim="800000"/>
              <a:headEnd/>
              <a:tailEnd/>
            </a:ln>
            <a:effectLst/>
          </p:spPr>
          <p:txBody>
            <a:bodyPr wrap="square" lIns="63500" tIns="25400" rIns="63500" bIns="25400">
              <a:prstTxWarp prst="textNoShape">
                <a:avLst/>
              </a:prstTxWarp>
              <a:spAutoFit/>
            </a:bodyPr>
            <a:lstStyle/>
            <a:p>
              <a:pPr>
                <a:lnSpc>
                  <a:spcPct val="85000"/>
                </a:lnSpc>
              </a:pPr>
              <a:r>
                <a:rPr lang="en-US" sz="2600" dirty="0">
                  <a:solidFill>
                    <a:schemeClr val="tx1"/>
                  </a:solidFill>
                  <a:latin typeface="18 VAG Rounded Light   02390"/>
                </a:rPr>
                <a:t>page   0</a:t>
              </a:r>
            </a:p>
          </p:txBody>
        </p:sp>
        <p:sp>
          <p:nvSpPr>
            <p:cNvPr id="3060748" name="Rectangle 12"/>
            <p:cNvSpPr>
              <a:spLocks noChangeArrowheads="1"/>
            </p:cNvSpPr>
            <p:nvPr/>
          </p:nvSpPr>
          <p:spPr bwMode="auto">
            <a:xfrm>
              <a:off x="4928" y="972"/>
              <a:ext cx="299"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1K</a:t>
              </a:r>
            </a:p>
          </p:txBody>
        </p:sp>
        <p:sp>
          <p:nvSpPr>
            <p:cNvPr id="3060749" name="Rectangle 13"/>
            <p:cNvSpPr>
              <a:spLocks noChangeArrowheads="1"/>
            </p:cNvSpPr>
            <p:nvPr/>
          </p:nvSpPr>
          <p:spPr bwMode="auto">
            <a:xfrm>
              <a:off x="4944" y="1224"/>
              <a:ext cx="299"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1K</a:t>
              </a:r>
            </a:p>
          </p:txBody>
        </p:sp>
        <p:sp>
          <p:nvSpPr>
            <p:cNvPr id="3060750" name="Rectangle 14"/>
            <p:cNvSpPr>
              <a:spLocks noChangeArrowheads="1"/>
            </p:cNvSpPr>
            <p:nvPr/>
          </p:nvSpPr>
          <p:spPr bwMode="auto">
            <a:xfrm>
              <a:off x="4968" y="2260"/>
              <a:ext cx="299"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1K</a:t>
              </a:r>
            </a:p>
          </p:txBody>
        </p:sp>
        <p:sp>
          <p:nvSpPr>
            <p:cNvPr id="3060751" name="Rectangle 15"/>
            <p:cNvSpPr>
              <a:spLocks noChangeArrowheads="1"/>
            </p:cNvSpPr>
            <p:nvPr/>
          </p:nvSpPr>
          <p:spPr bwMode="auto">
            <a:xfrm>
              <a:off x="3688" y="964"/>
              <a:ext cx="202"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0</a:t>
              </a:r>
            </a:p>
          </p:txBody>
        </p:sp>
        <p:sp>
          <p:nvSpPr>
            <p:cNvPr id="3060752" name="Rectangle 16"/>
            <p:cNvSpPr>
              <a:spLocks noChangeArrowheads="1"/>
            </p:cNvSpPr>
            <p:nvPr/>
          </p:nvSpPr>
          <p:spPr bwMode="auto">
            <a:xfrm>
              <a:off x="3376" y="1232"/>
              <a:ext cx="525"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latin typeface="18 VAG Rounded Light   02390"/>
                </a:rPr>
                <a:t>1</a:t>
              </a:r>
              <a:r>
                <a:rPr lang="en-US" sz="2800">
                  <a:solidFill>
                    <a:schemeClr val="tx1"/>
                  </a:solidFill>
                  <a:latin typeface="18 VAG Rounded Light   02390"/>
                </a:rPr>
                <a:t>024</a:t>
              </a:r>
            </a:p>
          </p:txBody>
        </p:sp>
        <p:sp>
          <p:nvSpPr>
            <p:cNvPr id="3060753" name="Rectangle 17"/>
            <p:cNvSpPr>
              <a:spLocks noChangeArrowheads="1"/>
            </p:cNvSpPr>
            <p:nvPr/>
          </p:nvSpPr>
          <p:spPr bwMode="auto">
            <a:xfrm>
              <a:off x="3256" y="2292"/>
              <a:ext cx="638"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latin typeface="18 VAG Rounded Light   02390"/>
                </a:rPr>
                <a:t>31</a:t>
              </a:r>
              <a:r>
                <a:rPr lang="en-US" sz="2800">
                  <a:solidFill>
                    <a:schemeClr val="tx1"/>
                  </a:solidFill>
                  <a:latin typeface="18 VAG Rounded Light   02390"/>
                </a:rPr>
                <a:t>744</a:t>
              </a:r>
            </a:p>
          </p:txBody>
        </p:sp>
        <p:sp>
          <p:nvSpPr>
            <p:cNvPr id="3060754" name="Rectangle 18"/>
            <p:cNvSpPr>
              <a:spLocks noChangeArrowheads="1"/>
            </p:cNvSpPr>
            <p:nvPr/>
          </p:nvSpPr>
          <p:spPr bwMode="auto">
            <a:xfrm>
              <a:off x="4032" y="2672"/>
              <a:ext cx="873"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a:latin typeface="18 VAG Rounded Light   02390"/>
                </a:rPr>
                <a:t>Virtual </a:t>
              </a:r>
              <a:br>
                <a:rPr lang="en-US" sz="2800">
                  <a:latin typeface="18 VAG Rounded Light   02390"/>
                </a:rPr>
              </a:br>
              <a:r>
                <a:rPr lang="en-US" sz="2800">
                  <a:latin typeface="18 VAG Rounded Light   02390"/>
                </a:rPr>
                <a:t>Memory</a:t>
              </a:r>
              <a:endParaRPr lang="en-US" sz="2800">
                <a:solidFill>
                  <a:schemeClr val="tx1"/>
                </a:solidFill>
                <a:latin typeface="18 VAG Rounded Light   02390"/>
              </a:endParaRPr>
            </a:p>
          </p:txBody>
        </p:sp>
        <p:sp>
          <p:nvSpPr>
            <p:cNvPr id="3060755" name="Rectangle 19"/>
            <p:cNvSpPr>
              <a:spLocks noChangeArrowheads="1"/>
            </p:cNvSpPr>
            <p:nvPr/>
          </p:nvSpPr>
          <p:spPr bwMode="auto">
            <a:xfrm>
              <a:off x="2947" y="494"/>
              <a:ext cx="923" cy="52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2800">
                  <a:latin typeface="18 VAG Rounded Light   02390"/>
                </a:rPr>
                <a:t>Virtual</a:t>
              </a:r>
            </a:p>
            <a:p>
              <a:pPr>
                <a:lnSpc>
                  <a:spcPct val="85000"/>
                </a:lnSpc>
              </a:pPr>
              <a:r>
                <a:rPr lang="en-US" sz="2800">
                  <a:latin typeface="18 VAG Rounded Light   02390"/>
                </a:rPr>
                <a:t>Address</a:t>
              </a:r>
            </a:p>
          </p:txBody>
        </p:sp>
        <p:sp>
          <p:nvSpPr>
            <p:cNvPr id="3060756" name="Rectangle 20"/>
            <p:cNvSpPr>
              <a:spLocks noChangeArrowheads="1"/>
            </p:cNvSpPr>
            <p:nvPr/>
          </p:nvSpPr>
          <p:spPr bwMode="auto">
            <a:xfrm>
              <a:off x="3996" y="1208"/>
              <a:ext cx="871" cy="253"/>
            </a:xfrm>
            <a:prstGeom prst="rect">
              <a:avLst/>
            </a:prstGeom>
            <a:noFill/>
            <a:ln w="38100">
              <a:solidFill>
                <a:schemeClr val="tx1"/>
              </a:solidFill>
              <a:miter lim="800000"/>
              <a:headEnd/>
              <a:tailEnd/>
            </a:ln>
            <a:effectLst/>
          </p:spPr>
          <p:txBody>
            <a:bodyPr wrap="square" lIns="63500" tIns="25400" rIns="63500" bIns="25400">
              <a:prstTxWarp prst="textNoShape">
                <a:avLst/>
              </a:prstTxWarp>
              <a:spAutoFit/>
            </a:bodyPr>
            <a:lstStyle/>
            <a:p>
              <a:pPr>
                <a:lnSpc>
                  <a:spcPct val="85000"/>
                </a:lnSpc>
              </a:pPr>
              <a:r>
                <a:rPr lang="en-US" sz="2600" dirty="0">
                  <a:solidFill>
                    <a:schemeClr val="tx1"/>
                  </a:solidFill>
                  <a:latin typeface="18 VAG Rounded Light   02390"/>
                </a:rPr>
                <a:t>page   1</a:t>
              </a:r>
            </a:p>
          </p:txBody>
        </p:sp>
        <p:sp>
          <p:nvSpPr>
            <p:cNvPr id="3060757" name="Rectangle 21"/>
            <p:cNvSpPr>
              <a:spLocks noChangeArrowheads="1"/>
            </p:cNvSpPr>
            <p:nvPr/>
          </p:nvSpPr>
          <p:spPr bwMode="auto">
            <a:xfrm>
              <a:off x="3996" y="2252"/>
              <a:ext cx="840" cy="253"/>
            </a:xfrm>
            <a:prstGeom prst="rect">
              <a:avLst/>
            </a:prstGeom>
            <a:noFill/>
            <a:ln w="38100">
              <a:solidFill>
                <a:schemeClr val="tx1"/>
              </a:solidFill>
              <a:miter lim="800000"/>
              <a:headEnd/>
              <a:tailEnd/>
            </a:ln>
            <a:effectLst/>
          </p:spPr>
          <p:txBody>
            <a:bodyPr wrap="none" lIns="63500" tIns="25400" rIns="63500" bIns="25400">
              <a:prstTxWarp prst="textNoShape">
                <a:avLst/>
              </a:prstTxWarp>
              <a:spAutoFit/>
            </a:bodyPr>
            <a:lstStyle/>
            <a:p>
              <a:pPr>
                <a:lnSpc>
                  <a:spcPct val="85000"/>
                </a:lnSpc>
              </a:pPr>
              <a:r>
                <a:rPr lang="en-US" sz="2600" dirty="0">
                  <a:solidFill>
                    <a:schemeClr val="tx1"/>
                  </a:solidFill>
                  <a:latin typeface="18 VAG Rounded Light   02390"/>
                </a:rPr>
                <a:t>page 31</a:t>
              </a:r>
            </a:p>
          </p:txBody>
        </p:sp>
        <p:sp>
          <p:nvSpPr>
            <p:cNvPr id="3060758" name="Rectangle 22"/>
            <p:cNvSpPr>
              <a:spLocks noChangeArrowheads="1"/>
            </p:cNvSpPr>
            <p:nvPr/>
          </p:nvSpPr>
          <p:spPr bwMode="auto">
            <a:xfrm>
              <a:off x="4944" y="1500"/>
              <a:ext cx="299"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1K</a:t>
              </a:r>
            </a:p>
          </p:txBody>
        </p:sp>
        <p:sp>
          <p:nvSpPr>
            <p:cNvPr id="3060759" name="Rectangle 23"/>
            <p:cNvSpPr>
              <a:spLocks noChangeArrowheads="1"/>
            </p:cNvSpPr>
            <p:nvPr/>
          </p:nvSpPr>
          <p:spPr bwMode="auto">
            <a:xfrm>
              <a:off x="3376" y="1508"/>
              <a:ext cx="566"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latin typeface="18 VAG Rounded Light   02390"/>
                </a:rPr>
                <a:t>2</a:t>
              </a:r>
              <a:r>
                <a:rPr lang="en-US" sz="2800">
                  <a:solidFill>
                    <a:schemeClr val="tx1"/>
                  </a:solidFill>
                  <a:latin typeface="18 VAG Rounded Light   02390"/>
                </a:rPr>
                <a:t>048</a:t>
              </a:r>
            </a:p>
          </p:txBody>
        </p:sp>
        <p:sp>
          <p:nvSpPr>
            <p:cNvPr id="3060760" name="Rectangle 24"/>
            <p:cNvSpPr>
              <a:spLocks noChangeArrowheads="1"/>
            </p:cNvSpPr>
            <p:nvPr/>
          </p:nvSpPr>
          <p:spPr bwMode="auto">
            <a:xfrm>
              <a:off x="3996" y="1484"/>
              <a:ext cx="871" cy="253"/>
            </a:xfrm>
            <a:prstGeom prst="rect">
              <a:avLst/>
            </a:prstGeom>
            <a:noFill/>
            <a:ln w="38100">
              <a:solidFill>
                <a:schemeClr val="tx1"/>
              </a:solidFill>
              <a:miter lim="800000"/>
              <a:headEnd/>
              <a:tailEnd/>
            </a:ln>
            <a:effectLst/>
          </p:spPr>
          <p:txBody>
            <a:bodyPr wrap="square" lIns="63500" tIns="25400" rIns="63500" bIns="25400">
              <a:prstTxWarp prst="textNoShape">
                <a:avLst/>
              </a:prstTxWarp>
              <a:spAutoFit/>
            </a:bodyPr>
            <a:lstStyle/>
            <a:p>
              <a:pPr>
                <a:lnSpc>
                  <a:spcPct val="85000"/>
                </a:lnSpc>
              </a:pPr>
              <a:r>
                <a:rPr lang="en-US" sz="2600" dirty="0">
                  <a:solidFill>
                    <a:schemeClr val="tx1"/>
                  </a:solidFill>
                  <a:latin typeface="18 VAG Rounded Light   02390"/>
                </a:rPr>
                <a:t>page   2</a:t>
              </a:r>
            </a:p>
          </p:txBody>
        </p:sp>
        <p:sp>
          <p:nvSpPr>
            <p:cNvPr id="3060761" name="Text Box 25"/>
            <p:cNvSpPr txBox="1">
              <a:spLocks noChangeArrowheads="1"/>
            </p:cNvSpPr>
            <p:nvPr/>
          </p:nvSpPr>
          <p:spPr bwMode="auto">
            <a:xfrm>
              <a:off x="4406" y="1798"/>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chemeClr val="tx1"/>
                  </a:solidFill>
                  <a:latin typeface="18 VAG Rounded Light   02390"/>
                </a:rPr>
                <a:t>...</a:t>
              </a:r>
              <a:endParaRPr lang="en-US" sz="2000">
                <a:latin typeface="18 VAG Rounded Light   02390"/>
              </a:endParaRPr>
            </a:p>
          </p:txBody>
        </p:sp>
        <p:sp>
          <p:nvSpPr>
            <p:cNvPr id="3060762" name="Text Box 26"/>
            <p:cNvSpPr txBox="1">
              <a:spLocks noChangeArrowheads="1"/>
            </p:cNvSpPr>
            <p:nvPr/>
          </p:nvSpPr>
          <p:spPr bwMode="auto">
            <a:xfrm>
              <a:off x="3482" y="1798"/>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chemeClr val="tx1"/>
                  </a:solidFill>
                  <a:latin typeface="18 VAG Rounded Light   02390"/>
                </a:rPr>
                <a:t>...</a:t>
              </a:r>
              <a:endParaRPr lang="en-US" sz="2000">
                <a:solidFill>
                  <a:schemeClr val="tx1"/>
                </a:solidFill>
                <a:latin typeface="18 VAG Rounded Light   02390"/>
              </a:endParaRPr>
            </a:p>
          </p:txBody>
        </p:sp>
        <p:sp>
          <p:nvSpPr>
            <p:cNvPr id="3060763" name="Text Box 27"/>
            <p:cNvSpPr txBox="1">
              <a:spLocks noChangeArrowheads="1"/>
            </p:cNvSpPr>
            <p:nvPr/>
          </p:nvSpPr>
          <p:spPr bwMode="auto">
            <a:xfrm>
              <a:off x="4982" y="1798"/>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chemeClr val="tx1"/>
                  </a:solidFill>
                  <a:latin typeface="18 VAG Rounded Light   02390"/>
                </a:rPr>
                <a:t>...</a:t>
              </a:r>
              <a:endParaRPr lang="en-US" sz="2000">
                <a:latin typeface="18 VAG Rounded Light   02390"/>
              </a:endParaRPr>
            </a:p>
          </p:txBody>
        </p:sp>
      </p:grpSp>
      <p:grpSp>
        <p:nvGrpSpPr>
          <p:cNvPr id="3" name="Group 28"/>
          <p:cNvGrpSpPr>
            <a:grpSpLocks/>
          </p:cNvGrpSpPr>
          <p:nvPr/>
        </p:nvGrpSpPr>
        <p:grpSpPr bwMode="auto">
          <a:xfrm>
            <a:off x="380999" y="1447800"/>
            <a:ext cx="3170238" cy="3636963"/>
            <a:chOff x="-29" y="494"/>
            <a:chExt cx="1997" cy="2291"/>
          </a:xfrm>
        </p:grpSpPr>
        <p:sp>
          <p:nvSpPr>
            <p:cNvPr id="3060765" name="Rectangle 29"/>
            <p:cNvSpPr>
              <a:spLocks noChangeArrowheads="1"/>
            </p:cNvSpPr>
            <p:nvPr/>
          </p:nvSpPr>
          <p:spPr bwMode="auto">
            <a:xfrm>
              <a:off x="744" y="1012"/>
              <a:ext cx="753" cy="270"/>
            </a:xfrm>
            <a:prstGeom prst="rect">
              <a:avLst/>
            </a:prstGeom>
            <a:noFill/>
            <a:ln w="38100">
              <a:solidFill>
                <a:schemeClr val="tx1"/>
              </a:solid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page 0</a:t>
              </a:r>
            </a:p>
          </p:txBody>
        </p:sp>
        <p:sp>
          <p:nvSpPr>
            <p:cNvPr id="3060766" name="Rectangle 30"/>
            <p:cNvSpPr>
              <a:spLocks noChangeArrowheads="1"/>
            </p:cNvSpPr>
            <p:nvPr/>
          </p:nvSpPr>
          <p:spPr bwMode="auto">
            <a:xfrm>
              <a:off x="240" y="1048"/>
              <a:ext cx="202"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0</a:t>
              </a:r>
            </a:p>
          </p:txBody>
        </p:sp>
        <p:sp>
          <p:nvSpPr>
            <p:cNvPr id="3060767" name="Rectangle 31"/>
            <p:cNvSpPr>
              <a:spLocks noChangeArrowheads="1"/>
            </p:cNvSpPr>
            <p:nvPr/>
          </p:nvSpPr>
          <p:spPr bwMode="auto">
            <a:xfrm>
              <a:off x="0" y="1324"/>
              <a:ext cx="525"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accent4"/>
                  </a:solidFill>
                  <a:latin typeface="18 VAG Rounded Light   02390"/>
                </a:rPr>
                <a:t>1</a:t>
              </a:r>
              <a:r>
                <a:rPr lang="en-US" sz="2800" dirty="0">
                  <a:solidFill>
                    <a:schemeClr val="tx1"/>
                  </a:solidFill>
                  <a:latin typeface="18 VAG Rounded Light   02390"/>
                </a:rPr>
                <a:t>024</a:t>
              </a:r>
            </a:p>
          </p:txBody>
        </p:sp>
        <p:sp>
          <p:nvSpPr>
            <p:cNvPr id="3060768" name="Rectangle 32"/>
            <p:cNvSpPr>
              <a:spLocks noChangeArrowheads="1"/>
            </p:cNvSpPr>
            <p:nvPr/>
          </p:nvSpPr>
          <p:spPr bwMode="auto">
            <a:xfrm>
              <a:off x="0" y="1892"/>
              <a:ext cx="512"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accent4"/>
                  </a:solidFill>
                  <a:latin typeface="18 VAG Rounded Light   02390"/>
                </a:rPr>
                <a:t>7</a:t>
              </a:r>
              <a:r>
                <a:rPr lang="en-US" sz="2800" dirty="0">
                  <a:solidFill>
                    <a:schemeClr val="tx1"/>
                  </a:solidFill>
                  <a:latin typeface="18 VAG Rounded Light   02390"/>
                </a:rPr>
                <a:t>168</a:t>
              </a:r>
            </a:p>
          </p:txBody>
        </p:sp>
        <p:sp>
          <p:nvSpPr>
            <p:cNvPr id="3060769" name="Rectangle 33"/>
            <p:cNvSpPr>
              <a:spLocks noChangeArrowheads="1"/>
            </p:cNvSpPr>
            <p:nvPr/>
          </p:nvSpPr>
          <p:spPr bwMode="auto">
            <a:xfrm>
              <a:off x="-29" y="494"/>
              <a:ext cx="889"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accent4"/>
                  </a:solidFill>
                  <a:latin typeface="18 VAG Rounded Light   02390"/>
                </a:rPr>
                <a:t>Physical</a:t>
              </a:r>
            </a:p>
            <a:p>
              <a:pPr>
                <a:lnSpc>
                  <a:spcPct val="85000"/>
                </a:lnSpc>
              </a:pPr>
              <a:r>
                <a:rPr lang="en-US" sz="2800" dirty="0">
                  <a:solidFill>
                    <a:schemeClr val="accent4"/>
                  </a:solidFill>
                  <a:latin typeface="18 VAG Rounded Light   02390"/>
                </a:rPr>
                <a:t>Address</a:t>
              </a:r>
            </a:p>
          </p:txBody>
        </p:sp>
        <p:sp>
          <p:nvSpPr>
            <p:cNvPr id="3060770" name="Rectangle 34"/>
            <p:cNvSpPr>
              <a:spLocks noChangeArrowheads="1"/>
            </p:cNvSpPr>
            <p:nvPr/>
          </p:nvSpPr>
          <p:spPr bwMode="auto">
            <a:xfrm>
              <a:off x="705" y="2284"/>
              <a:ext cx="873"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accent4"/>
                  </a:solidFill>
                  <a:latin typeface="18 VAG Rounded Light   02390"/>
                </a:rPr>
                <a:t>Physical</a:t>
              </a:r>
            </a:p>
            <a:p>
              <a:pPr algn="ctr">
                <a:lnSpc>
                  <a:spcPct val="85000"/>
                </a:lnSpc>
              </a:pPr>
              <a:r>
                <a:rPr lang="en-US" sz="2800" dirty="0">
                  <a:solidFill>
                    <a:schemeClr val="accent4"/>
                  </a:solidFill>
                  <a:latin typeface="18 VAG Rounded Light   02390"/>
                </a:rPr>
                <a:t>Memory</a:t>
              </a:r>
            </a:p>
          </p:txBody>
        </p:sp>
        <p:sp>
          <p:nvSpPr>
            <p:cNvPr id="3060771" name="Rectangle 35"/>
            <p:cNvSpPr>
              <a:spLocks noChangeArrowheads="1"/>
            </p:cNvSpPr>
            <p:nvPr/>
          </p:nvSpPr>
          <p:spPr bwMode="auto">
            <a:xfrm>
              <a:off x="1640" y="1024"/>
              <a:ext cx="299"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1K</a:t>
              </a:r>
            </a:p>
          </p:txBody>
        </p:sp>
        <p:sp>
          <p:nvSpPr>
            <p:cNvPr id="3060772" name="Rectangle 36"/>
            <p:cNvSpPr>
              <a:spLocks noChangeArrowheads="1"/>
            </p:cNvSpPr>
            <p:nvPr/>
          </p:nvSpPr>
          <p:spPr bwMode="auto">
            <a:xfrm>
              <a:off x="1644" y="1276"/>
              <a:ext cx="299"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1K</a:t>
              </a:r>
            </a:p>
          </p:txBody>
        </p:sp>
        <p:sp>
          <p:nvSpPr>
            <p:cNvPr id="3060773" name="Rectangle 37"/>
            <p:cNvSpPr>
              <a:spLocks noChangeArrowheads="1"/>
            </p:cNvSpPr>
            <p:nvPr/>
          </p:nvSpPr>
          <p:spPr bwMode="auto">
            <a:xfrm>
              <a:off x="1644" y="1888"/>
              <a:ext cx="299"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1K</a:t>
              </a:r>
            </a:p>
          </p:txBody>
        </p:sp>
        <p:sp>
          <p:nvSpPr>
            <p:cNvPr id="3060774" name="Rectangle 38"/>
            <p:cNvSpPr>
              <a:spLocks noChangeArrowheads="1"/>
            </p:cNvSpPr>
            <p:nvPr/>
          </p:nvSpPr>
          <p:spPr bwMode="auto">
            <a:xfrm>
              <a:off x="744" y="1312"/>
              <a:ext cx="735" cy="270"/>
            </a:xfrm>
            <a:prstGeom prst="rect">
              <a:avLst/>
            </a:prstGeom>
            <a:noFill/>
            <a:ln w="38100">
              <a:solidFill>
                <a:schemeClr val="tx1"/>
              </a:solid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page 1</a:t>
              </a:r>
            </a:p>
          </p:txBody>
        </p:sp>
        <p:sp>
          <p:nvSpPr>
            <p:cNvPr id="3060775" name="Rectangle 39"/>
            <p:cNvSpPr>
              <a:spLocks noChangeArrowheads="1"/>
            </p:cNvSpPr>
            <p:nvPr/>
          </p:nvSpPr>
          <p:spPr bwMode="auto">
            <a:xfrm>
              <a:off x="744" y="1840"/>
              <a:ext cx="745" cy="270"/>
            </a:xfrm>
            <a:prstGeom prst="rect">
              <a:avLst/>
            </a:prstGeom>
            <a:noFill/>
            <a:ln w="38100">
              <a:solidFill>
                <a:schemeClr val="tx1"/>
              </a:solid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page 7</a:t>
              </a:r>
            </a:p>
          </p:txBody>
        </p:sp>
        <p:sp>
          <p:nvSpPr>
            <p:cNvPr id="3060776" name="Text Box 40"/>
            <p:cNvSpPr txBox="1">
              <a:spLocks noChangeArrowheads="1"/>
            </p:cNvSpPr>
            <p:nvPr/>
          </p:nvSpPr>
          <p:spPr bwMode="auto">
            <a:xfrm>
              <a:off x="1106" y="1474"/>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chemeClr val="tx1"/>
                  </a:solidFill>
                  <a:latin typeface="18 VAG Rounded Light   02390"/>
                </a:rPr>
                <a:t>...</a:t>
              </a:r>
              <a:endParaRPr lang="en-US" sz="2000">
                <a:latin typeface="18 VAG Rounded Light   02390"/>
              </a:endParaRPr>
            </a:p>
          </p:txBody>
        </p:sp>
        <p:sp>
          <p:nvSpPr>
            <p:cNvPr id="3060777" name="Text Box 41"/>
            <p:cNvSpPr txBox="1">
              <a:spLocks noChangeArrowheads="1"/>
            </p:cNvSpPr>
            <p:nvPr/>
          </p:nvSpPr>
          <p:spPr bwMode="auto">
            <a:xfrm>
              <a:off x="182" y="1474"/>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chemeClr val="tx1"/>
                  </a:solidFill>
                  <a:latin typeface="18 VAG Rounded Light   02390"/>
                </a:rPr>
                <a:t>...</a:t>
              </a:r>
              <a:endParaRPr lang="en-US" sz="2000">
                <a:solidFill>
                  <a:schemeClr val="tx1"/>
                </a:solidFill>
                <a:latin typeface="18 VAG Rounded Light   02390"/>
              </a:endParaRPr>
            </a:p>
          </p:txBody>
        </p:sp>
        <p:sp>
          <p:nvSpPr>
            <p:cNvPr id="3060778" name="Text Box 42"/>
            <p:cNvSpPr txBox="1">
              <a:spLocks noChangeArrowheads="1"/>
            </p:cNvSpPr>
            <p:nvPr/>
          </p:nvSpPr>
          <p:spPr bwMode="auto">
            <a:xfrm>
              <a:off x="1658" y="1474"/>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chemeClr val="tx1"/>
                  </a:solidFill>
                  <a:latin typeface="18 VAG Rounded Light   02390"/>
                </a:rPr>
                <a:t>...</a:t>
              </a:r>
              <a:endParaRPr lang="en-US" sz="2000">
                <a:latin typeface="18 VAG Rounded Light   0239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6074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60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0744" grpId="0" build="p" autoUpdateAnimBg="0"/>
      <p:bldP spid="3060745"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2786" name="Rectangle 2"/>
          <p:cNvSpPr>
            <a:spLocks noGrp="1" noChangeArrowheads="1"/>
          </p:cNvSpPr>
          <p:nvPr>
            <p:ph type="title"/>
          </p:nvPr>
        </p:nvSpPr>
        <p:spPr/>
        <p:txBody>
          <a:bodyPr/>
          <a:lstStyle/>
          <a:p>
            <a:r>
              <a:rPr lang="en-US" smtClean="0"/>
              <a:t>Virtual Memory Mapping Function</a:t>
            </a:r>
            <a:endParaRPr lang="en-US"/>
          </a:p>
        </p:txBody>
      </p:sp>
      <p:sp>
        <p:nvSpPr>
          <p:cNvPr id="3062787" name="Rectangle 3"/>
          <p:cNvSpPr>
            <a:spLocks noGrp="1" noChangeArrowheads="1"/>
          </p:cNvSpPr>
          <p:nvPr>
            <p:ph type="body" idx="1"/>
          </p:nvPr>
        </p:nvSpPr>
        <p:spPr/>
        <p:txBody>
          <a:bodyPr>
            <a:normAutofit lnSpcReduction="10000"/>
          </a:bodyPr>
          <a:lstStyle/>
          <a:p>
            <a:r>
              <a:rPr lang="en-US" dirty="0" smtClean="0"/>
              <a:t>Cannot have simple function to predict arbitrary mapping</a:t>
            </a:r>
          </a:p>
          <a:p>
            <a:r>
              <a:rPr lang="en-US" dirty="0" smtClean="0"/>
              <a:t>Use table lookup of mappings</a:t>
            </a:r>
          </a:p>
          <a:p>
            <a:pPr>
              <a:buNone/>
            </a:pPr>
            <a:endParaRPr lang="en-US" dirty="0" smtClean="0"/>
          </a:p>
          <a:p>
            <a:r>
              <a:rPr lang="en-US" dirty="0" smtClean="0"/>
              <a:t>Use table lookup (“</a:t>
            </a:r>
            <a:r>
              <a:rPr lang="en-US" dirty="0" smtClean="0">
                <a:solidFill>
                  <a:schemeClr val="accent2"/>
                </a:solidFill>
              </a:rPr>
              <a:t>Page Table</a:t>
            </a:r>
            <a:r>
              <a:rPr lang="en-US" dirty="0" smtClean="0"/>
              <a:t>”) for mappings: Page number is index</a:t>
            </a:r>
          </a:p>
          <a:p>
            <a:r>
              <a:rPr lang="en-US" dirty="0" smtClean="0"/>
              <a:t>Virtual Memory Mapping Function</a:t>
            </a:r>
          </a:p>
          <a:p>
            <a:pPr lvl="1"/>
            <a:r>
              <a:rPr lang="en-US" dirty="0" smtClean="0"/>
              <a:t>Physical Offset = Virtual Offset</a:t>
            </a:r>
          </a:p>
          <a:p>
            <a:pPr lvl="1"/>
            <a:r>
              <a:rPr lang="en-US" dirty="0" smtClean="0"/>
              <a:t>Physical Page Number</a:t>
            </a:r>
            <a:br>
              <a:rPr lang="en-US" dirty="0" smtClean="0"/>
            </a:br>
            <a:r>
              <a:rPr lang="en-US" dirty="0" smtClean="0"/>
              <a:t>= </a:t>
            </a:r>
            <a:r>
              <a:rPr lang="en-US" dirty="0" err="1" smtClean="0"/>
              <a:t>PageTable[Virtual</a:t>
            </a:r>
            <a:r>
              <a:rPr lang="en-US" dirty="0" smtClean="0"/>
              <a:t> Page Number]</a:t>
            </a:r>
          </a:p>
          <a:p>
            <a:pPr lvl="1">
              <a:buNone/>
            </a:pPr>
            <a:r>
              <a:rPr lang="en-US" dirty="0" smtClean="0"/>
              <a:t>(P.P.N. also called “</a:t>
            </a:r>
            <a:r>
              <a:rPr lang="en-US" dirty="0" smtClean="0">
                <a:solidFill>
                  <a:schemeClr val="accent2"/>
                </a:solidFill>
              </a:rPr>
              <a:t>Page Frame</a:t>
            </a:r>
            <a:r>
              <a:rPr lang="en-US" dirty="0" smtClean="0"/>
              <a:t>”)</a:t>
            </a:r>
          </a:p>
          <a:p>
            <a:endParaRPr lang="en-US" dirty="0"/>
          </a:p>
        </p:txBody>
      </p:sp>
      <p:grpSp>
        <p:nvGrpSpPr>
          <p:cNvPr id="2" name="Group 5"/>
          <p:cNvGrpSpPr>
            <a:grpSpLocks/>
          </p:cNvGrpSpPr>
          <p:nvPr/>
        </p:nvGrpSpPr>
        <p:grpSpPr bwMode="auto">
          <a:xfrm>
            <a:off x="1371600" y="2514600"/>
            <a:ext cx="4519613" cy="627063"/>
            <a:chOff x="192" y="1719"/>
            <a:chExt cx="2847" cy="395"/>
          </a:xfrm>
        </p:grpSpPr>
        <p:sp>
          <p:nvSpPr>
            <p:cNvPr id="3062790" name="Rectangle 6"/>
            <p:cNvSpPr>
              <a:spLocks noChangeArrowheads="1"/>
            </p:cNvSpPr>
            <p:nvPr/>
          </p:nvSpPr>
          <p:spPr bwMode="auto">
            <a:xfrm>
              <a:off x="192" y="1719"/>
              <a:ext cx="2832" cy="395"/>
            </a:xfrm>
            <a:prstGeom prst="rect">
              <a:avLst/>
            </a:prstGeom>
            <a:noFill/>
            <a:ln w="38100">
              <a:solidFill>
                <a:srgbClr val="FFFF00"/>
              </a:solidFill>
              <a:miter lim="800000"/>
              <a:headEnd/>
              <a:tailEnd/>
            </a:ln>
            <a:effectLst/>
          </p:spPr>
          <p:txBody>
            <a:bodyPr wrap="none" anchor="ctr">
              <a:prstTxWarp prst="textNoShape">
                <a:avLst/>
              </a:prstTxWarp>
            </a:bodyPr>
            <a:lstStyle/>
            <a:p>
              <a:endParaRPr lang="en-US"/>
            </a:p>
          </p:txBody>
        </p:sp>
        <p:sp>
          <p:nvSpPr>
            <p:cNvPr id="3062791" name="Text Box 7"/>
            <p:cNvSpPr txBox="1">
              <a:spLocks noChangeArrowheads="1"/>
            </p:cNvSpPr>
            <p:nvPr/>
          </p:nvSpPr>
          <p:spPr bwMode="auto">
            <a:xfrm>
              <a:off x="308" y="1719"/>
              <a:ext cx="2731" cy="330"/>
            </a:xfrm>
            <a:prstGeom prst="rect">
              <a:avLst/>
            </a:prstGeom>
            <a:noFill/>
            <a:ln w="12700">
              <a:noFill/>
              <a:miter lim="800000"/>
              <a:headEnd/>
              <a:tailEnd/>
            </a:ln>
            <a:effectLst/>
          </p:spPr>
          <p:txBody>
            <a:bodyPr wrap="none">
              <a:prstTxWarp prst="textNoShape">
                <a:avLst/>
              </a:prstTxWarp>
              <a:spAutoFit/>
            </a:bodyPr>
            <a:lstStyle/>
            <a:p>
              <a:r>
                <a:rPr lang="en-US" sz="2800" b="1" dirty="0">
                  <a:solidFill>
                    <a:srgbClr val="FFFF00"/>
                  </a:solidFill>
                  <a:latin typeface="18 VAG Rounded Bold   07390"/>
                </a:rPr>
                <a:t>Page Number</a:t>
              </a:r>
              <a:r>
                <a:rPr lang="en-US" sz="2800" b="1" dirty="0" smtClean="0">
                  <a:solidFill>
                    <a:srgbClr val="FFFF00"/>
                  </a:solidFill>
                  <a:latin typeface="18 VAG Rounded Bold   07390"/>
                </a:rPr>
                <a:t>      </a:t>
              </a:r>
              <a:r>
                <a:rPr lang="en-US" sz="2800" b="1" dirty="0" smtClean="0">
                  <a:solidFill>
                    <a:srgbClr val="FFFF00"/>
                  </a:solidFill>
                  <a:latin typeface="18 VAG Rounded Bold   07390"/>
                </a:rPr>
                <a:t> Offset</a:t>
              </a:r>
              <a:endParaRPr lang="en-US" sz="2000" dirty="0">
                <a:solidFill>
                  <a:srgbClr val="FFFF00"/>
                </a:solidFill>
                <a:latin typeface="18 VAG Rounded Bold   07390"/>
              </a:endParaRPr>
            </a:p>
          </p:txBody>
        </p:sp>
        <p:sp>
          <p:nvSpPr>
            <p:cNvPr id="3062792" name="Line 8"/>
            <p:cNvSpPr>
              <a:spLocks noChangeShapeType="1"/>
            </p:cNvSpPr>
            <p:nvPr/>
          </p:nvSpPr>
          <p:spPr bwMode="auto">
            <a:xfrm>
              <a:off x="2016" y="1719"/>
              <a:ext cx="0" cy="395"/>
            </a:xfrm>
            <a:prstGeom prst="line">
              <a:avLst/>
            </a:prstGeom>
            <a:noFill/>
            <a:ln w="38100">
              <a:solidFill>
                <a:srgbClr val="FFFF00"/>
              </a:solidFill>
              <a:round/>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4834" name="Rectangle 2"/>
          <p:cNvSpPr>
            <a:spLocks noGrp="1" noChangeArrowheads="1"/>
          </p:cNvSpPr>
          <p:nvPr>
            <p:ph type="title"/>
          </p:nvPr>
        </p:nvSpPr>
        <p:spPr/>
        <p:txBody>
          <a:bodyPr/>
          <a:lstStyle/>
          <a:p>
            <a:r>
              <a:rPr lang="en-US" dirty="0" smtClean="0"/>
              <a:t>Address Mapping: </a:t>
            </a:r>
            <a:r>
              <a:rPr lang="en-US" dirty="0" smtClean="0">
                <a:solidFill>
                  <a:schemeClr val="accent2"/>
                </a:solidFill>
              </a:rPr>
              <a:t>Page Table</a:t>
            </a:r>
            <a:endParaRPr lang="en-US" dirty="0">
              <a:solidFill>
                <a:schemeClr val="accent2"/>
              </a:solidFill>
            </a:endParaRPr>
          </a:p>
        </p:txBody>
      </p:sp>
      <p:grpSp>
        <p:nvGrpSpPr>
          <p:cNvPr id="2" name="Group 3"/>
          <p:cNvGrpSpPr>
            <a:grpSpLocks/>
          </p:cNvGrpSpPr>
          <p:nvPr/>
        </p:nvGrpSpPr>
        <p:grpSpPr bwMode="auto">
          <a:xfrm>
            <a:off x="898525" y="1185862"/>
            <a:ext cx="3419475" cy="927100"/>
            <a:chOff x="296" y="438"/>
            <a:chExt cx="2154" cy="584"/>
          </a:xfrm>
        </p:grpSpPr>
        <p:sp>
          <p:nvSpPr>
            <p:cNvPr id="3064836" name="Rectangle 4"/>
            <p:cNvSpPr>
              <a:spLocks noChangeArrowheads="1"/>
            </p:cNvSpPr>
            <p:nvPr/>
          </p:nvSpPr>
          <p:spPr bwMode="auto">
            <a:xfrm>
              <a:off x="296" y="438"/>
              <a:ext cx="1644"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18 VAG Rounded Light   02390"/>
                </a:rPr>
                <a:t>Virtual Address:</a:t>
              </a:r>
            </a:p>
          </p:txBody>
        </p:sp>
        <p:sp>
          <p:nvSpPr>
            <p:cNvPr id="3064837" name="Rectangle 5"/>
            <p:cNvSpPr>
              <a:spLocks noChangeArrowheads="1"/>
            </p:cNvSpPr>
            <p:nvPr/>
          </p:nvSpPr>
          <p:spPr bwMode="auto">
            <a:xfrm>
              <a:off x="808" y="752"/>
              <a:ext cx="932" cy="270"/>
            </a:xfrm>
            <a:prstGeom prst="rect">
              <a:avLst/>
            </a:prstGeom>
            <a:noFill/>
            <a:ln w="38100">
              <a:solidFill>
                <a:schemeClr val="tx1"/>
              </a:solid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accent3"/>
                  </a:solidFill>
                  <a:latin typeface="18 VAG Rounded Light   02390"/>
                </a:rPr>
                <a:t>page no.</a:t>
              </a:r>
            </a:p>
          </p:txBody>
        </p:sp>
        <p:sp>
          <p:nvSpPr>
            <p:cNvPr id="3064838" name="Rectangle 6"/>
            <p:cNvSpPr>
              <a:spLocks noChangeArrowheads="1"/>
            </p:cNvSpPr>
            <p:nvPr/>
          </p:nvSpPr>
          <p:spPr bwMode="auto">
            <a:xfrm>
              <a:off x="1836" y="752"/>
              <a:ext cx="614" cy="270"/>
            </a:xfrm>
            <a:prstGeom prst="rect">
              <a:avLst/>
            </a:prstGeom>
            <a:noFill/>
            <a:ln w="38100">
              <a:solidFill>
                <a:schemeClr val="tx1"/>
              </a:solid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rgbClr val="00FF00"/>
                  </a:solidFill>
                  <a:latin typeface="18 VAG Rounded Light   02390"/>
                </a:rPr>
                <a:t>offset</a:t>
              </a:r>
              <a:endParaRPr lang="en-US" sz="2800">
                <a:solidFill>
                  <a:schemeClr val="tx1"/>
                </a:solidFill>
                <a:latin typeface="18 VAG Rounded Light   02390"/>
              </a:endParaRPr>
            </a:p>
          </p:txBody>
        </p:sp>
      </p:grpSp>
      <p:grpSp>
        <p:nvGrpSpPr>
          <p:cNvPr id="3" name="Group 7"/>
          <p:cNvGrpSpPr>
            <a:grpSpLocks/>
          </p:cNvGrpSpPr>
          <p:nvPr/>
        </p:nvGrpSpPr>
        <p:grpSpPr bwMode="auto">
          <a:xfrm>
            <a:off x="428625" y="2776538"/>
            <a:ext cx="2552700" cy="795338"/>
            <a:chOff x="270" y="1482"/>
            <a:chExt cx="1608" cy="501"/>
          </a:xfrm>
        </p:grpSpPr>
        <p:sp>
          <p:nvSpPr>
            <p:cNvPr id="3064840" name="Rectangle 8"/>
            <p:cNvSpPr>
              <a:spLocks noChangeArrowheads="1"/>
            </p:cNvSpPr>
            <p:nvPr/>
          </p:nvSpPr>
          <p:spPr bwMode="auto">
            <a:xfrm>
              <a:off x="270" y="1482"/>
              <a:ext cx="1119"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Light   02390"/>
                </a:rPr>
                <a:t>Page Table</a:t>
              </a:r>
            </a:p>
            <a:p>
              <a:pPr>
                <a:lnSpc>
                  <a:spcPct val="85000"/>
                </a:lnSpc>
              </a:pPr>
              <a:r>
                <a:rPr lang="en-US" sz="2800">
                  <a:solidFill>
                    <a:schemeClr val="tx1"/>
                  </a:solidFill>
                  <a:latin typeface="18 VAG Rounded Light   02390"/>
                </a:rPr>
                <a:t>Base Reg</a:t>
              </a:r>
            </a:p>
          </p:txBody>
        </p:sp>
        <p:sp>
          <p:nvSpPr>
            <p:cNvPr id="3064841" name="Line 9"/>
            <p:cNvSpPr>
              <a:spLocks noChangeShapeType="1"/>
            </p:cNvSpPr>
            <p:nvPr/>
          </p:nvSpPr>
          <p:spPr bwMode="auto">
            <a:xfrm>
              <a:off x="1490" y="1582"/>
              <a:ext cx="38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064842" name="Rectangle 10"/>
          <p:cNvSpPr>
            <a:spLocks noChangeArrowheads="1"/>
          </p:cNvSpPr>
          <p:nvPr/>
        </p:nvSpPr>
        <p:spPr bwMode="auto">
          <a:xfrm>
            <a:off x="1143000" y="6019800"/>
            <a:ext cx="7369175" cy="428322"/>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85000"/>
              </a:lnSpc>
            </a:pPr>
            <a:r>
              <a:rPr lang="en-US" sz="2800" b="1" dirty="0">
                <a:solidFill>
                  <a:schemeClr val="tx1"/>
                </a:solidFill>
                <a:latin typeface="18 VAG Rounded Light   02390"/>
              </a:rPr>
              <a:t>Page Table</a:t>
            </a:r>
            <a:r>
              <a:rPr lang="en-US" sz="2800" b="1" dirty="0" smtClean="0">
                <a:solidFill>
                  <a:schemeClr val="tx1"/>
                </a:solidFill>
                <a:latin typeface="18 VAG Rounded Light   02390"/>
              </a:rPr>
              <a:t> located </a:t>
            </a:r>
            <a:r>
              <a:rPr lang="en-US" sz="2800" b="1" dirty="0">
                <a:solidFill>
                  <a:schemeClr val="tx1"/>
                </a:solidFill>
                <a:latin typeface="18 VAG Rounded Light   02390"/>
              </a:rPr>
              <a:t>in physical memory</a:t>
            </a:r>
          </a:p>
        </p:txBody>
      </p:sp>
      <p:grpSp>
        <p:nvGrpSpPr>
          <p:cNvPr id="4" name="Group 11"/>
          <p:cNvGrpSpPr>
            <a:grpSpLocks/>
          </p:cNvGrpSpPr>
          <p:nvPr/>
        </p:nvGrpSpPr>
        <p:grpSpPr bwMode="auto">
          <a:xfrm>
            <a:off x="1460500" y="2190750"/>
            <a:ext cx="1555750" cy="3043237"/>
            <a:chOff x="632" y="1041"/>
            <a:chExt cx="980" cy="1917"/>
          </a:xfrm>
        </p:grpSpPr>
        <p:sp>
          <p:nvSpPr>
            <p:cNvPr id="3064844" name="Rectangle 12"/>
            <p:cNvSpPr>
              <a:spLocks noChangeArrowheads="1"/>
            </p:cNvSpPr>
            <p:nvPr/>
          </p:nvSpPr>
          <p:spPr bwMode="auto">
            <a:xfrm>
              <a:off x="632" y="1996"/>
              <a:ext cx="606"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lnSpc>
                  <a:spcPct val="85000"/>
                </a:lnSpc>
              </a:pPr>
              <a:r>
                <a:rPr lang="en-US" sz="2800" dirty="0">
                  <a:solidFill>
                    <a:schemeClr val="accent3"/>
                  </a:solidFill>
                  <a:latin typeface="18 VAG Rounded Light   02390"/>
                </a:rPr>
                <a:t>index</a:t>
              </a:r>
            </a:p>
            <a:p>
              <a:pPr>
                <a:lnSpc>
                  <a:spcPct val="85000"/>
                </a:lnSpc>
              </a:pPr>
              <a:r>
                <a:rPr lang="en-US" sz="2800" dirty="0">
                  <a:solidFill>
                    <a:schemeClr val="accent3"/>
                  </a:solidFill>
                  <a:latin typeface="18 VAG Rounded Light   02390"/>
                </a:rPr>
                <a:t>into</a:t>
              </a:r>
            </a:p>
            <a:p>
              <a:pPr>
                <a:lnSpc>
                  <a:spcPct val="85000"/>
                </a:lnSpc>
              </a:pPr>
              <a:r>
                <a:rPr lang="en-US" sz="2800" dirty="0">
                  <a:solidFill>
                    <a:schemeClr val="accent3"/>
                  </a:solidFill>
                  <a:latin typeface="18 VAG Rounded Light   02390"/>
                </a:rPr>
                <a:t>page</a:t>
              </a:r>
            </a:p>
            <a:p>
              <a:pPr>
                <a:lnSpc>
                  <a:spcPct val="85000"/>
                </a:lnSpc>
              </a:pPr>
              <a:r>
                <a:rPr lang="en-US" sz="2800" dirty="0">
                  <a:solidFill>
                    <a:schemeClr val="accent3"/>
                  </a:solidFill>
                  <a:latin typeface="18 VAG Rounded Light   02390"/>
                </a:rPr>
                <a:t>table</a:t>
              </a:r>
            </a:p>
          </p:txBody>
        </p:sp>
        <p:cxnSp>
          <p:nvCxnSpPr>
            <p:cNvPr id="3064845" name="AutoShape 13"/>
            <p:cNvCxnSpPr>
              <a:cxnSpLocks noChangeShapeType="1"/>
            </p:cNvCxnSpPr>
            <p:nvPr/>
          </p:nvCxnSpPr>
          <p:spPr bwMode="auto">
            <a:xfrm rot="16200000" flipH="1">
              <a:off x="754" y="1600"/>
              <a:ext cx="1417" cy="299"/>
            </a:xfrm>
            <a:prstGeom prst="bentConnector2">
              <a:avLst/>
            </a:prstGeom>
            <a:noFill/>
            <a:ln w="38100">
              <a:solidFill>
                <a:schemeClr val="accent3"/>
              </a:solidFill>
              <a:miter lim="800000"/>
              <a:headEnd/>
              <a:tailEnd type="triangle" w="med" len="med"/>
            </a:ln>
            <a:effectLst/>
          </p:spPr>
        </p:cxnSp>
      </p:grpSp>
      <p:grpSp>
        <p:nvGrpSpPr>
          <p:cNvPr id="5" name="Group 14"/>
          <p:cNvGrpSpPr>
            <a:grpSpLocks/>
          </p:cNvGrpSpPr>
          <p:nvPr/>
        </p:nvGrpSpPr>
        <p:grpSpPr bwMode="auto">
          <a:xfrm>
            <a:off x="3873500" y="2174875"/>
            <a:ext cx="4395788" cy="3463925"/>
            <a:chOff x="2170" y="1061"/>
            <a:chExt cx="2769" cy="2182"/>
          </a:xfrm>
        </p:grpSpPr>
        <p:sp>
          <p:nvSpPr>
            <p:cNvPr id="3064847" name="Rectangle 15"/>
            <p:cNvSpPr>
              <a:spLocks noChangeArrowheads="1"/>
            </p:cNvSpPr>
            <p:nvPr/>
          </p:nvSpPr>
          <p:spPr bwMode="auto">
            <a:xfrm>
              <a:off x="4260" y="1944"/>
              <a:ext cx="392" cy="260"/>
            </a:xfrm>
            <a:prstGeom prst="rect">
              <a:avLst/>
            </a:prstGeom>
            <a:noFill/>
            <a:ln w="38100">
              <a:solidFill>
                <a:schemeClr val="tx1"/>
              </a:solidFill>
              <a:miter lim="800000"/>
              <a:headEnd/>
              <a:tailEnd/>
            </a:ln>
            <a:effectLst/>
          </p:spPr>
          <p:txBody>
            <a:bodyPr wrap="none" lIns="90488" tIns="44450" rIns="90488" bIns="44450" anchor="ctr">
              <a:prstTxWarp prst="textNoShape">
                <a:avLst/>
              </a:prstTxWarp>
            </a:bodyPr>
            <a:lstStyle/>
            <a:p>
              <a:pPr algn="ctr"/>
              <a:r>
                <a:rPr lang="en-US" sz="2800">
                  <a:solidFill>
                    <a:schemeClr val="tx1"/>
                  </a:solidFill>
                  <a:latin typeface="18 VAG Rounded Light   02390"/>
                </a:rPr>
                <a:t>+</a:t>
              </a:r>
            </a:p>
          </p:txBody>
        </p:sp>
        <p:sp>
          <p:nvSpPr>
            <p:cNvPr id="3064848" name="Rectangle 16"/>
            <p:cNvSpPr>
              <a:spLocks noChangeArrowheads="1"/>
            </p:cNvSpPr>
            <p:nvPr/>
          </p:nvSpPr>
          <p:spPr bwMode="auto">
            <a:xfrm>
              <a:off x="4066" y="2512"/>
              <a:ext cx="873"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a:solidFill>
                    <a:schemeClr val="tx1"/>
                  </a:solidFill>
                  <a:latin typeface="18 VAG Rounded Light   02390"/>
                </a:rPr>
                <a:t>Physical</a:t>
              </a:r>
            </a:p>
            <a:p>
              <a:pPr algn="ctr">
                <a:lnSpc>
                  <a:spcPct val="85000"/>
                </a:lnSpc>
              </a:pPr>
              <a:r>
                <a:rPr lang="en-US" sz="2800">
                  <a:solidFill>
                    <a:schemeClr val="tx1"/>
                  </a:solidFill>
                  <a:latin typeface="18 VAG Rounded Light   02390"/>
                </a:rPr>
                <a:t>Memory</a:t>
              </a:r>
            </a:p>
            <a:p>
              <a:pPr algn="ctr">
                <a:lnSpc>
                  <a:spcPct val="85000"/>
                </a:lnSpc>
              </a:pPr>
              <a:r>
                <a:rPr lang="en-US" sz="2800">
                  <a:solidFill>
                    <a:schemeClr val="tx1"/>
                  </a:solidFill>
                  <a:latin typeface="18 VAG Rounded Light   02390"/>
                </a:rPr>
                <a:t>Address</a:t>
              </a:r>
            </a:p>
          </p:txBody>
        </p:sp>
        <p:cxnSp>
          <p:nvCxnSpPr>
            <p:cNvPr id="3064849" name="AutoShape 17"/>
            <p:cNvCxnSpPr>
              <a:cxnSpLocks noChangeShapeType="1"/>
            </p:cNvCxnSpPr>
            <p:nvPr/>
          </p:nvCxnSpPr>
          <p:spPr bwMode="auto">
            <a:xfrm rot="16200000" flipH="1">
              <a:off x="2859" y="372"/>
              <a:ext cx="883" cy="2262"/>
            </a:xfrm>
            <a:prstGeom prst="bentConnector3">
              <a:avLst>
                <a:gd name="adj1" fmla="val 15968"/>
              </a:avLst>
            </a:prstGeom>
            <a:noFill/>
            <a:ln w="38100">
              <a:solidFill>
                <a:srgbClr val="00FF00"/>
              </a:solidFill>
              <a:miter lim="800000"/>
              <a:headEnd/>
              <a:tailEnd type="triangle" w="med" len="med"/>
            </a:ln>
            <a:effectLst/>
          </p:spPr>
        </p:cxnSp>
        <p:sp>
          <p:nvSpPr>
            <p:cNvPr id="3064850" name="Line 18"/>
            <p:cNvSpPr>
              <a:spLocks noChangeShapeType="1"/>
            </p:cNvSpPr>
            <p:nvPr/>
          </p:nvSpPr>
          <p:spPr bwMode="auto">
            <a:xfrm>
              <a:off x="3972" y="2088"/>
              <a:ext cx="3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64851" name="Line 19"/>
            <p:cNvSpPr>
              <a:spLocks noChangeShapeType="1"/>
            </p:cNvSpPr>
            <p:nvPr/>
          </p:nvSpPr>
          <p:spPr bwMode="auto">
            <a:xfrm>
              <a:off x="4452" y="2220"/>
              <a:ext cx="0" cy="24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grpSp>
        <p:nvGrpSpPr>
          <p:cNvPr id="6" name="Group 20"/>
          <p:cNvGrpSpPr>
            <a:grpSpLocks/>
          </p:cNvGrpSpPr>
          <p:nvPr/>
        </p:nvGrpSpPr>
        <p:grpSpPr bwMode="auto">
          <a:xfrm>
            <a:off x="3028950" y="2438400"/>
            <a:ext cx="3714750" cy="3509964"/>
            <a:chOff x="1632" y="1215"/>
            <a:chExt cx="2340" cy="2211"/>
          </a:xfrm>
        </p:grpSpPr>
        <p:sp>
          <p:nvSpPr>
            <p:cNvPr id="3064853" name="Rectangle 21"/>
            <p:cNvSpPr>
              <a:spLocks noChangeArrowheads="1"/>
            </p:cNvSpPr>
            <p:nvPr/>
          </p:nvSpPr>
          <p:spPr bwMode="auto">
            <a:xfrm>
              <a:off x="2240" y="1215"/>
              <a:ext cx="1174"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u="sng" dirty="0">
                  <a:solidFill>
                    <a:schemeClr val="accent2"/>
                  </a:solidFill>
                  <a:latin typeface="18 VAG Rounded Light   02390"/>
                </a:rPr>
                <a:t>Page Table</a:t>
              </a:r>
              <a:endParaRPr lang="en-US" sz="2800" b="1" dirty="0">
                <a:solidFill>
                  <a:schemeClr val="accent2"/>
                </a:solidFill>
                <a:latin typeface="18 VAG Rounded Light   02390"/>
              </a:endParaRPr>
            </a:p>
          </p:txBody>
        </p:sp>
        <p:sp>
          <p:nvSpPr>
            <p:cNvPr id="3064854" name="Rectangle 22"/>
            <p:cNvSpPr>
              <a:spLocks noChangeArrowheads="1"/>
            </p:cNvSpPr>
            <p:nvPr/>
          </p:nvSpPr>
          <p:spPr bwMode="auto">
            <a:xfrm>
              <a:off x="1655" y="2027"/>
              <a:ext cx="380"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a:solidFill>
                    <a:schemeClr val="tx1"/>
                  </a:solidFill>
                  <a:latin typeface="18 VAG Rounded Light   02390"/>
                </a:rPr>
                <a:t>Val</a:t>
              </a:r>
            </a:p>
            <a:p>
              <a:pPr algn="ctr">
                <a:lnSpc>
                  <a:spcPct val="85000"/>
                </a:lnSpc>
              </a:pPr>
              <a:r>
                <a:rPr lang="en-US" sz="2800">
                  <a:solidFill>
                    <a:schemeClr val="tx1"/>
                  </a:solidFill>
                  <a:latin typeface="18 VAG Rounded Light   02390"/>
                </a:rPr>
                <a:t>-id</a:t>
              </a:r>
            </a:p>
          </p:txBody>
        </p:sp>
        <p:sp>
          <p:nvSpPr>
            <p:cNvPr id="3064855" name="Rectangle 23"/>
            <p:cNvSpPr>
              <a:spLocks noChangeArrowheads="1"/>
            </p:cNvSpPr>
            <p:nvPr/>
          </p:nvSpPr>
          <p:spPr bwMode="auto">
            <a:xfrm>
              <a:off x="2092" y="1983"/>
              <a:ext cx="759" cy="52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r>
                <a:rPr lang="en-US" sz="2800" dirty="0">
                  <a:solidFill>
                    <a:schemeClr val="tx1"/>
                  </a:solidFill>
                  <a:latin typeface="18 VAG Rounded Light   02390"/>
                </a:rPr>
                <a:t>Access</a:t>
              </a:r>
            </a:p>
            <a:p>
              <a:pPr>
                <a:lnSpc>
                  <a:spcPct val="90000"/>
                </a:lnSpc>
              </a:pPr>
              <a:r>
                <a:rPr lang="en-US" sz="2800" dirty="0">
                  <a:solidFill>
                    <a:schemeClr val="tx1"/>
                  </a:solidFill>
                  <a:latin typeface="18 VAG Rounded Light   02390"/>
                </a:rPr>
                <a:t>Rights</a:t>
              </a:r>
            </a:p>
          </p:txBody>
        </p:sp>
        <p:sp>
          <p:nvSpPr>
            <p:cNvPr id="3064856" name="Rectangle 24"/>
            <p:cNvSpPr>
              <a:spLocks noChangeArrowheads="1"/>
            </p:cNvSpPr>
            <p:nvPr/>
          </p:nvSpPr>
          <p:spPr bwMode="auto">
            <a:xfrm>
              <a:off x="2944" y="1995"/>
              <a:ext cx="88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accent2"/>
                  </a:solidFill>
                  <a:latin typeface="18 VAG Rounded Light   02390"/>
                </a:rPr>
                <a:t>Physical</a:t>
              </a:r>
            </a:p>
            <a:p>
              <a:pPr>
                <a:lnSpc>
                  <a:spcPct val="85000"/>
                </a:lnSpc>
              </a:pPr>
              <a:r>
                <a:rPr lang="en-US" sz="2800" dirty="0">
                  <a:solidFill>
                    <a:schemeClr val="accent2"/>
                  </a:solidFill>
                  <a:latin typeface="18 VAG Rounded Light   02390"/>
                </a:rPr>
                <a:t>Page</a:t>
              </a:r>
            </a:p>
            <a:p>
              <a:pPr>
                <a:lnSpc>
                  <a:spcPct val="85000"/>
                </a:lnSpc>
              </a:pPr>
              <a:r>
                <a:rPr lang="en-US" sz="2800" dirty="0">
                  <a:solidFill>
                    <a:schemeClr val="accent2"/>
                  </a:solidFill>
                  <a:latin typeface="18 VAG Rounded Light   02390"/>
                </a:rPr>
                <a:t>Address</a:t>
              </a:r>
            </a:p>
          </p:txBody>
        </p:sp>
        <p:sp>
          <p:nvSpPr>
            <p:cNvPr id="3064857" name="Rectangle 25"/>
            <p:cNvSpPr>
              <a:spLocks noChangeArrowheads="1"/>
            </p:cNvSpPr>
            <p:nvPr/>
          </p:nvSpPr>
          <p:spPr bwMode="auto">
            <a:xfrm>
              <a:off x="1632" y="1512"/>
              <a:ext cx="2340" cy="190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64858" name="Line 26"/>
            <p:cNvSpPr>
              <a:spLocks noChangeShapeType="1"/>
            </p:cNvSpPr>
            <p:nvPr/>
          </p:nvSpPr>
          <p:spPr bwMode="auto">
            <a:xfrm>
              <a:off x="1644" y="1944"/>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064859" name="Line 27"/>
            <p:cNvSpPr>
              <a:spLocks noChangeShapeType="1"/>
            </p:cNvSpPr>
            <p:nvPr/>
          </p:nvSpPr>
          <p:spPr bwMode="auto">
            <a:xfrm>
              <a:off x="1644" y="2736"/>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064860" name="Line 28"/>
            <p:cNvSpPr>
              <a:spLocks noChangeShapeType="1"/>
            </p:cNvSpPr>
            <p:nvPr/>
          </p:nvSpPr>
          <p:spPr bwMode="auto">
            <a:xfrm>
              <a:off x="2076" y="1932"/>
              <a:ext cx="0" cy="792"/>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grpSp>
          <p:nvGrpSpPr>
            <p:cNvPr id="7" name="Group 29"/>
            <p:cNvGrpSpPr>
              <a:grpSpLocks/>
            </p:cNvGrpSpPr>
            <p:nvPr/>
          </p:nvGrpSpPr>
          <p:grpSpPr bwMode="auto">
            <a:xfrm>
              <a:off x="1644" y="2736"/>
              <a:ext cx="2328" cy="297"/>
              <a:chOff x="1644" y="2736"/>
              <a:chExt cx="2328" cy="297"/>
            </a:xfrm>
          </p:grpSpPr>
          <p:sp>
            <p:nvSpPr>
              <p:cNvPr id="3064862" name="Line 30"/>
              <p:cNvSpPr>
                <a:spLocks noChangeShapeType="1"/>
              </p:cNvSpPr>
              <p:nvPr/>
            </p:nvSpPr>
            <p:spPr bwMode="auto">
              <a:xfrm>
                <a:off x="2940" y="2736"/>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63" name="Rectangle 31"/>
              <p:cNvSpPr>
                <a:spLocks noChangeArrowheads="1"/>
              </p:cNvSpPr>
              <p:nvPr/>
            </p:nvSpPr>
            <p:spPr bwMode="auto">
              <a:xfrm>
                <a:off x="1822" y="2752"/>
                <a:ext cx="81"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endParaRPr lang="en-US" sz="2800">
                  <a:solidFill>
                    <a:schemeClr val="tx1"/>
                  </a:solidFill>
                  <a:latin typeface="18 VAG Rounded Light   02390"/>
                </a:endParaRPr>
              </a:p>
            </p:txBody>
          </p:sp>
          <p:sp>
            <p:nvSpPr>
              <p:cNvPr id="3064864" name="Rectangle 32"/>
              <p:cNvSpPr>
                <a:spLocks noChangeArrowheads="1"/>
              </p:cNvSpPr>
              <p:nvPr/>
            </p:nvSpPr>
            <p:spPr bwMode="auto">
              <a:xfrm>
                <a:off x="2248" y="2752"/>
                <a:ext cx="81" cy="2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endParaRPr lang="en-US" sz="2800">
                  <a:solidFill>
                    <a:schemeClr val="tx1"/>
                  </a:solidFill>
                  <a:latin typeface="18 VAG Rounded Light   02390"/>
                </a:endParaRPr>
              </a:p>
            </p:txBody>
          </p:sp>
          <p:sp>
            <p:nvSpPr>
              <p:cNvPr id="3064865" name="Rectangle 33"/>
              <p:cNvSpPr>
                <a:spLocks noChangeArrowheads="1"/>
              </p:cNvSpPr>
              <p:nvPr/>
            </p:nvSpPr>
            <p:spPr bwMode="auto">
              <a:xfrm>
                <a:off x="2944" y="2752"/>
                <a:ext cx="81"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endParaRPr lang="en-US" sz="2800">
                  <a:solidFill>
                    <a:schemeClr val="bg2"/>
                  </a:solidFill>
                  <a:latin typeface="18 VAG Rounded Light   02390"/>
                </a:endParaRPr>
              </a:p>
            </p:txBody>
          </p:sp>
          <p:sp>
            <p:nvSpPr>
              <p:cNvPr id="3064866" name="Line 34"/>
              <p:cNvSpPr>
                <a:spLocks noChangeShapeType="1"/>
              </p:cNvSpPr>
              <p:nvPr/>
            </p:nvSpPr>
            <p:spPr bwMode="auto">
              <a:xfrm>
                <a:off x="2076" y="2760"/>
                <a:ext cx="0" cy="2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67" name="Line 35"/>
              <p:cNvSpPr>
                <a:spLocks noChangeShapeType="1"/>
              </p:cNvSpPr>
              <p:nvPr/>
            </p:nvSpPr>
            <p:spPr bwMode="auto">
              <a:xfrm>
                <a:off x="1644" y="3000"/>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grpSp>
          <p:nvGrpSpPr>
            <p:cNvPr id="8" name="Group 36"/>
            <p:cNvGrpSpPr>
              <a:grpSpLocks/>
            </p:cNvGrpSpPr>
            <p:nvPr/>
          </p:nvGrpSpPr>
          <p:grpSpPr bwMode="auto">
            <a:xfrm>
              <a:off x="1644" y="3000"/>
              <a:ext cx="2328" cy="297"/>
              <a:chOff x="1644" y="2736"/>
              <a:chExt cx="2328" cy="297"/>
            </a:xfrm>
          </p:grpSpPr>
          <p:sp>
            <p:nvSpPr>
              <p:cNvPr id="3064869" name="Line 37"/>
              <p:cNvSpPr>
                <a:spLocks noChangeShapeType="1"/>
              </p:cNvSpPr>
              <p:nvPr/>
            </p:nvSpPr>
            <p:spPr bwMode="auto">
              <a:xfrm>
                <a:off x="2940" y="2736"/>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70" name="Rectangle 38"/>
              <p:cNvSpPr>
                <a:spLocks noChangeArrowheads="1"/>
              </p:cNvSpPr>
              <p:nvPr/>
            </p:nvSpPr>
            <p:spPr bwMode="auto">
              <a:xfrm>
                <a:off x="1822" y="2752"/>
                <a:ext cx="81"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endParaRPr lang="en-US" sz="2800">
                  <a:solidFill>
                    <a:schemeClr val="tx1"/>
                  </a:solidFill>
                  <a:latin typeface="18 VAG Rounded Light   02390"/>
                </a:endParaRPr>
              </a:p>
            </p:txBody>
          </p:sp>
          <p:sp>
            <p:nvSpPr>
              <p:cNvPr id="3064871" name="Rectangle 39"/>
              <p:cNvSpPr>
                <a:spLocks noChangeArrowheads="1"/>
              </p:cNvSpPr>
              <p:nvPr/>
            </p:nvSpPr>
            <p:spPr bwMode="auto">
              <a:xfrm>
                <a:off x="2248" y="2752"/>
                <a:ext cx="137" cy="2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r>
                  <a:rPr lang="en-US" sz="2800">
                    <a:solidFill>
                      <a:schemeClr val="tx1"/>
                    </a:solidFill>
                    <a:latin typeface="18 VAG Rounded Light   02390"/>
                  </a:rPr>
                  <a:t>.</a:t>
                </a:r>
              </a:p>
            </p:txBody>
          </p:sp>
          <p:sp>
            <p:nvSpPr>
              <p:cNvPr id="3064872" name="Rectangle 40"/>
              <p:cNvSpPr>
                <a:spLocks noChangeArrowheads="1"/>
              </p:cNvSpPr>
              <p:nvPr/>
            </p:nvSpPr>
            <p:spPr bwMode="auto">
              <a:xfrm>
                <a:off x="2944" y="2752"/>
                <a:ext cx="81"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endParaRPr lang="en-US" sz="2800">
                  <a:solidFill>
                    <a:schemeClr val="bg2"/>
                  </a:solidFill>
                  <a:latin typeface="18 VAG Rounded Light   02390"/>
                </a:endParaRPr>
              </a:p>
            </p:txBody>
          </p:sp>
          <p:sp>
            <p:nvSpPr>
              <p:cNvPr id="3064873" name="Line 41"/>
              <p:cNvSpPr>
                <a:spLocks noChangeShapeType="1"/>
              </p:cNvSpPr>
              <p:nvPr/>
            </p:nvSpPr>
            <p:spPr bwMode="auto">
              <a:xfrm>
                <a:off x="2076" y="2760"/>
                <a:ext cx="0" cy="2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74" name="Line 42"/>
              <p:cNvSpPr>
                <a:spLocks noChangeShapeType="1"/>
              </p:cNvSpPr>
              <p:nvPr/>
            </p:nvSpPr>
            <p:spPr bwMode="auto">
              <a:xfrm>
                <a:off x="1644" y="3000"/>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sp>
          <p:nvSpPr>
            <p:cNvPr id="3064875" name="Line 43"/>
            <p:cNvSpPr>
              <a:spLocks noChangeShapeType="1"/>
            </p:cNvSpPr>
            <p:nvPr/>
          </p:nvSpPr>
          <p:spPr bwMode="auto">
            <a:xfrm>
              <a:off x="2940" y="1680"/>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76" name="Rectangle 44"/>
            <p:cNvSpPr>
              <a:spLocks noChangeArrowheads="1"/>
            </p:cNvSpPr>
            <p:nvPr/>
          </p:nvSpPr>
          <p:spPr bwMode="auto">
            <a:xfrm>
              <a:off x="1748" y="1647"/>
              <a:ext cx="210"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tx1"/>
                  </a:solidFill>
                  <a:latin typeface="18 VAG Rounded Light   02390"/>
                </a:rPr>
                <a:t>V</a:t>
              </a:r>
            </a:p>
          </p:txBody>
        </p:sp>
        <p:sp>
          <p:nvSpPr>
            <p:cNvPr id="3064877" name="Rectangle 45"/>
            <p:cNvSpPr>
              <a:spLocks noChangeArrowheads="1"/>
            </p:cNvSpPr>
            <p:nvPr/>
          </p:nvSpPr>
          <p:spPr bwMode="auto">
            <a:xfrm>
              <a:off x="2248" y="1647"/>
              <a:ext cx="450" cy="2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r>
                <a:rPr lang="en-US" sz="2800">
                  <a:solidFill>
                    <a:schemeClr val="tx1"/>
                  </a:solidFill>
                  <a:latin typeface="18 VAG Rounded Light   02390"/>
                </a:rPr>
                <a:t>A.R.</a:t>
              </a:r>
            </a:p>
          </p:txBody>
        </p:sp>
        <p:sp>
          <p:nvSpPr>
            <p:cNvPr id="3064878" name="Rectangle 46"/>
            <p:cNvSpPr>
              <a:spLocks noChangeArrowheads="1"/>
            </p:cNvSpPr>
            <p:nvPr/>
          </p:nvSpPr>
          <p:spPr bwMode="auto">
            <a:xfrm>
              <a:off x="2944" y="1647"/>
              <a:ext cx="687"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accent2"/>
                  </a:solidFill>
                  <a:latin typeface="18 VAG Rounded Light   02390"/>
                </a:rPr>
                <a:t>P. P. A.</a:t>
              </a:r>
            </a:p>
          </p:txBody>
        </p:sp>
        <p:sp>
          <p:nvSpPr>
            <p:cNvPr id="3064879" name="Line 47"/>
            <p:cNvSpPr>
              <a:spLocks noChangeShapeType="1"/>
            </p:cNvSpPr>
            <p:nvPr/>
          </p:nvSpPr>
          <p:spPr bwMode="auto">
            <a:xfrm>
              <a:off x="2076" y="1704"/>
              <a:ext cx="0" cy="2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064880" name="Line 48"/>
            <p:cNvSpPr>
              <a:spLocks noChangeShapeType="1"/>
            </p:cNvSpPr>
            <p:nvPr/>
          </p:nvSpPr>
          <p:spPr bwMode="auto">
            <a:xfrm>
              <a:off x="1644" y="1692"/>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064881" name="Text Box 49"/>
            <p:cNvSpPr txBox="1">
              <a:spLocks noChangeArrowheads="1"/>
            </p:cNvSpPr>
            <p:nvPr/>
          </p:nvSpPr>
          <p:spPr bwMode="auto">
            <a:xfrm>
              <a:off x="2366" y="3058"/>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chemeClr val="tx1"/>
                  </a:solidFill>
                  <a:latin typeface="18 VAG Rounded Light   02390"/>
                </a:rPr>
                <a:t>...</a:t>
              </a:r>
              <a:endParaRPr lang="en-US" sz="2000">
                <a:latin typeface="18 VAG Rounded Light   02390"/>
              </a:endParaRPr>
            </a:p>
          </p:txBody>
        </p:sp>
        <p:sp>
          <p:nvSpPr>
            <p:cNvPr id="3064882" name="Text Box 50"/>
            <p:cNvSpPr txBox="1">
              <a:spLocks noChangeArrowheads="1"/>
            </p:cNvSpPr>
            <p:nvPr/>
          </p:nvSpPr>
          <p:spPr bwMode="auto">
            <a:xfrm>
              <a:off x="2366" y="1342"/>
              <a:ext cx="310" cy="368"/>
            </a:xfrm>
            <a:prstGeom prst="rect">
              <a:avLst/>
            </a:prstGeom>
            <a:noFill/>
            <a:ln w="12700">
              <a:noFill/>
              <a:miter lim="800000"/>
              <a:headEnd/>
              <a:tailEnd/>
            </a:ln>
            <a:effectLst/>
          </p:spPr>
          <p:txBody>
            <a:bodyPr wrap="none">
              <a:prstTxWarp prst="textNoShape">
                <a:avLst/>
              </a:prstTxWarp>
              <a:spAutoFit/>
            </a:bodyPr>
            <a:lstStyle/>
            <a:p>
              <a:r>
                <a:rPr lang="en-US" sz="3200" dirty="0">
                  <a:solidFill>
                    <a:schemeClr val="tx1"/>
                  </a:solidFill>
                  <a:latin typeface="18 VAG Rounded Light   02390"/>
                </a:rPr>
                <a:t>...</a:t>
              </a:r>
              <a:endParaRPr lang="en-US" sz="2000" dirty="0">
                <a:latin typeface="18 VAG Rounded Light   02390"/>
              </a:endParaRPr>
            </a:p>
          </p:txBody>
        </p:sp>
        <p:sp>
          <p:nvSpPr>
            <p:cNvPr id="3064883" name="Line 51"/>
            <p:cNvSpPr>
              <a:spLocks noChangeShapeType="1"/>
            </p:cNvSpPr>
            <p:nvPr/>
          </p:nvSpPr>
          <p:spPr bwMode="auto">
            <a:xfrm>
              <a:off x="2940" y="1908"/>
              <a:ext cx="0" cy="8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6484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4842"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6882" name="Rectangle 2"/>
          <p:cNvSpPr>
            <a:spLocks noGrp="1" noChangeArrowheads="1"/>
          </p:cNvSpPr>
          <p:nvPr>
            <p:ph type="title"/>
          </p:nvPr>
        </p:nvSpPr>
        <p:spPr/>
        <p:txBody>
          <a:bodyPr/>
          <a:lstStyle/>
          <a:p>
            <a:r>
              <a:rPr lang="en-US" smtClean="0"/>
              <a:t>Page Table</a:t>
            </a:r>
            <a:endParaRPr lang="en-US"/>
          </a:p>
        </p:txBody>
      </p:sp>
      <p:sp>
        <p:nvSpPr>
          <p:cNvPr id="3066883" name="Rectangle 3"/>
          <p:cNvSpPr>
            <a:spLocks noGrp="1" noChangeArrowheads="1"/>
          </p:cNvSpPr>
          <p:nvPr>
            <p:ph type="body" idx="1"/>
          </p:nvPr>
        </p:nvSpPr>
        <p:spPr/>
        <p:txBody>
          <a:bodyPr/>
          <a:lstStyle/>
          <a:p>
            <a:r>
              <a:rPr lang="en-US" dirty="0" smtClean="0"/>
              <a:t>A page table is an operating system structure which contains the mapping of virtual addresses to physical locations</a:t>
            </a:r>
          </a:p>
          <a:p>
            <a:pPr lvl="1"/>
            <a:r>
              <a:rPr lang="en-US" dirty="0" smtClean="0"/>
              <a:t>There are several different ways, all up to the operating system, to keep this data around</a:t>
            </a:r>
          </a:p>
          <a:p>
            <a:r>
              <a:rPr lang="en-US" dirty="0" smtClean="0"/>
              <a:t>Each process running in the operating system has its own page table</a:t>
            </a:r>
          </a:p>
          <a:p>
            <a:pPr lvl="1"/>
            <a:r>
              <a:rPr lang="en-US" dirty="0" smtClean="0"/>
              <a:t>“</a:t>
            </a:r>
            <a:r>
              <a:rPr lang="en-US" dirty="0" smtClean="0">
                <a:solidFill>
                  <a:schemeClr val="accent2"/>
                </a:solidFill>
              </a:rPr>
              <a:t>State</a:t>
            </a:r>
            <a:r>
              <a:rPr lang="en-US" dirty="0" smtClean="0"/>
              <a:t>” of process is PC, all registers, plus page table</a:t>
            </a:r>
          </a:p>
          <a:p>
            <a:pPr lvl="1"/>
            <a:r>
              <a:rPr lang="en-US" dirty="0" smtClean="0"/>
              <a:t>OS changes page tables by changing contents of </a:t>
            </a:r>
            <a:r>
              <a:rPr lang="en-US" dirty="0" smtClean="0">
                <a:solidFill>
                  <a:schemeClr val="accent1"/>
                </a:solidFill>
              </a:rPr>
              <a:t>Page Table Base Register</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0978" name="Rectangle 2"/>
          <p:cNvSpPr>
            <a:spLocks noGrp="1" noChangeArrowheads="1"/>
          </p:cNvSpPr>
          <p:nvPr>
            <p:ph type="title"/>
          </p:nvPr>
        </p:nvSpPr>
        <p:spPr/>
        <p:txBody>
          <a:bodyPr/>
          <a:lstStyle/>
          <a:p>
            <a:r>
              <a:rPr lang="en-US" smtClean="0"/>
              <a:t>Requirements revisited</a:t>
            </a:r>
            <a:endParaRPr lang="en-US"/>
          </a:p>
        </p:txBody>
      </p:sp>
      <p:sp>
        <p:nvSpPr>
          <p:cNvPr id="3070979" name="Rectangle 3"/>
          <p:cNvSpPr>
            <a:spLocks noGrp="1" noChangeArrowheads="1"/>
          </p:cNvSpPr>
          <p:nvPr>
            <p:ph type="body" idx="1"/>
          </p:nvPr>
        </p:nvSpPr>
        <p:spPr/>
        <p:txBody>
          <a:bodyPr/>
          <a:lstStyle/>
          <a:p>
            <a:r>
              <a:rPr lang="en-US" dirty="0" smtClean="0"/>
              <a:t>Remember the motivation for VM:</a:t>
            </a:r>
          </a:p>
          <a:p>
            <a:r>
              <a:rPr lang="en-US" dirty="0" smtClean="0">
                <a:solidFill>
                  <a:schemeClr val="accent2"/>
                </a:solidFill>
              </a:rPr>
              <a:t>Sharing memory with protection</a:t>
            </a:r>
          </a:p>
          <a:p>
            <a:pPr lvl="1"/>
            <a:r>
              <a:rPr lang="en-US" dirty="0" smtClean="0"/>
              <a:t>Different physical pages can be allocated to different processes (sharing)</a:t>
            </a:r>
          </a:p>
          <a:p>
            <a:pPr lvl="1"/>
            <a:r>
              <a:rPr lang="en-US" dirty="0" smtClean="0"/>
              <a:t>A process can only touch pages in its own page table (protection)</a:t>
            </a:r>
          </a:p>
          <a:p>
            <a:r>
              <a:rPr lang="en-US" dirty="0" smtClean="0">
                <a:solidFill>
                  <a:schemeClr val="accent2"/>
                </a:solidFill>
              </a:rPr>
              <a:t>Separate address spaces</a:t>
            </a:r>
          </a:p>
          <a:p>
            <a:pPr lvl="1"/>
            <a:r>
              <a:rPr lang="en-US" dirty="0" smtClean="0"/>
              <a:t>Since programs work only with virtual addresses, different programs can have different data/code at the same address!</a:t>
            </a:r>
          </a:p>
          <a:p>
            <a:r>
              <a:rPr lang="en-US" dirty="0" smtClean="0"/>
              <a:t>What about the memory hierarchy?</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026" name="Rectangle 2"/>
          <p:cNvSpPr>
            <a:spLocks noGrp="1" noChangeArrowheads="1"/>
          </p:cNvSpPr>
          <p:nvPr>
            <p:ph type="title"/>
          </p:nvPr>
        </p:nvSpPr>
        <p:spPr/>
        <p:txBody>
          <a:bodyPr/>
          <a:lstStyle/>
          <a:p>
            <a:r>
              <a:rPr lang="en-US" smtClean="0"/>
              <a:t>Page Table Entry (PTE) Format</a:t>
            </a:r>
            <a:endParaRPr lang="en-US"/>
          </a:p>
        </p:txBody>
      </p:sp>
      <p:sp>
        <p:nvSpPr>
          <p:cNvPr id="3073027" name="Rectangle 3"/>
          <p:cNvSpPr>
            <a:spLocks noGrp="1" noChangeArrowheads="1"/>
          </p:cNvSpPr>
          <p:nvPr>
            <p:ph type="body" idx="1"/>
          </p:nvPr>
        </p:nvSpPr>
        <p:spPr>
          <a:xfrm>
            <a:off x="457200" y="1143000"/>
            <a:ext cx="8229600" cy="5715000"/>
          </a:xfrm>
        </p:spPr>
        <p:txBody>
          <a:bodyPr>
            <a:normAutofit lnSpcReduction="10000"/>
          </a:bodyPr>
          <a:lstStyle/>
          <a:p>
            <a:r>
              <a:rPr lang="en-US" dirty="0" smtClean="0"/>
              <a:t>Contains either Physical Page Number or indication not in Main Memory</a:t>
            </a:r>
          </a:p>
          <a:p>
            <a:r>
              <a:rPr lang="en-US" dirty="0" smtClean="0"/>
              <a:t>OS maps to disk if Not Valid (V = 0)</a:t>
            </a:r>
          </a:p>
          <a:p>
            <a:endParaRPr lang="en-US" dirty="0" smtClean="0"/>
          </a:p>
          <a:p>
            <a:endParaRPr lang="en-US" dirty="0" smtClean="0"/>
          </a:p>
          <a:p>
            <a:endParaRPr lang="en-US" dirty="0" smtClean="0"/>
          </a:p>
          <a:p>
            <a:endParaRPr lang="en-US" dirty="0" smtClean="0"/>
          </a:p>
          <a:p>
            <a:endParaRPr lang="en-US" dirty="0" smtClean="0"/>
          </a:p>
          <a:p>
            <a:r>
              <a:rPr lang="en-US" dirty="0" smtClean="0"/>
              <a:t>If valid, also check if have permission to use page: </a:t>
            </a:r>
            <a:r>
              <a:rPr lang="en-US" dirty="0" smtClean="0">
                <a:solidFill>
                  <a:schemeClr val="accent2"/>
                </a:solidFill>
              </a:rPr>
              <a:t>Access Rights </a:t>
            </a:r>
            <a:r>
              <a:rPr lang="en-US" dirty="0" smtClean="0"/>
              <a:t>(A.R.) may be Read Only, Read/Write, Executable</a:t>
            </a:r>
          </a:p>
        </p:txBody>
      </p:sp>
      <p:grpSp>
        <p:nvGrpSpPr>
          <p:cNvPr id="2" name="Group 5"/>
          <p:cNvGrpSpPr>
            <a:grpSpLocks/>
          </p:cNvGrpSpPr>
          <p:nvPr/>
        </p:nvGrpSpPr>
        <p:grpSpPr bwMode="auto">
          <a:xfrm>
            <a:off x="646113" y="2336800"/>
            <a:ext cx="7583487" cy="2925763"/>
            <a:chOff x="217" y="1353"/>
            <a:chExt cx="4777" cy="1843"/>
          </a:xfrm>
        </p:grpSpPr>
        <p:sp>
          <p:nvSpPr>
            <p:cNvPr id="3073030" name="Text Box 6"/>
            <p:cNvSpPr txBox="1">
              <a:spLocks noChangeArrowheads="1"/>
            </p:cNvSpPr>
            <p:nvPr/>
          </p:nvSpPr>
          <p:spPr bwMode="auto">
            <a:xfrm>
              <a:off x="2305" y="1353"/>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rgbClr val="FFFF00"/>
                  </a:solidFill>
                  <a:latin typeface="18 VAG Rounded Light   02390"/>
                </a:rPr>
                <a:t>...</a:t>
              </a:r>
              <a:endParaRPr lang="en-US" sz="2000">
                <a:solidFill>
                  <a:srgbClr val="FFFF00"/>
                </a:solidFill>
                <a:latin typeface="18 VAG Rounded Light   02390"/>
              </a:endParaRPr>
            </a:p>
          </p:txBody>
        </p:sp>
        <p:grpSp>
          <p:nvGrpSpPr>
            <p:cNvPr id="3" name="Group 7"/>
            <p:cNvGrpSpPr>
              <a:grpSpLocks/>
            </p:cNvGrpSpPr>
            <p:nvPr/>
          </p:nvGrpSpPr>
          <p:grpSpPr bwMode="auto">
            <a:xfrm>
              <a:off x="217" y="1523"/>
              <a:ext cx="4777" cy="1673"/>
              <a:chOff x="217" y="1523"/>
              <a:chExt cx="4777" cy="1673"/>
            </a:xfrm>
          </p:grpSpPr>
          <p:sp>
            <p:nvSpPr>
              <p:cNvPr id="3073032" name="Rectangle 8"/>
              <p:cNvSpPr>
                <a:spLocks noChangeArrowheads="1"/>
              </p:cNvSpPr>
              <p:nvPr/>
            </p:nvSpPr>
            <p:spPr bwMode="auto">
              <a:xfrm>
                <a:off x="217" y="1788"/>
                <a:ext cx="1119"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rgbClr val="FFFF00"/>
                    </a:solidFill>
                    <a:latin typeface="18 VAG Rounded Light   02390"/>
                  </a:rPr>
                  <a:t>Page Table</a:t>
                </a:r>
              </a:p>
            </p:txBody>
          </p:sp>
          <p:sp>
            <p:nvSpPr>
              <p:cNvPr id="3073033" name="Rectangle 9"/>
              <p:cNvSpPr>
                <a:spLocks noChangeArrowheads="1"/>
              </p:cNvSpPr>
              <p:nvPr/>
            </p:nvSpPr>
            <p:spPr bwMode="auto">
              <a:xfrm>
                <a:off x="1586" y="2001"/>
                <a:ext cx="380"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a:solidFill>
                      <a:srgbClr val="FFFF00"/>
                    </a:solidFill>
                    <a:latin typeface="18 VAG Rounded Light   02390"/>
                  </a:rPr>
                  <a:t>Val</a:t>
                </a:r>
              </a:p>
              <a:p>
                <a:pPr algn="ctr">
                  <a:lnSpc>
                    <a:spcPct val="85000"/>
                  </a:lnSpc>
                </a:pPr>
                <a:r>
                  <a:rPr lang="en-US" sz="2800">
                    <a:solidFill>
                      <a:srgbClr val="FFFF00"/>
                    </a:solidFill>
                    <a:latin typeface="18 VAG Rounded Light   02390"/>
                  </a:rPr>
                  <a:t>-id</a:t>
                </a:r>
              </a:p>
            </p:txBody>
          </p:sp>
          <p:sp>
            <p:nvSpPr>
              <p:cNvPr id="3073034" name="Rectangle 10"/>
              <p:cNvSpPr>
                <a:spLocks noChangeArrowheads="1"/>
              </p:cNvSpPr>
              <p:nvPr/>
            </p:nvSpPr>
            <p:spPr bwMode="auto">
              <a:xfrm>
                <a:off x="2023" y="1957"/>
                <a:ext cx="759" cy="52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r>
                  <a:rPr lang="en-US" sz="2800" dirty="0">
                    <a:solidFill>
                      <a:srgbClr val="FFFF00"/>
                    </a:solidFill>
                    <a:latin typeface="18 VAG Rounded Light   02390"/>
                  </a:rPr>
                  <a:t>Access</a:t>
                </a:r>
              </a:p>
              <a:p>
                <a:pPr>
                  <a:lnSpc>
                    <a:spcPct val="90000"/>
                  </a:lnSpc>
                </a:pPr>
                <a:r>
                  <a:rPr lang="en-US" sz="2800" dirty="0">
                    <a:solidFill>
                      <a:srgbClr val="FFFF00"/>
                    </a:solidFill>
                    <a:latin typeface="18 VAG Rounded Light   02390"/>
                  </a:rPr>
                  <a:t>Rights</a:t>
                </a:r>
              </a:p>
            </p:txBody>
          </p:sp>
          <p:sp>
            <p:nvSpPr>
              <p:cNvPr id="3073035" name="Rectangle 11"/>
              <p:cNvSpPr>
                <a:spLocks noChangeArrowheads="1"/>
              </p:cNvSpPr>
              <p:nvPr/>
            </p:nvSpPr>
            <p:spPr bwMode="auto">
              <a:xfrm>
                <a:off x="2875" y="1969"/>
                <a:ext cx="857"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rgbClr val="FFFF00"/>
                    </a:solidFill>
                    <a:latin typeface="18 VAG Rounded Light   02390"/>
                  </a:rPr>
                  <a:t>Physical</a:t>
                </a:r>
              </a:p>
              <a:p>
                <a:pPr>
                  <a:lnSpc>
                    <a:spcPct val="85000"/>
                  </a:lnSpc>
                </a:pPr>
                <a:r>
                  <a:rPr lang="en-US" sz="2800">
                    <a:solidFill>
                      <a:srgbClr val="FFFF00"/>
                    </a:solidFill>
                    <a:latin typeface="18 VAG Rounded Light   02390"/>
                  </a:rPr>
                  <a:t>Page</a:t>
                </a:r>
              </a:p>
              <a:p>
                <a:pPr>
                  <a:lnSpc>
                    <a:spcPct val="85000"/>
                  </a:lnSpc>
                </a:pPr>
                <a:r>
                  <a:rPr lang="en-US" sz="2800">
                    <a:solidFill>
                      <a:srgbClr val="FFFF00"/>
                    </a:solidFill>
                    <a:latin typeface="18 VAG Rounded Light   02390"/>
                  </a:rPr>
                  <a:t>Number</a:t>
                </a:r>
              </a:p>
            </p:txBody>
          </p:sp>
          <p:sp>
            <p:nvSpPr>
              <p:cNvPr id="3073036" name="Rectangle 12"/>
              <p:cNvSpPr>
                <a:spLocks noChangeArrowheads="1"/>
              </p:cNvSpPr>
              <p:nvPr/>
            </p:nvSpPr>
            <p:spPr bwMode="auto">
              <a:xfrm>
                <a:off x="1571" y="1523"/>
                <a:ext cx="2340" cy="167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37" name="Line 13"/>
              <p:cNvSpPr>
                <a:spLocks noChangeShapeType="1"/>
              </p:cNvSpPr>
              <p:nvPr/>
            </p:nvSpPr>
            <p:spPr bwMode="auto">
              <a:xfrm>
                <a:off x="1583" y="1955"/>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38" name="Line 14"/>
              <p:cNvSpPr>
                <a:spLocks noChangeShapeType="1"/>
              </p:cNvSpPr>
              <p:nvPr/>
            </p:nvSpPr>
            <p:spPr bwMode="auto">
              <a:xfrm>
                <a:off x="1583" y="2747"/>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39" name="Line 15"/>
              <p:cNvSpPr>
                <a:spLocks noChangeShapeType="1"/>
              </p:cNvSpPr>
              <p:nvPr/>
            </p:nvSpPr>
            <p:spPr bwMode="auto">
              <a:xfrm>
                <a:off x="2015" y="1943"/>
                <a:ext cx="0" cy="792"/>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grpSp>
            <p:nvGrpSpPr>
              <p:cNvPr id="4" name="Group 16"/>
              <p:cNvGrpSpPr>
                <a:grpSpLocks/>
              </p:cNvGrpSpPr>
              <p:nvPr/>
            </p:nvGrpSpPr>
            <p:grpSpPr bwMode="auto">
              <a:xfrm>
                <a:off x="1583" y="2713"/>
                <a:ext cx="2328" cy="310"/>
                <a:chOff x="1644" y="2702"/>
                <a:chExt cx="2328" cy="310"/>
              </a:xfrm>
            </p:grpSpPr>
            <p:sp>
              <p:nvSpPr>
                <p:cNvPr id="3073041" name="Line 17"/>
                <p:cNvSpPr>
                  <a:spLocks noChangeShapeType="1"/>
                </p:cNvSpPr>
                <p:nvPr/>
              </p:nvSpPr>
              <p:spPr bwMode="auto">
                <a:xfrm>
                  <a:off x="2940" y="2736"/>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42" name="Rectangle 18"/>
                <p:cNvSpPr>
                  <a:spLocks noChangeArrowheads="1"/>
                </p:cNvSpPr>
                <p:nvPr/>
              </p:nvSpPr>
              <p:spPr bwMode="auto">
                <a:xfrm>
                  <a:off x="1740" y="2702"/>
                  <a:ext cx="210"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a:solidFill>
                        <a:srgbClr val="FFFF00"/>
                      </a:solidFill>
                      <a:latin typeface="18 VAG Rounded Light   02390"/>
                    </a:rPr>
                    <a:t>V</a:t>
                  </a:r>
                </a:p>
              </p:txBody>
            </p:sp>
            <p:sp>
              <p:nvSpPr>
                <p:cNvPr id="3073043" name="Rectangle 19"/>
                <p:cNvSpPr>
                  <a:spLocks noChangeArrowheads="1"/>
                </p:cNvSpPr>
                <p:nvPr/>
              </p:nvSpPr>
              <p:spPr bwMode="auto">
                <a:xfrm>
                  <a:off x="2240" y="2702"/>
                  <a:ext cx="450" cy="2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r>
                    <a:rPr lang="en-US" sz="2800">
                      <a:solidFill>
                        <a:srgbClr val="FFFF00"/>
                      </a:solidFill>
                      <a:latin typeface="18 VAG Rounded Light   02390"/>
                    </a:rPr>
                    <a:t>A.R.</a:t>
                  </a:r>
                </a:p>
              </p:txBody>
            </p:sp>
            <p:sp>
              <p:nvSpPr>
                <p:cNvPr id="3073044" name="Rectangle 20"/>
                <p:cNvSpPr>
                  <a:spLocks noChangeArrowheads="1"/>
                </p:cNvSpPr>
                <p:nvPr/>
              </p:nvSpPr>
              <p:spPr bwMode="auto">
                <a:xfrm>
                  <a:off x="2936" y="2702"/>
                  <a:ext cx="699"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rgbClr val="FFFF00"/>
                      </a:solidFill>
                      <a:latin typeface="18 VAG Rounded Light   02390"/>
                    </a:rPr>
                    <a:t>P. P. N.</a:t>
                  </a:r>
                </a:p>
              </p:txBody>
            </p:sp>
            <p:sp>
              <p:nvSpPr>
                <p:cNvPr id="3073045" name="Line 21"/>
                <p:cNvSpPr>
                  <a:spLocks noChangeShapeType="1"/>
                </p:cNvSpPr>
                <p:nvPr/>
              </p:nvSpPr>
              <p:spPr bwMode="auto">
                <a:xfrm>
                  <a:off x="2076" y="2760"/>
                  <a:ext cx="0" cy="2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46" name="Line 22"/>
                <p:cNvSpPr>
                  <a:spLocks noChangeShapeType="1"/>
                </p:cNvSpPr>
                <p:nvPr/>
              </p:nvSpPr>
              <p:spPr bwMode="auto">
                <a:xfrm>
                  <a:off x="1644" y="3000"/>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grpSp>
          <p:sp>
            <p:nvSpPr>
              <p:cNvPr id="3073047" name="Line 23"/>
              <p:cNvSpPr>
                <a:spLocks noChangeShapeType="1"/>
              </p:cNvSpPr>
              <p:nvPr/>
            </p:nvSpPr>
            <p:spPr bwMode="auto">
              <a:xfrm>
                <a:off x="2879" y="1691"/>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48" name="Rectangle 24"/>
              <p:cNvSpPr>
                <a:spLocks noChangeArrowheads="1"/>
              </p:cNvSpPr>
              <p:nvPr/>
            </p:nvSpPr>
            <p:spPr bwMode="auto">
              <a:xfrm>
                <a:off x="1679" y="1657"/>
                <a:ext cx="210"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rgbClr val="FFFF00"/>
                    </a:solidFill>
                    <a:latin typeface="18 VAG Rounded Light   02390"/>
                  </a:rPr>
                  <a:t>V</a:t>
                </a:r>
              </a:p>
            </p:txBody>
          </p:sp>
          <p:sp>
            <p:nvSpPr>
              <p:cNvPr id="3073049" name="Rectangle 25"/>
              <p:cNvSpPr>
                <a:spLocks noChangeArrowheads="1"/>
              </p:cNvSpPr>
              <p:nvPr/>
            </p:nvSpPr>
            <p:spPr bwMode="auto">
              <a:xfrm>
                <a:off x="2179" y="1657"/>
                <a:ext cx="450" cy="2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90000"/>
                  </a:lnSpc>
                </a:pPr>
                <a:r>
                  <a:rPr lang="en-US" sz="2800">
                    <a:solidFill>
                      <a:srgbClr val="FFFF00"/>
                    </a:solidFill>
                    <a:latin typeface="18 VAG Rounded Light   02390"/>
                  </a:rPr>
                  <a:t>A.R.</a:t>
                </a:r>
              </a:p>
            </p:txBody>
          </p:sp>
          <p:sp>
            <p:nvSpPr>
              <p:cNvPr id="3073050" name="Rectangle 26"/>
              <p:cNvSpPr>
                <a:spLocks noChangeArrowheads="1"/>
              </p:cNvSpPr>
              <p:nvPr/>
            </p:nvSpPr>
            <p:spPr bwMode="auto">
              <a:xfrm>
                <a:off x="2875" y="1657"/>
                <a:ext cx="64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rgbClr val="FFFF00"/>
                    </a:solidFill>
                    <a:latin typeface="18 VAG Rounded Light   02390"/>
                  </a:rPr>
                  <a:t>P. P.N.</a:t>
                </a:r>
              </a:p>
            </p:txBody>
          </p:sp>
          <p:sp>
            <p:nvSpPr>
              <p:cNvPr id="3073051" name="Line 27"/>
              <p:cNvSpPr>
                <a:spLocks noChangeShapeType="1"/>
              </p:cNvSpPr>
              <p:nvPr/>
            </p:nvSpPr>
            <p:spPr bwMode="auto">
              <a:xfrm>
                <a:off x="2015" y="1715"/>
                <a:ext cx="0" cy="2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52" name="Line 28"/>
              <p:cNvSpPr>
                <a:spLocks noChangeShapeType="1"/>
              </p:cNvSpPr>
              <p:nvPr/>
            </p:nvSpPr>
            <p:spPr bwMode="auto">
              <a:xfrm>
                <a:off x="1583" y="1703"/>
                <a:ext cx="2328" cy="0"/>
              </a:xfrm>
              <a:prstGeom prst="line">
                <a:avLst/>
              </a:prstGeom>
              <a:noFill/>
              <a:ln w="28575">
                <a:solidFill>
                  <a:schemeClr val="tx1"/>
                </a:solidFill>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53" name="Text Box 29"/>
              <p:cNvSpPr txBox="1">
                <a:spLocks noChangeArrowheads="1"/>
              </p:cNvSpPr>
              <p:nvPr/>
            </p:nvSpPr>
            <p:spPr bwMode="auto">
              <a:xfrm>
                <a:off x="2305" y="2828"/>
                <a:ext cx="310" cy="368"/>
              </a:xfrm>
              <a:prstGeom prst="rect">
                <a:avLst/>
              </a:prstGeom>
              <a:noFill/>
              <a:ln w="12700">
                <a:noFill/>
                <a:miter lim="800000"/>
                <a:headEnd/>
                <a:tailEnd/>
              </a:ln>
              <a:effectLst/>
            </p:spPr>
            <p:txBody>
              <a:bodyPr wrap="none">
                <a:prstTxWarp prst="textNoShape">
                  <a:avLst/>
                </a:prstTxWarp>
                <a:spAutoFit/>
              </a:bodyPr>
              <a:lstStyle/>
              <a:p>
                <a:r>
                  <a:rPr lang="en-US" sz="3200">
                    <a:solidFill>
                      <a:srgbClr val="FFFF00"/>
                    </a:solidFill>
                    <a:latin typeface="18 VAG Rounded Light   02390"/>
                  </a:rPr>
                  <a:t>...</a:t>
                </a:r>
                <a:endParaRPr lang="en-US" sz="2000">
                  <a:solidFill>
                    <a:srgbClr val="FFFF00"/>
                  </a:solidFill>
                  <a:latin typeface="18 VAG Rounded Light   02390"/>
                </a:endParaRPr>
              </a:p>
            </p:txBody>
          </p:sp>
          <p:sp>
            <p:nvSpPr>
              <p:cNvPr id="3073054" name="Line 30"/>
              <p:cNvSpPr>
                <a:spLocks noChangeShapeType="1"/>
              </p:cNvSpPr>
              <p:nvPr/>
            </p:nvSpPr>
            <p:spPr bwMode="auto">
              <a:xfrm>
                <a:off x="2879" y="1919"/>
                <a:ext cx="0" cy="804"/>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55" name="Text Box 31"/>
              <p:cNvSpPr txBox="1">
                <a:spLocks noChangeArrowheads="1"/>
              </p:cNvSpPr>
              <p:nvPr/>
            </p:nvSpPr>
            <p:spPr bwMode="auto">
              <a:xfrm>
                <a:off x="4377" y="2185"/>
                <a:ext cx="617" cy="368"/>
              </a:xfrm>
              <a:prstGeom prst="rect">
                <a:avLst/>
              </a:prstGeom>
              <a:noFill/>
              <a:ln w="12700">
                <a:noFill/>
                <a:miter lim="800000"/>
                <a:headEnd/>
                <a:tailEnd/>
              </a:ln>
              <a:effectLst/>
            </p:spPr>
            <p:txBody>
              <a:bodyPr wrap="none">
                <a:prstTxWarp prst="textNoShape">
                  <a:avLst/>
                </a:prstTxWarp>
                <a:spAutoFit/>
              </a:bodyPr>
              <a:lstStyle/>
              <a:p>
                <a:r>
                  <a:rPr lang="en-US" sz="3200">
                    <a:solidFill>
                      <a:srgbClr val="FFFF00"/>
                    </a:solidFill>
                    <a:latin typeface="18 VAG Rounded Light   02390"/>
                  </a:rPr>
                  <a:t>P.T.E.</a:t>
                </a:r>
                <a:endParaRPr lang="en-US" sz="2000">
                  <a:solidFill>
                    <a:srgbClr val="FFFF00"/>
                  </a:solidFill>
                  <a:latin typeface="18 VAG Rounded Light   02390"/>
                </a:endParaRPr>
              </a:p>
            </p:txBody>
          </p:sp>
          <p:sp>
            <p:nvSpPr>
              <p:cNvPr id="3073056" name="Line 32"/>
              <p:cNvSpPr>
                <a:spLocks noChangeShapeType="1"/>
              </p:cNvSpPr>
              <p:nvPr/>
            </p:nvSpPr>
            <p:spPr bwMode="auto">
              <a:xfrm flipH="1" flipV="1">
                <a:off x="3977" y="1788"/>
                <a:ext cx="400" cy="397"/>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57" name="Line 33"/>
              <p:cNvSpPr>
                <a:spLocks noChangeShapeType="1"/>
              </p:cNvSpPr>
              <p:nvPr/>
            </p:nvSpPr>
            <p:spPr bwMode="auto">
              <a:xfrm flipH="1" flipV="1">
                <a:off x="3977" y="2351"/>
                <a:ext cx="40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solidFill>
                    <a:srgbClr val="FFFF00"/>
                  </a:solidFill>
                  <a:latin typeface="18 VAG Rounded Light   02390"/>
                </a:endParaRPr>
              </a:p>
            </p:txBody>
          </p:sp>
          <p:sp>
            <p:nvSpPr>
              <p:cNvPr id="3073058" name="Line 34"/>
              <p:cNvSpPr>
                <a:spLocks noChangeShapeType="1"/>
              </p:cNvSpPr>
              <p:nvPr/>
            </p:nvSpPr>
            <p:spPr bwMode="auto">
              <a:xfrm flipH="1">
                <a:off x="3977" y="2523"/>
                <a:ext cx="400" cy="30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solidFill>
                    <a:srgbClr val="FFFF00"/>
                  </a:solidFill>
                  <a:latin typeface="18 VAG Rounded Light   02390"/>
                </a:endParaRP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075" name="Rectangle 3"/>
          <p:cNvSpPr>
            <a:spLocks noGrp="1" noChangeArrowheads="1"/>
          </p:cNvSpPr>
          <p:nvPr>
            <p:ph type="title"/>
          </p:nvPr>
        </p:nvSpPr>
        <p:spPr/>
        <p:txBody>
          <a:bodyPr/>
          <a:lstStyle/>
          <a:p>
            <a:r>
              <a:rPr lang="en-US" sz="3200" dirty="0" smtClean="0"/>
              <a:t>Paging/Virtual Memory Multiple Processes</a:t>
            </a:r>
            <a:endParaRPr lang="en-US" sz="3200" dirty="0"/>
          </a:p>
        </p:txBody>
      </p:sp>
      <p:grpSp>
        <p:nvGrpSpPr>
          <p:cNvPr id="136" name="Group 135"/>
          <p:cNvGrpSpPr/>
          <p:nvPr/>
        </p:nvGrpSpPr>
        <p:grpSpPr>
          <a:xfrm>
            <a:off x="76200" y="709613"/>
            <a:ext cx="9069388" cy="5981700"/>
            <a:chOff x="76200" y="709613"/>
            <a:chExt cx="9069388" cy="5981700"/>
          </a:xfrm>
        </p:grpSpPr>
        <p:sp>
          <p:nvSpPr>
            <p:cNvPr id="3075076" name="Rectangle 4"/>
            <p:cNvSpPr>
              <a:spLocks noChangeArrowheads="1"/>
            </p:cNvSpPr>
            <p:nvPr/>
          </p:nvSpPr>
          <p:spPr bwMode="auto">
            <a:xfrm>
              <a:off x="3841750" y="2514600"/>
              <a:ext cx="1198563" cy="36195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077" name="Text Box 5"/>
            <p:cNvSpPr txBox="1">
              <a:spLocks noChangeArrowheads="1"/>
            </p:cNvSpPr>
            <p:nvPr/>
          </p:nvSpPr>
          <p:spPr bwMode="auto">
            <a:xfrm>
              <a:off x="6392863" y="709613"/>
              <a:ext cx="2752725" cy="946150"/>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rPr>
                <a:t>User B: </a:t>
              </a:r>
              <a:br>
                <a:rPr lang="en-US" sz="2800" b="1">
                  <a:solidFill>
                    <a:schemeClr val="tx1"/>
                  </a:solidFill>
                </a:rPr>
              </a:br>
              <a:r>
                <a:rPr lang="en-US" sz="2800" b="1">
                  <a:solidFill>
                    <a:schemeClr val="tx1"/>
                  </a:solidFill>
                </a:rPr>
                <a:t>Virtual Memory</a:t>
              </a:r>
            </a:p>
          </p:txBody>
        </p:sp>
        <p:sp>
          <p:nvSpPr>
            <p:cNvPr id="3075078" name="Text Box 6"/>
            <p:cNvSpPr txBox="1">
              <a:spLocks noChangeArrowheads="1"/>
            </p:cNvSpPr>
            <p:nvPr/>
          </p:nvSpPr>
          <p:spPr bwMode="auto">
            <a:xfrm>
              <a:off x="6588125" y="1443038"/>
              <a:ext cx="546100" cy="701675"/>
            </a:xfrm>
            <a:prstGeom prst="rect">
              <a:avLst/>
            </a:prstGeom>
            <a:noFill/>
            <a:ln w="12700">
              <a:noFill/>
              <a:miter lim="800000"/>
              <a:headEnd/>
              <a:tailEnd/>
            </a:ln>
            <a:effectLst/>
          </p:spPr>
          <p:txBody>
            <a:bodyPr wrap="none">
              <a:prstTxWarp prst="textNoShape">
                <a:avLst/>
              </a:prstTxWarp>
              <a:spAutoFit/>
            </a:bodyPr>
            <a:lstStyle/>
            <a:p>
              <a:r>
                <a:rPr lang="en-US" sz="4000" b="1">
                  <a:solidFill>
                    <a:schemeClr val="tx1"/>
                  </a:solidFill>
                  <a:latin typeface="Symbol" pitchFamily="-65" charset="2"/>
                </a:rPr>
                <a:t>¥</a:t>
              </a:r>
            </a:p>
          </p:txBody>
        </p:sp>
        <p:sp>
          <p:nvSpPr>
            <p:cNvPr id="3075079" name="Text Box 7"/>
            <p:cNvSpPr txBox="1">
              <a:spLocks noChangeArrowheads="1"/>
            </p:cNvSpPr>
            <p:nvPr/>
          </p:nvSpPr>
          <p:spPr bwMode="auto">
            <a:xfrm>
              <a:off x="7083425" y="5592762"/>
              <a:ext cx="1200150" cy="579438"/>
            </a:xfrm>
            <a:prstGeom prst="rect">
              <a:avLst/>
            </a:prstGeom>
            <a:noFill/>
            <a:ln w="28575">
              <a:noFill/>
              <a:miter lim="800000"/>
              <a:headEnd/>
              <a:tailEnd/>
            </a:ln>
            <a:effectLst/>
          </p:spPr>
          <p:txBody>
            <a:bodyPr wrap="none">
              <a:prstTxWarp prst="textNoShape">
                <a:avLst/>
              </a:prstTxWarp>
              <a:spAutoFit/>
            </a:bodyPr>
            <a:lstStyle/>
            <a:p>
              <a:r>
                <a:rPr lang="en-US" sz="3200" b="1" dirty="0">
                  <a:solidFill>
                    <a:schemeClr val="tx1"/>
                  </a:solidFill>
                </a:rPr>
                <a:t>Code</a:t>
              </a:r>
            </a:p>
          </p:txBody>
        </p:sp>
        <p:sp>
          <p:nvSpPr>
            <p:cNvPr id="3075081" name="Text Box 9"/>
            <p:cNvSpPr txBox="1">
              <a:spLocks noChangeArrowheads="1"/>
            </p:cNvSpPr>
            <p:nvPr/>
          </p:nvSpPr>
          <p:spPr bwMode="auto">
            <a:xfrm>
              <a:off x="7051675" y="4800600"/>
              <a:ext cx="1302159" cy="584776"/>
            </a:xfrm>
            <a:prstGeom prst="rect">
              <a:avLst/>
            </a:prstGeom>
            <a:noFill/>
            <a:ln w="28575">
              <a:noFill/>
              <a:miter lim="800000"/>
              <a:headEnd/>
              <a:tailEnd/>
            </a:ln>
            <a:effectLst/>
          </p:spPr>
          <p:txBody>
            <a:bodyPr wrap="none">
              <a:prstTxWarp prst="textNoShape">
                <a:avLst/>
              </a:prstTxWarp>
              <a:spAutoFit/>
            </a:bodyPr>
            <a:lstStyle/>
            <a:p>
              <a:r>
                <a:rPr lang="en-US" sz="3200" b="1" dirty="0" smtClean="0">
                  <a:solidFill>
                    <a:schemeClr val="tx1"/>
                  </a:solidFill>
                </a:rPr>
                <a:t>Static</a:t>
              </a:r>
              <a:endParaRPr lang="en-US" sz="3200" b="1" dirty="0">
                <a:solidFill>
                  <a:schemeClr val="tx1"/>
                </a:solidFill>
              </a:endParaRPr>
            </a:p>
          </p:txBody>
        </p:sp>
        <p:sp>
          <p:nvSpPr>
            <p:cNvPr id="3075083" name="Text Box 11"/>
            <p:cNvSpPr txBox="1">
              <a:spLocks noChangeArrowheads="1"/>
            </p:cNvSpPr>
            <p:nvPr/>
          </p:nvSpPr>
          <p:spPr bwMode="auto">
            <a:xfrm>
              <a:off x="7105650" y="4373562"/>
              <a:ext cx="1177925" cy="579438"/>
            </a:xfrm>
            <a:prstGeom prst="rect">
              <a:avLst/>
            </a:prstGeom>
            <a:noFill/>
            <a:ln w="28575">
              <a:noFill/>
              <a:miter lim="800000"/>
              <a:headEnd/>
              <a:tailEnd/>
            </a:ln>
            <a:effectLst/>
          </p:spPr>
          <p:txBody>
            <a:bodyPr wrap="none">
              <a:prstTxWarp prst="textNoShape">
                <a:avLst/>
              </a:prstTxWarp>
              <a:spAutoFit/>
            </a:bodyPr>
            <a:lstStyle/>
            <a:p>
              <a:r>
                <a:rPr lang="en-US" sz="3200" b="1" dirty="0">
                  <a:solidFill>
                    <a:schemeClr val="tx1"/>
                  </a:solidFill>
                </a:rPr>
                <a:t>Heap</a:t>
              </a:r>
            </a:p>
          </p:txBody>
        </p:sp>
        <p:sp>
          <p:nvSpPr>
            <p:cNvPr id="3075085" name="Line 13"/>
            <p:cNvSpPr>
              <a:spLocks noChangeShapeType="1"/>
            </p:cNvSpPr>
            <p:nvPr/>
          </p:nvSpPr>
          <p:spPr bwMode="auto">
            <a:xfrm flipV="1">
              <a:off x="7643813" y="4114800"/>
              <a:ext cx="0" cy="3429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3075086" name="Text Box 14"/>
            <p:cNvSpPr txBox="1">
              <a:spLocks noChangeArrowheads="1"/>
            </p:cNvSpPr>
            <p:nvPr/>
          </p:nvSpPr>
          <p:spPr bwMode="auto">
            <a:xfrm>
              <a:off x="7073900" y="1524000"/>
              <a:ext cx="1268413" cy="579437"/>
            </a:xfrm>
            <a:prstGeom prst="rect">
              <a:avLst/>
            </a:prstGeom>
            <a:noFill/>
            <a:ln w="28575">
              <a:noFill/>
              <a:miter lim="800000"/>
              <a:headEnd/>
              <a:tailEnd/>
            </a:ln>
            <a:effectLst/>
          </p:spPr>
          <p:txBody>
            <a:bodyPr wrap="none">
              <a:prstTxWarp prst="textNoShape">
                <a:avLst/>
              </a:prstTxWarp>
              <a:spAutoFit/>
            </a:bodyPr>
            <a:lstStyle/>
            <a:p>
              <a:r>
                <a:rPr lang="en-US" sz="3200" b="1" dirty="0">
                  <a:solidFill>
                    <a:schemeClr val="tx1"/>
                  </a:solidFill>
                </a:rPr>
                <a:t>Stack</a:t>
              </a:r>
            </a:p>
          </p:txBody>
        </p:sp>
        <p:sp>
          <p:nvSpPr>
            <p:cNvPr id="3075088" name="Line 16"/>
            <p:cNvSpPr>
              <a:spLocks noChangeShapeType="1"/>
            </p:cNvSpPr>
            <p:nvPr/>
          </p:nvSpPr>
          <p:spPr bwMode="auto">
            <a:xfrm flipV="1">
              <a:off x="7623175" y="2438400"/>
              <a:ext cx="0" cy="341313"/>
            </a:xfrm>
            <a:prstGeom prst="line">
              <a:avLst/>
            </a:prstGeom>
            <a:noFill/>
            <a:ln w="28575">
              <a:solidFill>
                <a:schemeClr val="tx1"/>
              </a:solidFill>
              <a:round/>
              <a:headEnd type="triangle" w="med" len="med"/>
              <a:tailEnd/>
            </a:ln>
            <a:effectLst/>
          </p:spPr>
          <p:txBody>
            <a:bodyPr wrap="none" anchor="ctr">
              <a:prstTxWarp prst="textNoShape">
                <a:avLst/>
              </a:prstTxWarp>
            </a:bodyPr>
            <a:lstStyle/>
            <a:p>
              <a:endParaRPr lang="en-US"/>
            </a:p>
          </p:txBody>
        </p:sp>
        <p:sp>
          <p:nvSpPr>
            <p:cNvPr id="3075089" name="Text Box 17"/>
            <p:cNvSpPr txBox="1">
              <a:spLocks noChangeArrowheads="1"/>
            </p:cNvSpPr>
            <p:nvPr/>
          </p:nvSpPr>
          <p:spPr bwMode="auto">
            <a:xfrm>
              <a:off x="6732588" y="6111875"/>
              <a:ext cx="409575" cy="579438"/>
            </a:xfrm>
            <a:prstGeom prst="rect">
              <a:avLst/>
            </a:prstGeom>
            <a:noFill/>
            <a:ln w="12700">
              <a:noFill/>
              <a:miter lim="800000"/>
              <a:headEnd/>
              <a:tailEnd/>
            </a:ln>
            <a:effectLst/>
          </p:spPr>
          <p:txBody>
            <a:bodyPr wrap="none">
              <a:prstTxWarp prst="textNoShape">
                <a:avLst/>
              </a:prstTxWarp>
              <a:spAutoFit/>
            </a:bodyPr>
            <a:lstStyle/>
            <a:p>
              <a:r>
                <a:rPr lang="en-US" sz="3200" b="1">
                  <a:solidFill>
                    <a:schemeClr val="tx1"/>
                  </a:solidFill>
                </a:rPr>
                <a:t>0</a:t>
              </a:r>
              <a:endParaRPr lang="en-US" sz="3200" b="1"/>
            </a:p>
          </p:txBody>
        </p:sp>
        <p:sp>
          <p:nvSpPr>
            <p:cNvPr id="3075090" name="Text Box 18"/>
            <p:cNvSpPr txBox="1">
              <a:spLocks noChangeArrowheads="1"/>
            </p:cNvSpPr>
            <p:nvPr/>
          </p:nvSpPr>
          <p:spPr bwMode="auto">
            <a:xfrm>
              <a:off x="766763" y="5638800"/>
              <a:ext cx="1200150" cy="579438"/>
            </a:xfrm>
            <a:prstGeom prst="rect">
              <a:avLst/>
            </a:prstGeom>
            <a:noFill/>
            <a:ln w="28575">
              <a:noFill/>
              <a:miter lim="800000"/>
              <a:headEnd/>
              <a:tailEnd/>
            </a:ln>
            <a:effectLst/>
          </p:spPr>
          <p:txBody>
            <a:bodyPr wrap="none">
              <a:prstTxWarp prst="textNoShape">
                <a:avLst/>
              </a:prstTxWarp>
              <a:spAutoFit/>
            </a:bodyPr>
            <a:lstStyle/>
            <a:p>
              <a:r>
                <a:rPr lang="en-US" sz="3200" b="1" dirty="0">
                  <a:solidFill>
                    <a:schemeClr val="tx1"/>
                  </a:solidFill>
                </a:rPr>
                <a:t>Code</a:t>
              </a:r>
            </a:p>
          </p:txBody>
        </p:sp>
        <p:sp>
          <p:nvSpPr>
            <p:cNvPr id="3075091" name="Rectangle 19"/>
            <p:cNvSpPr>
              <a:spLocks noChangeArrowheads="1"/>
            </p:cNvSpPr>
            <p:nvPr/>
          </p:nvSpPr>
          <p:spPr bwMode="auto">
            <a:xfrm>
              <a:off x="757238" y="5561013"/>
              <a:ext cx="1198562" cy="95726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092" name="Text Box 20"/>
            <p:cNvSpPr txBox="1">
              <a:spLocks noChangeArrowheads="1"/>
            </p:cNvSpPr>
            <p:nvPr/>
          </p:nvSpPr>
          <p:spPr bwMode="auto">
            <a:xfrm>
              <a:off x="766763" y="4800600"/>
              <a:ext cx="1290637" cy="579438"/>
            </a:xfrm>
            <a:prstGeom prst="rect">
              <a:avLst/>
            </a:prstGeom>
            <a:noFill/>
            <a:ln w="28575">
              <a:noFill/>
              <a:miter lim="800000"/>
              <a:headEnd/>
              <a:tailEnd/>
            </a:ln>
            <a:effectLst/>
          </p:spPr>
          <p:txBody>
            <a:bodyPr wrap="none">
              <a:prstTxWarp prst="textNoShape">
                <a:avLst/>
              </a:prstTxWarp>
              <a:spAutoFit/>
            </a:bodyPr>
            <a:lstStyle/>
            <a:p>
              <a:r>
                <a:rPr lang="en-US" sz="3200" b="1" dirty="0">
                  <a:solidFill>
                    <a:schemeClr val="tx1"/>
                  </a:solidFill>
                </a:rPr>
                <a:t>Static</a:t>
              </a:r>
            </a:p>
          </p:txBody>
        </p:sp>
        <p:sp>
          <p:nvSpPr>
            <p:cNvPr id="3075094" name="Text Box 22"/>
            <p:cNvSpPr txBox="1">
              <a:spLocks noChangeArrowheads="1"/>
            </p:cNvSpPr>
            <p:nvPr/>
          </p:nvSpPr>
          <p:spPr bwMode="auto">
            <a:xfrm>
              <a:off x="762000" y="4365625"/>
              <a:ext cx="1177925" cy="579438"/>
            </a:xfrm>
            <a:prstGeom prst="rect">
              <a:avLst/>
            </a:prstGeom>
            <a:noFill/>
            <a:ln w="28575">
              <a:noFill/>
              <a:miter lim="800000"/>
              <a:headEnd/>
              <a:tailEnd/>
            </a:ln>
            <a:effectLst/>
          </p:spPr>
          <p:txBody>
            <a:bodyPr wrap="none">
              <a:prstTxWarp prst="textNoShape">
                <a:avLst/>
              </a:prstTxWarp>
              <a:spAutoFit/>
            </a:bodyPr>
            <a:lstStyle/>
            <a:p>
              <a:r>
                <a:rPr lang="en-US" sz="3200" b="1" dirty="0">
                  <a:solidFill>
                    <a:schemeClr val="tx1"/>
                  </a:solidFill>
                </a:rPr>
                <a:t>Heap</a:t>
              </a:r>
            </a:p>
          </p:txBody>
        </p:sp>
        <p:sp>
          <p:nvSpPr>
            <p:cNvPr id="3075096" name="Line 24"/>
            <p:cNvSpPr>
              <a:spLocks noChangeShapeType="1"/>
            </p:cNvSpPr>
            <p:nvPr/>
          </p:nvSpPr>
          <p:spPr bwMode="auto">
            <a:xfrm flipV="1">
              <a:off x="1327150" y="3760788"/>
              <a:ext cx="0" cy="3429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3075097" name="Text Box 25"/>
            <p:cNvSpPr txBox="1">
              <a:spLocks noChangeArrowheads="1"/>
            </p:cNvSpPr>
            <p:nvPr/>
          </p:nvSpPr>
          <p:spPr bwMode="auto">
            <a:xfrm>
              <a:off x="757238" y="1554163"/>
              <a:ext cx="1268412" cy="579437"/>
            </a:xfrm>
            <a:prstGeom prst="rect">
              <a:avLst/>
            </a:prstGeom>
            <a:noFill/>
            <a:ln w="28575">
              <a:noFill/>
              <a:miter lim="800000"/>
              <a:headEnd/>
              <a:tailEnd/>
            </a:ln>
            <a:effectLst/>
          </p:spPr>
          <p:txBody>
            <a:bodyPr wrap="none">
              <a:prstTxWarp prst="textNoShape">
                <a:avLst/>
              </a:prstTxWarp>
              <a:spAutoFit/>
            </a:bodyPr>
            <a:lstStyle/>
            <a:p>
              <a:r>
                <a:rPr lang="en-US" sz="3200" b="1">
                  <a:solidFill>
                    <a:schemeClr val="tx1"/>
                  </a:solidFill>
                </a:rPr>
                <a:t>Stack</a:t>
              </a:r>
            </a:p>
          </p:txBody>
        </p:sp>
        <p:sp>
          <p:nvSpPr>
            <p:cNvPr id="3075098" name="Rectangle 26"/>
            <p:cNvSpPr>
              <a:spLocks noChangeArrowheads="1"/>
            </p:cNvSpPr>
            <p:nvPr/>
          </p:nvSpPr>
          <p:spPr bwMode="auto">
            <a:xfrm>
              <a:off x="757238" y="1644650"/>
              <a:ext cx="1198562" cy="95885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099" name="Line 27"/>
            <p:cNvSpPr>
              <a:spLocks noChangeShapeType="1"/>
            </p:cNvSpPr>
            <p:nvPr/>
          </p:nvSpPr>
          <p:spPr bwMode="auto">
            <a:xfrm flipV="1">
              <a:off x="1306513" y="2895600"/>
              <a:ext cx="0" cy="341313"/>
            </a:xfrm>
            <a:prstGeom prst="line">
              <a:avLst/>
            </a:prstGeom>
            <a:noFill/>
            <a:ln w="28575">
              <a:solidFill>
                <a:schemeClr val="tx1"/>
              </a:solidFill>
              <a:round/>
              <a:headEnd type="triangle" w="med" len="med"/>
              <a:tailEnd/>
            </a:ln>
            <a:effectLst/>
          </p:spPr>
          <p:txBody>
            <a:bodyPr wrap="none" anchor="ctr">
              <a:prstTxWarp prst="textNoShape">
                <a:avLst/>
              </a:prstTxWarp>
            </a:bodyPr>
            <a:lstStyle/>
            <a:p>
              <a:endParaRPr lang="en-US"/>
            </a:p>
          </p:txBody>
        </p:sp>
        <p:grpSp>
          <p:nvGrpSpPr>
            <p:cNvPr id="2" name="Group 28"/>
            <p:cNvGrpSpPr>
              <a:grpSpLocks/>
            </p:cNvGrpSpPr>
            <p:nvPr/>
          </p:nvGrpSpPr>
          <p:grpSpPr bwMode="auto">
            <a:xfrm>
              <a:off x="2222500" y="3822700"/>
              <a:ext cx="1112838" cy="2779713"/>
              <a:chOff x="1398" y="2408"/>
              <a:chExt cx="701" cy="1751"/>
            </a:xfrm>
          </p:grpSpPr>
          <p:grpSp>
            <p:nvGrpSpPr>
              <p:cNvPr id="3" name="Group 29"/>
              <p:cNvGrpSpPr>
                <a:grpSpLocks/>
              </p:cNvGrpSpPr>
              <p:nvPr/>
            </p:nvGrpSpPr>
            <p:grpSpPr bwMode="auto">
              <a:xfrm>
                <a:off x="1494" y="2408"/>
                <a:ext cx="573" cy="675"/>
                <a:chOff x="1956" y="3367"/>
                <a:chExt cx="950" cy="675"/>
              </a:xfrm>
            </p:grpSpPr>
            <p:sp>
              <p:nvSpPr>
                <p:cNvPr id="3075102" name="Rectangle 30"/>
                <p:cNvSpPr>
                  <a:spLocks noChangeArrowheads="1"/>
                </p:cNvSpPr>
                <p:nvPr/>
              </p:nvSpPr>
              <p:spPr bwMode="auto">
                <a:xfrm>
                  <a:off x="1956" y="3367"/>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03" name="Rectangle 31"/>
                <p:cNvSpPr>
                  <a:spLocks noChangeArrowheads="1"/>
                </p:cNvSpPr>
                <p:nvPr/>
              </p:nvSpPr>
              <p:spPr bwMode="auto">
                <a:xfrm>
                  <a:off x="1956" y="3463"/>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04" name="Rectangle 32"/>
                <p:cNvSpPr>
                  <a:spLocks noChangeArrowheads="1"/>
                </p:cNvSpPr>
                <p:nvPr/>
              </p:nvSpPr>
              <p:spPr bwMode="auto">
                <a:xfrm>
                  <a:off x="1956" y="3559"/>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05" name="Rectangle 33"/>
                <p:cNvSpPr>
                  <a:spLocks noChangeArrowheads="1"/>
                </p:cNvSpPr>
                <p:nvPr/>
              </p:nvSpPr>
              <p:spPr bwMode="auto">
                <a:xfrm>
                  <a:off x="1956" y="3655"/>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06" name="Rectangle 34"/>
                <p:cNvSpPr>
                  <a:spLocks noChangeArrowheads="1"/>
                </p:cNvSpPr>
                <p:nvPr/>
              </p:nvSpPr>
              <p:spPr bwMode="auto">
                <a:xfrm>
                  <a:off x="1956" y="3751"/>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07" name="Rectangle 35"/>
                <p:cNvSpPr>
                  <a:spLocks noChangeArrowheads="1"/>
                </p:cNvSpPr>
                <p:nvPr/>
              </p:nvSpPr>
              <p:spPr bwMode="auto">
                <a:xfrm>
                  <a:off x="1956" y="3847"/>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08" name="Rectangle 36"/>
                <p:cNvSpPr>
                  <a:spLocks noChangeArrowheads="1"/>
                </p:cNvSpPr>
                <p:nvPr/>
              </p:nvSpPr>
              <p:spPr bwMode="auto">
                <a:xfrm>
                  <a:off x="1956" y="3943"/>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grpSp>
          <p:sp>
            <p:nvSpPr>
              <p:cNvPr id="3075109" name="Text Box 37"/>
              <p:cNvSpPr txBox="1">
                <a:spLocks noChangeArrowheads="1"/>
              </p:cNvSpPr>
              <p:nvPr/>
            </p:nvSpPr>
            <p:spPr bwMode="auto">
              <a:xfrm>
                <a:off x="1398" y="3294"/>
                <a:ext cx="701" cy="865"/>
              </a:xfrm>
              <a:prstGeom prst="rect">
                <a:avLst/>
              </a:prstGeom>
              <a:noFill/>
              <a:ln w="12700">
                <a:noFill/>
                <a:miter lim="800000"/>
                <a:headEnd/>
                <a:tailEnd/>
              </a:ln>
              <a:effectLst/>
            </p:spPr>
            <p:txBody>
              <a:bodyPr wrap="none">
                <a:prstTxWarp prst="textNoShape">
                  <a:avLst/>
                </a:prstTxWarp>
                <a:spAutoFit/>
              </a:bodyPr>
              <a:lstStyle/>
              <a:p>
                <a:pPr algn="ctr"/>
                <a:r>
                  <a:rPr lang="en-US" sz="2800" b="1"/>
                  <a:t>A </a:t>
                </a:r>
              </a:p>
              <a:p>
                <a:pPr algn="ctr"/>
                <a:r>
                  <a:rPr lang="en-US" sz="2800" b="1"/>
                  <a:t>Page</a:t>
                </a:r>
              </a:p>
              <a:p>
                <a:pPr algn="ctr"/>
                <a:r>
                  <a:rPr lang="en-US" sz="2800" b="1"/>
                  <a:t>Table</a:t>
                </a:r>
                <a:endParaRPr lang="en-US" sz="2000"/>
              </a:p>
            </p:txBody>
          </p:sp>
        </p:grpSp>
        <p:grpSp>
          <p:nvGrpSpPr>
            <p:cNvPr id="4" name="Group 38"/>
            <p:cNvGrpSpPr>
              <a:grpSpLocks/>
            </p:cNvGrpSpPr>
            <p:nvPr/>
          </p:nvGrpSpPr>
          <p:grpSpPr bwMode="auto">
            <a:xfrm>
              <a:off x="5608644" y="3822700"/>
              <a:ext cx="1112838" cy="2779713"/>
              <a:chOff x="3531" y="2408"/>
              <a:chExt cx="701" cy="1751"/>
            </a:xfrm>
          </p:grpSpPr>
          <p:grpSp>
            <p:nvGrpSpPr>
              <p:cNvPr id="5" name="Group 39"/>
              <p:cNvGrpSpPr>
                <a:grpSpLocks/>
              </p:cNvGrpSpPr>
              <p:nvPr/>
            </p:nvGrpSpPr>
            <p:grpSpPr bwMode="auto">
              <a:xfrm>
                <a:off x="3575" y="2408"/>
                <a:ext cx="573" cy="675"/>
                <a:chOff x="1956" y="3367"/>
                <a:chExt cx="950" cy="675"/>
              </a:xfrm>
            </p:grpSpPr>
            <p:sp>
              <p:nvSpPr>
                <p:cNvPr id="3075112" name="Rectangle 40"/>
                <p:cNvSpPr>
                  <a:spLocks noChangeArrowheads="1"/>
                </p:cNvSpPr>
                <p:nvPr/>
              </p:nvSpPr>
              <p:spPr bwMode="auto">
                <a:xfrm>
                  <a:off x="1956" y="3367"/>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13" name="Rectangle 41"/>
                <p:cNvSpPr>
                  <a:spLocks noChangeArrowheads="1"/>
                </p:cNvSpPr>
                <p:nvPr/>
              </p:nvSpPr>
              <p:spPr bwMode="auto">
                <a:xfrm>
                  <a:off x="1956" y="3463"/>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14" name="Rectangle 42"/>
                <p:cNvSpPr>
                  <a:spLocks noChangeArrowheads="1"/>
                </p:cNvSpPr>
                <p:nvPr/>
              </p:nvSpPr>
              <p:spPr bwMode="auto">
                <a:xfrm>
                  <a:off x="1956" y="3559"/>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15" name="Rectangle 43"/>
                <p:cNvSpPr>
                  <a:spLocks noChangeArrowheads="1"/>
                </p:cNvSpPr>
                <p:nvPr/>
              </p:nvSpPr>
              <p:spPr bwMode="auto">
                <a:xfrm>
                  <a:off x="1956" y="3655"/>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16" name="Rectangle 44"/>
                <p:cNvSpPr>
                  <a:spLocks noChangeArrowheads="1"/>
                </p:cNvSpPr>
                <p:nvPr/>
              </p:nvSpPr>
              <p:spPr bwMode="auto">
                <a:xfrm>
                  <a:off x="1956" y="3751"/>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17" name="Rectangle 45"/>
                <p:cNvSpPr>
                  <a:spLocks noChangeArrowheads="1"/>
                </p:cNvSpPr>
                <p:nvPr/>
              </p:nvSpPr>
              <p:spPr bwMode="auto">
                <a:xfrm>
                  <a:off x="1956" y="3847"/>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75118" name="Rectangle 46"/>
                <p:cNvSpPr>
                  <a:spLocks noChangeArrowheads="1"/>
                </p:cNvSpPr>
                <p:nvPr/>
              </p:nvSpPr>
              <p:spPr bwMode="auto">
                <a:xfrm>
                  <a:off x="1956" y="3943"/>
                  <a:ext cx="950" cy="99"/>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grpSp>
          <p:sp>
            <p:nvSpPr>
              <p:cNvPr id="3075119" name="Text Box 47"/>
              <p:cNvSpPr txBox="1">
                <a:spLocks noChangeArrowheads="1"/>
              </p:cNvSpPr>
              <p:nvPr/>
            </p:nvSpPr>
            <p:spPr bwMode="auto">
              <a:xfrm>
                <a:off x="3531" y="3294"/>
                <a:ext cx="701" cy="865"/>
              </a:xfrm>
              <a:prstGeom prst="rect">
                <a:avLst/>
              </a:prstGeom>
              <a:noFill/>
              <a:ln w="12700">
                <a:noFill/>
                <a:miter lim="800000"/>
                <a:headEnd/>
                <a:tailEnd/>
              </a:ln>
              <a:effectLst/>
            </p:spPr>
            <p:txBody>
              <a:bodyPr wrap="none">
                <a:prstTxWarp prst="textNoShape">
                  <a:avLst/>
                </a:prstTxWarp>
                <a:spAutoFit/>
              </a:bodyPr>
              <a:lstStyle/>
              <a:p>
                <a:pPr algn="ctr"/>
                <a:r>
                  <a:rPr lang="en-US" sz="2800" b="1"/>
                  <a:t>B </a:t>
                </a:r>
              </a:p>
              <a:p>
                <a:pPr algn="ctr"/>
                <a:r>
                  <a:rPr lang="en-US" sz="2800" b="1"/>
                  <a:t>Page</a:t>
                </a:r>
              </a:p>
              <a:p>
                <a:pPr algn="ctr"/>
                <a:r>
                  <a:rPr lang="en-US" sz="2800" b="1"/>
                  <a:t>Table</a:t>
                </a:r>
                <a:endParaRPr lang="en-US" sz="2000"/>
              </a:p>
            </p:txBody>
          </p:sp>
        </p:grpSp>
        <p:grpSp>
          <p:nvGrpSpPr>
            <p:cNvPr id="6" name="Group 48"/>
            <p:cNvGrpSpPr>
              <a:grpSpLocks/>
            </p:cNvGrpSpPr>
            <p:nvPr/>
          </p:nvGrpSpPr>
          <p:grpSpPr bwMode="auto">
            <a:xfrm>
              <a:off x="757238" y="1644650"/>
              <a:ext cx="7515225" cy="4873625"/>
              <a:chOff x="475" y="1036"/>
              <a:chExt cx="4734" cy="3070"/>
            </a:xfrm>
          </p:grpSpPr>
          <p:grpSp>
            <p:nvGrpSpPr>
              <p:cNvPr id="7" name="Group 49"/>
              <p:cNvGrpSpPr>
                <a:grpSpLocks/>
              </p:cNvGrpSpPr>
              <p:nvPr/>
            </p:nvGrpSpPr>
            <p:grpSpPr bwMode="auto">
              <a:xfrm>
                <a:off x="4454" y="1036"/>
                <a:ext cx="755" cy="3070"/>
                <a:chOff x="4112" y="666"/>
                <a:chExt cx="1008" cy="3420"/>
              </a:xfrm>
            </p:grpSpPr>
            <p:sp>
              <p:nvSpPr>
                <p:cNvPr id="3075122" name="Rectangle 50"/>
                <p:cNvSpPr>
                  <a:spLocks noChangeArrowheads="1"/>
                </p:cNvSpPr>
                <p:nvPr/>
              </p:nvSpPr>
              <p:spPr bwMode="auto">
                <a:xfrm>
                  <a:off x="4112" y="351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23" name="Rectangle 51"/>
                <p:cNvSpPr>
                  <a:spLocks noChangeArrowheads="1"/>
                </p:cNvSpPr>
                <p:nvPr/>
              </p:nvSpPr>
              <p:spPr bwMode="auto">
                <a:xfrm>
                  <a:off x="4112" y="180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24" name="Rectangle 52"/>
                <p:cNvSpPr>
                  <a:spLocks noChangeArrowheads="1"/>
                </p:cNvSpPr>
                <p:nvPr/>
              </p:nvSpPr>
              <p:spPr bwMode="auto">
                <a:xfrm>
                  <a:off x="4112" y="123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grpSp>
              <p:nvGrpSpPr>
                <p:cNvPr id="8" name="Group 53"/>
                <p:cNvGrpSpPr>
                  <a:grpSpLocks/>
                </p:cNvGrpSpPr>
                <p:nvPr/>
              </p:nvGrpSpPr>
              <p:grpSpPr bwMode="auto">
                <a:xfrm>
                  <a:off x="4112" y="666"/>
                  <a:ext cx="1008" cy="3420"/>
                  <a:chOff x="4112" y="666"/>
                  <a:chExt cx="1008" cy="3420"/>
                </a:xfrm>
              </p:grpSpPr>
              <p:sp>
                <p:nvSpPr>
                  <p:cNvPr id="3075126" name="Rectangle 54"/>
                  <p:cNvSpPr>
                    <a:spLocks noChangeArrowheads="1"/>
                  </p:cNvSpPr>
                  <p:nvPr/>
                </p:nvSpPr>
                <p:spPr bwMode="auto">
                  <a:xfrm>
                    <a:off x="4112" y="380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27" name="Rectangle 55"/>
                  <p:cNvSpPr>
                    <a:spLocks noChangeArrowheads="1"/>
                  </p:cNvSpPr>
                  <p:nvPr/>
                </p:nvSpPr>
                <p:spPr bwMode="auto">
                  <a:xfrm>
                    <a:off x="4112" y="323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28" name="Rectangle 56"/>
                  <p:cNvSpPr>
                    <a:spLocks noChangeArrowheads="1"/>
                  </p:cNvSpPr>
                  <p:nvPr/>
                </p:nvSpPr>
                <p:spPr bwMode="auto">
                  <a:xfrm>
                    <a:off x="4112" y="294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29" name="Rectangle 57"/>
                  <p:cNvSpPr>
                    <a:spLocks noChangeArrowheads="1"/>
                  </p:cNvSpPr>
                  <p:nvPr/>
                </p:nvSpPr>
                <p:spPr bwMode="auto">
                  <a:xfrm>
                    <a:off x="4112" y="266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30" name="Rectangle 58"/>
                  <p:cNvSpPr>
                    <a:spLocks noChangeArrowheads="1"/>
                  </p:cNvSpPr>
                  <p:nvPr/>
                </p:nvSpPr>
                <p:spPr bwMode="auto">
                  <a:xfrm>
                    <a:off x="4112" y="237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31" name="Rectangle 59"/>
                  <p:cNvSpPr>
                    <a:spLocks noChangeArrowheads="1"/>
                  </p:cNvSpPr>
                  <p:nvPr/>
                </p:nvSpPr>
                <p:spPr bwMode="auto">
                  <a:xfrm>
                    <a:off x="4112" y="209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32" name="Rectangle 60"/>
                  <p:cNvSpPr>
                    <a:spLocks noChangeArrowheads="1"/>
                  </p:cNvSpPr>
                  <p:nvPr/>
                </p:nvSpPr>
                <p:spPr bwMode="auto">
                  <a:xfrm>
                    <a:off x="4112" y="152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33" name="Rectangle 61"/>
                  <p:cNvSpPr>
                    <a:spLocks noChangeArrowheads="1"/>
                  </p:cNvSpPr>
                  <p:nvPr/>
                </p:nvSpPr>
                <p:spPr bwMode="auto">
                  <a:xfrm>
                    <a:off x="4112" y="95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34" name="Rectangle 62"/>
                  <p:cNvSpPr>
                    <a:spLocks noChangeArrowheads="1"/>
                  </p:cNvSpPr>
                  <p:nvPr/>
                </p:nvSpPr>
                <p:spPr bwMode="auto">
                  <a:xfrm>
                    <a:off x="4112" y="66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grpSp>
          </p:grpSp>
          <p:grpSp>
            <p:nvGrpSpPr>
              <p:cNvPr id="9" name="Group 63"/>
              <p:cNvGrpSpPr>
                <a:grpSpLocks/>
              </p:cNvGrpSpPr>
              <p:nvPr/>
            </p:nvGrpSpPr>
            <p:grpSpPr bwMode="auto">
              <a:xfrm>
                <a:off x="475" y="1036"/>
                <a:ext cx="755" cy="3070"/>
                <a:chOff x="4112" y="666"/>
                <a:chExt cx="1008" cy="3420"/>
              </a:xfrm>
            </p:grpSpPr>
            <p:sp>
              <p:nvSpPr>
                <p:cNvPr id="3075136" name="Rectangle 64"/>
                <p:cNvSpPr>
                  <a:spLocks noChangeArrowheads="1"/>
                </p:cNvSpPr>
                <p:nvPr/>
              </p:nvSpPr>
              <p:spPr bwMode="auto">
                <a:xfrm>
                  <a:off x="4112" y="351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37" name="Rectangle 65"/>
                <p:cNvSpPr>
                  <a:spLocks noChangeArrowheads="1"/>
                </p:cNvSpPr>
                <p:nvPr/>
              </p:nvSpPr>
              <p:spPr bwMode="auto">
                <a:xfrm>
                  <a:off x="4112" y="180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38" name="Rectangle 66"/>
                <p:cNvSpPr>
                  <a:spLocks noChangeArrowheads="1"/>
                </p:cNvSpPr>
                <p:nvPr/>
              </p:nvSpPr>
              <p:spPr bwMode="auto">
                <a:xfrm>
                  <a:off x="4112" y="123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grpSp>
              <p:nvGrpSpPr>
                <p:cNvPr id="10" name="Group 67"/>
                <p:cNvGrpSpPr>
                  <a:grpSpLocks/>
                </p:cNvGrpSpPr>
                <p:nvPr/>
              </p:nvGrpSpPr>
              <p:grpSpPr bwMode="auto">
                <a:xfrm>
                  <a:off x="4112" y="666"/>
                  <a:ext cx="1008" cy="3420"/>
                  <a:chOff x="4112" y="666"/>
                  <a:chExt cx="1008" cy="3420"/>
                </a:xfrm>
              </p:grpSpPr>
              <p:sp>
                <p:nvSpPr>
                  <p:cNvPr id="3075140" name="Rectangle 68"/>
                  <p:cNvSpPr>
                    <a:spLocks noChangeArrowheads="1"/>
                  </p:cNvSpPr>
                  <p:nvPr/>
                </p:nvSpPr>
                <p:spPr bwMode="auto">
                  <a:xfrm>
                    <a:off x="4112" y="380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41" name="Rectangle 69"/>
                  <p:cNvSpPr>
                    <a:spLocks noChangeArrowheads="1"/>
                  </p:cNvSpPr>
                  <p:nvPr/>
                </p:nvSpPr>
                <p:spPr bwMode="auto">
                  <a:xfrm>
                    <a:off x="4112" y="323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42" name="Rectangle 70"/>
                  <p:cNvSpPr>
                    <a:spLocks noChangeArrowheads="1"/>
                  </p:cNvSpPr>
                  <p:nvPr/>
                </p:nvSpPr>
                <p:spPr bwMode="auto">
                  <a:xfrm>
                    <a:off x="4112" y="294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43" name="Rectangle 71"/>
                  <p:cNvSpPr>
                    <a:spLocks noChangeArrowheads="1"/>
                  </p:cNvSpPr>
                  <p:nvPr/>
                </p:nvSpPr>
                <p:spPr bwMode="auto">
                  <a:xfrm>
                    <a:off x="4112" y="266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44" name="Rectangle 72"/>
                  <p:cNvSpPr>
                    <a:spLocks noChangeArrowheads="1"/>
                  </p:cNvSpPr>
                  <p:nvPr/>
                </p:nvSpPr>
                <p:spPr bwMode="auto">
                  <a:xfrm>
                    <a:off x="4112" y="237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45" name="Rectangle 73"/>
                  <p:cNvSpPr>
                    <a:spLocks noChangeArrowheads="1"/>
                  </p:cNvSpPr>
                  <p:nvPr/>
                </p:nvSpPr>
                <p:spPr bwMode="auto">
                  <a:xfrm>
                    <a:off x="4112" y="209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46" name="Rectangle 74"/>
                  <p:cNvSpPr>
                    <a:spLocks noChangeArrowheads="1"/>
                  </p:cNvSpPr>
                  <p:nvPr/>
                </p:nvSpPr>
                <p:spPr bwMode="auto">
                  <a:xfrm>
                    <a:off x="4112" y="152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47" name="Rectangle 75"/>
                  <p:cNvSpPr>
                    <a:spLocks noChangeArrowheads="1"/>
                  </p:cNvSpPr>
                  <p:nvPr/>
                </p:nvSpPr>
                <p:spPr bwMode="auto">
                  <a:xfrm>
                    <a:off x="4112" y="951"/>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48" name="Rectangle 76"/>
                  <p:cNvSpPr>
                    <a:spLocks noChangeArrowheads="1"/>
                  </p:cNvSpPr>
                  <p:nvPr/>
                </p:nvSpPr>
                <p:spPr bwMode="auto">
                  <a:xfrm>
                    <a:off x="4112" y="666"/>
                    <a:ext cx="1008"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grpSp>
          </p:grpSp>
          <p:grpSp>
            <p:nvGrpSpPr>
              <p:cNvPr id="11" name="Group 77"/>
              <p:cNvGrpSpPr>
                <a:grpSpLocks/>
              </p:cNvGrpSpPr>
              <p:nvPr/>
            </p:nvGrpSpPr>
            <p:grpSpPr bwMode="auto">
              <a:xfrm>
                <a:off x="2406" y="1584"/>
                <a:ext cx="767" cy="2280"/>
                <a:chOff x="2406" y="1584"/>
                <a:chExt cx="842" cy="2280"/>
              </a:xfrm>
            </p:grpSpPr>
            <p:sp>
              <p:nvSpPr>
                <p:cNvPr id="3075150" name="Rectangle 78"/>
                <p:cNvSpPr>
                  <a:spLocks noChangeArrowheads="1"/>
                </p:cNvSpPr>
                <p:nvPr/>
              </p:nvSpPr>
              <p:spPr bwMode="auto">
                <a:xfrm>
                  <a:off x="2406" y="3009"/>
                  <a:ext cx="842"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51" name="Rectangle 79"/>
                <p:cNvSpPr>
                  <a:spLocks noChangeArrowheads="1"/>
                </p:cNvSpPr>
                <p:nvPr/>
              </p:nvSpPr>
              <p:spPr bwMode="auto">
                <a:xfrm>
                  <a:off x="2406" y="2439"/>
                  <a:ext cx="842"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52" name="Rectangle 80"/>
                <p:cNvSpPr>
                  <a:spLocks noChangeArrowheads="1"/>
                </p:cNvSpPr>
                <p:nvPr/>
              </p:nvSpPr>
              <p:spPr bwMode="auto">
                <a:xfrm>
                  <a:off x="2406" y="3579"/>
                  <a:ext cx="842"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53" name="Rectangle 81"/>
                <p:cNvSpPr>
                  <a:spLocks noChangeArrowheads="1"/>
                </p:cNvSpPr>
                <p:nvPr/>
              </p:nvSpPr>
              <p:spPr bwMode="auto">
                <a:xfrm>
                  <a:off x="2406" y="3294"/>
                  <a:ext cx="842"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54" name="Rectangle 82"/>
                <p:cNvSpPr>
                  <a:spLocks noChangeArrowheads="1"/>
                </p:cNvSpPr>
                <p:nvPr/>
              </p:nvSpPr>
              <p:spPr bwMode="auto">
                <a:xfrm>
                  <a:off x="2406" y="2724"/>
                  <a:ext cx="842"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55" name="Rectangle 83"/>
                <p:cNvSpPr>
                  <a:spLocks noChangeArrowheads="1"/>
                </p:cNvSpPr>
                <p:nvPr/>
              </p:nvSpPr>
              <p:spPr bwMode="auto">
                <a:xfrm>
                  <a:off x="2406" y="2154"/>
                  <a:ext cx="842"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56" name="Rectangle 84"/>
                <p:cNvSpPr>
                  <a:spLocks noChangeArrowheads="1"/>
                </p:cNvSpPr>
                <p:nvPr/>
              </p:nvSpPr>
              <p:spPr bwMode="auto">
                <a:xfrm>
                  <a:off x="2406" y="1869"/>
                  <a:ext cx="842"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3075157" name="Rectangle 85"/>
                <p:cNvSpPr>
                  <a:spLocks noChangeArrowheads="1"/>
                </p:cNvSpPr>
                <p:nvPr/>
              </p:nvSpPr>
              <p:spPr bwMode="auto">
                <a:xfrm>
                  <a:off x="2406" y="1584"/>
                  <a:ext cx="842" cy="285"/>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grpSp>
        </p:grpSp>
        <p:grpSp>
          <p:nvGrpSpPr>
            <p:cNvPr id="12" name="Group 86"/>
            <p:cNvGrpSpPr>
              <a:grpSpLocks/>
            </p:cNvGrpSpPr>
            <p:nvPr/>
          </p:nvGrpSpPr>
          <p:grpSpPr bwMode="auto">
            <a:xfrm>
              <a:off x="757238" y="2457450"/>
              <a:ext cx="4283075" cy="1857375"/>
              <a:chOff x="475" y="1548"/>
              <a:chExt cx="2698" cy="1170"/>
            </a:xfrm>
          </p:grpSpPr>
          <p:cxnSp>
            <p:nvCxnSpPr>
              <p:cNvPr id="3075159" name="AutoShape 87"/>
              <p:cNvCxnSpPr>
                <a:cxnSpLocks noChangeShapeType="1"/>
                <a:stCxn id="3075138" idx="3"/>
                <a:endCxn id="3075103" idx="1"/>
              </p:cNvCxnSpPr>
              <p:nvPr/>
            </p:nvCxnSpPr>
            <p:spPr bwMode="auto">
              <a:xfrm>
                <a:off x="1183" y="1676"/>
                <a:ext cx="264" cy="878"/>
              </a:xfrm>
              <a:prstGeom prst="curvedConnector3">
                <a:avLst>
                  <a:gd name="adj1" fmla="val 40886"/>
                </a:avLst>
              </a:prstGeom>
              <a:noFill/>
              <a:ln w="38100">
                <a:solidFill>
                  <a:srgbClr val="FF66FF"/>
                </a:solidFill>
                <a:round/>
                <a:headEnd/>
                <a:tailEnd type="triangle" w="med" len="med"/>
              </a:ln>
              <a:effectLst/>
            </p:spPr>
          </p:cxnSp>
          <p:cxnSp>
            <p:nvCxnSpPr>
              <p:cNvPr id="3075160" name="AutoShape 88"/>
              <p:cNvCxnSpPr>
                <a:cxnSpLocks noChangeShapeType="1"/>
                <a:stCxn id="3075103" idx="3"/>
                <a:endCxn id="3075151" idx="1"/>
              </p:cNvCxnSpPr>
              <p:nvPr/>
            </p:nvCxnSpPr>
            <p:spPr bwMode="auto">
              <a:xfrm>
                <a:off x="2020" y="2554"/>
                <a:ext cx="339" cy="28"/>
              </a:xfrm>
              <a:prstGeom prst="curvedConnector3">
                <a:avLst>
                  <a:gd name="adj1" fmla="val 50000"/>
                </a:avLst>
              </a:prstGeom>
              <a:noFill/>
              <a:ln w="38100">
                <a:solidFill>
                  <a:srgbClr val="FF66FF"/>
                </a:solidFill>
                <a:round/>
                <a:headEnd/>
                <a:tailEnd type="triangle" w="med" len="med"/>
              </a:ln>
              <a:effectLst/>
            </p:spPr>
          </p:cxnSp>
          <p:sp>
            <p:nvSpPr>
              <p:cNvPr id="3075161" name="Rectangle 89"/>
              <p:cNvSpPr>
                <a:spLocks noChangeArrowheads="1"/>
              </p:cNvSpPr>
              <p:nvPr/>
            </p:nvSpPr>
            <p:spPr bwMode="auto">
              <a:xfrm>
                <a:off x="475" y="1548"/>
                <a:ext cx="755" cy="256"/>
              </a:xfrm>
              <a:prstGeom prst="rect">
                <a:avLst/>
              </a:prstGeom>
              <a:solidFill>
                <a:srgbClr val="FF66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075162" name="Rectangle 90"/>
              <p:cNvSpPr>
                <a:spLocks noChangeArrowheads="1"/>
              </p:cNvSpPr>
              <p:nvPr/>
            </p:nvSpPr>
            <p:spPr bwMode="auto">
              <a:xfrm>
                <a:off x="2418" y="2439"/>
                <a:ext cx="755" cy="279"/>
              </a:xfrm>
              <a:prstGeom prst="rect">
                <a:avLst/>
              </a:prstGeom>
              <a:solidFill>
                <a:srgbClr val="FF66FF"/>
              </a:solidFill>
              <a:ln w="127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91"/>
            <p:cNvGrpSpPr>
              <a:grpSpLocks/>
            </p:cNvGrpSpPr>
            <p:nvPr/>
          </p:nvGrpSpPr>
          <p:grpSpPr bwMode="auto">
            <a:xfrm>
              <a:off x="757238" y="2051050"/>
              <a:ext cx="4264025" cy="2703513"/>
              <a:chOff x="475" y="1292"/>
              <a:chExt cx="2686" cy="1703"/>
            </a:xfrm>
          </p:grpSpPr>
          <p:cxnSp>
            <p:nvCxnSpPr>
              <p:cNvPr id="3075164" name="AutoShape 92"/>
              <p:cNvCxnSpPr>
                <a:cxnSpLocks noChangeShapeType="1"/>
                <a:stCxn id="3075147" idx="3"/>
                <a:endCxn id="3075102" idx="1"/>
              </p:cNvCxnSpPr>
              <p:nvPr/>
            </p:nvCxnSpPr>
            <p:spPr bwMode="auto">
              <a:xfrm>
                <a:off x="1183" y="1420"/>
                <a:ext cx="264" cy="1038"/>
              </a:xfrm>
              <a:prstGeom prst="curvedConnector3">
                <a:avLst>
                  <a:gd name="adj1" fmla="val 95567"/>
                </a:avLst>
              </a:prstGeom>
              <a:noFill/>
              <a:ln w="38100">
                <a:solidFill>
                  <a:srgbClr val="FFFF00"/>
                </a:solidFill>
                <a:round/>
                <a:headEnd/>
                <a:tailEnd type="triangle" w="med" len="med"/>
              </a:ln>
              <a:effectLst/>
            </p:spPr>
          </p:cxnSp>
          <p:cxnSp>
            <p:nvCxnSpPr>
              <p:cNvPr id="3075165" name="AutoShape 93"/>
              <p:cNvCxnSpPr>
                <a:cxnSpLocks noChangeShapeType="1"/>
                <a:stCxn id="3075102" idx="3"/>
                <a:endCxn id="3075154" idx="1"/>
              </p:cNvCxnSpPr>
              <p:nvPr/>
            </p:nvCxnSpPr>
            <p:spPr bwMode="auto">
              <a:xfrm>
                <a:off x="2020" y="2458"/>
                <a:ext cx="339" cy="409"/>
              </a:xfrm>
              <a:prstGeom prst="curvedConnector3">
                <a:avLst>
                  <a:gd name="adj1" fmla="val 50000"/>
                </a:avLst>
              </a:prstGeom>
              <a:noFill/>
              <a:ln w="38100">
                <a:solidFill>
                  <a:srgbClr val="FFFF00"/>
                </a:solidFill>
                <a:round/>
                <a:headEnd/>
                <a:tailEnd type="triangle" w="med" len="med"/>
              </a:ln>
              <a:effectLst/>
            </p:spPr>
          </p:cxnSp>
          <p:sp>
            <p:nvSpPr>
              <p:cNvPr id="3075166" name="Rectangle 94"/>
              <p:cNvSpPr>
                <a:spLocks noChangeArrowheads="1"/>
              </p:cNvSpPr>
              <p:nvPr/>
            </p:nvSpPr>
            <p:spPr bwMode="auto">
              <a:xfrm>
                <a:off x="475" y="1292"/>
                <a:ext cx="755" cy="256"/>
              </a:xfrm>
              <a:prstGeom prst="rect">
                <a:avLst/>
              </a:prstGeom>
              <a:solidFill>
                <a:srgbClr val="FFFF00"/>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075167" name="Rectangle 95"/>
              <p:cNvSpPr>
                <a:spLocks noChangeArrowheads="1"/>
              </p:cNvSpPr>
              <p:nvPr/>
            </p:nvSpPr>
            <p:spPr bwMode="auto">
              <a:xfrm>
                <a:off x="2406" y="2739"/>
                <a:ext cx="755" cy="256"/>
              </a:xfrm>
              <a:prstGeom prst="rect">
                <a:avLst/>
              </a:prstGeom>
              <a:solidFill>
                <a:srgbClr val="FFFF00"/>
              </a:solidFill>
              <a:ln w="12700">
                <a:solidFill>
                  <a:schemeClr val="tx1"/>
                </a:solidFill>
                <a:miter lim="800000"/>
                <a:headEnd/>
                <a:tailEnd/>
              </a:ln>
              <a:effectLst/>
            </p:spPr>
            <p:txBody>
              <a:bodyPr wrap="none" anchor="ctr">
                <a:prstTxWarp prst="textNoShape">
                  <a:avLst/>
                </a:prstTxWarp>
              </a:bodyPr>
              <a:lstStyle/>
              <a:p>
                <a:endParaRPr lang="en-US"/>
              </a:p>
            </p:txBody>
          </p:sp>
        </p:grpSp>
        <p:grpSp>
          <p:nvGrpSpPr>
            <p:cNvPr id="14" name="Group 96"/>
            <p:cNvGrpSpPr>
              <a:grpSpLocks/>
            </p:cNvGrpSpPr>
            <p:nvPr/>
          </p:nvGrpSpPr>
          <p:grpSpPr bwMode="auto">
            <a:xfrm>
              <a:off x="757238" y="4081463"/>
              <a:ext cx="4264025" cy="1577975"/>
              <a:chOff x="475" y="2571"/>
              <a:chExt cx="2686" cy="994"/>
            </a:xfrm>
          </p:grpSpPr>
          <p:cxnSp>
            <p:nvCxnSpPr>
              <p:cNvPr id="3075169" name="AutoShape 97"/>
              <p:cNvCxnSpPr>
                <a:cxnSpLocks noChangeShapeType="1"/>
                <a:endCxn id="3075105" idx="1"/>
              </p:cNvCxnSpPr>
              <p:nvPr/>
            </p:nvCxnSpPr>
            <p:spPr bwMode="auto">
              <a:xfrm>
                <a:off x="1244" y="2699"/>
                <a:ext cx="243" cy="47"/>
              </a:xfrm>
              <a:prstGeom prst="curvedConnector3">
                <a:avLst>
                  <a:gd name="adj1" fmla="val 51852"/>
                </a:avLst>
              </a:prstGeom>
              <a:noFill/>
              <a:ln w="38100">
                <a:solidFill>
                  <a:schemeClr val="accent2"/>
                </a:solidFill>
                <a:round/>
                <a:headEnd/>
                <a:tailEnd type="triangle" w="med" len="med"/>
              </a:ln>
              <a:effectLst/>
            </p:spPr>
          </p:cxnSp>
          <p:cxnSp>
            <p:nvCxnSpPr>
              <p:cNvPr id="3075170" name="AutoShape 98"/>
              <p:cNvCxnSpPr>
                <a:cxnSpLocks noChangeShapeType="1"/>
                <a:stCxn id="3075105" idx="3"/>
              </p:cNvCxnSpPr>
              <p:nvPr/>
            </p:nvCxnSpPr>
            <p:spPr bwMode="auto">
              <a:xfrm>
                <a:off x="2078" y="2746"/>
                <a:ext cx="318" cy="691"/>
              </a:xfrm>
              <a:prstGeom prst="curvedConnector2">
                <a:avLst/>
              </a:prstGeom>
              <a:noFill/>
              <a:ln w="38100">
                <a:solidFill>
                  <a:schemeClr val="accent2"/>
                </a:solidFill>
                <a:round/>
                <a:headEnd/>
                <a:tailEnd type="triangle" w="med" len="med"/>
              </a:ln>
              <a:effectLst/>
            </p:spPr>
          </p:cxnSp>
          <p:sp>
            <p:nvSpPr>
              <p:cNvPr id="3075171" name="Rectangle 99"/>
              <p:cNvSpPr>
                <a:spLocks noChangeArrowheads="1"/>
              </p:cNvSpPr>
              <p:nvPr/>
            </p:nvSpPr>
            <p:spPr bwMode="auto">
              <a:xfrm>
                <a:off x="475" y="2571"/>
                <a:ext cx="755" cy="256"/>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075172" name="Rectangle 100"/>
              <p:cNvSpPr>
                <a:spLocks noChangeArrowheads="1"/>
              </p:cNvSpPr>
              <p:nvPr/>
            </p:nvSpPr>
            <p:spPr bwMode="auto">
              <a:xfrm>
                <a:off x="2406" y="3309"/>
                <a:ext cx="755" cy="256"/>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101"/>
            <p:cNvGrpSpPr>
              <a:grpSpLocks/>
            </p:cNvGrpSpPr>
            <p:nvPr/>
          </p:nvGrpSpPr>
          <p:grpSpPr bwMode="auto">
            <a:xfrm>
              <a:off x="757238" y="3013075"/>
              <a:ext cx="4283075" cy="2693988"/>
              <a:chOff x="475" y="1898"/>
              <a:chExt cx="2698" cy="1697"/>
            </a:xfrm>
          </p:grpSpPr>
          <p:cxnSp>
            <p:nvCxnSpPr>
              <p:cNvPr id="3075174" name="AutoShape 102"/>
              <p:cNvCxnSpPr>
                <a:cxnSpLocks noChangeShapeType="1"/>
              </p:cNvCxnSpPr>
              <p:nvPr/>
            </p:nvCxnSpPr>
            <p:spPr bwMode="auto">
              <a:xfrm rot="16200000">
                <a:off x="1099" y="3081"/>
                <a:ext cx="529" cy="243"/>
              </a:xfrm>
              <a:prstGeom prst="curvedConnector2">
                <a:avLst/>
              </a:prstGeom>
              <a:noFill/>
              <a:ln w="38100">
                <a:solidFill>
                  <a:schemeClr val="folHlink"/>
                </a:solidFill>
                <a:round/>
                <a:headEnd/>
                <a:tailEnd type="triangle" w="med" len="med"/>
              </a:ln>
              <a:effectLst/>
            </p:spPr>
          </p:cxnSp>
          <p:cxnSp>
            <p:nvCxnSpPr>
              <p:cNvPr id="3075175" name="AutoShape 103"/>
              <p:cNvCxnSpPr>
                <a:cxnSpLocks noChangeShapeType="1"/>
              </p:cNvCxnSpPr>
              <p:nvPr/>
            </p:nvCxnSpPr>
            <p:spPr bwMode="auto">
              <a:xfrm flipV="1">
                <a:off x="2076" y="2012"/>
                <a:ext cx="318" cy="926"/>
              </a:xfrm>
              <a:prstGeom prst="curvedConnector2">
                <a:avLst/>
              </a:prstGeom>
              <a:noFill/>
              <a:ln w="38100">
                <a:solidFill>
                  <a:schemeClr val="folHlink"/>
                </a:solidFill>
                <a:round/>
                <a:headEnd/>
                <a:tailEnd type="triangle" w="med" len="med"/>
              </a:ln>
              <a:effectLst/>
            </p:spPr>
          </p:cxnSp>
          <p:sp>
            <p:nvSpPr>
              <p:cNvPr id="3075176" name="Rectangle 104"/>
              <p:cNvSpPr>
                <a:spLocks noChangeArrowheads="1"/>
              </p:cNvSpPr>
              <p:nvPr/>
            </p:nvSpPr>
            <p:spPr bwMode="auto">
              <a:xfrm>
                <a:off x="475" y="3339"/>
                <a:ext cx="755" cy="256"/>
              </a:xfrm>
              <a:prstGeom prst="rect">
                <a:avLst/>
              </a:prstGeom>
              <a:solidFill>
                <a:schemeClr val="folHlink"/>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075177" name="Rectangle 105"/>
              <p:cNvSpPr>
                <a:spLocks noChangeArrowheads="1"/>
              </p:cNvSpPr>
              <p:nvPr/>
            </p:nvSpPr>
            <p:spPr bwMode="auto">
              <a:xfrm>
                <a:off x="2418" y="1898"/>
                <a:ext cx="755" cy="256"/>
              </a:xfrm>
              <a:prstGeom prst="rect">
                <a:avLst/>
              </a:prstGeom>
              <a:solidFill>
                <a:schemeClr val="folHlink"/>
              </a:solidFill>
              <a:ln w="12700">
                <a:solidFill>
                  <a:schemeClr val="tx1"/>
                </a:solidFill>
                <a:miter lim="800000"/>
                <a:headEnd/>
                <a:tailEnd/>
              </a:ln>
              <a:effectLst/>
            </p:spPr>
            <p:txBody>
              <a:bodyPr wrap="none" anchor="ctr">
                <a:prstTxWarp prst="textNoShape">
                  <a:avLst/>
                </a:prstTxWarp>
              </a:bodyPr>
              <a:lstStyle/>
              <a:p>
                <a:endParaRPr lang="en-US"/>
              </a:p>
            </p:txBody>
          </p:sp>
        </p:grpSp>
        <p:grpSp>
          <p:nvGrpSpPr>
            <p:cNvPr id="16" name="Group 106"/>
            <p:cNvGrpSpPr>
              <a:grpSpLocks/>
            </p:cNvGrpSpPr>
            <p:nvPr/>
          </p:nvGrpSpPr>
          <p:grpSpPr bwMode="auto">
            <a:xfrm>
              <a:off x="757238" y="2538413"/>
              <a:ext cx="4302125" cy="4002087"/>
              <a:chOff x="475" y="1599"/>
              <a:chExt cx="2710" cy="2521"/>
            </a:xfrm>
          </p:grpSpPr>
          <p:cxnSp>
            <p:nvCxnSpPr>
              <p:cNvPr id="3075179" name="AutoShape 107"/>
              <p:cNvCxnSpPr>
                <a:cxnSpLocks noChangeShapeType="1"/>
                <a:stCxn id="3075140" idx="3"/>
                <a:endCxn id="3075108" idx="1"/>
              </p:cNvCxnSpPr>
              <p:nvPr/>
            </p:nvCxnSpPr>
            <p:spPr bwMode="auto">
              <a:xfrm flipV="1">
                <a:off x="1183" y="3034"/>
                <a:ext cx="264" cy="945"/>
              </a:xfrm>
              <a:prstGeom prst="curvedConnector3">
                <a:avLst>
                  <a:gd name="adj1" fmla="val 50000"/>
                </a:avLst>
              </a:prstGeom>
              <a:noFill/>
              <a:ln w="38100">
                <a:solidFill>
                  <a:srgbClr val="FF9900"/>
                </a:solidFill>
                <a:round/>
                <a:headEnd/>
                <a:tailEnd type="triangle" w="med" len="med"/>
              </a:ln>
              <a:effectLst/>
            </p:spPr>
          </p:cxnSp>
          <p:cxnSp>
            <p:nvCxnSpPr>
              <p:cNvPr id="3075180" name="AutoShape 108"/>
              <p:cNvCxnSpPr>
                <a:cxnSpLocks noChangeShapeType="1"/>
                <a:stCxn id="3075108" idx="3"/>
                <a:endCxn id="3075157" idx="1"/>
              </p:cNvCxnSpPr>
              <p:nvPr/>
            </p:nvCxnSpPr>
            <p:spPr bwMode="auto">
              <a:xfrm flipV="1">
                <a:off x="2020" y="1726"/>
                <a:ext cx="339" cy="1307"/>
              </a:xfrm>
              <a:prstGeom prst="curvedConnector3">
                <a:avLst>
                  <a:gd name="adj1" fmla="val 50000"/>
                </a:avLst>
              </a:prstGeom>
              <a:noFill/>
              <a:ln w="38100">
                <a:solidFill>
                  <a:srgbClr val="FF9900"/>
                </a:solidFill>
                <a:round/>
                <a:headEnd/>
                <a:tailEnd type="triangle" w="med" len="med"/>
              </a:ln>
              <a:effectLst/>
            </p:spPr>
          </p:cxnSp>
          <p:sp>
            <p:nvSpPr>
              <p:cNvPr id="3075181" name="Rectangle 109"/>
              <p:cNvSpPr>
                <a:spLocks noChangeArrowheads="1"/>
              </p:cNvSpPr>
              <p:nvPr/>
            </p:nvSpPr>
            <p:spPr bwMode="auto">
              <a:xfrm>
                <a:off x="475" y="3864"/>
                <a:ext cx="755" cy="256"/>
              </a:xfrm>
              <a:prstGeom prst="rect">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075182" name="Rectangle 110"/>
              <p:cNvSpPr>
                <a:spLocks noChangeArrowheads="1"/>
              </p:cNvSpPr>
              <p:nvPr/>
            </p:nvSpPr>
            <p:spPr bwMode="auto">
              <a:xfrm>
                <a:off x="2430" y="1599"/>
                <a:ext cx="755" cy="256"/>
              </a:xfrm>
              <a:prstGeom prst="rect">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3075183" name="Text Box 111"/>
            <p:cNvSpPr txBox="1">
              <a:spLocks noChangeArrowheads="1"/>
            </p:cNvSpPr>
            <p:nvPr/>
          </p:nvSpPr>
          <p:spPr bwMode="auto">
            <a:xfrm>
              <a:off x="76200" y="709613"/>
              <a:ext cx="2752725" cy="946150"/>
            </a:xfrm>
            <a:prstGeom prst="rect">
              <a:avLst/>
            </a:prstGeom>
            <a:noFill/>
            <a:ln w="12700">
              <a:noFill/>
              <a:miter lim="800000"/>
              <a:headEnd/>
              <a:tailEnd/>
            </a:ln>
            <a:effectLst/>
          </p:spPr>
          <p:txBody>
            <a:bodyPr wrap="none">
              <a:prstTxWarp prst="textNoShape">
                <a:avLst/>
              </a:prstTxWarp>
              <a:spAutoFit/>
            </a:bodyPr>
            <a:lstStyle/>
            <a:p>
              <a:pPr algn="ctr"/>
              <a:r>
                <a:rPr lang="en-US" sz="2800" b="1">
                  <a:solidFill>
                    <a:schemeClr val="tx1"/>
                  </a:solidFill>
                </a:rPr>
                <a:t>User A: </a:t>
              </a:r>
              <a:br>
                <a:rPr lang="en-US" sz="2800" b="1">
                  <a:solidFill>
                    <a:schemeClr val="tx1"/>
                  </a:solidFill>
                </a:rPr>
              </a:br>
              <a:r>
                <a:rPr lang="en-US" sz="2800" b="1">
                  <a:solidFill>
                    <a:schemeClr val="tx1"/>
                  </a:solidFill>
                </a:rPr>
                <a:t>Virtual Memory</a:t>
              </a:r>
            </a:p>
          </p:txBody>
        </p:sp>
        <p:sp>
          <p:nvSpPr>
            <p:cNvPr id="3075184" name="Text Box 112"/>
            <p:cNvSpPr txBox="1">
              <a:spLocks noChangeArrowheads="1"/>
            </p:cNvSpPr>
            <p:nvPr/>
          </p:nvSpPr>
          <p:spPr bwMode="auto">
            <a:xfrm>
              <a:off x="271463" y="1443038"/>
              <a:ext cx="546100" cy="701675"/>
            </a:xfrm>
            <a:prstGeom prst="rect">
              <a:avLst/>
            </a:prstGeom>
            <a:noFill/>
            <a:ln w="12700">
              <a:noFill/>
              <a:miter lim="800000"/>
              <a:headEnd/>
              <a:tailEnd/>
            </a:ln>
            <a:effectLst/>
          </p:spPr>
          <p:txBody>
            <a:bodyPr wrap="none">
              <a:prstTxWarp prst="textNoShape">
                <a:avLst/>
              </a:prstTxWarp>
              <a:spAutoFit/>
            </a:bodyPr>
            <a:lstStyle/>
            <a:p>
              <a:r>
                <a:rPr lang="en-US" sz="4000" b="1">
                  <a:solidFill>
                    <a:schemeClr val="tx1"/>
                  </a:solidFill>
                  <a:latin typeface="Symbol" pitchFamily="-65" charset="2"/>
                </a:rPr>
                <a:t>¥</a:t>
              </a:r>
            </a:p>
          </p:txBody>
        </p:sp>
        <p:sp>
          <p:nvSpPr>
            <p:cNvPr id="3075185" name="Text Box 113"/>
            <p:cNvSpPr txBox="1">
              <a:spLocks noChangeArrowheads="1"/>
            </p:cNvSpPr>
            <p:nvPr/>
          </p:nvSpPr>
          <p:spPr bwMode="auto">
            <a:xfrm>
              <a:off x="415925" y="6111875"/>
              <a:ext cx="409575" cy="579438"/>
            </a:xfrm>
            <a:prstGeom prst="rect">
              <a:avLst/>
            </a:prstGeom>
            <a:noFill/>
            <a:ln w="12700">
              <a:noFill/>
              <a:miter lim="800000"/>
              <a:headEnd/>
              <a:tailEnd/>
            </a:ln>
            <a:effectLst/>
          </p:spPr>
          <p:txBody>
            <a:bodyPr wrap="none">
              <a:prstTxWarp prst="textNoShape">
                <a:avLst/>
              </a:prstTxWarp>
              <a:spAutoFit/>
            </a:bodyPr>
            <a:lstStyle/>
            <a:p>
              <a:r>
                <a:rPr lang="en-US" sz="3200" b="1">
                  <a:solidFill>
                    <a:schemeClr val="tx1"/>
                  </a:solidFill>
                </a:rPr>
                <a:t>0</a:t>
              </a:r>
              <a:endParaRPr lang="en-US" sz="3200" b="1"/>
            </a:p>
          </p:txBody>
        </p:sp>
        <p:sp>
          <p:nvSpPr>
            <p:cNvPr id="3075186" name="Text Box 114"/>
            <p:cNvSpPr txBox="1">
              <a:spLocks noChangeArrowheads="1"/>
            </p:cNvSpPr>
            <p:nvPr/>
          </p:nvSpPr>
          <p:spPr bwMode="auto">
            <a:xfrm>
              <a:off x="3432175" y="5695950"/>
              <a:ext cx="409575" cy="579438"/>
            </a:xfrm>
            <a:prstGeom prst="rect">
              <a:avLst/>
            </a:prstGeom>
            <a:noFill/>
            <a:ln w="12700">
              <a:noFill/>
              <a:miter lim="800000"/>
              <a:headEnd/>
              <a:tailEnd/>
            </a:ln>
            <a:effectLst/>
          </p:spPr>
          <p:txBody>
            <a:bodyPr wrap="none">
              <a:prstTxWarp prst="textNoShape">
                <a:avLst/>
              </a:prstTxWarp>
              <a:spAutoFit/>
            </a:bodyPr>
            <a:lstStyle/>
            <a:p>
              <a:r>
                <a:rPr lang="en-US" sz="3200" b="1">
                  <a:solidFill>
                    <a:schemeClr val="tx1"/>
                  </a:solidFill>
                </a:rPr>
                <a:t>0</a:t>
              </a:r>
            </a:p>
          </p:txBody>
        </p:sp>
        <p:sp>
          <p:nvSpPr>
            <p:cNvPr id="3075187" name="Text Box 115"/>
            <p:cNvSpPr txBox="1">
              <a:spLocks noChangeArrowheads="1"/>
            </p:cNvSpPr>
            <p:nvPr/>
          </p:nvSpPr>
          <p:spPr bwMode="auto">
            <a:xfrm>
              <a:off x="3646488" y="1443038"/>
              <a:ext cx="1646237" cy="946150"/>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Physical</a:t>
              </a:r>
            </a:p>
            <a:p>
              <a:r>
                <a:rPr lang="en-US" sz="2800" b="1">
                  <a:solidFill>
                    <a:schemeClr val="tx1"/>
                  </a:solidFill>
                </a:rPr>
                <a:t> Memory</a:t>
              </a:r>
            </a:p>
          </p:txBody>
        </p:sp>
        <p:sp>
          <p:nvSpPr>
            <p:cNvPr id="3075188" name="Text Box 116"/>
            <p:cNvSpPr txBox="1">
              <a:spLocks noChangeArrowheads="1"/>
            </p:cNvSpPr>
            <p:nvPr/>
          </p:nvSpPr>
          <p:spPr bwMode="auto">
            <a:xfrm>
              <a:off x="2608263" y="2389188"/>
              <a:ext cx="1231900" cy="519112"/>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64 MB</a:t>
              </a:r>
            </a:p>
          </p:txBody>
        </p:sp>
        <p:grpSp>
          <p:nvGrpSpPr>
            <p:cNvPr id="17" name="Group 117"/>
            <p:cNvGrpSpPr>
              <a:grpSpLocks/>
            </p:cNvGrpSpPr>
            <p:nvPr/>
          </p:nvGrpSpPr>
          <p:grpSpPr bwMode="auto">
            <a:xfrm>
              <a:off x="3841750" y="2057400"/>
              <a:ext cx="4430713" cy="1997075"/>
              <a:chOff x="2418" y="1296"/>
              <a:chExt cx="2791" cy="1258"/>
            </a:xfrm>
          </p:grpSpPr>
          <p:cxnSp>
            <p:nvCxnSpPr>
              <p:cNvPr id="3075190" name="AutoShape 118"/>
              <p:cNvCxnSpPr>
                <a:cxnSpLocks noChangeShapeType="1"/>
              </p:cNvCxnSpPr>
              <p:nvPr/>
            </p:nvCxnSpPr>
            <p:spPr bwMode="auto">
              <a:xfrm rot="10800000">
                <a:off x="3185" y="2297"/>
                <a:ext cx="381" cy="257"/>
              </a:xfrm>
              <a:prstGeom prst="curvedConnector3">
                <a:avLst>
                  <a:gd name="adj1" fmla="val 50394"/>
                </a:avLst>
              </a:prstGeom>
              <a:noFill/>
              <a:ln w="38100">
                <a:solidFill>
                  <a:srgbClr val="FF0000"/>
                </a:solidFill>
                <a:round/>
                <a:headEnd/>
                <a:tailEnd type="triangle" w="med" len="med"/>
              </a:ln>
              <a:effectLst/>
            </p:spPr>
          </p:cxnSp>
          <p:grpSp>
            <p:nvGrpSpPr>
              <p:cNvPr id="18" name="Group 119"/>
              <p:cNvGrpSpPr>
                <a:grpSpLocks/>
              </p:cNvGrpSpPr>
              <p:nvPr/>
            </p:nvGrpSpPr>
            <p:grpSpPr bwMode="auto">
              <a:xfrm>
                <a:off x="4157" y="1296"/>
                <a:ext cx="1052" cy="1258"/>
                <a:chOff x="4157" y="1296"/>
                <a:chExt cx="1052" cy="1258"/>
              </a:xfrm>
            </p:grpSpPr>
            <p:cxnSp>
              <p:nvCxnSpPr>
                <p:cNvPr id="3075192" name="AutoShape 120"/>
                <p:cNvCxnSpPr>
                  <a:cxnSpLocks noChangeShapeType="1"/>
                </p:cNvCxnSpPr>
                <p:nvPr/>
              </p:nvCxnSpPr>
              <p:spPr bwMode="auto">
                <a:xfrm rot="10800000" flipV="1">
                  <a:off x="4157" y="1676"/>
                  <a:ext cx="285" cy="878"/>
                </a:xfrm>
                <a:prstGeom prst="curvedConnector3">
                  <a:avLst>
                    <a:gd name="adj1" fmla="val 49472"/>
                  </a:avLst>
                </a:prstGeom>
                <a:noFill/>
                <a:ln w="38100">
                  <a:solidFill>
                    <a:srgbClr val="FF0000"/>
                  </a:solidFill>
                  <a:round/>
                  <a:headEnd/>
                  <a:tailEnd type="triangle" w="med" len="med"/>
                </a:ln>
                <a:effectLst/>
              </p:spPr>
            </p:cxnSp>
            <p:sp>
              <p:nvSpPr>
                <p:cNvPr id="3075193" name="Rectangle 121"/>
                <p:cNvSpPr>
                  <a:spLocks noChangeArrowheads="1"/>
                </p:cNvSpPr>
                <p:nvPr/>
              </p:nvSpPr>
              <p:spPr bwMode="auto">
                <a:xfrm>
                  <a:off x="4454" y="1296"/>
                  <a:ext cx="755" cy="256"/>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3075194" name="Rectangle 122"/>
              <p:cNvSpPr>
                <a:spLocks noChangeArrowheads="1"/>
              </p:cNvSpPr>
              <p:nvPr/>
            </p:nvSpPr>
            <p:spPr bwMode="auto">
              <a:xfrm>
                <a:off x="2418" y="2183"/>
                <a:ext cx="755" cy="256"/>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123"/>
            <p:cNvGrpSpPr>
              <a:grpSpLocks/>
            </p:cNvGrpSpPr>
            <p:nvPr/>
          </p:nvGrpSpPr>
          <p:grpSpPr bwMode="auto">
            <a:xfrm>
              <a:off x="3841750" y="4800600"/>
              <a:ext cx="4440238" cy="1752600"/>
              <a:chOff x="2418" y="3024"/>
              <a:chExt cx="2797" cy="1104"/>
            </a:xfrm>
          </p:grpSpPr>
          <p:cxnSp>
            <p:nvCxnSpPr>
              <p:cNvPr id="3075196" name="AutoShape 124"/>
              <p:cNvCxnSpPr>
                <a:cxnSpLocks noChangeShapeType="1"/>
              </p:cNvCxnSpPr>
              <p:nvPr/>
            </p:nvCxnSpPr>
            <p:spPr bwMode="auto">
              <a:xfrm rot="10800000" flipV="1">
                <a:off x="3185" y="3034"/>
                <a:ext cx="381" cy="118"/>
              </a:xfrm>
              <a:prstGeom prst="curvedConnector3">
                <a:avLst>
                  <a:gd name="adj1" fmla="val 50394"/>
                </a:avLst>
              </a:prstGeom>
              <a:noFill/>
              <a:ln w="38100">
                <a:solidFill>
                  <a:srgbClr val="66FF33"/>
                </a:solidFill>
                <a:round/>
                <a:headEnd/>
                <a:tailEnd type="triangle" w="med" len="med"/>
              </a:ln>
              <a:effectLst/>
            </p:spPr>
          </p:cxnSp>
          <p:cxnSp>
            <p:nvCxnSpPr>
              <p:cNvPr id="3075197" name="AutoShape 125"/>
              <p:cNvCxnSpPr>
                <a:cxnSpLocks noChangeShapeType="1"/>
                <a:stCxn id="3075126" idx="1"/>
              </p:cNvCxnSpPr>
              <p:nvPr/>
            </p:nvCxnSpPr>
            <p:spPr bwMode="auto">
              <a:xfrm rot="10800000">
                <a:off x="4157" y="3034"/>
                <a:ext cx="297" cy="944"/>
              </a:xfrm>
              <a:prstGeom prst="curvedConnector2">
                <a:avLst/>
              </a:prstGeom>
              <a:noFill/>
              <a:ln w="38100">
                <a:solidFill>
                  <a:srgbClr val="66FF33"/>
                </a:solidFill>
                <a:round/>
                <a:headEnd/>
                <a:tailEnd type="triangle" w="med" len="med"/>
              </a:ln>
              <a:effectLst/>
            </p:spPr>
          </p:cxnSp>
          <p:sp>
            <p:nvSpPr>
              <p:cNvPr id="3075198" name="Rectangle 126"/>
              <p:cNvSpPr>
                <a:spLocks noChangeArrowheads="1"/>
              </p:cNvSpPr>
              <p:nvPr/>
            </p:nvSpPr>
            <p:spPr bwMode="auto">
              <a:xfrm>
                <a:off x="4460" y="3872"/>
                <a:ext cx="755" cy="256"/>
              </a:xfrm>
              <a:prstGeom prst="rect">
                <a:avLst/>
              </a:prstGeom>
              <a:solidFill>
                <a:srgbClr val="66FF33"/>
              </a:solidFill>
              <a:ln w="12700">
                <a:solidFill>
                  <a:schemeClr val="tx1"/>
                </a:solidFill>
                <a:miter lim="800000"/>
                <a:headEnd/>
                <a:tailEnd/>
              </a:ln>
              <a:effectLst/>
            </p:spPr>
            <p:txBody>
              <a:bodyPr wrap="none" anchor="ctr">
                <a:prstTxWarp prst="textNoShape">
                  <a:avLst/>
                </a:prstTxWarp>
              </a:bodyPr>
              <a:lstStyle/>
              <a:p>
                <a:endParaRPr lang="en-US"/>
              </a:p>
            </p:txBody>
          </p:sp>
          <p:sp>
            <p:nvSpPr>
              <p:cNvPr id="3075199" name="Rectangle 127"/>
              <p:cNvSpPr>
                <a:spLocks noChangeArrowheads="1"/>
              </p:cNvSpPr>
              <p:nvPr/>
            </p:nvSpPr>
            <p:spPr bwMode="auto">
              <a:xfrm>
                <a:off x="2418" y="3024"/>
                <a:ext cx="755" cy="256"/>
              </a:xfrm>
              <a:prstGeom prst="rect">
                <a:avLst/>
              </a:prstGeom>
              <a:solidFill>
                <a:srgbClr val="66FF33"/>
              </a:solidFill>
              <a:ln w="12700">
                <a:solidFill>
                  <a:schemeClr val="tx1"/>
                </a:solidFill>
                <a:miter lim="800000"/>
                <a:headEnd/>
                <a:tailEnd/>
              </a:ln>
              <a:effectLst/>
            </p:spPr>
            <p:txBody>
              <a:bodyPr wrap="none" anchor="ctr">
                <a:prstTxWarp prst="textNoShape">
                  <a:avLst/>
                </a:prstTxWarp>
              </a:bodyPr>
              <a:lstStyle/>
              <a:p>
                <a:endParaRPr lang="en-US"/>
              </a:p>
            </p:txBody>
          </p:sp>
        </p:grpSp>
        <p:grpSp>
          <p:nvGrpSpPr>
            <p:cNvPr id="20" name="Group 128"/>
            <p:cNvGrpSpPr>
              <a:grpSpLocks/>
            </p:cNvGrpSpPr>
            <p:nvPr/>
          </p:nvGrpSpPr>
          <p:grpSpPr bwMode="auto">
            <a:xfrm>
              <a:off x="3810000" y="4359275"/>
              <a:ext cx="4471988" cy="1752600"/>
              <a:chOff x="2398" y="2746"/>
              <a:chExt cx="2817" cy="1104"/>
            </a:xfrm>
          </p:grpSpPr>
          <p:cxnSp>
            <p:nvCxnSpPr>
              <p:cNvPr id="3075201" name="AutoShape 129"/>
              <p:cNvCxnSpPr>
                <a:cxnSpLocks noChangeShapeType="1"/>
              </p:cNvCxnSpPr>
              <p:nvPr/>
            </p:nvCxnSpPr>
            <p:spPr bwMode="auto">
              <a:xfrm rot="10800000" flipV="1">
                <a:off x="3185" y="2746"/>
                <a:ext cx="381" cy="976"/>
              </a:xfrm>
              <a:prstGeom prst="curvedConnector3">
                <a:avLst>
                  <a:gd name="adj1" fmla="val 50394"/>
                </a:avLst>
              </a:prstGeom>
              <a:noFill/>
              <a:ln w="38100">
                <a:solidFill>
                  <a:schemeClr val="accent4"/>
                </a:solidFill>
                <a:round/>
                <a:headEnd/>
                <a:tailEnd type="triangle" w="med" len="med"/>
              </a:ln>
              <a:effectLst/>
            </p:spPr>
          </p:cxnSp>
          <p:sp>
            <p:nvSpPr>
              <p:cNvPr id="3075202" name="Rectangle 130"/>
              <p:cNvSpPr>
                <a:spLocks noChangeArrowheads="1"/>
              </p:cNvSpPr>
              <p:nvPr/>
            </p:nvSpPr>
            <p:spPr bwMode="auto">
              <a:xfrm>
                <a:off x="4460" y="3344"/>
                <a:ext cx="755" cy="256"/>
              </a:xfrm>
              <a:prstGeom prst="rect">
                <a:avLst/>
              </a:prstGeom>
              <a:solidFill>
                <a:schemeClr val="accent4"/>
              </a:solidFill>
              <a:ln w="12700">
                <a:solidFill>
                  <a:schemeClr val="tx1"/>
                </a:solidFill>
                <a:miter lim="800000"/>
                <a:headEnd/>
                <a:tailEnd/>
              </a:ln>
              <a:effectLst/>
            </p:spPr>
            <p:txBody>
              <a:bodyPr wrap="none" anchor="ctr">
                <a:prstTxWarp prst="textNoShape">
                  <a:avLst/>
                </a:prstTxWarp>
              </a:bodyPr>
              <a:lstStyle/>
              <a:p>
                <a:endParaRPr lang="en-US">
                  <a:solidFill>
                    <a:schemeClr val="accent4"/>
                  </a:solidFill>
                </a:endParaRPr>
              </a:p>
            </p:txBody>
          </p:sp>
          <p:sp>
            <p:nvSpPr>
              <p:cNvPr id="3075203" name="Rectangle 131"/>
              <p:cNvSpPr>
                <a:spLocks noChangeArrowheads="1"/>
              </p:cNvSpPr>
              <p:nvPr/>
            </p:nvSpPr>
            <p:spPr bwMode="auto">
              <a:xfrm>
                <a:off x="2398" y="3594"/>
                <a:ext cx="755" cy="256"/>
              </a:xfrm>
              <a:prstGeom prst="rect">
                <a:avLst/>
              </a:prstGeom>
              <a:solidFill>
                <a:schemeClr val="accent4"/>
              </a:solidFill>
              <a:ln w="12700">
                <a:solidFill>
                  <a:schemeClr val="tx1"/>
                </a:solidFill>
                <a:miter lim="800000"/>
                <a:headEnd/>
                <a:tailEnd/>
              </a:ln>
              <a:effectLst/>
            </p:spPr>
            <p:txBody>
              <a:bodyPr wrap="none" anchor="ctr">
                <a:prstTxWarp prst="textNoShape">
                  <a:avLst/>
                </a:prstTxWarp>
              </a:bodyPr>
              <a:lstStyle/>
              <a:p>
                <a:endParaRPr lang="en-US">
                  <a:solidFill>
                    <a:schemeClr val="accent4"/>
                  </a:solidFill>
                </a:endParaRPr>
              </a:p>
            </p:txBody>
          </p:sp>
          <p:cxnSp>
            <p:nvCxnSpPr>
              <p:cNvPr id="3075204" name="AutoShape 132"/>
              <p:cNvCxnSpPr>
                <a:cxnSpLocks noChangeShapeType="1"/>
                <a:stCxn id="3075202" idx="1"/>
                <a:endCxn id="3075115" idx="3"/>
              </p:cNvCxnSpPr>
              <p:nvPr/>
            </p:nvCxnSpPr>
            <p:spPr bwMode="auto">
              <a:xfrm rot="10800000">
                <a:off x="4148" y="2746"/>
                <a:ext cx="312" cy="726"/>
              </a:xfrm>
              <a:prstGeom prst="curvedConnector3">
                <a:avLst>
                  <a:gd name="adj1" fmla="val 50000"/>
                </a:avLst>
              </a:prstGeom>
              <a:noFill/>
              <a:ln w="38100">
                <a:solidFill>
                  <a:schemeClr val="accent4"/>
                </a:solidFill>
                <a:round/>
                <a:headEnd/>
                <a:tailEnd type="triangle" w="med" len="med"/>
              </a:ln>
              <a:effectLst/>
            </p:spPr>
          </p:cxn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1586" name="Rectangle 2"/>
          <p:cNvSpPr>
            <a:spLocks noGrp="1" noChangeArrowheads="1"/>
          </p:cNvSpPr>
          <p:nvPr>
            <p:ph type="title"/>
          </p:nvPr>
        </p:nvSpPr>
        <p:spPr/>
        <p:txBody>
          <a:bodyPr/>
          <a:lstStyle/>
          <a:p>
            <a:r>
              <a:rPr lang="en-US" smtClean="0"/>
              <a:t>Review</a:t>
            </a:r>
            <a:endParaRPr lang="en-US" dirty="0"/>
          </a:p>
        </p:txBody>
      </p:sp>
      <p:sp>
        <p:nvSpPr>
          <p:cNvPr id="3011587" name="Rectangle 3"/>
          <p:cNvSpPr>
            <a:spLocks noGrp="1" noChangeArrowheads="1"/>
          </p:cNvSpPr>
          <p:nvPr>
            <p:ph type="body" idx="1"/>
          </p:nvPr>
        </p:nvSpPr>
        <p:spPr/>
        <p:txBody>
          <a:bodyPr>
            <a:normAutofit fontScale="92500" lnSpcReduction="10000"/>
          </a:bodyPr>
          <a:lstStyle/>
          <a:p>
            <a:r>
              <a:rPr lang="en-US" dirty="0" smtClean="0"/>
              <a:t>Cache design choices:</a:t>
            </a:r>
          </a:p>
          <a:p>
            <a:pPr lvl="1"/>
            <a:r>
              <a:rPr lang="en-US" dirty="0" smtClean="0"/>
              <a:t>Size of cache: speed </a:t>
            </a:r>
            <a:r>
              <a:rPr lang="en-US" dirty="0" err="1" smtClean="0"/>
              <a:t>v</a:t>
            </a:r>
            <a:r>
              <a:rPr lang="en-US" dirty="0" smtClean="0"/>
              <a:t>. capacity</a:t>
            </a:r>
          </a:p>
          <a:p>
            <a:pPr lvl="1"/>
            <a:r>
              <a:rPr lang="en-US" dirty="0" smtClean="0"/>
              <a:t>Block size (i.e., cache aspect ratio)</a:t>
            </a:r>
          </a:p>
          <a:p>
            <a:pPr lvl="1"/>
            <a:r>
              <a:rPr lang="en-US" dirty="0" smtClean="0"/>
              <a:t>Write Policy (Write through </a:t>
            </a:r>
            <a:r>
              <a:rPr lang="en-US" dirty="0" err="1" smtClean="0"/>
              <a:t>v</a:t>
            </a:r>
            <a:r>
              <a:rPr lang="en-US" dirty="0" smtClean="0"/>
              <a:t>. write back)</a:t>
            </a:r>
          </a:p>
          <a:p>
            <a:pPr lvl="1"/>
            <a:r>
              <a:rPr lang="en-US" dirty="0" err="1" smtClean="0"/>
              <a:t>Associativity</a:t>
            </a:r>
            <a:r>
              <a:rPr lang="en-US" dirty="0" smtClean="0"/>
              <a:t> choice of N (direct-mapped </a:t>
            </a:r>
            <a:r>
              <a:rPr lang="en-US" dirty="0" err="1" smtClean="0"/>
              <a:t>v</a:t>
            </a:r>
            <a:r>
              <a:rPr lang="en-US" dirty="0" smtClean="0"/>
              <a:t>. set </a:t>
            </a:r>
            <a:r>
              <a:rPr lang="en-US" dirty="0" err="1" smtClean="0"/>
              <a:t>v</a:t>
            </a:r>
            <a:r>
              <a:rPr lang="en-US" dirty="0" smtClean="0"/>
              <a:t>. fully associative)</a:t>
            </a:r>
          </a:p>
          <a:p>
            <a:pPr lvl="1"/>
            <a:r>
              <a:rPr lang="en-US" dirty="0" smtClean="0"/>
              <a:t>Block replacement policy</a:t>
            </a:r>
          </a:p>
          <a:p>
            <a:pPr lvl="1"/>
            <a:r>
              <a:rPr lang="en-US" dirty="0" smtClean="0"/>
              <a:t>2nd level cache?</a:t>
            </a:r>
          </a:p>
          <a:p>
            <a:pPr lvl="1"/>
            <a:r>
              <a:rPr lang="en-US" dirty="0" smtClean="0"/>
              <a:t>3rd level cache?</a:t>
            </a:r>
          </a:p>
          <a:p>
            <a:r>
              <a:rPr lang="en-US" dirty="0" smtClean="0"/>
              <a:t>Use performance model to pick between choices, depending on programs, technology, budget,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7122" name="Rectangle 2"/>
          <p:cNvSpPr>
            <a:spLocks noGrp="1" noChangeArrowheads="1"/>
          </p:cNvSpPr>
          <p:nvPr>
            <p:ph type="title"/>
          </p:nvPr>
        </p:nvSpPr>
        <p:spPr/>
        <p:txBody>
          <a:bodyPr/>
          <a:lstStyle/>
          <a:p>
            <a:r>
              <a:rPr lang="en-US" dirty="0" smtClean="0"/>
              <a:t>Comparing the 2 levels of hierarchy</a:t>
            </a:r>
            <a:endParaRPr lang="en-US" dirty="0"/>
          </a:p>
        </p:txBody>
      </p:sp>
      <p:sp>
        <p:nvSpPr>
          <p:cNvPr id="3077123" name="Rectangle 3"/>
          <p:cNvSpPr>
            <a:spLocks noGrp="1" noChangeArrowheads="1"/>
          </p:cNvSpPr>
          <p:nvPr>
            <p:ph type="body" idx="1"/>
          </p:nvPr>
        </p:nvSpPr>
        <p:spPr/>
        <p:txBody>
          <a:bodyPr/>
          <a:lstStyle/>
          <a:p>
            <a:pPr>
              <a:buNone/>
            </a:pPr>
            <a:r>
              <a:rPr lang="en-US" sz="2800" u="sng" dirty="0" smtClean="0"/>
              <a:t>Cache version</a:t>
            </a:r>
            <a:r>
              <a:rPr lang="en-US" sz="2800" dirty="0" smtClean="0"/>
              <a:t>		</a:t>
            </a:r>
            <a:r>
              <a:rPr lang="en-US" sz="2800" u="sng" dirty="0" smtClean="0">
                <a:solidFill>
                  <a:srgbClr val="FFFF00"/>
                </a:solidFill>
              </a:rPr>
              <a:t>Virtual Memory </a:t>
            </a:r>
            <a:r>
              <a:rPr lang="en-US" sz="2800" u="sng" dirty="0" err="1" smtClean="0">
                <a:solidFill>
                  <a:srgbClr val="FFFF00"/>
                </a:solidFill>
              </a:rPr>
              <a:t>vers</a:t>
            </a:r>
            <a:r>
              <a:rPr lang="en-US" sz="2800" u="sng" dirty="0" smtClean="0">
                <a:solidFill>
                  <a:srgbClr val="FFFF00"/>
                </a:solidFill>
              </a:rPr>
              <a:t>.</a:t>
            </a:r>
          </a:p>
          <a:p>
            <a:pPr>
              <a:buNone/>
            </a:pPr>
            <a:r>
              <a:rPr lang="en-US" sz="2800" dirty="0" smtClean="0"/>
              <a:t>Block or Line		</a:t>
            </a:r>
            <a:r>
              <a:rPr lang="en-US" sz="2800" dirty="0" smtClean="0">
                <a:solidFill>
                  <a:srgbClr val="FFFF00"/>
                </a:solidFill>
              </a:rPr>
              <a:t>Page</a:t>
            </a:r>
          </a:p>
          <a:p>
            <a:pPr>
              <a:buNone/>
            </a:pPr>
            <a:r>
              <a:rPr lang="en-US" sz="2800" dirty="0" smtClean="0"/>
              <a:t>Miss		</a:t>
            </a:r>
            <a:r>
              <a:rPr lang="en-US" sz="2800" dirty="0" smtClean="0"/>
              <a:t>	</a:t>
            </a:r>
            <a:r>
              <a:rPr lang="en-US" sz="2800" dirty="0" smtClean="0">
                <a:solidFill>
                  <a:srgbClr val="FFFF00"/>
                </a:solidFill>
              </a:rPr>
              <a:t>Page </a:t>
            </a:r>
            <a:r>
              <a:rPr lang="en-US" sz="2800" dirty="0" smtClean="0">
                <a:solidFill>
                  <a:srgbClr val="FFFF00"/>
                </a:solidFill>
              </a:rPr>
              <a:t>Fault</a:t>
            </a:r>
          </a:p>
          <a:p>
            <a:pPr>
              <a:buNone/>
            </a:pPr>
            <a:r>
              <a:rPr lang="en-US" sz="2800" dirty="0" smtClean="0"/>
              <a:t>Block Size: 32-64B	</a:t>
            </a:r>
            <a:r>
              <a:rPr lang="en-US" sz="2800" dirty="0" smtClean="0">
                <a:solidFill>
                  <a:srgbClr val="FFFF00"/>
                </a:solidFill>
              </a:rPr>
              <a:t>Page Size: 4K-8KB</a:t>
            </a:r>
          </a:p>
          <a:p>
            <a:pPr>
              <a:buNone/>
            </a:pPr>
            <a:r>
              <a:rPr lang="en-US" sz="2800" dirty="0" smtClean="0"/>
              <a:t>Placement:	</a:t>
            </a:r>
            <a:r>
              <a:rPr lang="en-US" sz="2800" dirty="0" smtClean="0"/>
              <a:t>	</a:t>
            </a:r>
            <a:r>
              <a:rPr lang="en-US" sz="2800" dirty="0" smtClean="0">
                <a:solidFill>
                  <a:srgbClr val="FFFF00"/>
                </a:solidFill>
              </a:rPr>
              <a:t>Fully </a:t>
            </a:r>
            <a:r>
              <a:rPr lang="en-US" sz="2800" dirty="0" smtClean="0">
                <a:solidFill>
                  <a:srgbClr val="FFFF00"/>
                </a:solidFill>
              </a:rPr>
              <a:t>Associative</a:t>
            </a:r>
            <a:r>
              <a:rPr lang="en-US" sz="2800" dirty="0" smtClean="0"/>
              <a:t/>
            </a:r>
            <a:br>
              <a:rPr lang="en-US" sz="2800" dirty="0" smtClean="0"/>
            </a:br>
            <a:r>
              <a:rPr lang="en-US" sz="2800" dirty="0" smtClean="0"/>
              <a:t>Direct Mapped, </a:t>
            </a:r>
            <a:br>
              <a:rPr lang="en-US" sz="2800" dirty="0" smtClean="0"/>
            </a:br>
            <a:r>
              <a:rPr lang="en-US" sz="2800" dirty="0" smtClean="0"/>
              <a:t>N-way Set Associative</a:t>
            </a:r>
          </a:p>
          <a:p>
            <a:pPr>
              <a:buNone/>
            </a:pPr>
            <a:r>
              <a:rPr lang="en-US" sz="2800" dirty="0" smtClean="0"/>
              <a:t>Replacement:		</a:t>
            </a:r>
            <a:r>
              <a:rPr lang="en-US" sz="2800" dirty="0" smtClean="0">
                <a:solidFill>
                  <a:srgbClr val="FFFF00"/>
                </a:solidFill>
              </a:rPr>
              <a:t>Least Recently Used</a:t>
            </a:r>
            <a:r>
              <a:rPr lang="en-US" sz="2800" dirty="0" smtClean="0"/>
              <a:t/>
            </a:r>
            <a:br>
              <a:rPr lang="en-US" sz="2800" dirty="0" smtClean="0"/>
            </a:br>
            <a:r>
              <a:rPr lang="en-US" sz="2800" dirty="0" smtClean="0"/>
              <a:t>LRU or Random	</a:t>
            </a:r>
            <a:r>
              <a:rPr lang="en-US" sz="2800" dirty="0" smtClean="0">
                <a:solidFill>
                  <a:srgbClr val="FFFF00"/>
                </a:solidFill>
              </a:rPr>
              <a:t>(LRU)</a:t>
            </a:r>
          </a:p>
          <a:p>
            <a:pPr>
              <a:buNone/>
            </a:pPr>
            <a:r>
              <a:rPr lang="en-US" sz="2800" dirty="0" smtClean="0"/>
              <a:t>Write Thru or Back	</a:t>
            </a:r>
            <a:r>
              <a:rPr lang="en-US" sz="2800" dirty="0" smtClean="0">
                <a:solidFill>
                  <a:srgbClr val="FFFF00"/>
                </a:solidFill>
              </a:rPr>
              <a:t>Write Back</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7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7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7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7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7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7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7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123" grpId="0" build="p"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9170" name="Rectangle 2"/>
          <p:cNvSpPr>
            <a:spLocks noGrp="1" noChangeArrowheads="1"/>
          </p:cNvSpPr>
          <p:nvPr>
            <p:ph type="title"/>
          </p:nvPr>
        </p:nvSpPr>
        <p:spPr/>
        <p:txBody>
          <a:bodyPr/>
          <a:lstStyle/>
          <a:p>
            <a:r>
              <a:rPr lang="en-US" smtClean="0"/>
              <a:t>Notes on Page Table</a:t>
            </a:r>
            <a:endParaRPr lang="en-US"/>
          </a:p>
        </p:txBody>
      </p:sp>
      <p:sp>
        <p:nvSpPr>
          <p:cNvPr id="3079171" name="Rectangle 3"/>
          <p:cNvSpPr>
            <a:spLocks noGrp="1" noChangeArrowheads="1"/>
          </p:cNvSpPr>
          <p:nvPr>
            <p:ph type="body" idx="1"/>
          </p:nvPr>
        </p:nvSpPr>
        <p:spPr/>
        <p:txBody>
          <a:bodyPr>
            <a:normAutofit fontScale="92500"/>
          </a:bodyPr>
          <a:lstStyle/>
          <a:p>
            <a:r>
              <a:rPr lang="en-US" dirty="0" smtClean="0"/>
              <a:t>Solves Fragmentation problem: all chunks same size, so all holes can be used</a:t>
            </a:r>
          </a:p>
          <a:p>
            <a:r>
              <a:rPr lang="en-US" dirty="0" smtClean="0"/>
              <a:t>OS must reserve “</a:t>
            </a:r>
            <a:r>
              <a:rPr lang="en-US" dirty="0" smtClean="0">
                <a:solidFill>
                  <a:schemeClr val="accent1"/>
                </a:solidFill>
              </a:rPr>
              <a:t>Swap Space</a:t>
            </a:r>
            <a:r>
              <a:rPr lang="en-US" dirty="0" smtClean="0"/>
              <a:t>” on disk</a:t>
            </a:r>
            <a:br>
              <a:rPr lang="en-US" dirty="0" smtClean="0"/>
            </a:br>
            <a:r>
              <a:rPr lang="en-US" dirty="0" smtClean="0">
                <a:solidFill>
                  <a:schemeClr val="accent2"/>
                </a:solidFill>
              </a:rPr>
              <a:t>for each process</a:t>
            </a:r>
          </a:p>
          <a:p>
            <a:r>
              <a:rPr lang="en-US" dirty="0" smtClean="0"/>
              <a:t>To grow a process, ask Operating System</a:t>
            </a:r>
          </a:p>
          <a:p>
            <a:pPr lvl="1"/>
            <a:r>
              <a:rPr lang="en-US" dirty="0" smtClean="0"/>
              <a:t>If unused pages, OS uses them first</a:t>
            </a:r>
          </a:p>
          <a:p>
            <a:pPr lvl="1"/>
            <a:r>
              <a:rPr lang="en-US" dirty="0" smtClean="0"/>
              <a:t>If not, OS swaps some old pages to disk</a:t>
            </a:r>
          </a:p>
          <a:p>
            <a:pPr lvl="1"/>
            <a:r>
              <a:rPr lang="en-US" dirty="0" smtClean="0"/>
              <a:t>(Least Recently Used to pick pages to swap)</a:t>
            </a:r>
          </a:p>
          <a:p>
            <a:r>
              <a:rPr lang="en-US" dirty="0" smtClean="0">
                <a:solidFill>
                  <a:schemeClr val="accent2"/>
                </a:solidFill>
              </a:rPr>
              <a:t>Each process has own Page Table</a:t>
            </a:r>
          </a:p>
          <a:p>
            <a:r>
              <a:rPr lang="en-US" dirty="0" smtClean="0"/>
              <a:t>Will add details, but Page Table is essence of Virtual Memory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1220" name="Rectangle 4"/>
          <p:cNvSpPr>
            <a:spLocks noGrp="1" noChangeArrowheads="1"/>
          </p:cNvSpPr>
          <p:nvPr>
            <p:ph type="body" idx="1"/>
          </p:nvPr>
        </p:nvSpPr>
        <p:spPr>
          <a:xfrm>
            <a:off x="457200" y="1219200"/>
            <a:ext cx="5334000" cy="5600700"/>
          </a:xfrm>
        </p:spPr>
        <p:txBody>
          <a:bodyPr>
            <a:normAutofit lnSpcReduction="10000"/>
          </a:bodyPr>
          <a:lstStyle/>
          <a:p>
            <a:r>
              <a:rPr lang="en-US" dirty="0"/>
              <a:t>A program’s </a:t>
            </a:r>
            <a:r>
              <a:rPr lang="en-US" i="1" dirty="0">
                <a:solidFill>
                  <a:schemeClr val="accent2"/>
                </a:solidFill>
              </a:rPr>
              <a:t>address space</a:t>
            </a:r>
            <a:r>
              <a:rPr lang="en-US" dirty="0"/>
              <a:t> contains 4 regions:</a:t>
            </a:r>
          </a:p>
          <a:p>
            <a:pPr lvl="1"/>
            <a:r>
              <a:rPr lang="en-US" dirty="0">
                <a:solidFill>
                  <a:schemeClr val="accent2"/>
                </a:solidFill>
              </a:rPr>
              <a:t>stack</a:t>
            </a:r>
            <a:r>
              <a:rPr lang="en-US" dirty="0"/>
              <a:t>: local variables, </a:t>
            </a:r>
            <a:r>
              <a:rPr lang="en-US" dirty="0">
                <a:solidFill>
                  <a:srgbClr val="367C17"/>
                </a:solidFill>
              </a:rPr>
              <a:t>grows</a:t>
            </a:r>
            <a:r>
              <a:rPr lang="en-US" dirty="0"/>
              <a:t> downward</a:t>
            </a:r>
            <a:r>
              <a:rPr lang="en-US" dirty="0">
                <a:solidFill>
                  <a:schemeClr val="accent2"/>
                </a:solidFill>
              </a:rPr>
              <a:t> </a:t>
            </a:r>
          </a:p>
          <a:p>
            <a:pPr lvl="1"/>
            <a:r>
              <a:rPr lang="en-US" dirty="0">
                <a:solidFill>
                  <a:schemeClr val="accent2"/>
                </a:solidFill>
              </a:rPr>
              <a:t>heap</a:t>
            </a:r>
            <a:r>
              <a:rPr lang="en-US" dirty="0"/>
              <a:t>: space requested for pointers via </a:t>
            </a:r>
            <a:r>
              <a:rPr lang="en-US" b="1" dirty="0" err="1">
                <a:latin typeface="Courier New" pitchFamily="-65" charset="0"/>
              </a:rPr>
              <a:t>malloc</a:t>
            </a:r>
            <a:r>
              <a:rPr lang="en-US" b="1" dirty="0">
                <a:latin typeface="Courier New" pitchFamily="-65" charset="0"/>
              </a:rPr>
              <a:t>()</a:t>
            </a:r>
            <a:r>
              <a:rPr lang="en-US" b="1" dirty="0" smtClean="0"/>
              <a:t> ; </a:t>
            </a:r>
            <a:r>
              <a:rPr lang="en-US" dirty="0"/>
              <a:t>resizes dynamically, </a:t>
            </a:r>
            <a:r>
              <a:rPr lang="en-US" dirty="0">
                <a:solidFill>
                  <a:srgbClr val="367C17"/>
                </a:solidFill>
              </a:rPr>
              <a:t>grows</a:t>
            </a:r>
            <a:r>
              <a:rPr lang="en-US" dirty="0"/>
              <a:t> upward</a:t>
            </a:r>
          </a:p>
          <a:p>
            <a:pPr lvl="1"/>
            <a:r>
              <a:rPr lang="en-US" dirty="0">
                <a:solidFill>
                  <a:schemeClr val="accent2"/>
                </a:solidFill>
              </a:rPr>
              <a:t>static data</a:t>
            </a:r>
            <a:r>
              <a:rPr lang="en-US" dirty="0"/>
              <a:t>: variables declared outside main, does not grow or shrink</a:t>
            </a:r>
          </a:p>
          <a:p>
            <a:pPr lvl="1"/>
            <a:r>
              <a:rPr lang="en-US" dirty="0">
                <a:solidFill>
                  <a:schemeClr val="accent2"/>
                </a:solidFill>
              </a:rPr>
              <a:t>code</a:t>
            </a:r>
            <a:r>
              <a:rPr lang="en-US" dirty="0"/>
              <a:t>: loaded when program starts, does not change</a:t>
            </a:r>
          </a:p>
        </p:txBody>
      </p:sp>
      <p:sp>
        <p:nvSpPr>
          <p:cNvPr id="3081232" name="Text Box 16"/>
          <p:cNvSpPr txBox="1">
            <a:spLocks noChangeArrowheads="1"/>
          </p:cNvSpPr>
          <p:nvPr/>
        </p:nvSpPr>
        <p:spPr bwMode="auto">
          <a:xfrm>
            <a:off x="5334000" y="5867400"/>
            <a:ext cx="3657600" cy="830997"/>
          </a:xfrm>
          <a:prstGeom prst="rect">
            <a:avLst/>
          </a:prstGeom>
          <a:noFill/>
          <a:ln w="12700">
            <a:noFill/>
            <a:miter lim="800000"/>
            <a:headEnd/>
            <a:tailEnd/>
          </a:ln>
          <a:effectLst/>
        </p:spPr>
        <p:txBody>
          <a:bodyPr wrap="square">
            <a:prstTxWarp prst="textNoShape">
              <a:avLst/>
            </a:prstTxWarp>
            <a:spAutoFit/>
          </a:bodyPr>
          <a:lstStyle/>
          <a:p>
            <a:pPr algn="r"/>
            <a:r>
              <a:rPr lang="en-US" sz="1600" dirty="0">
                <a:latin typeface="18 VAG Rounded Light   02390"/>
              </a:rPr>
              <a:t>For now, OS </a:t>
            </a:r>
            <a:r>
              <a:rPr lang="en-US" sz="1600" dirty="0" smtClean="0">
                <a:latin typeface="18 VAG Rounded Light   02390"/>
              </a:rPr>
              <a:t>somehow prevents </a:t>
            </a:r>
            <a:r>
              <a:rPr lang="en-US" sz="1600" dirty="0">
                <a:latin typeface="18 VAG Rounded Light   02390"/>
              </a:rPr>
              <a:t>accesses between stack and heap (</a:t>
            </a:r>
            <a:r>
              <a:rPr lang="en-US" sz="1600" dirty="0" smtClean="0">
                <a:latin typeface="18 VAG Rounded Light   02390"/>
              </a:rPr>
              <a:t>gray hash </a:t>
            </a:r>
            <a:r>
              <a:rPr lang="en-US" sz="1600" dirty="0">
                <a:latin typeface="18 VAG Rounded Light   02390"/>
              </a:rPr>
              <a:t>lines). </a:t>
            </a:r>
          </a:p>
        </p:txBody>
      </p:sp>
      <p:grpSp>
        <p:nvGrpSpPr>
          <p:cNvPr id="21" name="Group 20"/>
          <p:cNvGrpSpPr/>
          <p:nvPr/>
        </p:nvGrpSpPr>
        <p:grpSpPr>
          <a:xfrm>
            <a:off x="5029200" y="1219200"/>
            <a:ext cx="3810000" cy="4724400"/>
            <a:chOff x="5029200" y="965537"/>
            <a:chExt cx="3810000" cy="4724400"/>
          </a:xfrm>
        </p:grpSpPr>
        <p:sp>
          <p:nvSpPr>
            <p:cNvPr id="3081218" name="Rectangle 2" descr="Wide upward diagonal"/>
            <p:cNvSpPr>
              <a:spLocks noChangeArrowheads="1"/>
            </p:cNvSpPr>
            <p:nvPr/>
          </p:nvSpPr>
          <p:spPr bwMode="auto">
            <a:xfrm>
              <a:off x="6400800" y="1575137"/>
              <a:ext cx="2438400" cy="1828800"/>
            </a:xfrm>
            <a:prstGeom prst="rect">
              <a:avLst/>
            </a:prstGeom>
            <a:pattFill prst="wdUpDiag">
              <a:fgClr>
                <a:schemeClr val="bg2"/>
              </a:fgClr>
              <a:bgClr>
                <a:srgbClr val="FFFFFF"/>
              </a:bgClr>
            </a:pattFill>
            <a:ln w="12700">
              <a:solidFill>
                <a:schemeClr val="bg1"/>
              </a:solidFill>
              <a:miter lim="800000"/>
              <a:headEnd/>
              <a:tailEnd/>
            </a:ln>
            <a:effectLst/>
          </p:spPr>
          <p:txBody>
            <a:bodyPr wrap="none" anchor="ctr">
              <a:prstTxWarp prst="textNoShape">
                <a:avLst/>
              </a:prstTxWarp>
            </a:bodyPr>
            <a:lstStyle/>
            <a:p>
              <a:endParaRPr lang="en-US"/>
            </a:p>
          </p:txBody>
        </p:sp>
        <p:sp>
          <p:nvSpPr>
            <p:cNvPr id="3081221" name="Rectangle 5"/>
            <p:cNvSpPr>
              <a:spLocks noChangeArrowheads="1"/>
            </p:cNvSpPr>
            <p:nvPr/>
          </p:nvSpPr>
          <p:spPr bwMode="auto">
            <a:xfrm>
              <a:off x="6400800" y="1041737"/>
              <a:ext cx="2438400" cy="45720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81222" name="Rectangle 6"/>
            <p:cNvSpPr>
              <a:spLocks noChangeArrowheads="1"/>
            </p:cNvSpPr>
            <p:nvPr/>
          </p:nvSpPr>
          <p:spPr bwMode="auto">
            <a:xfrm>
              <a:off x="6400800" y="4775537"/>
              <a:ext cx="2438400" cy="8382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081223" name="Rectangle 7"/>
            <p:cNvSpPr>
              <a:spLocks noChangeArrowheads="1"/>
            </p:cNvSpPr>
            <p:nvPr/>
          </p:nvSpPr>
          <p:spPr bwMode="auto">
            <a:xfrm>
              <a:off x="6400800" y="4089737"/>
              <a:ext cx="2438400" cy="685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81224" name="Line 8"/>
            <p:cNvSpPr>
              <a:spLocks noChangeShapeType="1"/>
            </p:cNvSpPr>
            <p:nvPr/>
          </p:nvSpPr>
          <p:spPr bwMode="auto">
            <a:xfrm>
              <a:off x="6400800" y="3403937"/>
              <a:ext cx="2438400" cy="0"/>
            </a:xfrm>
            <a:prstGeom prst="line">
              <a:avLst/>
            </a:prstGeom>
            <a:noFill/>
            <a:ln w="38100">
              <a:solidFill>
                <a:schemeClr val="tx1"/>
              </a:solidFill>
              <a:prstDash val="lgDash"/>
              <a:round/>
              <a:headEnd/>
              <a:tailEnd/>
            </a:ln>
            <a:effectLst/>
          </p:spPr>
          <p:txBody>
            <a:bodyPr>
              <a:prstTxWarp prst="textNoShape">
                <a:avLst/>
              </a:prstTxWarp>
            </a:bodyPr>
            <a:lstStyle/>
            <a:p>
              <a:endParaRPr lang="en-US"/>
            </a:p>
          </p:txBody>
        </p:sp>
        <p:sp>
          <p:nvSpPr>
            <p:cNvPr id="3081225" name="Line 9"/>
            <p:cNvSpPr>
              <a:spLocks noChangeShapeType="1"/>
            </p:cNvSpPr>
            <p:nvPr/>
          </p:nvSpPr>
          <p:spPr bwMode="auto">
            <a:xfrm>
              <a:off x="6400800" y="1575137"/>
              <a:ext cx="2438400" cy="0"/>
            </a:xfrm>
            <a:prstGeom prst="line">
              <a:avLst/>
            </a:prstGeom>
            <a:noFill/>
            <a:ln w="38100">
              <a:solidFill>
                <a:schemeClr val="tx1"/>
              </a:solidFill>
              <a:prstDash val="lgDash"/>
              <a:round/>
              <a:headEnd/>
              <a:tailEnd/>
            </a:ln>
            <a:effectLst/>
          </p:spPr>
          <p:txBody>
            <a:bodyPr>
              <a:prstTxWarp prst="textNoShape">
                <a:avLst/>
              </a:prstTxWarp>
            </a:bodyPr>
            <a:lstStyle/>
            <a:p>
              <a:endParaRPr lang="en-US"/>
            </a:p>
          </p:txBody>
        </p:sp>
        <p:sp>
          <p:nvSpPr>
            <p:cNvPr id="3081226" name="Text Box 10"/>
            <p:cNvSpPr txBox="1">
              <a:spLocks noChangeArrowheads="1"/>
            </p:cNvSpPr>
            <p:nvPr/>
          </p:nvSpPr>
          <p:spPr bwMode="auto">
            <a:xfrm>
              <a:off x="6705600" y="4788237"/>
              <a:ext cx="1065213" cy="579438"/>
            </a:xfrm>
            <a:prstGeom prst="rect">
              <a:avLst/>
            </a:prstGeom>
            <a:noFill/>
            <a:ln w="12700">
              <a:noFill/>
              <a:miter lim="800000"/>
              <a:headEnd/>
              <a:tailEnd/>
            </a:ln>
            <a:effectLst/>
          </p:spPr>
          <p:txBody>
            <a:bodyPr wrap="none">
              <a:prstTxWarp prst="textNoShape">
                <a:avLst/>
              </a:prstTxWarp>
              <a:spAutoFit/>
            </a:bodyPr>
            <a:lstStyle/>
            <a:p>
              <a:pPr algn="ctr"/>
              <a:r>
                <a:rPr lang="en-US" sz="3200">
                  <a:solidFill>
                    <a:schemeClr val="tx1"/>
                  </a:solidFill>
                </a:rPr>
                <a:t>code</a:t>
              </a:r>
            </a:p>
          </p:txBody>
        </p:sp>
        <p:sp>
          <p:nvSpPr>
            <p:cNvPr id="3081227" name="Text Box 11"/>
            <p:cNvSpPr txBox="1">
              <a:spLocks noChangeArrowheads="1"/>
            </p:cNvSpPr>
            <p:nvPr/>
          </p:nvSpPr>
          <p:spPr bwMode="auto">
            <a:xfrm>
              <a:off x="6704013" y="4102437"/>
              <a:ext cx="2036762" cy="579438"/>
            </a:xfrm>
            <a:prstGeom prst="rect">
              <a:avLst/>
            </a:prstGeom>
            <a:noFill/>
            <a:ln w="12700">
              <a:noFill/>
              <a:miter lim="800000"/>
              <a:headEnd/>
              <a:tailEnd/>
            </a:ln>
            <a:effectLst/>
          </p:spPr>
          <p:txBody>
            <a:bodyPr wrap="none">
              <a:prstTxWarp prst="textNoShape">
                <a:avLst/>
              </a:prstTxWarp>
              <a:spAutoFit/>
            </a:bodyPr>
            <a:lstStyle/>
            <a:p>
              <a:pPr algn="ctr"/>
              <a:r>
                <a:rPr lang="en-US" sz="3200">
                  <a:solidFill>
                    <a:schemeClr val="tx1"/>
                  </a:solidFill>
                </a:rPr>
                <a:t>static data</a:t>
              </a:r>
            </a:p>
          </p:txBody>
        </p:sp>
        <p:sp>
          <p:nvSpPr>
            <p:cNvPr id="3081228" name="Text Box 12"/>
            <p:cNvSpPr txBox="1">
              <a:spLocks noChangeArrowheads="1"/>
            </p:cNvSpPr>
            <p:nvPr/>
          </p:nvSpPr>
          <p:spPr bwMode="auto">
            <a:xfrm>
              <a:off x="6792913" y="3416637"/>
              <a:ext cx="1089025" cy="579438"/>
            </a:xfrm>
            <a:prstGeom prst="rect">
              <a:avLst/>
            </a:prstGeom>
            <a:noFill/>
            <a:ln w="12700">
              <a:noFill/>
              <a:miter lim="800000"/>
              <a:headEnd/>
              <a:tailEnd/>
            </a:ln>
            <a:effectLst/>
          </p:spPr>
          <p:txBody>
            <a:bodyPr wrap="none">
              <a:prstTxWarp prst="textNoShape">
                <a:avLst/>
              </a:prstTxWarp>
              <a:spAutoFit/>
            </a:bodyPr>
            <a:lstStyle/>
            <a:p>
              <a:pPr algn="ctr"/>
              <a:r>
                <a:rPr lang="en-US" sz="3200">
                  <a:solidFill>
                    <a:schemeClr val="tx1"/>
                  </a:solidFill>
                </a:rPr>
                <a:t>heap</a:t>
              </a:r>
            </a:p>
          </p:txBody>
        </p:sp>
        <p:sp>
          <p:nvSpPr>
            <p:cNvPr id="3081229" name="Text Box 13"/>
            <p:cNvSpPr txBox="1">
              <a:spLocks noChangeArrowheads="1"/>
            </p:cNvSpPr>
            <p:nvPr/>
          </p:nvSpPr>
          <p:spPr bwMode="auto">
            <a:xfrm>
              <a:off x="7023100" y="1041737"/>
              <a:ext cx="1133475" cy="579438"/>
            </a:xfrm>
            <a:prstGeom prst="rect">
              <a:avLst/>
            </a:prstGeom>
            <a:noFill/>
            <a:ln w="12700">
              <a:noFill/>
              <a:miter lim="800000"/>
              <a:headEnd/>
              <a:tailEnd/>
            </a:ln>
            <a:effectLst/>
          </p:spPr>
          <p:txBody>
            <a:bodyPr wrap="none">
              <a:prstTxWarp prst="textNoShape">
                <a:avLst/>
              </a:prstTxWarp>
              <a:spAutoFit/>
            </a:bodyPr>
            <a:lstStyle/>
            <a:p>
              <a:pPr algn="ctr"/>
              <a:r>
                <a:rPr lang="en-US" sz="3200">
                  <a:solidFill>
                    <a:schemeClr val="tx1"/>
                  </a:solidFill>
                </a:rPr>
                <a:t>stack</a:t>
              </a:r>
            </a:p>
          </p:txBody>
        </p:sp>
        <p:sp>
          <p:nvSpPr>
            <p:cNvPr id="3081230" name="Line 14"/>
            <p:cNvSpPr>
              <a:spLocks noChangeShapeType="1"/>
            </p:cNvSpPr>
            <p:nvPr/>
          </p:nvSpPr>
          <p:spPr bwMode="auto">
            <a:xfrm flipV="1">
              <a:off x="7467600" y="3022937"/>
              <a:ext cx="0" cy="381000"/>
            </a:xfrm>
            <a:prstGeom prst="line">
              <a:avLst/>
            </a:prstGeom>
            <a:noFill/>
            <a:ln w="31750">
              <a:solidFill>
                <a:schemeClr val="tx1"/>
              </a:solidFill>
              <a:round/>
              <a:headEnd/>
              <a:tailEnd type="triangle" w="med" len="med"/>
            </a:ln>
            <a:effectLst/>
          </p:spPr>
          <p:txBody>
            <a:bodyPr>
              <a:prstTxWarp prst="textNoShape">
                <a:avLst/>
              </a:prstTxWarp>
            </a:bodyPr>
            <a:lstStyle/>
            <a:p>
              <a:endParaRPr lang="en-US"/>
            </a:p>
          </p:txBody>
        </p:sp>
        <p:sp>
          <p:nvSpPr>
            <p:cNvPr id="3081231" name="Line 15"/>
            <p:cNvSpPr>
              <a:spLocks noChangeShapeType="1"/>
            </p:cNvSpPr>
            <p:nvPr/>
          </p:nvSpPr>
          <p:spPr bwMode="auto">
            <a:xfrm>
              <a:off x="7467600" y="1575137"/>
              <a:ext cx="0" cy="381000"/>
            </a:xfrm>
            <a:prstGeom prst="line">
              <a:avLst/>
            </a:prstGeom>
            <a:noFill/>
            <a:ln w="31750">
              <a:solidFill>
                <a:schemeClr val="tx1"/>
              </a:solidFill>
              <a:round/>
              <a:headEnd/>
              <a:tailEnd type="triangle" w="med" len="med"/>
            </a:ln>
            <a:effectLst/>
          </p:spPr>
          <p:txBody>
            <a:bodyPr>
              <a:prstTxWarp prst="textNoShape">
                <a:avLst/>
              </a:prstTxWarp>
            </a:bodyPr>
            <a:lstStyle/>
            <a:p>
              <a:endParaRPr lang="en-US"/>
            </a:p>
          </p:txBody>
        </p:sp>
        <p:sp>
          <p:nvSpPr>
            <p:cNvPr id="3081233" name="Text Box 17"/>
            <p:cNvSpPr txBox="1">
              <a:spLocks noChangeArrowheads="1"/>
            </p:cNvSpPr>
            <p:nvPr/>
          </p:nvSpPr>
          <p:spPr bwMode="auto">
            <a:xfrm>
              <a:off x="5029200" y="965537"/>
              <a:ext cx="1452563" cy="304800"/>
            </a:xfrm>
            <a:prstGeom prst="rect">
              <a:avLst/>
            </a:prstGeom>
            <a:noFill/>
            <a:ln w="12700">
              <a:noFill/>
              <a:miter lim="800000"/>
              <a:headEnd/>
              <a:tailEnd/>
            </a:ln>
            <a:effectLst/>
          </p:spPr>
          <p:txBody>
            <a:bodyPr wrap="none">
              <a:prstTxWarp prst="textNoShape">
                <a:avLst/>
              </a:prstTxWarp>
              <a:spAutoFit/>
            </a:bodyPr>
            <a:lstStyle/>
            <a:p>
              <a:r>
                <a:rPr lang="en-US" sz="1400" b="1" i="1"/>
                <a:t>~ FFFF FFFF</a:t>
              </a:r>
              <a:r>
                <a:rPr lang="en-US" sz="1400" b="1" i="1" baseline="-25000"/>
                <a:t>hex</a:t>
              </a:r>
              <a:endParaRPr lang="en-US" sz="1400" b="1" i="1"/>
            </a:p>
          </p:txBody>
        </p:sp>
        <p:sp>
          <p:nvSpPr>
            <p:cNvPr id="3081234" name="Text Box 18"/>
            <p:cNvSpPr txBox="1">
              <a:spLocks noChangeArrowheads="1"/>
            </p:cNvSpPr>
            <p:nvPr/>
          </p:nvSpPr>
          <p:spPr bwMode="auto">
            <a:xfrm>
              <a:off x="5791200" y="5385137"/>
              <a:ext cx="633413" cy="304800"/>
            </a:xfrm>
            <a:prstGeom prst="rect">
              <a:avLst/>
            </a:prstGeom>
            <a:noFill/>
            <a:ln w="12700">
              <a:noFill/>
              <a:miter lim="800000"/>
              <a:headEnd/>
              <a:tailEnd/>
            </a:ln>
            <a:effectLst/>
          </p:spPr>
          <p:txBody>
            <a:bodyPr wrap="none">
              <a:prstTxWarp prst="textNoShape">
                <a:avLst/>
              </a:prstTxWarp>
              <a:spAutoFit/>
            </a:bodyPr>
            <a:lstStyle/>
            <a:p>
              <a:r>
                <a:rPr lang="en-US" sz="1400" b="1" i="1"/>
                <a:t>~ 0</a:t>
              </a:r>
              <a:r>
                <a:rPr lang="en-US" sz="1400" b="1" i="1" baseline="-25000"/>
                <a:t>hex</a:t>
              </a:r>
              <a:endParaRPr lang="en-US" sz="1400" b="1" i="1"/>
            </a:p>
          </p:txBody>
        </p:sp>
      </p:grpSp>
      <p:sp>
        <p:nvSpPr>
          <p:cNvPr id="19" name="Title 18"/>
          <p:cNvSpPr>
            <a:spLocks noGrp="1"/>
          </p:cNvSpPr>
          <p:nvPr>
            <p:ph type="title"/>
          </p:nvPr>
        </p:nvSpPr>
        <p:spPr>
          <a:xfrm>
            <a:off x="457200" y="228600"/>
            <a:ext cx="8305800" cy="762000"/>
          </a:xfrm>
        </p:spPr>
        <p:txBody>
          <a:bodyPr/>
          <a:lstStyle/>
          <a:p>
            <a:r>
              <a:rPr lang="en-US" dirty="0" smtClean="0"/>
              <a:t>Why would a process need to “grow”?</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3266" name="Rectangle 2"/>
          <p:cNvSpPr>
            <a:spLocks noGrp="1" noChangeArrowheads="1"/>
          </p:cNvSpPr>
          <p:nvPr>
            <p:ph type="title"/>
          </p:nvPr>
        </p:nvSpPr>
        <p:spPr/>
        <p:txBody>
          <a:bodyPr/>
          <a:lstStyle/>
          <a:p>
            <a:r>
              <a:rPr lang="en-US" smtClean="0"/>
              <a:t>Virtual Memory Problem #1</a:t>
            </a:r>
            <a:endParaRPr lang="en-US"/>
          </a:p>
        </p:txBody>
      </p:sp>
      <p:sp>
        <p:nvSpPr>
          <p:cNvPr id="3083267" name="Rectangle 3"/>
          <p:cNvSpPr>
            <a:spLocks noGrp="1" noChangeArrowheads="1"/>
          </p:cNvSpPr>
          <p:nvPr>
            <p:ph type="body" idx="1"/>
          </p:nvPr>
        </p:nvSpPr>
        <p:spPr/>
        <p:txBody>
          <a:bodyPr/>
          <a:lstStyle/>
          <a:p>
            <a:r>
              <a:rPr lang="en-US" sz="2800" dirty="0" smtClean="0"/>
              <a:t>Map every address </a:t>
            </a:r>
            <a:r>
              <a:rPr lang="en-US" sz="2800" dirty="0" err="1" smtClean="0"/>
              <a:t></a:t>
            </a:r>
            <a:r>
              <a:rPr lang="en-US" sz="2800" dirty="0" smtClean="0"/>
              <a:t> 1 indirection via Page Table in memory per virtual address </a:t>
            </a:r>
            <a:r>
              <a:rPr lang="en-US" sz="2800" dirty="0" err="1" smtClean="0"/>
              <a:t></a:t>
            </a:r>
            <a:r>
              <a:rPr lang="en-US" sz="2800" dirty="0" smtClean="0"/>
              <a:t> 1 virtual memory accesses = </a:t>
            </a:r>
            <a:br>
              <a:rPr lang="en-US" sz="2800" dirty="0" smtClean="0"/>
            </a:br>
            <a:r>
              <a:rPr lang="en-US" sz="2800" dirty="0" smtClean="0"/>
              <a:t>2 physical memory accesses </a:t>
            </a:r>
            <a:r>
              <a:rPr lang="en-US" sz="2800" dirty="0" err="1" smtClean="0"/>
              <a:t></a:t>
            </a:r>
            <a:r>
              <a:rPr lang="en-US" sz="2800" dirty="0" smtClean="0"/>
              <a:t> SLOW!</a:t>
            </a:r>
          </a:p>
          <a:p>
            <a:r>
              <a:rPr lang="en-US" sz="2800" dirty="0" smtClean="0"/>
              <a:t>Observation: since locality in pages of data, there must be locality in </a:t>
            </a:r>
            <a:r>
              <a:rPr lang="en-US" sz="2800" dirty="0" smtClean="0">
                <a:solidFill>
                  <a:schemeClr val="accent2"/>
                </a:solidFill>
              </a:rPr>
              <a:t>virtual address translations </a:t>
            </a:r>
            <a:r>
              <a:rPr lang="en-US" sz="2800" dirty="0" smtClean="0"/>
              <a:t>of those pages</a:t>
            </a:r>
          </a:p>
          <a:p>
            <a:r>
              <a:rPr lang="en-US" sz="2800" dirty="0" smtClean="0"/>
              <a:t>Since small is fast, why not use a small cache of virtual to physical address translations to make translation fast?</a:t>
            </a:r>
          </a:p>
          <a:p>
            <a:r>
              <a:rPr lang="en-US" sz="2800" dirty="0" smtClean="0"/>
              <a:t>For historical reasons,</a:t>
            </a:r>
            <a:r>
              <a:rPr lang="en-US" sz="2800" dirty="0" smtClean="0"/>
              <a:t> this cache </a:t>
            </a:r>
            <a:r>
              <a:rPr lang="en-US" sz="2800" dirty="0" smtClean="0"/>
              <a:t>is called a </a:t>
            </a:r>
            <a:r>
              <a:rPr lang="en-US" sz="2800" dirty="0" smtClean="0">
                <a:solidFill>
                  <a:schemeClr val="accent2"/>
                </a:solidFill>
              </a:rPr>
              <a:t>Translation </a:t>
            </a:r>
            <a:r>
              <a:rPr lang="en-US" sz="2800" dirty="0" err="1" smtClean="0">
                <a:solidFill>
                  <a:schemeClr val="accent2"/>
                </a:solidFill>
              </a:rPr>
              <a:t>Lookaside</a:t>
            </a:r>
            <a:r>
              <a:rPr lang="en-US" sz="2800" dirty="0" smtClean="0">
                <a:solidFill>
                  <a:schemeClr val="accent2"/>
                </a:solidFill>
              </a:rPr>
              <a:t> Buffer</a:t>
            </a:r>
            <a:r>
              <a:rPr lang="en-US" sz="2800" dirty="0" smtClean="0"/>
              <a:t>, or </a:t>
            </a:r>
            <a:r>
              <a:rPr lang="en-US" sz="2800" dirty="0" smtClean="0">
                <a:solidFill>
                  <a:schemeClr val="accent2"/>
                </a:solidFill>
              </a:rPr>
              <a:t>TLB</a:t>
            </a:r>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5314" name="Rectangle 2"/>
          <p:cNvSpPr>
            <a:spLocks noGrp="1" noChangeArrowheads="1"/>
          </p:cNvSpPr>
          <p:nvPr>
            <p:ph type="title"/>
          </p:nvPr>
        </p:nvSpPr>
        <p:spPr/>
        <p:txBody>
          <a:bodyPr/>
          <a:lstStyle/>
          <a:p>
            <a:r>
              <a:rPr lang="en-US" sz="3500" dirty="0" smtClean="0"/>
              <a:t>Translation Look-Aside Buffers (</a:t>
            </a:r>
            <a:r>
              <a:rPr lang="en-US" sz="3500" dirty="0" err="1" smtClean="0"/>
              <a:t>TLBs</a:t>
            </a:r>
            <a:r>
              <a:rPr lang="en-US" sz="3500" dirty="0" smtClean="0"/>
              <a:t>)</a:t>
            </a:r>
            <a:endParaRPr lang="en-US" sz="3500" dirty="0"/>
          </a:p>
        </p:txBody>
      </p:sp>
      <p:sp>
        <p:nvSpPr>
          <p:cNvPr id="29" name="Content Placeholder 28"/>
          <p:cNvSpPr>
            <a:spLocks noGrp="1"/>
          </p:cNvSpPr>
          <p:nvPr>
            <p:ph idx="1"/>
          </p:nvPr>
        </p:nvSpPr>
        <p:spPr>
          <a:xfrm>
            <a:off x="457200" y="1143000"/>
            <a:ext cx="8229600" cy="1905000"/>
          </a:xfrm>
        </p:spPr>
        <p:txBody>
          <a:bodyPr>
            <a:normAutofit fontScale="92500"/>
          </a:bodyPr>
          <a:lstStyle/>
          <a:p>
            <a:r>
              <a:rPr lang="en-US" dirty="0" err="1" smtClean="0"/>
              <a:t>TLBs</a:t>
            </a:r>
            <a:r>
              <a:rPr lang="en-US" dirty="0" smtClean="0"/>
              <a:t> usually small, typically 128 - 256 entries</a:t>
            </a:r>
          </a:p>
          <a:p>
            <a:r>
              <a:rPr lang="en-US" dirty="0" smtClean="0"/>
              <a:t>Like any other cache, the TLB can be direct mapped, set associative, or fully associative</a:t>
            </a:r>
            <a:endParaRPr lang="en-US" dirty="0"/>
          </a:p>
        </p:txBody>
      </p:sp>
      <p:grpSp>
        <p:nvGrpSpPr>
          <p:cNvPr id="28" name="Group 27"/>
          <p:cNvGrpSpPr/>
          <p:nvPr/>
        </p:nvGrpSpPr>
        <p:grpSpPr>
          <a:xfrm>
            <a:off x="381000" y="3016250"/>
            <a:ext cx="8839200" cy="3570476"/>
            <a:chOff x="152400" y="2667000"/>
            <a:chExt cx="8839200" cy="3570476"/>
          </a:xfrm>
        </p:grpSpPr>
        <p:sp>
          <p:nvSpPr>
            <p:cNvPr id="3085316" name="Rectangle 4"/>
            <p:cNvSpPr>
              <a:spLocks noChangeArrowheads="1"/>
            </p:cNvSpPr>
            <p:nvPr/>
          </p:nvSpPr>
          <p:spPr bwMode="auto">
            <a:xfrm>
              <a:off x="330200" y="3429000"/>
              <a:ext cx="1679947"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18 VAG Rounded Light   02390"/>
                </a:rPr>
                <a:t>Processor</a:t>
              </a:r>
            </a:p>
          </p:txBody>
        </p:sp>
        <p:sp>
          <p:nvSpPr>
            <p:cNvPr id="3085317" name="Rectangle 5"/>
            <p:cNvSpPr>
              <a:spLocks noChangeArrowheads="1"/>
            </p:cNvSpPr>
            <p:nvPr/>
          </p:nvSpPr>
          <p:spPr bwMode="auto">
            <a:xfrm>
              <a:off x="2851150" y="3194050"/>
              <a:ext cx="1352550" cy="901700"/>
            </a:xfrm>
            <a:prstGeom prst="rect">
              <a:avLst/>
            </a:prstGeom>
            <a:noFill/>
            <a:ln w="38100">
              <a:noFill/>
              <a:miter lim="800000"/>
              <a:headEnd/>
              <a:tailEnd/>
            </a:ln>
            <a:effectLst/>
          </p:spPr>
          <p:txBody>
            <a:bodyPr wrap="none" lIns="90488" tIns="44450" rIns="90488" bIns="44450" anchor="ctr">
              <a:prstTxWarp prst="textNoShape">
                <a:avLst/>
              </a:prstTxWarp>
            </a:bodyPr>
            <a:lstStyle/>
            <a:p>
              <a:pPr algn="ctr"/>
              <a:r>
                <a:rPr lang="en-US" sz="2800" b="1">
                  <a:solidFill>
                    <a:schemeClr val="accent2"/>
                  </a:solidFill>
                  <a:latin typeface="18 VAG Rounded Light   02390"/>
                </a:rPr>
                <a:t>TLB</a:t>
              </a:r>
            </a:p>
            <a:p>
              <a:pPr algn="ctr"/>
              <a:r>
                <a:rPr lang="en-US" sz="2800" b="1">
                  <a:solidFill>
                    <a:schemeClr val="accent2"/>
                  </a:solidFill>
                  <a:latin typeface="18 VAG Rounded Light   02390"/>
                </a:rPr>
                <a:t>Lookup</a:t>
              </a:r>
            </a:p>
          </p:txBody>
        </p:sp>
        <p:sp>
          <p:nvSpPr>
            <p:cNvPr id="3085318" name="Rectangle 6"/>
            <p:cNvSpPr>
              <a:spLocks noChangeArrowheads="1"/>
            </p:cNvSpPr>
            <p:nvPr/>
          </p:nvSpPr>
          <p:spPr bwMode="auto">
            <a:xfrm>
              <a:off x="4889500" y="3194050"/>
              <a:ext cx="1123950" cy="901700"/>
            </a:xfrm>
            <a:prstGeom prst="rect">
              <a:avLst/>
            </a:prstGeom>
            <a:noFill/>
            <a:ln w="38100">
              <a:solidFill>
                <a:schemeClr val="tx1"/>
              </a:solidFill>
              <a:miter lim="800000"/>
              <a:headEnd/>
              <a:tailEnd/>
            </a:ln>
            <a:effectLst/>
          </p:spPr>
          <p:txBody>
            <a:bodyPr wrap="none" lIns="90488" tIns="44450" rIns="90488" bIns="44450" anchor="ctr">
              <a:prstTxWarp prst="textNoShape">
                <a:avLst/>
              </a:prstTxWarp>
            </a:bodyPr>
            <a:lstStyle/>
            <a:p>
              <a:pPr algn="ctr"/>
              <a:r>
                <a:rPr lang="en-US" sz="2800" b="1">
                  <a:solidFill>
                    <a:schemeClr val="tx1"/>
                  </a:solidFill>
                  <a:latin typeface="18 VAG Rounded Light   02390"/>
                </a:rPr>
                <a:t>Cache</a:t>
              </a:r>
            </a:p>
          </p:txBody>
        </p:sp>
        <p:sp>
          <p:nvSpPr>
            <p:cNvPr id="3085319" name="Rectangle 7"/>
            <p:cNvSpPr>
              <a:spLocks noChangeArrowheads="1"/>
            </p:cNvSpPr>
            <p:nvPr/>
          </p:nvSpPr>
          <p:spPr bwMode="auto">
            <a:xfrm>
              <a:off x="7067550" y="3206750"/>
              <a:ext cx="1390650" cy="901700"/>
            </a:xfrm>
            <a:prstGeom prst="rect">
              <a:avLst/>
            </a:prstGeom>
            <a:noFill/>
            <a:ln w="38100">
              <a:noFill/>
              <a:miter lim="800000"/>
              <a:headEnd/>
              <a:tailEnd/>
            </a:ln>
            <a:effectLst/>
          </p:spPr>
          <p:txBody>
            <a:bodyPr wrap="none" lIns="90488" tIns="44450" rIns="90488" bIns="44450" anchor="ctr">
              <a:prstTxWarp prst="textNoShape">
                <a:avLst/>
              </a:prstTxWarp>
            </a:bodyPr>
            <a:lstStyle/>
            <a:p>
              <a:pPr algn="ctr"/>
              <a:r>
                <a:rPr lang="en-US" sz="2800" b="1">
                  <a:solidFill>
                    <a:schemeClr val="tx1"/>
                  </a:solidFill>
                  <a:latin typeface="18 VAG Rounded Light   02390"/>
                </a:rPr>
                <a:t>Main</a:t>
              </a:r>
            </a:p>
            <a:p>
              <a:pPr algn="ctr"/>
              <a:r>
                <a:rPr lang="en-US" sz="2800" b="1">
                  <a:solidFill>
                    <a:schemeClr val="tx1"/>
                  </a:solidFill>
                  <a:latin typeface="18 VAG Rounded Light   02390"/>
                </a:rPr>
                <a:t>Memory</a:t>
              </a:r>
            </a:p>
          </p:txBody>
        </p:sp>
        <p:sp>
          <p:nvSpPr>
            <p:cNvPr id="3085320" name="Rectangle 8"/>
            <p:cNvSpPr>
              <a:spLocks noChangeArrowheads="1"/>
            </p:cNvSpPr>
            <p:nvPr/>
          </p:nvSpPr>
          <p:spPr bwMode="auto">
            <a:xfrm>
              <a:off x="2209800" y="2914650"/>
              <a:ext cx="500137" cy="37446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400" b="1">
                  <a:solidFill>
                    <a:schemeClr val="tx1"/>
                  </a:solidFill>
                  <a:latin typeface="18 VAG Rounded Light   02390"/>
                </a:rPr>
                <a:t>VA</a:t>
              </a:r>
            </a:p>
          </p:txBody>
        </p:sp>
        <p:sp>
          <p:nvSpPr>
            <p:cNvPr id="3085321" name="Rectangle 9"/>
            <p:cNvSpPr>
              <a:spLocks noChangeArrowheads="1"/>
            </p:cNvSpPr>
            <p:nvPr/>
          </p:nvSpPr>
          <p:spPr bwMode="auto">
            <a:xfrm>
              <a:off x="4249738" y="2990850"/>
              <a:ext cx="487313" cy="37446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400" b="1">
                  <a:solidFill>
                    <a:schemeClr val="tx1"/>
                  </a:solidFill>
                  <a:latin typeface="18 VAG Rounded Light   02390"/>
                </a:rPr>
                <a:t>PA</a:t>
              </a:r>
            </a:p>
          </p:txBody>
        </p:sp>
        <p:sp>
          <p:nvSpPr>
            <p:cNvPr id="3085322" name="Rectangle 10"/>
            <p:cNvSpPr>
              <a:spLocks noChangeArrowheads="1"/>
            </p:cNvSpPr>
            <p:nvPr/>
          </p:nvSpPr>
          <p:spPr bwMode="auto">
            <a:xfrm>
              <a:off x="6035675" y="3429000"/>
              <a:ext cx="743793" cy="37446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400" b="1">
                  <a:solidFill>
                    <a:schemeClr val="tx1"/>
                  </a:solidFill>
                  <a:latin typeface="18 VAG Rounded Light   02390"/>
                </a:rPr>
                <a:t>miss</a:t>
              </a:r>
            </a:p>
          </p:txBody>
        </p:sp>
        <p:sp>
          <p:nvSpPr>
            <p:cNvPr id="3085323" name="Rectangle 11"/>
            <p:cNvSpPr>
              <a:spLocks noChangeArrowheads="1"/>
            </p:cNvSpPr>
            <p:nvPr/>
          </p:nvSpPr>
          <p:spPr bwMode="auto">
            <a:xfrm>
              <a:off x="4781550" y="4165600"/>
              <a:ext cx="564257"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18 VAG Rounded Light   02390"/>
                </a:rPr>
                <a:t>hit</a:t>
              </a:r>
            </a:p>
          </p:txBody>
        </p:sp>
        <p:sp>
          <p:nvSpPr>
            <p:cNvPr id="3085324" name="Rectangle 12"/>
            <p:cNvSpPr>
              <a:spLocks noChangeArrowheads="1"/>
            </p:cNvSpPr>
            <p:nvPr/>
          </p:nvSpPr>
          <p:spPr bwMode="auto">
            <a:xfrm>
              <a:off x="6019800" y="4191000"/>
              <a:ext cx="866134"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18 VAG Rounded Light   02390"/>
                </a:rPr>
                <a:t>data</a:t>
              </a:r>
            </a:p>
          </p:txBody>
        </p:sp>
        <p:sp>
          <p:nvSpPr>
            <p:cNvPr id="3085325" name="Rectangle 13"/>
            <p:cNvSpPr>
              <a:spLocks noChangeArrowheads="1"/>
            </p:cNvSpPr>
            <p:nvPr/>
          </p:nvSpPr>
          <p:spPr bwMode="auto">
            <a:xfrm>
              <a:off x="2984500" y="4565650"/>
              <a:ext cx="1066800" cy="901700"/>
            </a:xfrm>
            <a:prstGeom prst="rect">
              <a:avLst/>
            </a:prstGeom>
            <a:noFill/>
            <a:ln w="38100">
              <a:noFill/>
              <a:miter lim="800000"/>
              <a:headEnd/>
              <a:tailEnd/>
            </a:ln>
            <a:effectLst/>
          </p:spPr>
          <p:txBody>
            <a:bodyPr wrap="none" lIns="90488" tIns="44450" rIns="90488" bIns="44450" anchor="ctr">
              <a:prstTxWarp prst="textNoShape">
                <a:avLst/>
              </a:prstTxWarp>
            </a:bodyPr>
            <a:lstStyle/>
            <a:p>
              <a:pPr algn="ctr"/>
              <a:r>
                <a:rPr lang="en-US" sz="2800" b="1">
                  <a:solidFill>
                    <a:schemeClr val="accent2"/>
                  </a:solidFill>
                  <a:latin typeface="18 VAG Rounded Light   02390"/>
                </a:rPr>
                <a:t>Trans-</a:t>
              </a:r>
            </a:p>
            <a:p>
              <a:pPr algn="ctr"/>
              <a:r>
                <a:rPr lang="en-US" sz="2800" b="1">
                  <a:solidFill>
                    <a:schemeClr val="accent2"/>
                  </a:solidFill>
                  <a:latin typeface="18 VAG Rounded Light   02390"/>
                </a:rPr>
                <a:t>lation</a:t>
              </a:r>
            </a:p>
          </p:txBody>
        </p:sp>
        <p:sp>
          <p:nvSpPr>
            <p:cNvPr id="3085326" name="Rectangle 14"/>
            <p:cNvSpPr>
              <a:spLocks noChangeArrowheads="1"/>
            </p:cNvSpPr>
            <p:nvPr/>
          </p:nvSpPr>
          <p:spPr bwMode="auto">
            <a:xfrm>
              <a:off x="3733800" y="2667000"/>
              <a:ext cx="566912"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accent2"/>
                  </a:solidFill>
                  <a:latin typeface="18 VAG Rounded Light   02390"/>
                </a:rPr>
                <a:t>hit</a:t>
              </a:r>
            </a:p>
          </p:txBody>
        </p:sp>
        <p:sp>
          <p:nvSpPr>
            <p:cNvPr id="3085327" name="Line 15"/>
            <p:cNvSpPr>
              <a:spLocks noChangeShapeType="1"/>
            </p:cNvSpPr>
            <p:nvPr/>
          </p:nvSpPr>
          <p:spPr bwMode="auto">
            <a:xfrm>
              <a:off x="2971800" y="4102100"/>
              <a:ext cx="0" cy="4191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85328" name="Rectangle 16"/>
            <p:cNvSpPr>
              <a:spLocks noChangeArrowheads="1"/>
            </p:cNvSpPr>
            <p:nvPr/>
          </p:nvSpPr>
          <p:spPr bwMode="auto">
            <a:xfrm>
              <a:off x="3048000" y="4146550"/>
              <a:ext cx="833562"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accent2"/>
                  </a:solidFill>
                  <a:latin typeface="18 VAG Rounded Light   02390"/>
                </a:rPr>
                <a:t>miss</a:t>
              </a:r>
            </a:p>
          </p:txBody>
        </p:sp>
        <p:sp>
          <p:nvSpPr>
            <p:cNvPr id="3085329" name="Text Box 17"/>
            <p:cNvSpPr txBox="1">
              <a:spLocks noChangeArrowheads="1"/>
            </p:cNvSpPr>
            <p:nvPr/>
          </p:nvSpPr>
          <p:spPr bwMode="auto">
            <a:xfrm>
              <a:off x="152400" y="5791200"/>
              <a:ext cx="8839200" cy="446276"/>
            </a:xfrm>
            <a:prstGeom prst="rect">
              <a:avLst/>
            </a:prstGeom>
            <a:noFill/>
            <a:ln w="12700">
              <a:noFill/>
              <a:miter lim="800000"/>
              <a:headEnd/>
              <a:tailEnd/>
            </a:ln>
            <a:effectLst/>
          </p:spPr>
          <p:txBody>
            <a:bodyPr>
              <a:prstTxWarp prst="textNoShape">
                <a:avLst/>
              </a:prstTxWarp>
              <a:spAutoFit/>
            </a:bodyPr>
            <a:lstStyle/>
            <a:p>
              <a:pPr algn="ctr"/>
              <a:r>
                <a:rPr lang="en-US" sz="2200" b="1" dirty="0">
                  <a:latin typeface="18 VAG Rounded Light   02390"/>
                </a:rPr>
                <a:t>On TLB miss, get page table entry from main memory</a:t>
              </a:r>
            </a:p>
          </p:txBody>
        </p:sp>
        <p:sp>
          <p:nvSpPr>
            <p:cNvPr id="3085330" name="Rectangle 18"/>
            <p:cNvSpPr>
              <a:spLocks noChangeArrowheads="1"/>
            </p:cNvSpPr>
            <p:nvPr/>
          </p:nvSpPr>
          <p:spPr bwMode="auto">
            <a:xfrm>
              <a:off x="304800" y="3048000"/>
              <a:ext cx="1905000" cy="11430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85331" name="Rectangle 19"/>
            <p:cNvSpPr>
              <a:spLocks noChangeArrowheads="1"/>
            </p:cNvSpPr>
            <p:nvPr/>
          </p:nvSpPr>
          <p:spPr bwMode="auto">
            <a:xfrm>
              <a:off x="6858000" y="3048000"/>
              <a:ext cx="1752600" cy="11430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85332" name="Rectangle 20"/>
            <p:cNvSpPr>
              <a:spLocks noChangeArrowheads="1"/>
            </p:cNvSpPr>
            <p:nvPr/>
          </p:nvSpPr>
          <p:spPr bwMode="auto">
            <a:xfrm>
              <a:off x="2819400" y="3124200"/>
              <a:ext cx="1371600" cy="990600"/>
            </a:xfrm>
            <a:prstGeom prst="rect">
              <a:avLst/>
            </a:prstGeom>
            <a:noFill/>
            <a:ln w="28575">
              <a:solidFill>
                <a:schemeClr val="accent2"/>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85333" name="Rectangle 21"/>
            <p:cNvSpPr>
              <a:spLocks noChangeArrowheads="1"/>
            </p:cNvSpPr>
            <p:nvPr/>
          </p:nvSpPr>
          <p:spPr bwMode="auto">
            <a:xfrm>
              <a:off x="2819400" y="4572000"/>
              <a:ext cx="1371600" cy="914400"/>
            </a:xfrm>
            <a:prstGeom prst="rect">
              <a:avLst/>
            </a:prstGeom>
            <a:noFill/>
            <a:ln w="28575">
              <a:solidFill>
                <a:schemeClr val="accent2"/>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85334" name="Line 22"/>
            <p:cNvSpPr>
              <a:spLocks noChangeShapeType="1"/>
            </p:cNvSpPr>
            <p:nvPr/>
          </p:nvSpPr>
          <p:spPr bwMode="auto">
            <a:xfrm>
              <a:off x="2209800" y="3352800"/>
              <a:ext cx="609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85335" name="Line 23"/>
            <p:cNvSpPr>
              <a:spLocks noChangeShapeType="1"/>
            </p:cNvSpPr>
            <p:nvPr/>
          </p:nvSpPr>
          <p:spPr bwMode="auto">
            <a:xfrm>
              <a:off x="4191000" y="3352800"/>
              <a:ext cx="685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85336" name="Line 24"/>
            <p:cNvSpPr>
              <a:spLocks noChangeShapeType="1"/>
            </p:cNvSpPr>
            <p:nvPr/>
          </p:nvSpPr>
          <p:spPr bwMode="auto">
            <a:xfrm>
              <a:off x="4038600" y="4114800"/>
              <a:ext cx="0" cy="419100"/>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latin typeface="18 VAG Rounded Light   02390"/>
              </a:endParaRPr>
            </a:p>
          </p:txBody>
        </p:sp>
        <p:sp>
          <p:nvSpPr>
            <p:cNvPr id="3085337" name="Line 25"/>
            <p:cNvSpPr>
              <a:spLocks noChangeShapeType="1"/>
            </p:cNvSpPr>
            <p:nvPr/>
          </p:nvSpPr>
          <p:spPr bwMode="auto">
            <a:xfrm>
              <a:off x="6019800" y="3352800"/>
              <a:ext cx="8382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85338" name="Line 26"/>
            <p:cNvSpPr>
              <a:spLocks noChangeShapeType="1"/>
            </p:cNvSpPr>
            <p:nvPr/>
          </p:nvSpPr>
          <p:spPr bwMode="auto">
            <a:xfrm>
              <a:off x="6019800" y="3886200"/>
              <a:ext cx="838200" cy="0"/>
            </a:xfrm>
            <a:prstGeom prst="line">
              <a:avLst/>
            </a:prstGeom>
            <a:noFill/>
            <a:ln w="28575">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Light   02390"/>
              </a:endParaRPr>
            </a:p>
          </p:txBody>
        </p:sp>
        <p:sp>
          <p:nvSpPr>
            <p:cNvPr id="3085339" name="Freeform 27"/>
            <p:cNvSpPr>
              <a:spLocks/>
            </p:cNvSpPr>
            <p:nvPr/>
          </p:nvSpPr>
          <p:spPr bwMode="auto">
            <a:xfrm>
              <a:off x="2209800" y="3962400"/>
              <a:ext cx="2667000" cy="1828800"/>
            </a:xfrm>
            <a:custGeom>
              <a:avLst/>
              <a:gdLst/>
              <a:ahLst/>
              <a:cxnLst>
                <a:cxn ang="0">
                  <a:pos x="1680" y="0"/>
                </a:cxn>
                <a:cxn ang="0">
                  <a:pos x="1488" y="0"/>
                </a:cxn>
                <a:cxn ang="0">
                  <a:pos x="1488" y="1152"/>
                </a:cxn>
                <a:cxn ang="0">
                  <a:pos x="192" y="1152"/>
                </a:cxn>
                <a:cxn ang="0">
                  <a:pos x="192" y="48"/>
                </a:cxn>
                <a:cxn ang="0">
                  <a:pos x="0" y="48"/>
                </a:cxn>
              </a:cxnLst>
              <a:rect l="0" t="0" r="r" b="b"/>
              <a:pathLst>
                <a:path w="1680" h="1152">
                  <a:moveTo>
                    <a:pt x="1680" y="0"/>
                  </a:moveTo>
                  <a:lnTo>
                    <a:pt x="1488" y="0"/>
                  </a:lnTo>
                  <a:lnTo>
                    <a:pt x="1488" y="1152"/>
                  </a:lnTo>
                  <a:lnTo>
                    <a:pt x="192" y="1152"/>
                  </a:lnTo>
                  <a:lnTo>
                    <a:pt x="192" y="48"/>
                  </a:lnTo>
                  <a:lnTo>
                    <a:pt x="0" y="48"/>
                  </a:lnTo>
                </a:path>
              </a:pathLst>
            </a:custGeom>
            <a:noFill/>
            <a:ln w="28575" cap="flat" cmpd="sng">
              <a:solidFill>
                <a:schemeClr val="tx1"/>
              </a:solidFill>
              <a:prstDash val="solid"/>
              <a:round/>
              <a:headEnd type="none" w="med" len="med"/>
              <a:tailEnd type="triangle" w="med" len="med"/>
            </a:ln>
            <a:effectLst/>
          </p:spPr>
          <p:txBody>
            <a:bodyPr wrap="none" anchor="ctr">
              <a:prstTxWarp prst="textNoShape">
                <a:avLst/>
              </a:prstTxWarp>
            </a:bodyPr>
            <a:lstStyle/>
            <a:p>
              <a:endParaRPr lang="en-US">
                <a:latin typeface="18 VAG Rounded Light   02390"/>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5314" name="Rectangle 2"/>
          <p:cNvSpPr>
            <a:spLocks noGrp="1" noChangeArrowheads="1"/>
          </p:cNvSpPr>
          <p:nvPr>
            <p:ph type="title"/>
          </p:nvPr>
        </p:nvSpPr>
        <p:spPr/>
        <p:txBody>
          <a:bodyPr/>
          <a:lstStyle/>
          <a:p>
            <a:r>
              <a:rPr lang="en-US" smtClean="0"/>
              <a:t>Fetching data on a memory read</a:t>
            </a:r>
            <a:endParaRPr lang="en-US" dirty="0"/>
          </a:p>
        </p:txBody>
      </p:sp>
      <p:sp>
        <p:nvSpPr>
          <p:cNvPr id="31" name="Content Placeholder 30"/>
          <p:cNvSpPr>
            <a:spLocks noGrp="1"/>
          </p:cNvSpPr>
          <p:nvPr>
            <p:ph idx="1"/>
          </p:nvPr>
        </p:nvSpPr>
        <p:spPr>
          <a:xfrm>
            <a:off x="457200" y="1219200"/>
            <a:ext cx="8458200" cy="2819400"/>
          </a:xfrm>
        </p:spPr>
        <p:txBody>
          <a:bodyPr>
            <a:normAutofit lnSpcReduction="10000"/>
          </a:bodyPr>
          <a:lstStyle/>
          <a:p>
            <a:r>
              <a:rPr lang="en-US" sz="2000" dirty="0" smtClean="0"/>
              <a:t>Check TLB (input: VPN, output: PPN)</a:t>
            </a:r>
          </a:p>
          <a:p>
            <a:pPr lvl="1"/>
            <a:r>
              <a:rPr lang="en-US" sz="1800" dirty="0" smtClean="0"/>
              <a:t>hit: fetch translation</a:t>
            </a:r>
          </a:p>
          <a:p>
            <a:pPr lvl="1"/>
            <a:r>
              <a:rPr lang="en-US" sz="1800" dirty="0" smtClean="0"/>
              <a:t>miss: check page table (in memory)</a:t>
            </a:r>
          </a:p>
          <a:p>
            <a:pPr lvl="2"/>
            <a:r>
              <a:rPr lang="en-US" sz="1600" dirty="0" smtClean="0"/>
              <a:t>Page table hit: fetch translation</a:t>
            </a:r>
          </a:p>
          <a:p>
            <a:pPr lvl="2"/>
            <a:r>
              <a:rPr lang="en-US" sz="1600" dirty="0" smtClean="0"/>
              <a:t>Page table miss: page fault, fetch page from disk to memory, return translation to TLB</a:t>
            </a:r>
          </a:p>
          <a:p>
            <a:r>
              <a:rPr lang="en-US" sz="2000" dirty="0" smtClean="0"/>
              <a:t>Check cache (input: PPN, output: data)</a:t>
            </a:r>
          </a:p>
          <a:p>
            <a:pPr lvl="1"/>
            <a:r>
              <a:rPr lang="en-US" sz="1800" dirty="0" smtClean="0"/>
              <a:t>hit: return value</a:t>
            </a:r>
          </a:p>
          <a:p>
            <a:pPr lvl="1"/>
            <a:r>
              <a:rPr lang="en-US" sz="1800" dirty="0" smtClean="0"/>
              <a:t>miss: fetch value from memory, remember it in cache, return value</a:t>
            </a:r>
          </a:p>
          <a:p>
            <a:endParaRPr lang="en-US" sz="2000" dirty="0"/>
          </a:p>
        </p:txBody>
      </p:sp>
      <p:sp>
        <p:nvSpPr>
          <p:cNvPr id="3085316" name="Rectangle 4"/>
          <p:cNvSpPr>
            <a:spLocks noChangeArrowheads="1"/>
          </p:cNvSpPr>
          <p:nvPr/>
        </p:nvSpPr>
        <p:spPr bwMode="auto">
          <a:xfrm>
            <a:off x="558800" y="4419600"/>
            <a:ext cx="1679947"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18 VAG Rounded Light   02390"/>
              </a:rPr>
              <a:t>Processor</a:t>
            </a:r>
          </a:p>
        </p:txBody>
      </p:sp>
      <p:sp>
        <p:nvSpPr>
          <p:cNvPr id="3085317" name="Rectangle 5"/>
          <p:cNvSpPr>
            <a:spLocks noChangeArrowheads="1"/>
          </p:cNvSpPr>
          <p:nvPr/>
        </p:nvSpPr>
        <p:spPr bwMode="auto">
          <a:xfrm>
            <a:off x="3079750" y="4337050"/>
            <a:ext cx="1352550" cy="901700"/>
          </a:xfrm>
          <a:prstGeom prst="rect">
            <a:avLst/>
          </a:prstGeom>
          <a:noFill/>
          <a:ln w="38100">
            <a:noFill/>
            <a:miter lim="800000"/>
            <a:headEnd/>
            <a:tailEnd/>
          </a:ln>
          <a:effectLst/>
        </p:spPr>
        <p:txBody>
          <a:bodyPr wrap="none" lIns="90488" tIns="44450" rIns="90488" bIns="44450" anchor="ctr">
            <a:prstTxWarp prst="textNoShape">
              <a:avLst/>
            </a:prstTxWarp>
          </a:bodyPr>
          <a:lstStyle/>
          <a:p>
            <a:pPr algn="ctr"/>
            <a:r>
              <a:rPr lang="en-US" sz="2800" b="1">
                <a:solidFill>
                  <a:schemeClr val="accent2"/>
                </a:solidFill>
                <a:latin typeface="18 VAG Rounded Light   02390"/>
              </a:rPr>
              <a:t>TLB</a:t>
            </a:r>
          </a:p>
          <a:p>
            <a:pPr algn="ctr"/>
            <a:r>
              <a:rPr lang="en-US" sz="2800" b="1">
                <a:solidFill>
                  <a:schemeClr val="accent2"/>
                </a:solidFill>
                <a:latin typeface="18 VAG Rounded Light   02390"/>
              </a:rPr>
              <a:t>Lookup</a:t>
            </a:r>
          </a:p>
        </p:txBody>
      </p:sp>
      <p:sp>
        <p:nvSpPr>
          <p:cNvPr id="3085318" name="Rectangle 6"/>
          <p:cNvSpPr>
            <a:spLocks noChangeArrowheads="1"/>
          </p:cNvSpPr>
          <p:nvPr/>
        </p:nvSpPr>
        <p:spPr bwMode="auto">
          <a:xfrm>
            <a:off x="5118100" y="4184650"/>
            <a:ext cx="1123950" cy="901700"/>
          </a:xfrm>
          <a:prstGeom prst="rect">
            <a:avLst/>
          </a:prstGeom>
          <a:noFill/>
          <a:ln w="38100">
            <a:solidFill>
              <a:schemeClr val="tx1"/>
            </a:solidFill>
            <a:miter lim="800000"/>
            <a:headEnd/>
            <a:tailEnd/>
          </a:ln>
          <a:effectLst/>
        </p:spPr>
        <p:txBody>
          <a:bodyPr wrap="none" lIns="90488" tIns="44450" rIns="90488" bIns="44450" anchor="ctr">
            <a:prstTxWarp prst="textNoShape">
              <a:avLst/>
            </a:prstTxWarp>
          </a:bodyPr>
          <a:lstStyle/>
          <a:p>
            <a:pPr algn="ctr"/>
            <a:r>
              <a:rPr lang="en-US" sz="2800" b="1">
                <a:solidFill>
                  <a:schemeClr val="tx1"/>
                </a:solidFill>
                <a:latin typeface="18 VAG Rounded Light   02390"/>
              </a:rPr>
              <a:t>Cache</a:t>
            </a:r>
          </a:p>
        </p:txBody>
      </p:sp>
      <p:sp>
        <p:nvSpPr>
          <p:cNvPr id="3085319" name="Rectangle 7"/>
          <p:cNvSpPr>
            <a:spLocks noChangeArrowheads="1"/>
          </p:cNvSpPr>
          <p:nvPr/>
        </p:nvSpPr>
        <p:spPr bwMode="auto">
          <a:xfrm>
            <a:off x="7296150" y="4197350"/>
            <a:ext cx="1390650" cy="901700"/>
          </a:xfrm>
          <a:prstGeom prst="rect">
            <a:avLst/>
          </a:prstGeom>
          <a:noFill/>
          <a:ln w="38100">
            <a:noFill/>
            <a:miter lim="800000"/>
            <a:headEnd/>
            <a:tailEnd/>
          </a:ln>
          <a:effectLst/>
        </p:spPr>
        <p:txBody>
          <a:bodyPr wrap="none" lIns="90488" tIns="44450" rIns="90488" bIns="44450" anchor="ctr">
            <a:prstTxWarp prst="textNoShape">
              <a:avLst/>
            </a:prstTxWarp>
          </a:bodyPr>
          <a:lstStyle/>
          <a:p>
            <a:pPr algn="ctr"/>
            <a:r>
              <a:rPr lang="en-US" sz="2800" b="1">
                <a:solidFill>
                  <a:schemeClr val="tx1"/>
                </a:solidFill>
                <a:latin typeface="18 VAG Rounded Light   02390"/>
              </a:rPr>
              <a:t>Main</a:t>
            </a:r>
          </a:p>
          <a:p>
            <a:pPr algn="ctr"/>
            <a:r>
              <a:rPr lang="en-US" sz="2800" b="1">
                <a:solidFill>
                  <a:schemeClr val="tx1"/>
                </a:solidFill>
                <a:latin typeface="18 VAG Rounded Light   02390"/>
              </a:rPr>
              <a:t>Memory</a:t>
            </a:r>
          </a:p>
        </p:txBody>
      </p:sp>
      <p:sp>
        <p:nvSpPr>
          <p:cNvPr id="3085320" name="Rectangle 8"/>
          <p:cNvSpPr>
            <a:spLocks noChangeArrowheads="1"/>
          </p:cNvSpPr>
          <p:nvPr/>
        </p:nvSpPr>
        <p:spPr bwMode="auto">
          <a:xfrm>
            <a:off x="2438400" y="3905250"/>
            <a:ext cx="500137" cy="37446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400" b="1">
                <a:solidFill>
                  <a:schemeClr val="tx1"/>
                </a:solidFill>
                <a:latin typeface="18 VAG Rounded Light   02390"/>
              </a:rPr>
              <a:t>VA</a:t>
            </a:r>
          </a:p>
        </p:txBody>
      </p:sp>
      <p:sp>
        <p:nvSpPr>
          <p:cNvPr id="3085321" name="Rectangle 9"/>
          <p:cNvSpPr>
            <a:spLocks noChangeArrowheads="1"/>
          </p:cNvSpPr>
          <p:nvPr/>
        </p:nvSpPr>
        <p:spPr bwMode="auto">
          <a:xfrm>
            <a:off x="4478338" y="3981450"/>
            <a:ext cx="487313" cy="37446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400" b="1">
                <a:solidFill>
                  <a:schemeClr val="tx1"/>
                </a:solidFill>
                <a:latin typeface="18 VAG Rounded Light   02390"/>
              </a:rPr>
              <a:t>PA</a:t>
            </a:r>
          </a:p>
        </p:txBody>
      </p:sp>
      <p:sp>
        <p:nvSpPr>
          <p:cNvPr id="3085322" name="Rectangle 10"/>
          <p:cNvSpPr>
            <a:spLocks noChangeArrowheads="1"/>
          </p:cNvSpPr>
          <p:nvPr/>
        </p:nvSpPr>
        <p:spPr bwMode="auto">
          <a:xfrm>
            <a:off x="6264275" y="4419600"/>
            <a:ext cx="743793" cy="37446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400" b="1">
                <a:solidFill>
                  <a:schemeClr val="tx1"/>
                </a:solidFill>
                <a:latin typeface="18 VAG Rounded Light   02390"/>
              </a:rPr>
              <a:t>miss</a:t>
            </a:r>
          </a:p>
        </p:txBody>
      </p:sp>
      <p:sp>
        <p:nvSpPr>
          <p:cNvPr id="3085323" name="Rectangle 11"/>
          <p:cNvSpPr>
            <a:spLocks noChangeArrowheads="1"/>
          </p:cNvSpPr>
          <p:nvPr/>
        </p:nvSpPr>
        <p:spPr bwMode="auto">
          <a:xfrm>
            <a:off x="5010150" y="5156200"/>
            <a:ext cx="564257"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18 VAG Rounded Light   02390"/>
              </a:rPr>
              <a:t>hit</a:t>
            </a:r>
          </a:p>
        </p:txBody>
      </p:sp>
      <p:sp>
        <p:nvSpPr>
          <p:cNvPr id="3085324" name="Rectangle 12"/>
          <p:cNvSpPr>
            <a:spLocks noChangeArrowheads="1"/>
          </p:cNvSpPr>
          <p:nvPr/>
        </p:nvSpPr>
        <p:spPr bwMode="auto">
          <a:xfrm>
            <a:off x="6248400" y="5181600"/>
            <a:ext cx="866134"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18 VAG Rounded Light   02390"/>
              </a:rPr>
              <a:t>data</a:t>
            </a:r>
          </a:p>
        </p:txBody>
      </p:sp>
      <p:sp>
        <p:nvSpPr>
          <p:cNvPr id="3085325" name="Rectangle 13"/>
          <p:cNvSpPr>
            <a:spLocks noChangeArrowheads="1"/>
          </p:cNvSpPr>
          <p:nvPr/>
        </p:nvSpPr>
        <p:spPr bwMode="auto">
          <a:xfrm>
            <a:off x="3213100" y="5708650"/>
            <a:ext cx="1066800" cy="901700"/>
          </a:xfrm>
          <a:prstGeom prst="rect">
            <a:avLst/>
          </a:prstGeom>
          <a:noFill/>
          <a:ln w="38100">
            <a:noFill/>
            <a:miter lim="800000"/>
            <a:headEnd/>
            <a:tailEnd/>
          </a:ln>
          <a:effectLst/>
        </p:spPr>
        <p:txBody>
          <a:bodyPr wrap="none" lIns="90488" tIns="44450" rIns="90488" bIns="44450" anchor="ctr">
            <a:prstTxWarp prst="textNoShape">
              <a:avLst/>
            </a:prstTxWarp>
          </a:bodyPr>
          <a:lstStyle/>
          <a:p>
            <a:pPr algn="ctr"/>
            <a:r>
              <a:rPr lang="en-US" sz="2800" b="1">
                <a:solidFill>
                  <a:schemeClr val="accent2"/>
                </a:solidFill>
                <a:latin typeface="18 VAG Rounded Light   02390"/>
              </a:rPr>
              <a:t>Trans-</a:t>
            </a:r>
          </a:p>
          <a:p>
            <a:pPr algn="ctr"/>
            <a:r>
              <a:rPr lang="en-US" sz="2800" b="1">
                <a:solidFill>
                  <a:schemeClr val="accent2"/>
                </a:solidFill>
                <a:latin typeface="18 VAG Rounded Light   02390"/>
              </a:rPr>
              <a:t>lation</a:t>
            </a:r>
          </a:p>
        </p:txBody>
      </p:sp>
      <p:sp>
        <p:nvSpPr>
          <p:cNvPr id="3085326" name="Rectangle 14"/>
          <p:cNvSpPr>
            <a:spLocks noChangeArrowheads="1"/>
          </p:cNvSpPr>
          <p:nvPr/>
        </p:nvSpPr>
        <p:spPr bwMode="auto">
          <a:xfrm>
            <a:off x="3886200" y="3886200"/>
            <a:ext cx="566912"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accent2"/>
                </a:solidFill>
                <a:latin typeface="18 VAG Rounded Light   02390"/>
              </a:rPr>
              <a:t>hit</a:t>
            </a:r>
          </a:p>
        </p:txBody>
      </p:sp>
      <p:sp>
        <p:nvSpPr>
          <p:cNvPr id="3085327" name="Line 15"/>
          <p:cNvSpPr>
            <a:spLocks noChangeShapeType="1"/>
          </p:cNvSpPr>
          <p:nvPr/>
        </p:nvSpPr>
        <p:spPr bwMode="auto">
          <a:xfrm>
            <a:off x="3200400" y="5245100"/>
            <a:ext cx="0" cy="4191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85328" name="Rectangle 16"/>
          <p:cNvSpPr>
            <a:spLocks noChangeArrowheads="1"/>
          </p:cNvSpPr>
          <p:nvPr/>
        </p:nvSpPr>
        <p:spPr bwMode="auto">
          <a:xfrm>
            <a:off x="3276600" y="5289550"/>
            <a:ext cx="833562"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accent2"/>
                </a:solidFill>
                <a:latin typeface="18 VAG Rounded Light   02390"/>
              </a:rPr>
              <a:t>miss</a:t>
            </a:r>
          </a:p>
        </p:txBody>
      </p:sp>
      <p:sp>
        <p:nvSpPr>
          <p:cNvPr id="3085330" name="Rectangle 18"/>
          <p:cNvSpPr>
            <a:spLocks noChangeArrowheads="1"/>
          </p:cNvSpPr>
          <p:nvPr/>
        </p:nvSpPr>
        <p:spPr bwMode="auto">
          <a:xfrm>
            <a:off x="533400" y="4038600"/>
            <a:ext cx="1905000" cy="11430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85331" name="Rectangle 19"/>
          <p:cNvSpPr>
            <a:spLocks noChangeArrowheads="1"/>
          </p:cNvSpPr>
          <p:nvPr/>
        </p:nvSpPr>
        <p:spPr bwMode="auto">
          <a:xfrm>
            <a:off x="7086600" y="4038600"/>
            <a:ext cx="1752600" cy="114300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85332" name="Rectangle 20"/>
          <p:cNvSpPr>
            <a:spLocks noChangeArrowheads="1"/>
          </p:cNvSpPr>
          <p:nvPr/>
        </p:nvSpPr>
        <p:spPr bwMode="auto">
          <a:xfrm>
            <a:off x="3048000" y="4267200"/>
            <a:ext cx="1371600" cy="990600"/>
          </a:xfrm>
          <a:prstGeom prst="rect">
            <a:avLst/>
          </a:prstGeom>
          <a:noFill/>
          <a:ln w="28575">
            <a:solidFill>
              <a:schemeClr val="accent2"/>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85333" name="Rectangle 21"/>
          <p:cNvSpPr>
            <a:spLocks noChangeArrowheads="1"/>
          </p:cNvSpPr>
          <p:nvPr/>
        </p:nvSpPr>
        <p:spPr bwMode="auto">
          <a:xfrm>
            <a:off x="3048000" y="5715000"/>
            <a:ext cx="1371600" cy="914400"/>
          </a:xfrm>
          <a:prstGeom prst="rect">
            <a:avLst/>
          </a:prstGeom>
          <a:noFill/>
          <a:ln w="28575">
            <a:solidFill>
              <a:schemeClr val="accent2"/>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085334" name="Line 22"/>
          <p:cNvSpPr>
            <a:spLocks noChangeShapeType="1"/>
          </p:cNvSpPr>
          <p:nvPr/>
        </p:nvSpPr>
        <p:spPr bwMode="auto">
          <a:xfrm>
            <a:off x="2438400" y="4343400"/>
            <a:ext cx="6096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85335" name="Line 23"/>
          <p:cNvSpPr>
            <a:spLocks noChangeShapeType="1"/>
          </p:cNvSpPr>
          <p:nvPr/>
        </p:nvSpPr>
        <p:spPr bwMode="auto">
          <a:xfrm>
            <a:off x="4419600" y="4343400"/>
            <a:ext cx="6858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85336" name="Line 24"/>
          <p:cNvSpPr>
            <a:spLocks noChangeShapeType="1"/>
          </p:cNvSpPr>
          <p:nvPr/>
        </p:nvSpPr>
        <p:spPr bwMode="auto">
          <a:xfrm>
            <a:off x="4267200" y="5257800"/>
            <a:ext cx="0" cy="419100"/>
          </a:xfrm>
          <a:prstGeom prst="line">
            <a:avLst/>
          </a:prstGeom>
          <a:noFill/>
          <a:ln w="38100">
            <a:solidFill>
              <a:schemeClr val="accent2"/>
            </a:solidFill>
            <a:round/>
            <a:headEnd type="triangle" w="med" len="med"/>
            <a:tailEnd/>
          </a:ln>
          <a:effectLst/>
        </p:spPr>
        <p:txBody>
          <a:bodyPr wrap="none" anchor="ctr">
            <a:prstTxWarp prst="textNoShape">
              <a:avLst/>
            </a:prstTxWarp>
          </a:bodyPr>
          <a:lstStyle/>
          <a:p>
            <a:endParaRPr lang="en-US">
              <a:latin typeface="18 VAG Rounded Light   02390"/>
            </a:endParaRPr>
          </a:p>
        </p:txBody>
      </p:sp>
      <p:sp>
        <p:nvSpPr>
          <p:cNvPr id="3085337" name="Line 25"/>
          <p:cNvSpPr>
            <a:spLocks noChangeShapeType="1"/>
          </p:cNvSpPr>
          <p:nvPr/>
        </p:nvSpPr>
        <p:spPr bwMode="auto">
          <a:xfrm>
            <a:off x="6248400" y="4343400"/>
            <a:ext cx="83820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085338" name="Line 26"/>
          <p:cNvSpPr>
            <a:spLocks noChangeShapeType="1"/>
          </p:cNvSpPr>
          <p:nvPr/>
        </p:nvSpPr>
        <p:spPr bwMode="auto">
          <a:xfrm>
            <a:off x="6248400" y="4876800"/>
            <a:ext cx="838200" cy="0"/>
          </a:xfrm>
          <a:prstGeom prst="line">
            <a:avLst/>
          </a:prstGeom>
          <a:noFill/>
          <a:ln w="28575">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Light   02390"/>
            </a:endParaRPr>
          </a:p>
        </p:txBody>
      </p:sp>
      <p:sp>
        <p:nvSpPr>
          <p:cNvPr id="3085339" name="Freeform 27"/>
          <p:cNvSpPr>
            <a:spLocks/>
          </p:cNvSpPr>
          <p:nvPr/>
        </p:nvSpPr>
        <p:spPr bwMode="auto">
          <a:xfrm>
            <a:off x="2438400" y="4953000"/>
            <a:ext cx="2667000" cy="1828800"/>
          </a:xfrm>
          <a:custGeom>
            <a:avLst/>
            <a:gdLst/>
            <a:ahLst/>
            <a:cxnLst>
              <a:cxn ang="0">
                <a:pos x="1680" y="0"/>
              </a:cxn>
              <a:cxn ang="0">
                <a:pos x="1488" y="0"/>
              </a:cxn>
              <a:cxn ang="0">
                <a:pos x="1488" y="1152"/>
              </a:cxn>
              <a:cxn ang="0">
                <a:pos x="192" y="1152"/>
              </a:cxn>
              <a:cxn ang="0">
                <a:pos x="192" y="48"/>
              </a:cxn>
              <a:cxn ang="0">
                <a:pos x="0" y="48"/>
              </a:cxn>
            </a:cxnLst>
            <a:rect l="0" t="0" r="r" b="b"/>
            <a:pathLst>
              <a:path w="1680" h="1152">
                <a:moveTo>
                  <a:pt x="1680" y="0"/>
                </a:moveTo>
                <a:lnTo>
                  <a:pt x="1488" y="0"/>
                </a:lnTo>
                <a:lnTo>
                  <a:pt x="1488" y="1152"/>
                </a:lnTo>
                <a:lnTo>
                  <a:pt x="192" y="1152"/>
                </a:lnTo>
                <a:lnTo>
                  <a:pt x="192" y="48"/>
                </a:lnTo>
                <a:lnTo>
                  <a:pt x="0" y="48"/>
                </a:lnTo>
              </a:path>
            </a:pathLst>
          </a:custGeom>
          <a:noFill/>
          <a:ln w="28575" cap="flat" cmpd="sng">
            <a:solidFill>
              <a:schemeClr val="tx1"/>
            </a:solidFill>
            <a:prstDash val="solid"/>
            <a:round/>
            <a:headEnd type="none" w="med" len="med"/>
            <a:tailEnd type="triangle" w="med" len="med"/>
          </a:ln>
          <a:effectLst/>
        </p:spPr>
        <p:txBody>
          <a:bodyPr wrap="none" anchor="ctr">
            <a:prstTxWarp prst="textNoShape">
              <a:avLst/>
            </a:prstTxWarp>
          </a:bodyPr>
          <a:lstStyle/>
          <a:p>
            <a:endParaRPr lang="en-US">
              <a:latin typeface="18 VAG Rounded Light   0239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08866" name="Rectangle 2"/>
          <p:cNvSpPr>
            <a:spLocks noGrp="1" noChangeArrowheads="1"/>
          </p:cNvSpPr>
          <p:nvPr>
            <p:ph type="title"/>
          </p:nvPr>
        </p:nvSpPr>
        <p:spPr/>
        <p:txBody>
          <a:bodyPr/>
          <a:lstStyle/>
          <a:p>
            <a:r>
              <a:rPr lang="en-US" b="1" dirty="0" smtClean="0">
                <a:latin typeface="18 VAG Rounded Light   02390"/>
              </a:rPr>
              <a:t>Address Translation using TLB</a:t>
            </a:r>
            <a:endParaRPr lang="en-US" b="1" dirty="0">
              <a:latin typeface="18 VAG Rounded Light   02390"/>
            </a:endParaRPr>
          </a:p>
        </p:txBody>
      </p:sp>
      <p:sp>
        <p:nvSpPr>
          <p:cNvPr id="3108867" name="Line 3"/>
          <p:cNvSpPr>
            <a:spLocks noChangeShapeType="1"/>
          </p:cNvSpPr>
          <p:nvPr/>
        </p:nvSpPr>
        <p:spPr bwMode="auto">
          <a:xfrm>
            <a:off x="5715000" y="4105275"/>
            <a:ext cx="609600" cy="0"/>
          </a:xfrm>
          <a:prstGeom prst="line">
            <a:avLst/>
          </a:prstGeom>
          <a:noFill/>
          <a:ln w="38100">
            <a:solidFill>
              <a:srgbClr val="FF3300"/>
            </a:solidFill>
            <a:round/>
            <a:headEnd/>
            <a:tailEnd/>
          </a:ln>
          <a:effectLst/>
        </p:spPr>
        <p:txBody>
          <a:bodyPr wrap="none" anchor="ctr">
            <a:prstTxWarp prst="textNoShape">
              <a:avLst/>
            </a:prstTxWarp>
          </a:bodyPr>
          <a:lstStyle/>
          <a:p>
            <a:endParaRPr lang="en-US">
              <a:latin typeface="18 VAG Rounded Light   02390"/>
            </a:endParaRPr>
          </a:p>
        </p:txBody>
      </p:sp>
      <p:sp>
        <p:nvSpPr>
          <p:cNvPr id="3108868" name="Line 4"/>
          <p:cNvSpPr>
            <a:spLocks noChangeShapeType="1"/>
          </p:cNvSpPr>
          <p:nvPr/>
        </p:nvSpPr>
        <p:spPr bwMode="auto">
          <a:xfrm>
            <a:off x="6324600" y="4105275"/>
            <a:ext cx="0" cy="771525"/>
          </a:xfrm>
          <a:prstGeom prst="line">
            <a:avLst/>
          </a:prstGeom>
          <a:noFill/>
          <a:ln w="38100">
            <a:solidFill>
              <a:srgbClr val="FF3300"/>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108869" name="Rectangle 5"/>
          <p:cNvSpPr>
            <a:spLocks noChangeArrowheads="1"/>
          </p:cNvSpPr>
          <p:nvPr/>
        </p:nvSpPr>
        <p:spPr bwMode="auto">
          <a:xfrm>
            <a:off x="5922963" y="4891088"/>
            <a:ext cx="2994025" cy="509587"/>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108870" name="Text Box 6"/>
          <p:cNvSpPr txBox="1">
            <a:spLocks noChangeArrowheads="1"/>
          </p:cNvSpPr>
          <p:nvPr/>
        </p:nvSpPr>
        <p:spPr bwMode="auto">
          <a:xfrm>
            <a:off x="5943600" y="4891088"/>
            <a:ext cx="1676400" cy="523220"/>
          </a:xfrm>
          <a:prstGeom prst="rect">
            <a:avLst/>
          </a:prstGeom>
          <a:noFill/>
          <a:ln w="12700">
            <a:noFill/>
            <a:miter lim="800000"/>
            <a:headEnd/>
            <a:tailEnd/>
          </a:ln>
          <a:effectLst/>
        </p:spPr>
        <p:txBody>
          <a:bodyPr wrap="square">
            <a:prstTxWarp prst="textNoShape">
              <a:avLst/>
            </a:prstTxWarp>
            <a:spAutoFit/>
          </a:bodyPr>
          <a:lstStyle/>
          <a:p>
            <a:pPr algn="ctr"/>
            <a:r>
              <a:rPr lang="en-US" sz="2800" dirty="0">
                <a:solidFill>
                  <a:schemeClr val="accent4"/>
                </a:solidFill>
                <a:latin typeface="18 VAG Rounded Light   02390"/>
              </a:rPr>
              <a:t>PPN</a:t>
            </a:r>
          </a:p>
        </p:txBody>
      </p:sp>
      <p:sp>
        <p:nvSpPr>
          <p:cNvPr id="3108871" name="Line 7"/>
          <p:cNvSpPr>
            <a:spLocks noChangeShapeType="1"/>
          </p:cNvSpPr>
          <p:nvPr/>
        </p:nvSpPr>
        <p:spPr bwMode="auto">
          <a:xfrm>
            <a:off x="7620000" y="4876800"/>
            <a:ext cx="0" cy="509587"/>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872" name="Text Box 8"/>
          <p:cNvSpPr txBox="1">
            <a:spLocks noChangeArrowheads="1"/>
          </p:cNvSpPr>
          <p:nvPr/>
        </p:nvSpPr>
        <p:spPr bwMode="auto">
          <a:xfrm>
            <a:off x="7756852" y="4891088"/>
            <a:ext cx="1082348" cy="523220"/>
          </a:xfrm>
          <a:prstGeom prst="rect">
            <a:avLst/>
          </a:prstGeom>
          <a:noFill/>
          <a:ln w="12700">
            <a:noFill/>
            <a:miter lim="800000"/>
            <a:headEnd/>
            <a:tailEnd/>
          </a:ln>
          <a:effectLst/>
        </p:spPr>
        <p:txBody>
          <a:bodyPr wrap="none">
            <a:prstTxWarp prst="textNoShape">
              <a:avLst/>
            </a:prstTxWarp>
            <a:spAutoFit/>
          </a:bodyPr>
          <a:lstStyle/>
          <a:p>
            <a:pPr algn="l"/>
            <a:r>
              <a:rPr lang="en-US" sz="2800" dirty="0">
                <a:latin typeface="18 VAG Rounded Light   02390"/>
              </a:rPr>
              <a:t>Offset</a:t>
            </a:r>
          </a:p>
        </p:txBody>
      </p:sp>
      <p:sp>
        <p:nvSpPr>
          <p:cNvPr id="3108873" name="Text Box 9"/>
          <p:cNvSpPr txBox="1">
            <a:spLocks noChangeArrowheads="1"/>
          </p:cNvSpPr>
          <p:nvPr/>
        </p:nvSpPr>
        <p:spPr bwMode="auto">
          <a:xfrm>
            <a:off x="5894473" y="5338763"/>
            <a:ext cx="3020927" cy="523220"/>
          </a:xfrm>
          <a:prstGeom prst="rect">
            <a:avLst/>
          </a:prstGeom>
          <a:noFill/>
          <a:ln w="12700">
            <a:noFill/>
            <a:miter lim="800000"/>
            <a:headEnd/>
            <a:tailEnd/>
          </a:ln>
          <a:effectLst/>
        </p:spPr>
        <p:txBody>
          <a:bodyPr wrap="square">
            <a:prstTxWarp prst="textNoShape">
              <a:avLst/>
            </a:prstTxWarp>
            <a:spAutoFit/>
          </a:bodyPr>
          <a:lstStyle/>
          <a:p>
            <a:pPr algn="ctr"/>
            <a:r>
              <a:rPr lang="en-US" sz="2800" dirty="0">
                <a:solidFill>
                  <a:schemeClr val="tx1"/>
                </a:solidFill>
                <a:latin typeface="18 VAG Rounded Light   02390"/>
              </a:rPr>
              <a:t>Physical Address</a:t>
            </a:r>
          </a:p>
        </p:txBody>
      </p:sp>
      <p:sp>
        <p:nvSpPr>
          <p:cNvPr id="3108874" name="Line 10"/>
          <p:cNvSpPr>
            <a:spLocks noChangeShapeType="1"/>
          </p:cNvSpPr>
          <p:nvPr/>
        </p:nvSpPr>
        <p:spPr bwMode="auto">
          <a:xfrm>
            <a:off x="4991100" y="1738312"/>
            <a:ext cx="3390900" cy="0"/>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108875" name="Line 11"/>
          <p:cNvSpPr>
            <a:spLocks noChangeShapeType="1"/>
          </p:cNvSpPr>
          <p:nvPr/>
        </p:nvSpPr>
        <p:spPr bwMode="auto">
          <a:xfrm>
            <a:off x="8382000" y="1738312"/>
            <a:ext cx="0" cy="3138488"/>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108876" name="Rectangle 12"/>
          <p:cNvSpPr>
            <a:spLocks noChangeArrowheads="1"/>
          </p:cNvSpPr>
          <p:nvPr/>
        </p:nvSpPr>
        <p:spPr bwMode="auto">
          <a:xfrm>
            <a:off x="381000" y="1538288"/>
            <a:ext cx="4610100" cy="509587"/>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108877" name="Text Box 13"/>
          <p:cNvSpPr txBox="1">
            <a:spLocks noChangeArrowheads="1"/>
          </p:cNvSpPr>
          <p:nvPr/>
        </p:nvSpPr>
        <p:spPr bwMode="auto">
          <a:xfrm>
            <a:off x="1600200" y="1117600"/>
            <a:ext cx="810529" cy="523220"/>
          </a:xfrm>
          <a:prstGeom prst="rect">
            <a:avLst/>
          </a:prstGeom>
          <a:noFill/>
          <a:ln w="12700">
            <a:noFill/>
            <a:miter lim="800000"/>
            <a:headEnd/>
            <a:tailEnd/>
          </a:ln>
          <a:effectLst/>
        </p:spPr>
        <p:txBody>
          <a:bodyPr wrap="none">
            <a:prstTxWarp prst="textNoShape">
              <a:avLst/>
            </a:prstTxWarp>
            <a:spAutoFit/>
          </a:bodyPr>
          <a:lstStyle/>
          <a:p>
            <a:pPr algn="l"/>
            <a:r>
              <a:rPr lang="en-US" sz="2800" dirty="0">
                <a:solidFill>
                  <a:schemeClr val="accent6"/>
                </a:solidFill>
                <a:latin typeface="18 VAG Rounded Light   02390"/>
              </a:rPr>
              <a:t>VPN</a:t>
            </a:r>
          </a:p>
        </p:txBody>
      </p:sp>
      <p:sp>
        <p:nvSpPr>
          <p:cNvPr id="3108878" name="Line 14"/>
          <p:cNvSpPr>
            <a:spLocks noChangeShapeType="1"/>
          </p:cNvSpPr>
          <p:nvPr/>
        </p:nvSpPr>
        <p:spPr bwMode="auto">
          <a:xfrm>
            <a:off x="2057400" y="1538288"/>
            <a:ext cx="0" cy="509587"/>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879" name="Text Box 15"/>
          <p:cNvSpPr txBox="1">
            <a:spLocks noChangeArrowheads="1"/>
          </p:cNvSpPr>
          <p:nvPr/>
        </p:nvSpPr>
        <p:spPr bwMode="auto">
          <a:xfrm>
            <a:off x="3754437" y="1538288"/>
            <a:ext cx="1236363" cy="523220"/>
          </a:xfrm>
          <a:prstGeom prst="rect">
            <a:avLst/>
          </a:prstGeom>
          <a:noFill/>
          <a:ln w="12700">
            <a:noFill/>
            <a:miter lim="800000"/>
            <a:headEnd/>
            <a:tailEnd/>
          </a:ln>
          <a:effectLst/>
        </p:spPr>
        <p:txBody>
          <a:bodyPr wrap="square">
            <a:prstTxWarp prst="textNoShape">
              <a:avLst/>
            </a:prstTxWarp>
            <a:spAutoFit/>
          </a:bodyPr>
          <a:lstStyle/>
          <a:p>
            <a:pPr algn="ctr"/>
            <a:r>
              <a:rPr lang="en-US" sz="2800" dirty="0">
                <a:latin typeface="18 VAG Rounded Light   02390"/>
              </a:rPr>
              <a:t>Offset</a:t>
            </a:r>
          </a:p>
        </p:txBody>
      </p:sp>
      <p:sp>
        <p:nvSpPr>
          <p:cNvPr id="3108880" name="Text Box 16"/>
          <p:cNvSpPr txBox="1">
            <a:spLocks noChangeArrowheads="1"/>
          </p:cNvSpPr>
          <p:nvPr/>
        </p:nvSpPr>
        <p:spPr bwMode="auto">
          <a:xfrm>
            <a:off x="842963" y="776288"/>
            <a:ext cx="2457595" cy="523220"/>
          </a:xfrm>
          <a:prstGeom prst="rect">
            <a:avLst/>
          </a:prstGeom>
          <a:noFill/>
          <a:ln w="12700">
            <a:noFill/>
            <a:miter lim="800000"/>
            <a:headEnd/>
            <a:tailEnd/>
          </a:ln>
          <a:effectLst/>
        </p:spPr>
        <p:txBody>
          <a:bodyPr wrap="none">
            <a:prstTxWarp prst="textNoShape">
              <a:avLst/>
            </a:prstTxWarp>
            <a:spAutoFit/>
          </a:bodyPr>
          <a:lstStyle/>
          <a:p>
            <a:pPr algn="l"/>
            <a:r>
              <a:rPr lang="en-US" sz="2800">
                <a:solidFill>
                  <a:schemeClr val="tx1"/>
                </a:solidFill>
                <a:latin typeface="18 VAG Rounded Light   02390"/>
              </a:rPr>
              <a:t>Virtual Address</a:t>
            </a:r>
          </a:p>
        </p:txBody>
      </p:sp>
      <p:sp>
        <p:nvSpPr>
          <p:cNvPr id="3108881" name="Line 17"/>
          <p:cNvSpPr>
            <a:spLocks noChangeShapeType="1"/>
          </p:cNvSpPr>
          <p:nvPr/>
        </p:nvSpPr>
        <p:spPr bwMode="auto">
          <a:xfrm>
            <a:off x="3733800" y="1524000"/>
            <a:ext cx="0" cy="509588"/>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882" name="Text Box 18"/>
          <p:cNvSpPr txBox="1">
            <a:spLocks noChangeArrowheads="1"/>
          </p:cNvSpPr>
          <p:nvPr/>
        </p:nvSpPr>
        <p:spPr bwMode="auto">
          <a:xfrm>
            <a:off x="2057400" y="1524000"/>
            <a:ext cx="1676400" cy="523220"/>
          </a:xfrm>
          <a:prstGeom prst="rect">
            <a:avLst/>
          </a:prstGeom>
          <a:noFill/>
          <a:ln w="12700">
            <a:noFill/>
            <a:miter lim="800000"/>
            <a:headEnd/>
            <a:tailEnd/>
          </a:ln>
          <a:effectLst/>
        </p:spPr>
        <p:txBody>
          <a:bodyPr wrap="square">
            <a:prstTxWarp prst="textNoShape">
              <a:avLst/>
            </a:prstTxWarp>
            <a:spAutoFit/>
          </a:bodyPr>
          <a:lstStyle/>
          <a:p>
            <a:pPr algn="ctr"/>
            <a:r>
              <a:rPr lang="en-US" sz="2800" dirty="0">
                <a:solidFill>
                  <a:srgbClr val="FF3399"/>
                </a:solidFill>
                <a:latin typeface="18 VAG Rounded Light   02390"/>
              </a:rPr>
              <a:t>INDEX</a:t>
            </a:r>
          </a:p>
        </p:txBody>
      </p:sp>
      <p:sp>
        <p:nvSpPr>
          <p:cNvPr id="3108883" name="Rectangle 19"/>
          <p:cNvSpPr>
            <a:spLocks noChangeArrowheads="1"/>
          </p:cNvSpPr>
          <p:nvPr/>
        </p:nvSpPr>
        <p:spPr bwMode="auto">
          <a:xfrm>
            <a:off x="3581400" y="2133600"/>
            <a:ext cx="736329"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u="sng" dirty="0">
                <a:solidFill>
                  <a:srgbClr val="FF0000"/>
                </a:solidFill>
                <a:latin typeface="18 VAG Rounded Light   02390"/>
              </a:rPr>
              <a:t>TLB</a:t>
            </a:r>
            <a:endParaRPr lang="en-US" sz="2800" b="1" i="1" dirty="0">
              <a:solidFill>
                <a:schemeClr val="tx1"/>
              </a:solidFill>
              <a:latin typeface="18 VAG Rounded Light   02390"/>
            </a:endParaRPr>
          </a:p>
        </p:txBody>
      </p:sp>
      <p:sp>
        <p:nvSpPr>
          <p:cNvPr id="3108884" name="Rectangle 20"/>
          <p:cNvSpPr>
            <a:spLocks noChangeArrowheads="1"/>
          </p:cNvSpPr>
          <p:nvPr/>
        </p:nvSpPr>
        <p:spPr bwMode="auto">
          <a:xfrm>
            <a:off x="4083050" y="3416300"/>
            <a:ext cx="1631950" cy="1160830"/>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lnSpc>
                <a:spcPct val="85000"/>
              </a:lnSpc>
            </a:pPr>
            <a:r>
              <a:rPr lang="en-US" sz="2800" dirty="0">
                <a:solidFill>
                  <a:schemeClr val="accent4"/>
                </a:solidFill>
                <a:latin typeface="18 VAG Rounded Light   02390"/>
              </a:rPr>
              <a:t>Physical</a:t>
            </a:r>
          </a:p>
          <a:p>
            <a:pPr algn="ctr">
              <a:lnSpc>
                <a:spcPct val="85000"/>
              </a:lnSpc>
            </a:pPr>
            <a:r>
              <a:rPr lang="en-US" sz="2800" dirty="0">
                <a:solidFill>
                  <a:schemeClr val="accent4"/>
                </a:solidFill>
                <a:latin typeface="18 VAG Rounded Light   02390"/>
              </a:rPr>
              <a:t>Page</a:t>
            </a:r>
          </a:p>
          <a:p>
            <a:pPr algn="ctr">
              <a:lnSpc>
                <a:spcPct val="85000"/>
              </a:lnSpc>
            </a:pPr>
            <a:r>
              <a:rPr lang="en-US" sz="2800" dirty="0">
                <a:solidFill>
                  <a:schemeClr val="accent4"/>
                </a:solidFill>
                <a:latin typeface="18 VAG Rounded Light   02390"/>
              </a:rPr>
              <a:t>Number</a:t>
            </a:r>
          </a:p>
        </p:txBody>
      </p:sp>
      <p:sp>
        <p:nvSpPr>
          <p:cNvPr id="3108885" name="Rectangle 21"/>
          <p:cNvSpPr>
            <a:spLocks noChangeArrowheads="1"/>
          </p:cNvSpPr>
          <p:nvPr/>
        </p:nvSpPr>
        <p:spPr bwMode="auto">
          <a:xfrm>
            <a:off x="2000250" y="2628900"/>
            <a:ext cx="3714750" cy="25527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108886" name="Line 22"/>
          <p:cNvSpPr>
            <a:spLocks noChangeShapeType="1"/>
          </p:cNvSpPr>
          <p:nvPr/>
        </p:nvSpPr>
        <p:spPr bwMode="auto">
          <a:xfrm>
            <a:off x="2019300" y="3314700"/>
            <a:ext cx="3695700"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887" name="Line 23"/>
          <p:cNvSpPr>
            <a:spLocks noChangeShapeType="1"/>
          </p:cNvSpPr>
          <p:nvPr/>
        </p:nvSpPr>
        <p:spPr bwMode="auto">
          <a:xfrm>
            <a:off x="2019300" y="4572000"/>
            <a:ext cx="3695700"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888" name="Line 24"/>
          <p:cNvSpPr>
            <a:spLocks noChangeShapeType="1"/>
          </p:cNvSpPr>
          <p:nvPr/>
        </p:nvSpPr>
        <p:spPr bwMode="auto">
          <a:xfrm>
            <a:off x="4076700" y="4572000"/>
            <a:ext cx="0" cy="438150"/>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108889" name="Rectangle 25"/>
          <p:cNvSpPr>
            <a:spLocks noChangeArrowheads="1"/>
          </p:cNvSpPr>
          <p:nvPr/>
        </p:nvSpPr>
        <p:spPr bwMode="auto">
          <a:xfrm>
            <a:off x="4083050" y="4572000"/>
            <a:ext cx="1615153" cy="42832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lnSpc>
                <a:spcPct val="85000"/>
              </a:lnSpc>
            </a:pPr>
            <a:r>
              <a:rPr lang="en-US" sz="2800" dirty="0">
                <a:solidFill>
                  <a:schemeClr val="accent4"/>
                </a:solidFill>
                <a:latin typeface="18 VAG Rounded Light   02390"/>
              </a:rPr>
              <a:t>P. P. N.</a:t>
            </a:r>
          </a:p>
        </p:txBody>
      </p:sp>
      <p:sp>
        <p:nvSpPr>
          <p:cNvPr id="3108890" name="Line 26"/>
          <p:cNvSpPr>
            <a:spLocks noChangeShapeType="1"/>
          </p:cNvSpPr>
          <p:nvPr/>
        </p:nvSpPr>
        <p:spPr bwMode="auto">
          <a:xfrm>
            <a:off x="2019300" y="4991100"/>
            <a:ext cx="3695700"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891" name="Line 27"/>
          <p:cNvSpPr>
            <a:spLocks noChangeShapeType="1"/>
          </p:cNvSpPr>
          <p:nvPr/>
        </p:nvSpPr>
        <p:spPr bwMode="auto">
          <a:xfrm>
            <a:off x="4076700" y="4991100"/>
            <a:ext cx="38100" cy="38100"/>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108892" name="Line 28"/>
          <p:cNvSpPr>
            <a:spLocks noChangeShapeType="1"/>
          </p:cNvSpPr>
          <p:nvPr/>
        </p:nvSpPr>
        <p:spPr bwMode="auto">
          <a:xfrm>
            <a:off x="4076700" y="2895600"/>
            <a:ext cx="0" cy="438150"/>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108893" name="Rectangle 29"/>
          <p:cNvSpPr>
            <a:spLocks noChangeArrowheads="1"/>
          </p:cNvSpPr>
          <p:nvPr/>
        </p:nvSpPr>
        <p:spPr bwMode="auto">
          <a:xfrm>
            <a:off x="4083050" y="2848278"/>
            <a:ext cx="1631950" cy="42832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lnSpc>
                <a:spcPct val="85000"/>
              </a:lnSpc>
            </a:pPr>
            <a:r>
              <a:rPr lang="en-US" sz="2800" dirty="0">
                <a:solidFill>
                  <a:schemeClr val="accent4"/>
                </a:solidFill>
                <a:latin typeface="18 VAG Rounded Light   02390"/>
              </a:rPr>
              <a:t>P. P. N.</a:t>
            </a:r>
          </a:p>
        </p:txBody>
      </p:sp>
      <p:sp>
        <p:nvSpPr>
          <p:cNvPr id="3108894" name="Line 30"/>
          <p:cNvSpPr>
            <a:spLocks noChangeShapeType="1"/>
          </p:cNvSpPr>
          <p:nvPr/>
        </p:nvSpPr>
        <p:spPr bwMode="auto">
          <a:xfrm>
            <a:off x="2019300" y="2914650"/>
            <a:ext cx="3695700"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895" name="Text Box 31"/>
          <p:cNvSpPr txBox="1">
            <a:spLocks noChangeArrowheads="1"/>
          </p:cNvSpPr>
          <p:nvPr/>
        </p:nvSpPr>
        <p:spPr bwMode="auto">
          <a:xfrm>
            <a:off x="3165475" y="2359025"/>
            <a:ext cx="492443" cy="584776"/>
          </a:xfrm>
          <a:prstGeom prst="rect">
            <a:avLst/>
          </a:prstGeom>
          <a:noFill/>
          <a:ln w="12700">
            <a:noFill/>
            <a:miter lim="800000"/>
            <a:headEnd/>
            <a:tailEnd/>
          </a:ln>
          <a:effectLst/>
        </p:spPr>
        <p:txBody>
          <a:bodyPr wrap="none">
            <a:prstTxWarp prst="textNoShape">
              <a:avLst/>
            </a:prstTxWarp>
            <a:spAutoFit/>
          </a:bodyPr>
          <a:lstStyle/>
          <a:p>
            <a:pPr algn="l"/>
            <a:r>
              <a:rPr lang="en-US" sz="3200" dirty="0">
                <a:solidFill>
                  <a:schemeClr val="tx1"/>
                </a:solidFill>
                <a:latin typeface="18 VAG Rounded Light   02390"/>
              </a:rPr>
              <a:t>...</a:t>
            </a:r>
            <a:endParaRPr lang="en-US" sz="2000" dirty="0">
              <a:latin typeface="18 VAG Rounded Light   02390"/>
            </a:endParaRPr>
          </a:p>
        </p:txBody>
      </p:sp>
      <p:sp>
        <p:nvSpPr>
          <p:cNvPr id="3108896" name="Line 32"/>
          <p:cNvSpPr>
            <a:spLocks noChangeShapeType="1"/>
          </p:cNvSpPr>
          <p:nvPr/>
        </p:nvSpPr>
        <p:spPr bwMode="auto">
          <a:xfrm>
            <a:off x="4076700" y="3257550"/>
            <a:ext cx="0" cy="1276350"/>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108897" name="Rectangle 33"/>
          <p:cNvSpPr>
            <a:spLocks noChangeArrowheads="1"/>
          </p:cNvSpPr>
          <p:nvPr/>
        </p:nvSpPr>
        <p:spPr bwMode="auto">
          <a:xfrm>
            <a:off x="2286000" y="2848278"/>
            <a:ext cx="1235620"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rgbClr val="FF8000"/>
                </a:solidFill>
                <a:latin typeface="18 VAG Rounded Light   02390"/>
              </a:rPr>
              <a:t>TLB Tag</a:t>
            </a:r>
          </a:p>
        </p:txBody>
      </p:sp>
      <p:sp>
        <p:nvSpPr>
          <p:cNvPr id="3108898" name="Rectangle 34"/>
          <p:cNvSpPr>
            <a:spLocks noChangeArrowheads="1"/>
          </p:cNvSpPr>
          <p:nvPr/>
        </p:nvSpPr>
        <p:spPr bwMode="auto">
          <a:xfrm>
            <a:off x="2155825" y="3352800"/>
            <a:ext cx="1618391" cy="116083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a:solidFill>
                  <a:srgbClr val="FF8000"/>
                </a:solidFill>
                <a:latin typeface="18 VAG Rounded Light   02390"/>
              </a:rPr>
              <a:t>(Tag used</a:t>
            </a:r>
            <a:br>
              <a:rPr lang="en-US" sz="2800">
                <a:solidFill>
                  <a:srgbClr val="FF8000"/>
                </a:solidFill>
                <a:latin typeface="18 VAG Rounded Light   02390"/>
              </a:rPr>
            </a:br>
            <a:r>
              <a:rPr lang="en-US" sz="2800">
                <a:solidFill>
                  <a:srgbClr val="FF8000"/>
                </a:solidFill>
                <a:latin typeface="18 VAG Rounded Light   02390"/>
              </a:rPr>
              <a:t>just like</a:t>
            </a:r>
            <a:br>
              <a:rPr lang="en-US" sz="2800">
                <a:solidFill>
                  <a:srgbClr val="FF8000"/>
                </a:solidFill>
                <a:latin typeface="18 VAG Rounded Light   02390"/>
              </a:rPr>
            </a:br>
            <a:r>
              <a:rPr lang="en-US" sz="2800">
                <a:solidFill>
                  <a:srgbClr val="FF8000"/>
                </a:solidFill>
                <a:latin typeface="18 VAG Rounded Light   02390"/>
              </a:rPr>
              <a:t>in cache)</a:t>
            </a:r>
          </a:p>
        </p:txBody>
      </p:sp>
      <p:sp>
        <p:nvSpPr>
          <p:cNvPr id="3108899" name="Line 35"/>
          <p:cNvSpPr>
            <a:spLocks noChangeShapeType="1"/>
          </p:cNvSpPr>
          <p:nvPr/>
        </p:nvSpPr>
        <p:spPr bwMode="auto">
          <a:xfrm>
            <a:off x="2454275" y="4572000"/>
            <a:ext cx="0" cy="438150"/>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108900" name="Rectangle 36"/>
          <p:cNvSpPr>
            <a:spLocks noChangeArrowheads="1"/>
          </p:cNvSpPr>
          <p:nvPr/>
        </p:nvSpPr>
        <p:spPr bwMode="auto">
          <a:xfrm>
            <a:off x="2438400" y="4524678"/>
            <a:ext cx="1235620"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rgbClr val="FF8000"/>
                </a:solidFill>
                <a:latin typeface="18 VAG Rounded Light   02390"/>
              </a:rPr>
              <a:t>TLB Tag</a:t>
            </a:r>
          </a:p>
        </p:txBody>
      </p:sp>
      <p:sp>
        <p:nvSpPr>
          <p:cNvPr id="3108901" name="Line 37"/>
          <p:cNvSpPr>
            <a:spLocks noChangeShapeType="1"/>
          </p:cNvSpPr>
          <p:nvPr/>
        </p:nvSpPr>
        <p:spPr bwMode="auto">
          <a:xfrm>
            <a:off x="2438400" y="2057400"/>
            <a:ext cx="0" cy="325438"/>
          </a:xfrm>
          <a:prstGeom prst="line">
            <a:avLst/>
          </a:prstGeom>
          <a:noFill/>
          <a:ln w="38100">
            <a:solidFill>
              <a:schemeClr val="hlink"/>
            </a:solidFill>
            <a:round/>
            <a:headEnd/>
            <a:tailEnd/>
          </a:ln>
          <a:effectLst/>
        </p:spPr>
        <p:txBody>
          <a:bodyPr wrap="none" anchor="ctr">
            <a:prstTxWarp prst="textNoShape">
              <a:avLst/>
            </a:prstTxWarp>
          </a:bodyPr>
          <a:lstStyle/>
          <a:p>
            <a:endParaRPr lang="en-US">
              <a:latin typeface="18 VAG Rounded Light   02390"/>
            </a:endParaRPr>
          </a:p>
        </p:txBody>
      </p:sp>
      <p:sp>
        <p:nvSpPr>
          <p:cNvPr id="3108902" name="Line 38"/>
          <p:cNvSpPr>
            <a:spLocks noChangeShapeType="1"/>
          </p:cNvSpPr>
          <p:nvPr/>
        </p:nvSpPr>
        <p:spPr bwMode="auto">
          <a:xfrm flipH="1">
            <a:off x="1616075" y="2359025"/>
            <a:ext cx="838200" cy="0"/>
          </a:xfrm>
          <a:prstGeom prst="line">
            <a:avLst/>
          </a:prstGeom>
          <a:noFill/>
          <a:ln w="38100">
            <a:solidFill>
              <a:schemeClr val="hlink"/>
            </a:solidFill>
            <a:round/>
            <a:headEnd/>
            <a:tailEnd/>
          </a:ln>
          <a:effectLst/>
        </p:spPr>
        <p:txBody>
          <a:bodyPr wrap="none" anchor="ctr">
            <a:prstTxWarp prst="textNoShape">
              <a:avLst/>
            </a:prstTxWarp>
          </a:bodyPr>
          <a:lstStyle/>
          <a:p>
            <a:endParaRPr lang="en-US">
              <a:latin typeface="18 VAG Rounded Light   02390"/>
            </a:endParaRPr>
          </a:p>
        </p:txBody>
      </p:sp>
      <p:sp>
        <p:nvSpPr>
          <p:cNvPr id="3108903" name="Line 39"/>
          <p:cNvSpPr>
            <a:spLocks noChangeShapeType="1"/>
          </p:cNvSpPr>
          <p:nvPr/>
        </p:nvSpPr>
        <p:spPr bwMode="auto">
          <a:xfrm>
            <a:off x="1616075" y="2359025"/>
            <a:ext cx="0" cy="1771650"/>
          </a:xfrm>
          <a:prstGeom prst="line">
            <a:avLst/>
          </a:prstGeom>
          <a:noFill/>
          <a:ln w="38100">
            <a:solidFill>
              <a:schemeClr val="hlink"/>
            </a:solidFill>
            <a:round/>
            <a:headEnd/>
            <a:tailEnd/>
          </a:ln>
          <a:effectLst/>
        </p:spPr>
        <p:txBody>
          <a:bodyPr wrap="none" anchor="ctr">
            <a:prstTxWarp prst="textNoShape">
              <a:avLst/>
            </a:prstTxWarp>
          </a:bodyPr>
          <a:lstStyle/>
          <a:p>
            <a:endParaRPr lang="en-US">
              <a:latin typeface="18 VAG Rounded Light   02390"/>
            </a:endParaRPr>
          </a:p>
        </p:txBody>
      </p:sp>
      <p:sp>
        <p:nvSpPr>
          <p:cNvPr id="3108904" name="Line 40"/>
          <p:cNvSpPr>
            <a:spLocks noChangeShapeType="1"/>
          </p:cNvSpPr>
          <p:nvPr/>
        </p:nvSpPr>
        <p:spPr bwMode="auto">
          <a:xfrm>
            <a:off x="1616075" y="4130675"/>
            <a:ext cx="384175" cy="0"/>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108905" name="Rectangle 41"/>
          <p:cNvSpPr>
            <a:spLocks noChangeArrowheads="1"/>
          </p:cNvSpPr>
          <p:nvPr/>
        </p:nvSpPr>
        <p:spPr bwMode="auto">
          <a:xfrm>
            <a:off x="5919788" y="5764213"/>
            <a:ext cx="2995612" cy="509587"/>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108906" name="Text Box 42"/>
          <p:cNvSpPr txBox="1">
            <a:spLocks noChangeArrowheads="1"/>
          </p:cNvSpPr>
          <p:nvPr/>
        </p:nvSpPr>
        <p:spPr bwMode="auto">
          <a:xfrm>
            <a:off x="6324600" y="5791200"/>
            <a:ext cx="560153" cy="400110"/>
          </a:xfrm>
          <a:prstGeom prst="rect">
            <a:avLst/>
          </a:prstGeom>
          <a:noFill/>
          <a:ln w="12700">
            <a:noFill/>
            <a:miter lim="800000"/>
            <a:headEnd/>
            <a:tailEnd/>
          </a:ln>
          <a:effectLst/>
        </p:spPr>
        <p:txBody>
          <a:bodyPr wrap="none">
            <a:prstTxWarp prst="textNoShape">
              <a:avLst/>
            </a:prstTxWarp>
            <a:spAutoFit/>
          </a:bodyPr>
          <a:lstStyle/>
          <a:p>
            <a:pPr algn="l"/>
            <a:r>
              <a:rPr lang="en-US" sz="2000" dirty="0">
                <a:solidFill>
                  <a:srgbClr val="FFFF00"/>
                </a:solidFill>
                <a:latin typeface="18 VAG Rounded Light   02390"/>
              </a:rPr>
              <a:t>Tag</a:t>
            </a:r>
            <a:endParaRPr lang="en-US" sz="3200" dirty="0">
              <a:solidFill>
                <a:srgbClr val="FFFF00"/>
              </a:solidFill>
              <a:latin typeface="18 VAG Rounded Light   02390"/>
            </a:endParaRPr>
          </a:p>
        </p:txBody>
      </p:sp>
      <p:sp>
        <p:nvSpPr>
          <p:cNvPr id="3108907" name="Line 43"/>
          <p:cNvSpPr>
            <a:spLocks noChangeShapeType="1"/>
          </p:cNvSpPr>
          <p:nvPr/>
        </p:nvSpPr>
        <p:spPr bwMode="auto">
          <a:xfrm>
            <a:off x="7162800" y="5791200"/>
            <a:ext cx="0" cy="509588"/>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908" name="Text Box 44"/>
          <p:cNvSpPr txBox="1">
            <a:spLocks noChangeArrowheads="1"/>
          </p:cNvSpPr>
          <p:nvPr/>
        </p:nvSpPr>
        <p:spPr bwMode="auto">
          <a:xfrm>
            <a:off x="8070850" y="5791200"/>
            <a:ext cx="864189" cy="400110"/>
          </a:xfrm>
          <a:prstGeom prst="rect">
            <a:avLst/>
          </a:prstGeom>
          <a:noFill/>
          <a:ln w="12700">
            <a:noFill/>
            <a:miter lim="800000"/>
            <a:headEnd/>
            <a:tailEnd/>
          </a:ln>
          <a:effectLst/>
        </p:spPr>
        <p:txBody>
          <a:bodyPr wrap="none">
            <a:prstTxWarp prst="textNoShape">
              <a:avLst/>
            </a:prstTxWarp>
            <a:spAutoFit/>
          </a:bodyPr>
          <a:lstStyle/>
          <a:p>
            <a:pPr algn="l"/>
            <a:r>
              <a:rPr lang="en-US" sz="2000" dirty="0">
                <a:solidFill>
                  <a:schemeClr val="accent4">
                    <a:lumMod val="40000"/>
                    <a:lumOff val="60000"/>
                  </a:schemeClr>
                </a:solidFill>
                <a:latin typeface="18 VAG Rounded Light   02390"/>
              </a:rPr>
              <a:t>Offset</a:t>
            </a:r>
            <a:endParaRPr lang="en-US" sz="3200" dirty="0">
              <a:solidFill>
                <a:schemeClr val="accent4">
                  <a:lumMod val="40000"/>
                  <a:lumOff val="60000"/>
                </a:schemeClr>
              </a:solidFill>
              <a:latin typeface="18 VAG Rounded Light   02390"/>
            </a:endParaRPr>
          </a:p>
        </p:txBody>
      </p:sp>
      <p:sp>
        <p:nvSpPr>
          <p:cNvPr id="3108909" name="Line 45"/>
          <p:cNvSpPr>
            <a:spLocks noChangeShapeType="1"/>
          </p:cNvSpPr>
          <p:nvPr/>
        </p:nvSpPr>
        <p:spPr bwMode="auto">
          <a:xfrm>
            <a:off x="8077200" y="5749925"/>
            <a:ext cx="0" cy="509588"/>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910" name="Text Box 46"/>
          <p:cNvSpPr txBox="1">
            <a:spLocks noChangeArrowheads="1"/>
          </p:cNvSpPr>
          <p:nvPr/>
        </p:nvSpPr>
        <p:spPr bwMode="auto">
          <a:xfrm>
            <a:off x="7238509" y="5791200"/>
            <a:ext cx="838691" cy="400110"/>
          </a:xfrm>
          <a:prstGeom prst="rect">
            <a:avLst/>
          </a:prstGeom>
          <a:noFill/>
          <a:ln w="12700">
            <a:noFill/>
            <a:miter lim="800000"/>
            <a:headEnd/>
            <a:tailEnd/>
          </a:ln>
          <a:effectLst/>
        </p:spPr>
        <p:txBody>
          <a:bodyPr wrap="none">
            <a:prstTxWarp prst="textNoShape">
              <a:avLst/>
            </a:prstTxWarp>
            <a:spAutoFit/>
          </a:bodyPr>
          <a:lstStyle/>
          <a:p>
            <a:pPr algn="ctr"/>
            <a:r>
              <a:rPr lang="en-US" sz="2000" dirty="0">
                <a:solidFill>
                  <a:schemeClr val="tx2"/>
                </a:solidFill>
                <a:latin typeface="18 VAG Rounded Light   02390"/>
              </a:rPr>
              <a:t>INDEX</a:t>
            </a:r>
            <a:endParaRPr lang="en-US" sz="3200" dirty="0">
              <a:solidFill>
                <a:srgbClr val="FF3399"/>
              </a:solidFill>
              <a:latin typeface="18 VAG Rounded Light   02390"/>
            </a:endParaRPr>
          </a:p>
        </p:txBody>
      </p:sp>
      <p:sp>
        <p:nvSpPr>
          <p:cNvPr id="3108911" name="Line 47"/>
          <p:cNvSpPr>
            <a:spLocks noChangeShapeType="1"/>
          </p:cNvSpPr>
          <p:nvPr/>
        </p:nvSpPr>
        <p:spPr bwMode="auto">
          <a:xfrm>
            <a:off x="7620000" y="6248400"/>
            <a:ext cx="0" cy="152400"/>
          </a:xfrm>
          <a:prstGeom prst="line">
            <a:avLst/>
          </a:prstGeom>
          <a:noFill/>
          <a:ln w="38100">
            <a:solidFill>
              <a:schemeClr val="tx2"/>
            </a:solidFill>
            <a:round/>
            <a:headEnd/>
            <a:tailEnd/>
          </a:ln>
          <a:effectLst/>
        </p:spPr>
        <p:txBody>
          <a:bodyPr wrap="none" anchor="ctr">
            <a:prstTxWarp prst="textNoShape">
              <a:avLst/>
            </a:prstTxWarp>
          </a:bodyPr>
          <a:lstStyle/>
          <a:p>
            <a:endParaRPr lang="en-US">
              <a:latin typeface="18 VAG Rounded Light   02390"/>
            </a:endParaRPr>
          </a:p>
        </p:txBody>
      </p:sp>
      <p:grpSp>
        <p:nvGrpSpPr>
          <p:cNvPr id="2" name="Group 49"/>
          <p:cNvGrpSpPr>
            <a:grpSpLocks/>
          </p:cNvGrpSpPr>
          <p:nvPr/>
        </p:nvGrpSpPr>
        <p:grpSpPr bwMode="auto">
          <a:xfrm>
            <a:off x="76200" y="5486400"/>
            <a:ext cx="3733800" cy="1371600"/>
            <a:chOff x="48" y="3312"/>
            <a:chExt cx="2352" cy="864"/>
          </a:xfrm>
        </p:grpSpPr>
        <p:sp>
          <p:nvSpPr>
            <p:cNvPr id="3108914" name="Rectangle 50"/>
            <p:cNvSpPr>
              <a:spLocks noChangeArrowheads="1"/>
            </p:cNvSpPr>
            <p:nvPr/>
          </p:nvSpPr>
          <p:spPr bwMode="auto">
            <a:xfrm>
              <a:off x="1248" y="3312"/>
              <a:ext cx="1152" cy="864"/>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108915" name="Text Box 51"/>
            <p:cNvSpPr txBox="1">
              <a:spLocks noChangeArrowheads="1"/>
            </p:cNvSpPr>
            <p:nvPr/>
          </p:nvSpPr>
          <p:spPr bwMode="auto">
            <a:xfrm>
              <a:off x="48" y="3312"/>
              <a:ext cx="1067" cy="291"/>
            </a:xfrm>
            <a:prstGeom prst="rect">
              <a:avLst/>
            </a:prstGeom>
            <a:noFill/>
            <a:ln w="12700">
              <a:noFill/>
              <a:miter lim="800000"/>
              <a:headEnd/>
              <a:tailEnd/>
            </a:ln>
            <a:effectLst/>
          </p:spPr>
          <p:txBody>
            <a:bodyPr wrap="none">
              <a:prstTxWarp prst="textNoShape">
                <a:avLst/>
              </a:prstTxWarp>
              <a:spAutoFit/>
            </a:bodyPr>
            <a:lstStyle/>
            <a:p>
              <a:pPr algn="l"/>
              <a:r>
                <a:rPr lang="en-US" sz="2400">
                  <a:solidFill>
                    <a:schemeClr val="tx1"/>
                  </a:solidFill>
                  <a:latin typeface="18 VAG Rounded Light   02390"/>
                </a:rPr>
                <a:t>Data Cache</a:t>
              </a:r>
            </a:p>
          </p:txBody>
        </p:sp>
        <p:sp>
          <p:nvSpPr>
            <p:cNvPr id="3108916" name="Text Box 52"/>
            <p:cNvSpPr txBox="1">
              <a:spLocks noChangeArrowheads="1"/>
            </p:cNvSpPr>
            <p:nvPr/>
          </p:nvSpPr>
          <p:spPr bwMode="auto">
            <a:xfrm>
              <a:off x="1392" y="3696"/>
              <a:ext cx="982" cy="291"/>
            </a:xfrm>
            <a:prstGeom prst="rect">
              <a:avLst/>
            </a:prstGeom>
            <a:noFill/>
            <a:ln w="12700">
              <a:noFill/>
              <a:miter lim="800000"/>
              <a:headEnd/>
              <a:tailEnd/>
            </a:ln>
            <a:effectLst/>
          </p:spPr>
          <p:txBody>
            <a:bodyPr wrap="none">
              <a:prstTxWarp prst="textNoShape">
                <a:avLst/>
              </a:prstTxWarp>
              <a:spAutoFit/>
            </a:bodyPr>
            <a:lstStyle/>
            <a:p>
              <a:pPr algn="l"/>
              <a:r>
                <a:rPr lang="en-US" sz="2400" dirty="0">
                  <a:solidFill>
                    <a:srgbClr val="FFFF00"/>
                  </a:solidFill>
                  <a:latin typeface="18 VAG Rounded Light   02390"/>
                </a:rPr>
                <a:t>Tag</a:t>
              </a:r>
              <a:r>
                <a:rPr lang="en-US" sz="2400" dirty="0" smtClean="0">
                  <a:solidFill>
                    <a:schemeClr val="tx1"/>
                  </a:solidFill>
                  <a:latin typeface="18 VAG Rounded Light   02390"/>
                </a:rPr>
                <a:t>    Data</a:t>
              </a:r>
              <a:endParaRPr lang="en-US" sz="2400" dirty="0">
                <a:solidFill>
                  <a:schemeClr val="tx1"/>
                </a:solidFill>
                <a:latin typeface="18 VAG Rounded Light   02390"/>
              </a:endParaRPr>
            </a:p>
          </p:txBody>
        </p:sp>
        <p:sp>
          <p:nvSpPr>
            <p:cNvPr id="3108917" name="Line 53"/>
            <p:cNvSpPr>
              <a:spLocks noChangeShapeType="1"/>
            </p:cNvSpPr>
            <p:nvPr/>
          </p:nvSpPr>
          <p:spPr bwMode="auto">
            <a:xfrm>
              <a:off x="1248" y="3696"/>
              <a:ext cx="1152"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918" name="Line 54"/>
            <p:cNvSpPr>
              <a:spLocks noChangeShapeType="1"/>
            </p:cNvSpPr>
            <p:nvPr/>
          </p:nvSpPr>
          <p:spPr bwMode="auto">
            <a:xfrm>
              <a:off x="1248" y="3984"/>
              <a:ext cx="1152"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919" name="Line 55"/>
            <p:cNvSpPr>
              <a:spLocks noChangeShapeType="1"/>
            </p:cNvSpPr>
            <p:nvPr/>
          </p:nvSpPr>
          <p:spPr bwMode="auto">
            <a:xfrm>
              <a:off x="1392" y="3696"/>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108920" name="Line 56"/>
            <p:cNvSpPr>
              <a:spLocks noChangeShapeType="1"/>
            </p:cNvSpPr>
            <p:nvPr/>
          </p:nvSpPr>
          <p:spPr bwMode="auto">
            <a:xfrm>
              <a:off x="1824" y="3696"/>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108921" name="Text Box 57"/>
            <p:cNvSpPr txBox="1">
              <a:spLocks noChangeArrowheads="1"/>
            </p:cNvSpPr>
            <p:nvPr/>
          </p:nvSpPr>
          <p:spPr bwMode="auto">
            <a:xfrm>
              <a:off x="1392" y="3408"/>
              <a:ext cx="982" cy="291"/>
            </a:xfrm>
            <a:prstGeom prst="rect">
              <a:avLst/>
            </a:prstGeom>
            <a:noFill/>
            <a:ln w="12700">
              <a:noFill/>
              <a:miter lim="800000"/>
              <a:headEnd/>
              <a:tailEnd/>
            </a:ln>
            <a:effectLst/>
          </p:spPr>
          <p:txBody>
            <a:bodyPr wrap="none">
              <a:prstTxWarp prst="textNoShape">
                <a:avLst/>
              </a:prstTxWarp>
              <a:spAutoFit/>
            </a:bodyPr>
            <a:lstStyle/>
            <a:p>
              <a:pPr algn="l"/>
              <a:r>
                <a:rPr lang="en-US" sz="2400" dirty="0">
                  <a:solidFill>
                    <a:srgbClr val="FFFF00"/>
                  </a:solidFill>
                  <a:latin typeface="18 VAG Rounded Light   02390"/>
                </a:rPr>
                <a:t>Tag</a:t>
              </a:r>
              <a:r>
                <a:rPr lang="en-US" sz="2400" dirty="0" smtClean="0">
                  <a:solidFill>
                    <a:srgbClr val="FFFF00"/>
                  </a:solidFill>
                  <a:latin typeface="18 VAG Rounded Light   02390"/>
                </a:rPr>
                <a:t>    </a:t>
              </a:r>
              <a:r>
                <a:rPr lang="en-US" sz="2400" dirty="0" smtClean="0">
                  <a:solidFill>
                    <a:schemeClr val="tx1"/>
                  </a:solidFill>
                  <a:latin typeface="18 VAG Rounded Light   02390"/>
                </a:rPr>
                <a:t>Data</a:t>
              </a:r>
              <a:endParaRPr lang="en-US" sz="2400" dirty="0">
                <a:solidFill>
                  <a:schemeClr val="tx1"/>
                </a:solidFill>
                <a:latin typeface="18 VAG Rounded Light   02390"/>
              </a:endParaRPr>
            </a:p>
          </p:txBody>
        </p:sp>
        <p:sp>
          <p:nvSpPr>
            <p:cNvPr id="3108922" name="Line 58"/>
            <p:cNvSpPr>
              <a:spLocks noChangeShapeType="1"/>
            </p:cNvSpPr>
            <p:nvPr/>
          </p:nvSpPr>
          <p:spPr bwMode="auto">
            <a:xfrm>
              <a:off x="1248" y="3408"/>
              <a:ext cx="1152"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923" name="Line 59"/>
            <p:cNvSpPr>
              <a:spLocks noChangeShapeType="1"/>
            </p:cNvSpPr>
            <p:nvPr/>
          </p:nvSpPr>
          <p:spPr bwMode="auto">
            <a:xfrm>
              <a:off x="1248" y="3696"/>
              <a:ext cx="1152"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08924" name="Line 60"/>
            <p:cNvSpPr>
              <a:spLocks noChangeShapeType="1"/>
            </p:cNvSpPr>
            <p:nvPr/>
          </p:nvSpPr>
          <p:spPr bwMode="auto">
            <a:xfrm>
              <a:off x="1392" y="3408"/>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sp>
          <p:nvSpPr>
            <p:cNvPr id="3108925" name="Line 61"/>
            <p:cNvSpPr>
              <a:spLocks noChangeShapeType="1"/>
            </p:cNvSpPr>
            <p:nvPr/>
          </p:nvSpPr>
          <p:spPr bwMode="auto">
            <a:xfrm>
              <a:off x="1824" y="3408"/>
              <a:ext cx="0" cy="276"/>
            </a:xfrm>
            <a:prstGeom prst="line">
              <a:avLst/>
            </a:prstGeom>
            <a:noFill/>
            <a:ln w="38100" cap="rnd">
              <a:solidFill>
                <a:schemeClr val="tx1"/>
              </a:solidFill>
              <a:prstDash val="sysDot"/>
              <a:round/>
              <a:headEnd/>
              <a:tailEnd/>
            </a:ln>
            <a:effectLst/>
          </p:spPr>
          <p:txBody>
            <a:bodyPr wrap="none" anchor="ctr">
              <a:prstTxWarp prst="textNoShape">
                <a:avLst/>
              </a:prstTxWarp>
            </a:bodyPr>
            <a:lstStyle/>
            <a:p>
              <a:endParaRPr lang="en-US">
                <a:latin typeface="18 VAG Rounded Light   02390"/>
              </a:endParaRPr>
            </a:p>
          </p:txBody>
        </p:sp>
      </p:grpSp>
      <p:sp>
        <p:nvSpPr>
          <p:cNvPr id="3108927" name="Line 63"/>
          <p:cNvSpPr>
            <a:spLocks noChangeShapeType="1"/>
          </p:cNvSpPr>
          <p:nvPr/>
        </p:nvSpPr>
        <p:spPr bwMode="auto">
          <a:xfrm flipH="1">
            <a:off x="3810000" y="6400800"/>
            <a:ext cx="3810000" cy="0"/>
          </a:xfrm>
          <a:prstGeom prst="line">
            <a:avLst/>
          </a:prstGeom>
          <a:noFill/>
          <a:ln w="38100">
            <a:solidFill>
              <a:schemeClr val="tx2"/>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108928" name="Line 64"/>
          <p:cNvSpPr>
            <a:spLocks noChangeShapeType="1"/>
          </p:cNvSpPr>
          <p:nvPr/>
        </p:nvSpPr>
        <p:spPr bwMode="auto">
          <a:xfrm flipH="1">
            <a:off x="406400" y="1371600"/>
            <a:ext cx="1270000" cy="0"/>
          </a:xfrm>
          <a:prstGeom prst="line">
            <a:avLst/>
          </a:prstGeom>
          <a:noFill/>
          <a:ln w="57150">
            <a:solidFill>
              <a:schemeClr val="accent6"/>
            </a:solidFill>
            <a:round/>
            <a:headEnd/>
            <a:tailEnd type="arrow" w="med" len="med"/>
          </a:ln>
          <a:effectLst/>
        </p:spPr>
        <p:txBody>
          <a:bodyPr anchor="ctr">
            <a:prstTxWarp prst="textNoShape">
              <a:avLst/>
            </a:prstTxWarp>
            <a:spAutoFit/>
          </a:bodyPr>
          <a:lstStyle/>
          <a:p>
            <a:endParaRPr lang="en-US">
              <a:latin typeface="18 VAG Rounded Light   02390"/>
            </a:endParaRPr>
          </a:p>
        </p:txBody>
      </p:sp>
      <p:sp>
        <p:nvSpPr>
          <p:cNvPr id="3108929" name="Line 65"/>
          <p:cNvSpPr>
            <a:spLocks noChangeShapeType="1"/>
          </p:cNvSpPr>
          <p:nvPr/>
        </p:nvSpPr>
        <p:spPr bwMode="auto">
          <a:xfrm>
            <a:off x="381000" y="1143000"/>
            <a:ext cx="0" cy="381000"/>
          </a:xfrm>
          <a:prstGeom prst="line">
            <a:avLst/>
          </a:prstGeom>
          <a:noFill/>
          <a:ln w="38100">
            <a:solidFill>
              <a:schemeClr val="accent6"/>
            </a:solidFill>
            <a:round/>
            <a:headEnd/>
            <a:tailEnd/>
          </a:ln>
          <a:effectLst/>
        </p:spPr>
        <p:txBody>
          <a:bodyPr wrap="none" anchor="ctr">
            <a:prstTxWarp prst="textNoShape">
              <a:avLst/>
            </a:prstTxWarp>
            <a:spAutoFit/>
          </a:bodyPr>
          <a:lstStyle/>
          <a:p>
            <a:endParaRPr lang="en-US">
              <a:latin typeface="18 VAG Rounded Light   02390"/>
            </a:endParaRPr>
          </a:p>
        </p:txBody>
      </p:sp>
      <p:sp>
        <p:nvSpPr>
          <p:cNvPr id="3108930" name="Line 66"/>
          <p:cNvSpPr>
            <a:spLocks noChangeShapeType="1"/>
          </p:cNvSpPr>
          <p:nvPr/>
        </p:nvSpPr>
        <p:spPr bwMode="auto">
          <a:xfrm>
            <a:off x="3733800" y="1143000"/>
            <a:ext cx="0" cy="381000"/>
          </a:xfrm>
          <a:prstGeom prst="line">
            <a:avLst/>
          </a:prstGeom>
          <a:noFill/>
          <a:ln w="38100">
            <a:solidFill>
              <a:schemeClr val="accent6"/>
            </a:solidFill>
            <a:round/>
            <a:headEnd/>
            <a:tailEnd/>
          </a:ln>
          <a:effectLst/>
        </p:spPr>
        <p:txBody>
          <a:bodyPr wrap="none" anchor="ctr">
            <a:prstTxWarp prst="textNoShape">
              <a:avLst/>
            </a:prstTxWarp>
            <a:spAutoFit/>
          </a:bodyPr>
          <a:lstStyle/>
          <a:p>
            <a:endParaRPr lang="en-US">
              <a:latin typeface="18 VAG Rounded Light   02390"/>
            </a:endParaRPr>
          </a:p>
        </p:txBody>
      </p:sp>
      <p:sp>
        <p:nvSpPr>
          <p:cNvPr id="3108931" name="Line 67"/>
          <p:cNvSpPr>
            <a:spLocks noChangeShapeType="1"/>
          </p:cNvSpPr>
          <p:nvPr/>
        </p:nvSpPr>
        <p:spPr bwMode="auto">
          <a:xfrm>
            <a:off x="2362200" y="1371600"/>
            <a:ext cx="1295400" cy="0"/>
          </a:xfrm>
          <a:prstGeom prst="line">
            <a:avLst/>
          </a:prstGeom>
          <a:noFill/>
          <a:ln w="57150">
            <a:solidFill>
              <a:schemeClr val="accent6"/>
            </a:solidFill>
            <a:round/>
            <a:headEnd/>
            <a:tailEnd type="arrow" w="med" len="med"/>
          </a:ln>
          <a:effectLst/>
        </p:spPr>
        <p:txBody>
          <a:bodyPr anchor="ctr">
            <a:prstTxWarp prst="textNoShape">
              <a:avLst/>
            </a:prstTxWarp>
            <a:spAutoFit/>
          </a:bodyPr>
          <a:lstStyle/>
          <a:p>
            <a:endParaRPr lang="en-US">
              <a:latin typeface="18 VAG Rounded Light   02390"/>
            </a:endParaRPr>
          </a:p>
        </p:txBody>
      </p:sp>
      <p:sp>
        <p:nvSpPr>
          <p:cNvPr id="3108932" name="Text Box 68"/>
          <p:cNvSpPr txBox="1">
            <a:spLocks noChangeArrowheads="1"/>
          </p:cNvSpPr>
          <p:nvPr/>
        </p:nvSpPr>
        <p:spPr bwMode="auto">
          <a:xfrm>
            <a:off x="381000" y="1534180"/>
            <a:ext cx="1676400" cy="523220"/>
          </a:xfrm>
          <a:prstGeom prst="rect">
            <a:avLst/>
          </a:prstGeom>
          <a:noFill/>
          <a:ln w="12700">
            <a:noFill/>
            <a:miter lim="800000"/>
            <a:headEnd/>
            <a:tailEnd/>
          </a:ln>
          <a:effectLst/>
        </p:spPr>
        <p:txBody>
          <a:bodyPr wrap="square">
            <a:prstTxWarp prst="textNoShape">
              <a:avLst/>
            </a:prstTxWarp>
            <a:spAutoFit/>
          </a:bodyPr>
          <a:lstStyle/>
          <a:p>
            <a:pPr algn="ctr"/>
            <a:r>
              <a:rPr lang="en-US" sz="2800" dirty="0">
                <a:solidFill>
                  <a:srgbClr val="FF8000"/>
                </a:solidFill>
                <a:latin typeface="18 VAG Rounded Light   02390"/>
              </a:rPr>
              <a:t>TLB Tag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08874"/>
                                        </p:tgtEl>
                                        <p:attrNameLst>
                                          <p:attrName>style.visibility</p:attrName>
                                        </p:attrNameLst>
                                      </p:cBhvr>
                                      <p:to>
                                        <p:strVal val="visible"/>
                                      </p:to>
                                    </p:set>
                                    <p:animEffect transition="in" filter="wipe(left)">
                                      <p:cBhvr>
                                        <p:cTn id="7" dur="500"/>
                                        <p:tgtEl>
                                          <p:spTgt spid="310887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08875"/>
                                        </p:tgtEl>
                                        <p:attrNameLst>
                                          <p:attrName>style.visibility</p:attrName>
                                        </p:attrNameLst>
                                      </p:cBhvr>
                                      <p:to>
                                        <p:strVal val="visible"/>
                                      </p:to>
                                    </p:set>
                                    <p:animEffect transition="in" filter="wipe(up)">
                                      <p:cBhvr>
                                        <p:cTn id="11" dur="500"/>
                                        <p:tgtEl>
                                          <p:spTgt spid="31088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108901"/>
                                        </p:tgtEl>
                                        <p:attrNameLst>
                                          <p:attrName>style.visibility</p:attrName>
                                        </p:attrNameLst>
                                      </p:cBhvr>
                                      <p:to>
                                        <p:strVal val="visible"/>
                                      </p:to>
                                    </p:set>
                                    <p:animEffect transition="in" filter="wipe(up)">
                                      <p:cBhvr>
                                        <p:cTn id="16" dur="500"/>
                                        <p:tgtEl>
                                          <p:spTgt spid="3108901"/>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108902"/>
                                        </p:tgtEl>
                                        <p:attrNameLst>
                                          <p:attrName>style.visibility</p:attrName>
                                        </p:attrNameLst>
                                      </p:cBhvr>
                                      <p:to>
                                        <p:strVal val="visible"/>
                                      </p:to>
                                    </p:set>
                                    <p:animEffect transition="in" filter="wipe(right)">
                                      <p:cBhvr>
                                        <p:cTn id="20" dur="500"/>
                                        <p:tgtEl>
                                          <p:spTgt spid="310890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108903"/>
                                        </p:tgtEl>
                                        <p:attrNameLst>
                                          <p:attrName>style.visibility</p:attrName>
                                        </p:attrNameLst>
                                      </p:cBhvr>
                                      <p:to>
                                        <p:strVal val="visible"/>
                                      </p:to>
                                    </p:set>
                                    <p:animEffect transition="in" filter="wipe(up)">
                                      <p:cBhvr>
                                        <p:cTn id="24" dur="500"/>
                                        <p:tgtEl>
                                          <p:spTgt spid="310890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108904"/>
                                        </p:tgtEl>
                                        <p:attrNameLst>
                                          <p:attrName>style.visibility</p:attrName>
                                        </p:attrNameLst>
                                      </p:cBhvr>
                                      <p:to>
                                        <p:strVal val="visible"/>
                                      </p:to>
                                    </p:set>
                                    <p:animEffect transition="in" filter="wipe(left)">
                                      <p:cBhvr>
                                        <p:cTn id="28" dur="500"/>
                                        <p:tgtEl>
                                          <p:spTgt spid="310890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108867"/>
                                        </p:tgtEl>
                                        <p:attrNameLst>
                                          <p:attrName>style.visibility</p:attrName>
                                        </p:attrNameLst>
                                      </p:cBhvr>
                                      <p:to>
                                        <p:strVal val="visible"/>
                                      </p:to>
                                    </p:set>
                                    <p:animEffect transition="in" filter="wipe(left)">
                                      <p:cBhvr>
                                        <p:cTn id="33" dur="500"/>
                                        <p:tgtEl>
                                          <p:spTgt spid="3108867"/>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3108868"/>
                                        </p:tgtEl>
                                        <p:attrNameLst>
                                          <p:attrName>style.visibility</p:attrName>
                                        </p:attrNameLst>
                                      </p:cBhvr>
                                      <p:to>
                                        <p:strVal val="visible"/>
                                      </p:to>
                                    </p:set>
                                    <p:animEffect transition="in" filter="wipe(up)">
                                      <p:cBhvr>
                                        <p:cTn id="37" dur="500"/>
                                        <p:tgtEl>
                                          <p:spTgt spid="31088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108911"/>
                                        </p:tgtEl>
                                        <p:attrNameLst>
                                          <p:attrName>style.visibility</p:attrName>
                                        </p:attrNameLst>
                                      </p:cBhvr>
                                      <p:to>
                                        <p:strVal val="visible"/>
                                      </p:to>
                                    </p:set>
                                    <p:animEffect transition="in" filter="wipe(up)">
                                      <p:cBhvr>
                                        <p:cTn id="42" dur="500"/>
                                        <p:tgtEl>
                                          <p:spTgt spid="3108911"/>
                                        </p:tgtEl>
                                      </p:cBhvr>
                                    </p:animEffec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499"/>
                                          </p:stCondLst>
                                        </p:cTn>
                                        <p:tgtEl>
                                          <p:spTgt spid="31089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8867" grpId="0" animBg="1"/>
      <p:bldP spid="3108868" grpId="0" animBg="1"/>
      <p:bldP spid="3108874" grpId="0" animBg="1"/>
      <p:bldP spid="3108875" grpId="0" animBg="1"/>
      <p:bldP spid="3108901" grpId="0" animBg="1"/>
      <p:bldP spid="3108902" grpId="0" animBg="1"/>
      <p:bldP spid="3108903" grpId="0" animBg="1"/>
      <p:bldP spid="3108904" grpId="0" animBg="1"/>
      <p:bldP spid="3108911" grpId="0" animBg="1"/>
      <p:bldP spid="3108927"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0914" name="Rectangle 2"/>
          <p:cNvSpPr>
            <a:spLocks noGrp="1" noChangeArrowheads="1"/>
          </p:cNvSpPr>
          <p:nvPr>
            <p:ph type="title"/>
          </p:nvPr>
        </p:nvSpPr>
        <p:spPr/>
        <p:txBody>
          <a:bodyPr/>
          <a:lstStyle/>
          <a:p>
            <a:r>
              <a:rPr lang="en-US" dirty="0" smtClean="0"/>
              <a:t>Typical TLB Format</a:t>
            </a:r>
            <a:endParaRPr lang="en-US" dirty="0"/>
          </a:p>
        </p:txBody>
      </p:sp>
      <p:sp>
        <p:nvSpPr>
          <p:cNvPr id="13" name="Content Placeholder 12"/>
          <p:cNvSpPr>
            <a:spLocks noGrp="1"/>
          </p:cNvSpPr>
          <p:nvPr>
            <p:ph idx="1"/>
          </p:nvPr>
        </p:nvSpPr>
        <p:spPr>
          <a:xfrm>
            <a:off x="457200" y="1295400"/>
            <a:ext cx="8229600" cy="5410200"/>
          </a:xfrm>
        </p:spPr>
        <p:txBody>
          <a:bodyPr>
            <a:normAutofit fontScale="85000" lnSpcReduction="20000"/>
          </a:bodyPr>
          <a:lstStyle/>
          <a:p>
            <a:pPr>
              <a:buNone/>
            </a:pPr>
            <a:r>
              <a:rPr lang="en-US" sz="2400" dirty="0" smtClean="0"/>
              <a:t>Two ways of looking at it:</a:t>
            </a:r>
          </a:p>
          <a:p>
            <a:pPr>
              <a:buNone/>
            </a:pPr>
            <a:r>
              <a:rPr lang="en-US" sz="2400" dirty="0" smtClean="0"/>
              <a:t>  </a:t>
            </a:r>
          </a:p>
          <a:p>
            <a:pPr>
              <a:buNone/>
            </a:pPr>
            <a:r>
              <a:rPr lang="en-US" sz="2400" dirty="0" smtClean="0"/>
              <a:t>  Valid    Dirty </a:t>
            </a:r>
            <a:r>
              <a:rPr lang="en-US" sz="2400" dirty="0" smtClean="0"/>
              <a:t>     </a:t>
            </a:r>
            <a:r>
              <a:rPr lang="en-US" sz="2400" dirty="0" smtClean="0"/>
              <a:t>Ref         Tag               </a:t>
            </a:r>
            <a:r>
              <a:rPr lang="en-US" sz="2400" dirty="0" smtClean="0"/>
              <a:t>        Cached </a:t>
            </a:r>
            <a:r>
              <a:rPr lang="en-US" sz="2400" dirty="0" smtClean="0"/>
              <a:t>Data</a:t>
            </a:r>
          </a:p>
          <a:p>
            <a:pPr>
              <a:buNone/>
            </a:pPr>
            <a:r>
              <a:rPr lang="en-US" sz="2400" dirty="0" smtClean="0"/>
              <a:t>                                                         </a:t>
            </a:r>
            <a:r>
              <a:rPr lang="en-US" sz="2400" dirty="0" smtClean="0"/>
              <a:t>           (</a:t>
            </a:r>
            <a:r>
              <a:rPr lang="en-US" sz="2400" dirty="0" smtClean="0"/>
              <a:t>What is in the PT</a:t>
            </a:r>
            <a:r>
              <a:rPr lang="en-US" sz="2400" dirty="0" smtClean="0"/>
              <a:t>)</a:t>
            </a:r>
          </a:p>
          <a:p>
            <a:pPr>
              <a:buNone/>
            </a:pPr>
            <a:endParaRPr lang="en-US" sz="2400" dirty="0" smtClean="0"/>
          </a:p>
          <a:p>
            <a:pPr>
              <a:buNone/>
            </a:pPr>
            <a:r>
              <a:rPr lang="en-US" sz="2400" dirty="0" smtClean="0"/>
              <a:t>  </a:t>
            </a:r>
            <a:r>
              <a:rPr lang="en-US" sz="2400" dirty="0" smtClean="0"/>
              <a:t>Valid</a:t>
            </a:r>
            <a:r>
              <a:rPr lang="en-US" sz="2400" dirty="0" smtClean="0"/>
              <a:t>    </a:t>
            </a:r>
            <a:r>
              <a:rPr lang="en-US" sz="2400" dirty="0" smtClean="0"/>
              <a:t>Dirty      Ref          Tag        Dirty      Access     Physical</a:t>
            </a:r>
          </a:p>
          <a:p>
            <a:pPr>
              <a:buNone/>
            </a:pPr>
            <a:r>
              <a:rPr lang="en-US" sz="2400" dirty="0" smtClean="0"/>
              <a:t>   TLB     TLB		      TLB        Page       Rights       Page #</a:t>
            </a:r>
          </a:p>
          <a:p>
            <a:pPr>
              <a:buNone/>
            </a:pPr>
            <a:endParaRPr lang="en-US" sz="2400" dirty="0" smtClean="0"/>
          </a:p>
          <a:p>
            <a:r>
              <a:rPr lang="en-US" sz="2400" dirty="0" smtClean="0"/>
              <a:t>TLB </a:t>
            </a:r>
            <a:r>
              <a:rPr lang="en-US" sz="2400" dirty="0" smtClean="0"/>
              <a:t>just a cache on the page table mappings</a:t>
            </a:r>
            <a:endParaRPr lang="en-US" sz="2400" dirty="0" smtClean="0"/>
          </a:p>
          <a:p>
            <a:r>
              <a:rPr lang="en-US" sz="2400" dirty="0" smtClean="0"/>
              <a:t>Dirty Page: </a:t>
            </a:r>
            <a:r>
              <a:rPr lang="en-US" sz="2400" dirty="0" smtClean="0"/>
              <a:t>since use write back, need to know whether or not to write page to disk when </a:t>
            </a:r>
            <a:r>
              <a:rPr lang="en-US" sz="2400" dirty="0" smtClean="0"/>
              <a:t>replaced</a:t>
            </a:r>
          </a:p>
          <a:p>
            <a:r>
              <a:rPr lang="en-US" sz="2400" dirty="0" smtClean="0"/>
              <a:t>Dirty TLB: since we may update the “cached” data (like the </a:t>
            </a:r>
            <a:r>
              <a:rPr lang="en-US" sz="2400" dirty="0" smtClean="0"/>
              <a:t>dirty page </a:t>
            </a:r>
            <a:r>
              <a:rPr lang="en-US" sz="2400" dirty="0" smtClean="0"/>
              <a:t>bit</a:t>
            </a:r>
            <a:r>
              <a:rPr lang="en-US" sz="2400" dirty="0" smtClean="0"/>
              <a:t>), need to know if we need to write back to the page table.</a:t>
            </a:r>
            <a:endParaRPr lang="en-US" sz="2400" dirty="0" smtClean="0"/>
          </a:p>
          <a:p>
            <a:r>
              <a:rPr lang="en-US" sz="2400" dirty="0" smtClean="0"/>
              <a:t>Ref: Used to help calculate LRU on replacement </a:t>
            </a:r>
          </a:p>
          <a:p>
            <a:pPr lvl="1"/>
            <a:r>
              <a:rPr lang="en-US" sz="2000" dirty="0" smtClean="0"/>
              <a:t>Cleared by OS periodically, then checked to see if page was referenced</a:t>
            </a:r>
          </a:p>
          <a:p>
            <a:endParaRPr lang="en-US" sz="2400" dirty="0"/>
          </a:p>
        </p:txBody>
      </p:sp>
      <p:grpSp>
        <p:nvGrpSpPr>
          <p:cNvPr id="14" name="Group 13"/>
          <p:cNvGrpSpPr/>
          <p:nvPr/>
        </p:nvGrpSpPr>
        <p:grpSpPr>
          <a:xfrm>
            <a:off x="622300" y="1911350"/>
            <a:ext cx="7689850" cy="1974850"/>
            <a:chOff x="622300" y="1301750"/>
            <a:chExt cx="7689850" cy="1974850"/>
          </a:xfrm>
        </p:grpSpPr>
        <p:sp>
          <p:nvSpPr>
            <p:cNvPr id="3110915" name="Rectangle 3"/>
            <p:cNvSpPr>
              <a:spLocks noChangeArrowheads="1"/>
            </p:cNvSpPr>
            <p:nvPr/>
          </p:nvSpPr>
          <p:spPr bwMode="auto">
            <a:xfrm>
              <a:off x="628650" y="1301750"/>
              <a:ext cx="7683500" cy="197485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Light   02390"/>
              </a:endParaRPr>
            </a:p>
          </p:txBody>
        </p:sp>
        <p:sp>
          <p:nvSpPr>
            <p:cNvPr id="3110916" name="Rectangle 4"/>
            <p:cNvSpPr>
              <a:spLocks noChangeArrowheads="1"/>
            </p:cNvSpPr>
            <p:nvPr/>
          </p:nvSpPr>
          <p:spPr bwMode="auto">
            <a:xfrm>
              <a:off x="622300" y="1320800"/>
              <a:ext cx="7683500" cy="42832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l">
                <a:lnSpc>
                  <a:spcPct val="85000"/>
                </a:lnSpc>
                <a:tabLst>
                  <a:tab pos="914400" algn="ctr"/>
                  <a:tab pos="2571750" algn="ctr"/>
                  <a:tab pos="3886200" algn="ctr"/>
                  <a:tab pos="4743450" algn="ctr"/>
                  <a:tab pos="5543550" algn="ctr"/>
                  <a:tab pos="6800850" algn="ctr"/>
                </a:tabLst>
              </a:pPr>
              <a:r>
                <a:rPr lang="en-US" sz="2800" dirty="0" smtClean="0">
                  <a:solidFill>
                    <a:schemeClr val="tx1"/>
                  </a:solidFill>
                  <a:latin typeface="18 VAG Rounded Light   02390"/>
                </a:rPr>
                <a:t>	                   </a:t>
              </a:r>
              <a:endParaRPr lang="en-US" sz="2800" dirty="0">
                <a:solidFill>
                  <a:schemeClr val="tx1"/>
                </a:solidFill>
                <a:latin typeface="18 VAG Rounded Light   02390"/>
              </a:endParaRPr>
            </a:p>
          </p:txBody>
        </p:sp>
        <p:sp>
          <p:nvSpPr>
            <p:cNvPr id="3110917" name="Line 5"/>
            <p:cNvSpPr>
              <a:spLocks noChangeShapeType="1"/>
            </p:cNvSpPr>
            <p:nvPr/>
          </p:nvSpPr>
          <p:spPr bwMode="auto">
            <a:xfrm>
              <a:off x="1600200" y="1301750"/>
              <a:ext cx="0" cy="193675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10918" name="Line 6"/>
            <p:cNvSpPr>
              <a:spLocks noChangeShapeType="1"/>
            </p:cNvSpPr>
            <p:nvPr/>
          </p:nvSpPr>
          <p:spPr bwMode="auto">
            <a:xfrm>
              <a:off x="641350" y="2286000"/>
              <a:ext cx="766445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10920" name="Line 8"/>
            <p:cNvSpPr>
              <a:spLocks noChangeShapeType="1"/>
            </p:cNvSpPr>
            <p:nvPr/>
          </p:nvSpPr>
          <p:spPr bwMode="auto">
            <a:xfrm>
              <a:off x="2514600" y="1301750"/>
              <a:ext cx="0" cy="193675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10921" name="Line 9"/>
            <p:cNvSpPr>
              <a:spLocks noChangeShapeType="1"/>
            </p:cNvSpPr>
            <p:nvPr/>
          </p:nvSpPr>
          <p:spPr bwMode="auto">
            <a:xfrm>
              <a:off x="3352800" y="1301750"/>
              <a:ext cx="0" cy="193675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10922" name="Line 10"/>
            <p:cNvSpPr>
              <a:spLocks noChangeShapeType="1"/>
            </p:cNvSpPr>
            <p:nvPr/>
          </p:nvSpPr>
          <p:spPr bwMode="auto">
            <a:xfrm>
              <a:off x="4648200" y="1301750"/>
              <a:ext cx="0" cy="193675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110923" name="Line 11"/>
            <p:cNvSpPr>
              <a:spLocks noChangeShapeType="1"/>
            </p:cNvSpPr>
            <p:nvPr/>
          </p:nvSpPr>
          <p:spPr bwMode="auto">
            <a:xfrm>
              <a:off x="6858000" y="2292350"/>
              <a:ext cx="0" cy="98425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12" name="Line 11"/>
            <p:cNvSpPr>
              <a:spLocks noChangeShapeType="1"/>
            </p:cNvSpPr>
            <p:nvPr/>
          </p:nvSpPr>
          <p:spPr bwMode="auto">
            <a:xfrm>
              <a:off x="5562600" y="2286000"/>
              <a:ext cx="0" cy="9906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2962" name="Rectangle 2"/>
          <p:cNvSpPr>
            <a:spLocks noGrp="1" noChangeArrowheads="1"/>
          </p:cNvSpPr>
          <p:nvPr>
            <p:ph type="title"/>
          </p:nvPr>
        </p:nvSpPr>
        <p:spPr/>
        <p:txBody>
          <a:bodyPr/>
          <a:lstStyle/>
          <a:p>
            <a:r>
              <a:rPr lang="en-US" smtClean="0"/>
              <a:t>What if not in TLB?</a:t>
            </a:r>
            <a:endParaRPr lang="en-US"/>
          </a:p>
        </p:txBody>
      </p:sp>
      <p:sp>
        <p:nvSpPr>
          <p:cNvPr id="3112963" name="Rectangle 3"/>
          <p:cNvSpPr>
            <a:spLocks noGrp="1" noChangeArrowheads="1"/>
          </p:cNvSpPr>
          <p:nvPr>
            <p:ph type="body" idx="1"/>
          </p:nvPr>
        </p:nvSpPr>
        <p:spPr/>
        <p:txBody>
          <a:bodyPr/>
          <a:lstStyle/>
          <a:p>
            <a:r>
              <a:rPr lang="en-US" dirty="0" smtClean="0"/>
              <a:t>Option 1: Hardware checks page table and loads new Page Table Entry into TLB</a:t>
            </a:r>
          </a:p>
          <a:p>
            <a:r>
              <a:rPr lang="en-US" dirty="0" smtClean="0"/>
              <a:t>Option 2: Hardware </a:t>
            </a:r>
            <a:r>
              <a:rPr lang="en-US" dirty="0" smtClean="0">
                <a:solidFill>
                  <a:schemeClr val="accent2"/>
                </a:solidFill>
              </a:rPr>
              <a:t>traps </a:t>
            </a:r>
            <a:r>
              <a:rPr lang="en-US" dirty="0" smtClean="0"/>
              <a:t>to</a:t>
            </a:r>
            <a:r>
              <a:rPr lang="en-US" dirty="0" smtClean="0"/>
              <a:t> kernel (OS), </a:t>
            </a:r>
            <a:r>
              <a:rPr lang="en-US" dirty="0" smtClean="0"/>
              <a:t>up to</a:t>
            </a:r>
            <a:r>
              <a:rPr lang="en-US" dirty="0" smtClean="0"/>
              <a:t> kernel to </a:t>
            </a:r>
            <a:r>
              <a:rPr lang="en-US" dirty="0" smtClean="0"/>
              <a:t>decide what to do</a:t>
            </a:r>
          </a:p>
          <a:p>
            <a:pPr lvl="1"/>
            <a:r>
              <a:rPr lang="en-US" dirty="0" smtClean="0"/>
              <a:t>MIPS follows Option 2: Hardware knows nothing about page table</a:t>
            </a:r>
          </a:p>
          <a:p>
            <a:pPr lvl="1"/>
            <a:r>
              <a:rPr lang="en-US" dirty="0" smtClean="0"/>
              <a:t>A trap is a synchronous exception in a user process, often resulting in the</a:t>
            </a:r>
            <a:r>
              <a:rPr lang="en-US" dirty="0" smtClean="0"/>
              <a:t> kernel taking </a:t>
            </a:r>
            <a:r>
              <a:rPr lang="en-US" dirty="0" smtClean="0"/>
              <a:t>over and performing some action before returning to the program.</a:t>
            </a:r>
          </a:p>
          <a:p>
            <a:pPr lvl="2"/>
            <a:r>
              <a:rPr lang="en-US" dirty="0" smtClean="0"/>
              <a:t>More about exceptions next lecture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5010" name="Rectangle 2"/>
          <p:cNvSpPr>
            <a:spLocks noGrp="1" noChangeArrowheads="1"/>
          </p:cNvSpPr>
          <p:nvPr>
            <p:ph type="title"/>
          </p:nvPr>
        </p:nvSpPr>
        <p:spPr/>
        <p:txBody>
          <a:bodyPr/>
          <a:lstStyle/>
          <a:p>
            <a:r>
              <a:rPr lang="en-US" smtClean="0"/>
              <a:t>What if the data is on disk?</a:t>
            </a:r>
            <a:endParaRPr lang="en-US"/>
          </a:p>
        </p:txBody>
      </p:sp>
      <p:sp>
        <p:nvSpPr>
          <p:cNvPr id="3115011" name="Rectangle 3"/>
          <p:cNvSpPr>
            <a:spLocks noGrp="1" noChangeArrowheads="1"/>
          </p:cNvSpPr>
          <p:nvPr>
            <p:ph type="body" idx="1"/>
          </p:nvPr>
        </p:nvSpPr>
        <p:spPr/>
        <p:txBody>
          <a:bodyPr/>
          <a:lstStyle/>
          <a:p>
            <a:r>
              <a:rPr lang="en-US" dirty="0" smtClean="0"/>
              <a:t>We load the page off the disk into a free block of memory, using a </a:t>
            </a:r>
            <a:r>
              <a:rPr lang="en-US" dirty="0" smtClean="0">
                <a:solidFill>
                  <a:schemeClr val="accent2"/>
                </a:solidFill>
              </a:rPr>
              <a:t>DMA transfer </a:t>
            </a:r>
            <a:r>
              <a:rPr lang="en-US" dirty="0" smtClean="0"/>
              <a:t>(Direct Memory Access – special hardware support to avoid processor) </a:t>
            </a:r>
          </a:p>
          <a:p>
            <a:pPr lvl="1"/>
            <a:r>
              <a:rPr lang="en-US" dirty="0" smtClean="0"/>
              <a:t>Meantime we switch to some other process waiting to be run</a:t>
            </a:r>
          </a:p>
          <a:p>
            <a:r>
              <a:rPr lang="en-US" dirty="0" smtClean="0"/>
              <a:t>When the DMA is complete, we get an interrupt and update the process's page table</a:t>
            </a:r>
          </a:p>
          <a:p>
            <a:pPr lvl="1"/>
            <a:r>
              <a:rPr lang="en-US" dirty="0" smtClean="0"/>
              <a:t>So when we switch back to the task, the desired data will be in memory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9" name="Group 38"/>
          <p:cNvGrpSpPr/>
          <p:nvPr/>
        </p:nvGrpSpPr>
        <p:grpSpPr>
          <a:xfrm>
            <a:off x="311150" y="1295400"/>
            <a:ext cx="8604250" cy="5257800"/>
            <a:chOff x="311150" y="990600"/>
            <a:chExt cx="8578850" cy="5715000"/>
          </a:xfrm>
        </p:grpSpPr>
        <p:sp>
          <p:nvSpPr>
            <p:cNvPr id="3044364" name="Rectangle 12"/>
            <p:cNvSpPr>
              <a:spLocks noChangeArrowheads="1"/>
            </p:cNvSpPr>
            <p:nvPr/>
          </p:nvSpPr>
          <p:spPr bwMode="auto">
            <a:xfrm>
              <a:off x="1765300" y="6189662"/>
              <a:ext cx="4699000" cy="5080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44374" name="Rectangle 22"/>
            <p:cNvSpPr>
              <a:spLocks noChangeArrowheads="1"/>
            </p:cNvSpPr>
            <p:nvPr/>
          </p:nvSpPr>
          <p:spPr bwMode="auto">
            <a:xfrm>
              <a:off x="6692900" y="6291262"/>
              <a:ext cx="2044700"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latin typeface="Arial" pitchFamily="-65" charset="0"/>
                </a:rPr>
                <a:t>Lower Level</a:t>
              </a:r>
            </a:p>
          </p:txBody>
        </p:sp>
        <p:grpSp>
          <p:nvGrpSpPr>
            <p:cNvPr id="38" name="Group 37"/>
            <p:cNvGrpSpPr/>
            <p:nvPr/>
          </p:nvGrpSpPr>
          <p:grpSpPr>
            <a:xfrm>
              <a:off x="311150" y="990600"/>
              <a:ext cx="8578850" cy="5595938"/>
              <a:chOff x="311150" y="990600"/>
              <a:chExt cx="8578850" cy="5595938"/>
            </a:xfrm>
          </p:grpSpPr>
          <p:sp>
            <p:nvSpPr>
              <p:cNvPr id="3044355" name="Rectangle 3"/>
              <p:cNvSpPr>
                <a:spLocks noChangeArrowheads="1"/>
              </p:cNvSpPr>
              <p:nvPr/>
            </p:nvSpPr>
            <p:spPr bwMode="auto">
              <a:xfrm>
                <a:off x="3251200" y="1027112"/>
                <a:ext cx="1193800" cy="431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44356" name="Rectangle 4"/>
              <p:cNvSpPr>
                <a:spLocks noChangeArrowheads="1"/>
              </p:cNvSpPr>
              <p:nvPr/>
            </p:nvSpPr>
            <p:spPr bwMode="auto">
              <a:xfrm>
                <a:off x="3321050" y="990600"/>
                <a:ext cx="996950" cy="414337"/>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err="1">
                    <a:solidFill>
                      <a:schemeClr val="tx1"/>
                    </a:solidFill>
                    <a:latin typeface="Arial" pitchFamily="-65" charset="0"/>
                  </a:rPr>
                  <a:t>Regs</a:t>
                </a:r>
                <a:endParaRPr lang="en-US" sz="2800" b="1" dirty="0">
                  <a:solidFill>
                    <a:schemeClr val="tx1"/>
                  </a:solidFill>
                  <a:latin typeface="Arial" pitchFamily="-65" charset="0"/>
                </a:endParaRPr>
              </a:p>
            </p:txBody>
          </p:sp>
          <p:sp>
            <p:nvSpPr>
              <p:cNvPr id="3044357" name="Rectangle 5"/>
              <p:cNvSpPr>
                <a:spLocks noChangeArrowheads="1"/>
              </p:cNvSpPr>
              <p:nvPr/>
            </p:nvSpPr>
            <p:spPr bwMode="auto">
              <a:xfrm>
                <a:off x="3073400" y="3052762"/>
                <a:ext cx="1708150"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Arial" pitchFamily="-65" charset="0"/>
                  </a:rPr>
                  <a:t>L2 Cache</a:t>
                </a:r>
              </a:p>
            </p:txBody>
          </p:sp>
          <p:sp>
            <p:nvSpPr>
              <p:cNvPr id="3044358" name="Rectangle 6"/>
              <p:cNvSpPr>
                <a:spLocks noChangeArrowheads="1"/>
              </p:cNvSpPr>
              <p:nvPr/>
            </p:nvSpPr>
            <p:spPr bwMode="auto">
              <a:xfrm>
                <a:off x="3168650" y="4100512"/>
                <a:ext cx="1490663"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Arial" pitchFamily="-65" charset="0"/>
                  </a:rPr>
                  <a:t>Memory</a:t>
                </a:r>
              </a:p>
            </p:txBody>
          </p:sp>
          <p:sp>
            <p:nvSpPr>
              <p:cNvPr id="3044359" name="Rectangle 7"/>
              <p:cNvSpPr>
                <a:spLocks noChangeArrowheads="1"/>
              </p:cNvSpPr>
              <p:nvPr/>
            </p:nvSpPr>
            <p:spPr bwMode="auto">
              <a:xfrm>
                <a:off x="3435350" y="5205412"/>
                <a:ext cx="877888"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Disk</a:t>
                </a:r>
              </a:p>
            </p:txBody>
          </p:sp>
          <p:sp>
            <p:nvSpPr>
              <p:cNvPr id="3044360" name="Rectangle 8"/>
              <p:cNvSpPr>
                <a:spLocks noChangeArrowheads="1"/>
              </p:cNvSpPr>
              <p:nvPr/>
            </p:nvSpPr>
            <p:spPr bwMode="auto">
              <a:xfrm>
                <a:off x="3511550" y="6172200"/>
                <a:ext cx="957263"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Tape</a:t>
                </a:r>
              </a:p>
            </p:txBody>
          </p:sp>
          <p:sp>
            <p:nvSpPr>
              <p:cNvPr id="3044361" name="Rectangle 9"/>
              <p:cNvSpPr>
                <a:spLocks noChangeArrowheads="1"/>
              </p:cNvSpPr>
              <p:nvPr/>
            </p:nvSpPr>
            <p:spPr bwMode="auto">
              <a:xfrm>
                <a:off x="2908300" y="2989262"/>
                <a:ext cx="1955800" cy="5080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44362" name="Rectangle 10"/>
              <p:cNvSpPr>
                <a:spLocks noChangeArrowheads="1"/>
              </p:cNvSpPr>
              <p:nvPr/>
            </p:nvSpPr>
            <p:spPr bwMode="auto">
              <a:xfrm>
                <a:off x="2603500" y="4056062"/>
                <a:ext cx="2870200" cy="508000"/>
              </a:xfrm>
              <a:prstGeom prst="rect">
                <a:avLst/>
              </a:prstGeom>
              <a:noFill/>
              <a:ln w="38100">
                <a:solidFill>
                  <a:schemeClr val="hlink"/>
                </a:solidFill>
                <a:miter lim="800000"/>
                <a:headEnd/>
                <a:tailEnd/>
              </a:ln>
              <a:effectLst/>
            </p:spPr>
            <p:txBody>
              <a:bodyPr wrap="none" anchor="ctr">
                <a:prstTxWarp prst="textNoShape">
                  <a:avLst/>
                </a:prstTxWarp>
              </a:bodyPr>
              <a:lstStyle/>
              <a:p>
                <a:endParaRPr lang="en-US"/>
              </a:p>
            </p:txBody>
          </p:sp>
          <p:sp>
            <p:nvSpPr>
              <p:cNvPr id="3044363" name="Rectangle 11"/>
              <p:cNvSpPr>
                <a:spLocks noChangeArrowheads="1"/>
              </p:cNvSpPr>
              <p:nvPr/>
            </p:nvSpPr>
            <p:spPr bwMode="auto">
              <a:xfrm>
                <a:off x="2070100" y="5122862"/>
                <a:ext cx="3937000" cy="508000"/>
              </a:xfrm>
              <a:prstGeom prst="rect">
                <a:avLst/>
              </a:prstGeom>
              <a:noFill/>
              <a:ln w="38100">
                <a:solidFill>
                  <a:schemeClr val="hlink"/>
                </a:solidFill>
                <a:miter lim="800000"/>
                <a:headEnd/>
                <a:tailEnd/>
              </a:ln>
              <a:effectLst/>
            </p:spPr>
            <p:txBody>
              <a:bodyPr wrap="none" anchor="ctr">
                <a:prstTxWarp prst="textNoShape">
                  <a:avLst/>
                </a:prstTxWarp>
              </a:bodyPr>
              <a:lstStyle/>
              <a:p>
                <a:endParaRPr lang="en-US"/>
              </a:p>
            </p:txBody>
          </p:sp>
          <p:sp>
            <p:nvSpPr>
              <p:cNvPr id="3044365" name="Line 13"/>
              <p:cNvSpPr>
                <a:spLocks noChangeShapeType="1"/>
              </p:cNvSpPr>
              <p:nvPr/>
            </p:nvSpPr>
            <p:spPr bwMode="auto">
              <a:xfrm>
                <a:off x="3848100" y="1447800"/>
                <a:ext cx="0" cy="5207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44366" name="Line 14"/>
              <p:cNvSpPr>
                <a:spLocks noChangeShapeType="1"/>
              </p:cNvSpPr>
              <p:nvPr/>
            </p:nvSpPr>
            <p:spPr bwMode="auto">
              <a:xfrm>
                <a:off x="3886200" y="3516312"/>
                <a:ext cx="0" cy="5207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44367" name="Line 15"/>
              <p:cNvSpPr>
                <a:spLocks noChangeShapeType="1"/>
              </p:cNvSpPr>
              <p:nvPr/>
            </p:nvSpPr>
            <p:spPr bwMode="auto">
              <a:xfrm>
                <a:off x="3886200" y="4589462"/>
                <a:ext cx="0" cy="508000"/>
              </a:xfrm>
              <a:prstGeom prst="line">
                <a:avLst/>
              </a:prstGeom>
              <a:noFill/>
              <a:ln w="38100">
                <a:solidFill>
                  <a:schemeClr val="hlink"/>
                </a:solidFill>
                <a:round/>
                <a:headEnd type="triangle" w="med" len="med"/>
                <a:tailEnd type="triangle" w="med" len="med"/>
              </a:ln>
              <a:effectLst/>
            </p:spPr>
            <p:txBody>
              <a:bodyPr wrap="none" anchor="ctr">
                <a:prstTxWarp prst="textNoShape">
                  <a:avLst/>
                </a:prstTxWarp>
              </a:bodyPr>
              <a:lstStyle/>
              <a:p>
                <a:endParaRPr lang="en-US"/>
              </a:p>
            </p:txBody>
          </p:sp>
          <p:sp>
            <p:nvSpPr>
              <p:cNvPr id="3044368" name="Line 16"/>
              <p:cNvSpPr>
                <a:spLocks noChangeShapeType="1"/>
              </p:cNvSpPr>
              <p:nvPr/>
            </p:nvSpPr>
            <p:spPr bwMode="auto">
              <a:xfrm>
                <a:off x="3886200" y="5649912"/>
                <a:ext cx="0" cy="5207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44369" name="Rectangle 17"/>
              <p:cNvSpPr>
                <a:spLocks noChangeArrowheads="1"/>
              </p:cNvSpPr>
              <p:nvPr/>
            </p:nvSpPr>
            <p:spPr bwMode="auto">
              <a:xfrm>
                <a:off x="3930650" y="1447800"/>
                <a:ext cx="2578100"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tx1"/>
                    </a:solidFill>
                    <a:latin typeface="Arial" pitchFamily="-65" charset="0"/>
                  </a:rPr>
                  <a:t>Instr. Operands</a:t>
                </a:r>
              </a:p>
            </p:txBody>
          </p:sp>
          <p:sp>
            <p:nvSpPr>
              <p:cNvPr id="3044370" name="Rectangle 18"/>
              <p:cNvSpPr>
                <a:spLocks noChangeArrowheads="1"/>
              </p:cNvSpPr>
              <p:nvPr/>
            </p:nvSpPr>
            <p:spPr bwMode="auto">
              <a:xfrm>
                <a:off x="3968750" y="3505200"/>
                <a:ext cx="1174750"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tx1"/>
                    </a:solidFill>
                    <a:latin typeface="Arial" pitchFamily="-65" charset="0"/>
                  </a:rPr>
                  <a:t>Blocks</a:t>
                </a:r>
              </a:p>
            </p:txBody>
          </p:sp>
          <p:sp>
            <p:nvSpPr>
              <p:cNvPr id="3044371" name="Rectangle 19"/>
              <p:cNvSpPr>
                <a:spLocks noChangeArrowheads="1"/>
              </p:cNvSpPr>
              <p:nvPr/>
            </p:nvSpPr>
            <p:spPr bwMode="auto">
              <a:xfrm>
                <a:off x="3968750" y="4572000"/>
                <a:ext cx="1135063"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Arial" pitchFamily="-65" charset="0"/>
                  </a:rPr>
                  <a:t>Pages</a:t>
                </a:r>
              </a:p>
            </p:txBody>
          </p:sp>
          <p:sp>
            <p:nvSpPr>
              <p:cNvPr id="3044372" name="Rectangle 20"/>
              <p:cNvSpPr>
                <a:spLocks noChangeArrowheads="1"/>
              </p:cNvSpPr>
              <p:nvPr/>
            </p:nvSpPr>
            <p:spPr bwMode="auto">
              <a:xfrm>
                <a:off x="3968750" y="5638800"/>
                <a:ext cx="877888"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Arial" pitchFamily="-65" charset="0"/>
                  </a:rPr>
                  <a:t>Files</a:t>
                </a:r>
              </a:p>
            </p:txBody>
          </p:sp>
          <p:sp>
            <p:nvSpPr>
              <p:cNvPr id="3044373" name="Rectangle 21"/>
              <p:cNvSpPr>
                <a:spLocks noChangeArrowheads="1"/>
              </p:cNvSpPr>
              <p:nvPr/>
            </p:nvSpPr>
            <p:spPr bwMode="auto">
              <a:xfrm>
                <a:off x="6845300" y="1109662"/>
                <a:ext cx="2044700"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latin typeface="Arial" pitchFamily="-65" charset="0"/>
                  </a:rPr>
                  <a:t>Upper Level</a:t>
                </a:r>
              </a:p>
            </p:txBody>
          </p:sp>
          <p:sp>
            <p:nvSpPr>
              <p:cNvPr id="3044375" name="Line 23"/>
              <p:cNvSpPr>
                <a:spLocks noChangeShapeType="1"/>
              </p:cNvSpPr>
              <p:nvPr/>
            </p:nvSpPr>
            <p:spPr bwMode="auto">
              <a:xfrm flipV="1">
                <a:off x="7219950" y="1693862"/>
                <a:ext cx="0" cy="44323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044376" name="Rectangle 24"/>
              <p:cNvSpPr>
                <a:spLocks noChangeArrowheads="1"/>
              </p:cNvSpPr>
              <p:nvPr/>
            </p:nvSpPr>
            <p:spPr bwMode="auto">
              <a:xfrm>
                <a:off x="7397750" y="1662112"/>
                <a:ext cx="1135063"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Arial" pitchFamily="-65" charset="0"/>
                  </a:rPr>
                  <a:t>Faster</a:t>
                </a:r>
              </a:p>
            </p:txBody>
          </p:sp>
          <p:sp>
            <p:nvSpPr>
              <p:cNvPr id="3044377" name="Line 25"/>
              <p:cNvSpPr>
                <a:spLocks noChangeShapeType="1"/>
              </p:cNvSpPr>
              <p:nvPr/>
            </p:nvSpPr>
            <p:spPr bwMode="auto">
              <a:xfrm>
                <a:off x="7829550" y="2087562"/>
                <a:ext cx="0" cy="37211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044378" name="Rectangle 26"/>
              <p:cNvSpPr>
                <a:spLocks noChangeArrowheads="1"/>
              </p:cNvSpPr>
              <p:nvPr/>
            </p:nvSpPr>
            <p:spPr bwMode="auto">
              <a:xfrm>
                <a:off x="7454900" y="5910262"/>
                <a:ext cx="1155700"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Arial" pitchFamily="-65" charset="0"/>
                  </a:rPr>
                  <a:t>Larger</a:t>
                </a:r>
              </a:p>
            </p:txBody>
          </p:sp>
          <p:sp>
            <p:nvSpPr>
              <p:cNvPr id="3044379" name="Rectangle 27"/>
              <p:cNvSpPr>
                <a:spLocks noChangeArrowheads="1"/>
              </p:cNvSpPr>
              <p:nvPr/>
            </p:nvSpPr>
            <p:spPr bwMode="auto">
              <a:xfrm>
                <a:off x="3206750" y="2005012"/>
                <a:ext cx="1193800"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a:solidFill>
                      <a:schemeClr val="tx1"/>
                    </a:solidFill>
                    <a:latin typeface="Arial" pitchFamily="-65" charset="0"/>
                  </a:rPr>
                  <a:t>Cache</a:t>
                </a:r>
              </a:p>
            </p:txBody>
          </p:sp>
          <p:sp>
            <p:nvSpPr>
              <p:cNvPr id="3044380" name="Rectangle 28"/>
              <p:cNvSpPr>
                <a:spLocks noChangeArrowheads="1"/>
              </p:cNvSpPr>
              <p:nvPr/>
            </p:nvSpPr>
            <p:spPr bwMode="auto">
              <a:xfrm>
                <a:off x="3155950" y="1960562"/>
                <a:ext cx="1517650" cy="5080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44381" name="Line 29"/>
              <p:cNvSpPr>
                <a:spLocks noChangeShapeType="1"/>
              </p:cNvSpPr>
              <p:nvPr/>
            </p:nvSpPr>
            <p:spPr bwMode="auto">
              <a:xfrm>
                <a:off x="3886200" y="2487612"/>
                <a:ext cx="0" cy="52070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44382" name="Rectangle 30"/>
              <p:cNvSpPr>
                <a:spLocks noChangeArrowheads="1"/>
              </p:cNvSpPr>
              <p:nvPr/>
            </p:nvSpPr>
            <p:spPr bwMode="auto">
              <a:xfrm>
                <a:off x="3949700" y="2500312"/>
                <a:ext cx="1174750" cy="41433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Arial" pitchFamily="-65" charset="0"/>
                  </a:rPr>
                  <a:t>Blocks</a:t>
                </a:r>
              </a:p>
            </p:txBody>
          </p:sp>
          <p:grpSp>
            <p:nvGrpSpPr>
              <p:cNvPr id="2" name="Group 31"/>
              <p:cNvGrpSpPr>
                <a:grpSpLocks/>
              </p:cNvGrpSpPr>
              <p:nvPr/>
            </p:nvGrpSpPr>
            <p:grpSpPr bwMode="auto">
              <a:xfrm>
                <a:off x="311150" y="1852612"/>
                <a:ext cx="2406650" cy="2317750"/>
                <a:chOff x="196" y="1008"/>
                <a:chExt cx="1516" cy="1460"/>
              </a:xfrm>
            </p:grpSpPr>
            <p:sp>
              <p:nvSpPr>
                <p:cNvPr id="3044384" name="Rectangle 32"/>
                <p:cNvSpPr>
                  <a:spLocks noChangeArrowheads="1"/>
                </p:cNvSpPr>
                <p:nvPr/>
              </p:nvSpPr>
              <p:spPr bwMode="auto">
                <a:xfrm>
                  <a:off x="196" y="1680"/>
                  <a:ext cx="902" cy="26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latin typeface="Arial" pitchFamily="-65" charset="0"/>
                    </a:rPr>
                    <a:t>Thus far</a:t>
                  </a:r>
                </a:p>
              </p:txBody>
            </p:sp>
            <p:sp>
              <p:nvSpPr>
                <p:cNvPr id="3044385" name="Rectangle 33"/>
                <p:cNvSpPr>
                  <a:spLocks noChangeArrowheads="1"/>
                </p:cNvSpPr>
                <p:nvPr/>
              </p:nvSpPr>
              <p:spPr bwMode="auto">
                <a:xfrm>
                  <a:off x="960" y="1008"/>
                  <a:ext cx="752" cy="146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7500" dirty="0">
                      <a:latin typeface="Times New Roman" pitchFamily="-65" charset="0"/>
                    </a:rPr>
                    <a:t>{</a:t>
                  </a:r>
                  <a:endParaRPr lang="en-US" sz="2800" dirty="0">
                    <a:latin typeface="Arial" pitchFamily="-65" charset="0"/>
                  </a:endParaRPr>
                </a:p>
              </p:txBody>
            </p:sp>
          </p:grpSp>
          <p:grpSp>
            <p:nvGrpSpPr>
              <p:cNvPr id="3" name="Group 34"/>
              <p:cNvGrpSpPr>
                <a:grpSpLocks/>
              </p:cNvGrpSpPr>
              <p:nvPr/>
            </p:nvGrpSpPr>
            <p:grpSpPr bwMode="auto">
              <a:xfrm>
                <a:off x="317500" y="4157662"/>
                <a:ext cx="1868488" cy="1376363"/>
                <a:chOff x="200" y="2460"/>
                <a:chExt cx="1177" cy="867"/>
              </a:xfrm>
            </p:grpSpPr>
            <p:sp>
              <p:nvSpPr>
                <p:cNvPr id="3044387" name="Rectangle 35"/>
                <p:cNvSpPr>
                  <a:spLocks noChangeArrowheads="1"/>
                </p:cNvSpPr>
                <p:nvPr/>
              </p:nvSpPr>
              <p:spPr bwMode="auto">
                <a:xfrm>
                  <a:off x="928" y="2460"/>
                  <a:ext cx="449" cy="816"/>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9600">
                      <a:latin typeface="Times New Roman" pitchFamily="-65" charset="0"/>
                    </a:rPr>
                    <a:t>{</a:t>
                  </a:r>
                  <a:endParaRPr lang="en-US" sz="2800">
                    <a:latin typeface="Arial" pitchFamily="-65" charset="0"/>
                  </a:endParaRPr>
                </a:p>
              </p:txBody>
            </p:sp>
            <p:sp>
              <p:nvSpPr>
                <p:cNvPr id="3044388" name="Rectangle 36"/>
                <p:cNvSpPr>
                  <a:spLocks noChangeArrowheads="1"/>
                </p:cNvSpPr>
                <p:nvPr/>
              </p:nvSpPr>
              <p:spPr bwMode="auto">
                <a:xfrm>
                  <a:off x="200" y="2608"/>
                  <a:ext cx="889" cy="71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latin typeface="Arial" pitchFamily="-65" charset="0"/>
                    </a:rPr>
                    <a:t>Next:</a:t>
                  </a:r>
                </a:p>
                <a:p>
                  <a:pPr>
                    <a:lnSpc>
                      <a:spcPct val="85000"/>
                    </a:lnSpc>
                  </a:pPr>
                  <a:r>
                    <a:rPr lang="en-US" sz="2800">
                      <a:latin typeface="Arial" pitchFamily="-65" charset="0"/>
                    </a:rPr>
                    <a:t>Virtual</a:t>
                  </a:r>
                </a:p>
                <a:p>
                  <a:pPr>
                    <a:lnSpc>
                      <a:spcPct val="85000"/>
                    </a:lnSpc>
                  </a:pPr>
                  <a:r>
                    <a:rPr lang="en-US" sz="2800">
                      <a:latin typeface="Arial" pitchFamily="-65" charset="0"/>
                    </a:rPr>
                    <a:t>Memory</a:t>
                  </a:r>
                </a:p>
              </p:txBody>
            </p:sp>
          </p:grpSp>
        </p:grpSp>
      </p:grpSp>
      <p:sp>
        <p:nvSpPr>
          <p:cNvPr id="37" name="Title 36"/>
          <p:cNvSpPr>
            <a:spLocks noGrp="1"/>
          </p:cNvSpPr>
          <p:nvPr>
            <p:ph type="title"/>
          </p:nvPr>
        </p:nvSpPr>
        <p:spPr/>
        <p:txBody>
          <a:bodyPr/>
          <a:lstStyle/>
          <a:p>
            <a:r>
              <a:rPr lang="en-US" sz="3600" dirty="0" smtClean="0"/>
              <a:t>Another View of the Memory Hierarchy</a:t>
            </a:r>
            <a:endParaRPr lang="en-US" sz="3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7058" name="Rectangle 2"/>
          <p:cNvSpPr>
            <a:spLocks noGrp="1" noChangeArrowheads="1"/>
          </p:cNvSpPr>
          <p:nvPr>
            <p:ph type="title"/>
          </p:nvPr>
        </p:nvSpPr>
        <p:spPr/>
        <p:txBody>
          <a:bodyPr/>
          <a:lstStyle/>
          <a:p>
            <a:r>
              <a:rPr lang="en-US" sz="3600" dirty="0" smtClean="0"/>
              <a:t>What if we don’t have enough memory?</a:t>
            </a:r>
            <a:endParaRPr lang="en-US" sz="3600" dirty="0"/>
          </a:p>
        </p:txBody>
      </p:sp>
      <p:sp>
        <p:nvSpPr>
          <p:cNvPr id="3117059" name="Rectangle 3"/>
          <p:cNvSpPr>
            <a:spLocks noGrp="1" noChangeArrowheads="1"/>
          </p:cNvSpPr>
          <p:nvPr>
            <p:ph type="body" idx="1"/>
          </p:nvPr>
        </p:nvSpPr>
        <p:spPr/>
        <p:txBody>
          <a:bodyPr>
            <a:normAutofit lnSpcReduction="10000"/>
          </a:bodyPr>
          <a:lstStyle/>
          <a:p>
            <a:r>
              <a:rPr lang="en-US" dirty="0" smtClean="0"/>
              <a:t>We chose some other page belonging to a program and transfer it onto the disk if it is dirty</a:t>
            </a:r>
          </a:p>
          <a:p>
            <a:pPr lvl="1"/>
            <a:r>
              <a:rPr lang="en-US" dirty="0" smtClean="0"/>
              <a:t>If clean (disk copy is up-to-date), </a:t>
            </a:r>
            <a:br>
              <a:rPr lang="en-US" dirty="0" smtClean="0"/>
            </a:br>
            <a:r>
              <a:rPr lang="en-US" dirty="0" smtClean="0"/>
              <a:t>just overwrite that data in memory</a:t>
            </a:r>
          </a:p>
          <a:p>
            <a:pPr lvl="1"/>
            <a:r>
              <a:rPr lang="en-US" dirty="0" smtClean="0"/>
              <a:t>We chose the page to evict based on replacement policy (e.g., LRU)</a:t>
            </a:r>
          </a:p>
          <a:p>
            <a:r>
              <a:rPr lang="en-US" dirty="0" smtClean="0"/>
              <a:t>And update that program's page table to reflect the fact that its memory moved somewhere else</a:t>
            </a:r>
          </a:p>
          <a:p>
            <a:r>
              <a:rPr lang="en-US" dirty="0" smtClean="0"/>
              <a:t>If continuously swap between disk and memory, called </a:t>
            </a:r>
            <a:r>
              <a:rPr lang="en-US" dirty="0" smtClean="0">
                <a:solidFill>
                  <a:schemeClr val="accent2"/>
                </a:solidFill>
              </a:rPr>
              <a:t>Thrashing </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0130" name="Rectangle 2"/>
          <p:cNvSpPr>
            <a:spLocks noGrp="1" noChangeArrowheads="1"/>
          </p:cNvSpPr>
          <p:nvPr>
            <p:ph type="title"/>
          </p:nvPr>
        </p:nvSpPr>
        <p:spPr/>
        <p:txBody>
          <a:bodyPr/>
          <a:lstStyle/>
          <a:p>
            <a:r>
              <a:rPr lang="en-US" smtClean="0"/>
              <a:t>Question  (1/3)</a:t>
            </a:r>
            <a:endParaRPr lang="en-US"/>
          </a:p>
        </p:txBody>
      </p:sp>
      <p:sp>
        <p:nvSpPr>
          <p:cNvPr id="3120131" name="Rectangle 3"/>
          <p:cNvSpPr>
            <a:spLocks noGrp="1" noChangeArrowheads="1"/>
          </p:cNvSpPr>
          <p:nvPr>
            <p:ph type="body" idx="1"/>
          </p:nvPr>
        </p:nvSpPr>
        <p:spPr>
          <a:xfrm>
            <a:off x="457200" y="1109662"/>
            <a:ext cx="8229600" cy="5213350"/>
          </a:xfrm>
        </p:spPr>
        <p:txBody>
          <a:bodyPr/>
          <a:lstStyle/>
          <a:p>
            <a:r>
              <a:rPr lang="en-US" dirty="0" smtClean="0"/>
              <a:t>40-bit virtual address, 16 KB page</a:t>
            </a:r>
          </a:p>
          <a:p>
            <a:endParaRPr lang="en-US" dirty="0" smtClean="0"/>
          </a:p>
          <a:p>
            <a:r>
              <a:rPr lang="en-US" dirty="0" smtClean="0"/>
              <a:t>36-bit physical address</a:t>
            </a:r>
          </a:p>
          <a:p>
            <a:endParaRPr lang="en-US" dirty="0" smtClean="0"/>
          </a:p>
          <a:p>
            <a:r>
              <a:rPr lang="en-US" dirty="0" smtClean="0"/>
              <a:t>Number of bits in </a:t>
            </a:r>
            <a:br>
              <a:rPr lang="en-US" dirty="0" smtClean="0"/>
            </a:br>
            <a:r>
              <a:rPr lang="en-US" dirty="0" smtClean="0"/>
              <a:t>Virtual Page Number/Page offset, </a:t>
            </a:r>
            <a:br>
              <a:rPr lang="en-US" dirty="0" smtClean="0"/>
            </a:br>
            <a:r>
              <a:rPr lang="en-US" dirty="0" smtClean="0"/>
              <a:t>Physical Page Number/Page offset?</a:t>
            </a:r>
            <a:endParaRPr lang="en-US" dirty="0"/>
          </a:p>
        </p:txBody>
      </p:sp>
      <p:sp>
        <p:nvSpPr>
          <p:cNvPr id="3120132" name="Rectangle 4"/>
          <p:cNvSpPr>
            <a:spLocks noChangeArrowheads="1"/>
          </p:cNvSpPr>
          <p:nvPr/>
        </p:nvSpPr>
        <p:spPr bwMode="auto">
          <a:xfrm>
            <a:off x="304800" y="1643062"/>
            <a:ext cx="76200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0133" name="Line 5"/>
          <p:cNvSpPr>
            <a:spLocks noChangeShapeType="1"/>
          </p:cNvSpPr>
          <p:nvPr/>
        </p:nvSpPr>
        <p:spPr bwMode="auto">
          <a:xfrm>
            <a:off x="5181600" y="1643062"/>
            <a:ext cx="0" cy="5334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20134" name="Text Box 6"/>
          <p:cNvSpPr txBox="1">
            <a:spLocks noChangeArrowheads="1"/>
          </p:cNvSpPr>
          <p:nvPr/>
        </p:nvSpPr>
        <p:spPr bwMode="auto">
          <a:xfrm>
            <a:off x="5181600" y="1719262"/>
            <a:ext cx="2513013" cy="396875"/>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tx1"/>
                </a:solidFill>
              </a:rPr>
              <a:t>Page Offset</a:t>
            </a:r>
            <a:r>
              <a:rPr lang="en-US" sz="2000" b="1"/>
              <a:t> </a:t>
            </a:r>
            <a:r>
              <a:rPr lang="en-US" sz="2000" b="1">
                <a:solidFill>
                  <a:schemeClr val="tx1"/>
                </a:solidFill>
              </a:rPr>
              <a:t>(</a:t>
            </a:r>
            <a:r>
              <a:rPr lang="en-US" sz="2000" b="1"/>
              <a:t>?</a:t>
            </a:r>
            <a:r>
              <a:rPr lang="en-US" sz="2000" b="1">
                <a:solidFill>
                  <a:schemeClr val="tx1"/>
                </a:solidFill>
              </a:rPr>
              <a:t> bits)</a:t>
            </a:r>
            <a:endParaRPr lang="en-US" sz="2000" b="1"/>
          </a:p>
        </p:txBody>
      </p:sp>
      <p:sp>
        <p:nvSpPr>
          <p:cNvPr id="3120135" name="Text Box 7"/>
          <p:cNvSpPr txBox="1">
            <a:spLocks noChangeArrowheads="1"/>
          </p:cNvSpPr>
          <p:nvPr/>
        </p:nvSpPr>
        <p:spPr bwMode="auto">
          <a:xfrm>
            <a:off x="1066800" y="1719262"/>
            <a:ext cx="3598863" cy="396875"/>
          </a:xfrm>
          <a:prstGeom prst="rect">
            <a:avLst/>
          </a:prstGeom>
          <a:noFill/>
          <a:ln w="12700">
            <a:noFill/>
            <a:miter lim="800000"/>
            <a:headEnd/>
            <a:tailEnd/>
          </a:ln>
          <a:effectLst/>
        </p:spPr>
        <p:txBody>
          <a:bodyPr wrap="none">
            <a:prstTxWarp prst="textNoShape">
              <a:avLst/>
            </a:prstTxWarp>
            <a:spAutoFit/>
          </a:bodyPr>
          <a:lstStyle/>
          <a:p>
            <a:pPr algn="l"/>
            <a:r>
              <a:rPr lang="en-US" sz="2000" b="1"/>
              <a:t>Virtual </a:t>
            </a:r>
            <a:r>
              <a:rPr lang="en-US" sz="2000" b="1">
                <a:solidFill>
                  <a:schemeClr val="tx1"/>
                </a:solidFill>
              </a:rPr>
              <a:t>Page Number</a:t>
            </a:r>
            <a:r>
              <a:rPr lang="en-US" sz="2000" b="1"/>
              <a:t> </a:t>
            </a:r>
            <a:r>
              <a:rPr lang="en-US" sz="2000" b="1">
                <a:solidFill>
                  <a:schemeClr val="tx1"/>
                </a:solidFill>
              </a:rPr>
              <a:t>(</a:t>
            </a:r>
            <a:r>
              <a:rPr lang="en-US" sz="2000" b="1"/>
              <a:t>?</a:t>
            </a:r>
            <a:r>
              <a:rPr lang="en-US" sz="2000" b="1">
                <a:solidFill>
                  <a:schemeClr val="tx1"/>
                </a:solidFill>
              </a:rPr>
              <a:t> bits)</a:t>
            </a:r>
            <a:endParaRPr lang="en-US" sz="2000" b="1"/>
          </a:p>
        </p:txBody>
      </p:sp>
      <p:sp>
        <p:nvSpPr>
          <p:cNvPr id="3120136" name="Rectangle 8"/>
          <p:cNvSpPr>
            <a:spLocks noChangeArrowheads="1"/>
          </p:cNvSpPr>
          <p:nvPr/>
        </p:nvSpPr>
        <p:spPr bwMode="auto">
          <a:xfrm>
            <a:off x="533400" y="2786062"/>
            <a:ext cx="73914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0137" name="Line 9"/>
          <p:cNvSpPr>
            <a:spLocks noChangeShapeType="1"/>
          </p:cNvSpPr>
          <p:nvPr/>
        </p:nvSpPr>
        <p:spPr bwMode="auto">
          <a:xfrm>
            <a:off x="5167313" y="2786062"/>
            <a:ext cx="0" cy="5334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20138" name="Text Box 10"/>
          <p:cNvSpPr txBox="1">
            <a:spLocks noChangeArrowheads="1"/>
          </p:cNvSpPr>
          <p:nvPr/>
        </p:nvSpPr>
        <p:spPr bwMode="auto">
          <a:xfrm>
            <a:off x="5167313" y="2862262"/>
            <a:ext cx="2513012" cy="396875"/>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tx1"/>
                </a:solidFill>
              </a:rPr>
              <a:t>Page Offset (</a:t>
            </a:r>
            <a:r>
              <a:rPr lang="en-US" sz="2000" b="1"/>
              <a:t>?</a:t>
            </a:r>
            <a:r>
              <a:rPr lang="en-US" sz="2000" b="1">
                <a:solidFill>
                  <a:schemeClr val="tx1"/>
                </a:solidFill>
              </a:rPr>
              <a:t> bits)</a:t>
            </a:r>
            <a:endParaRPr lang="en-US" sz="2000" b="1"/>
          </a:p>
        </p:txBody>
      </p:sp>
      <p:sp>
        <p:nvSpPr>
          <p:cNvPr id="3120139" name="Text Box 11"/>
          <p:cNvSpPr txBox="1">
            <a:spLocks noChangeArrowheads="1"/>
          </p:cNvSpPr>
          <p:nvPr/>
        </p:nvSpPr>
        <p:spPr bwMode="auto">
          <a:xfrm>
            <a:off x="990600" y="2862262"/>
            <a:ext cx="3840163" cy="396875"/>
          </a:xfrm>
          <a:prstGeom prst="rect">
            <a:avLst/>
          </a:prstGeom>
          <a:noFill/>
          <a:ln w="12700">
            <a:noFill/>
            <a:miter lim="800000"/>
            <a:headEnd/>
            <a:tailEnd/>
          </a:ln>
          <a:effectLst/>
        </p:spPr>
        <p:txBody>
          <a:bodyPr wrap="none">
            <a:prstTxWarp prst="textNoShape">
              <a:avLst/>
            </a:prstTxWarp>
            <a:spAutoFit/>
          </a:bodyPr>
          <a:lstStyle/>
          <a:p>
            <a:pPr algn="l"/>
            <a:r>
              <a:rPr lang="en-US" sz="2000" b="1"/>
              <a:t>Physical </a:t>
            </a:r>
            <a:r>
              <a:rPr lang="en-US" sz="2000" b="1">
                <a:solidFill>
                  <a:schemeClr val="tx1"/>
                </a:solidFill>
              </a:rPr>
              <a:t>Page Number (</a:t>
            </a:r>
            <a:r>
              <a:rPr lang="en-US" sz="2000" b="1"/>
              <a:t>?</a:t>
            </a:r>
            <a:r>
              <a:rPr lang="en-US" sz="2000" b="1">
                <a:solidFill>
                  <a:schemeClr val="tx1"/>
                </a:solidFill>
              </a:rPr>
              <a:t> bits)</a:t>
            </a:r>
          </a:p>
        </p:txBody>
      </p:sp>
      <p:sp>
        <p:nvSpPr>
          <p:cNvPr id="3120140" name="Rectangle 12"/>
          <p:cNvSpPr>
            <a:spLocks noChangeArrowheads="1"/>
          </p:cNvSpPr>
          <p:nvPr/>
        </p:nvSpPr>
        <p:spPr bwMode="auto">
          <a:xfrm>
            <a:off x="1066800" y="4157662"/>
            <a:ext cx="7315200" cy="2243138"/>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gn="l">
              <a:lnSpc>
                <a:spcPct val="85000"/>
              </a:lnSpc>
              <a:spcBef>
                <a:spcPct val="65000"/>
              </a:spcBef>
              <a:buSzPct val="100000"/>
              <a:buFont typeface="Times" pitchFamily="-65" charset="0"/>
              <a:buNone/>
            </a:pPr>
            <a:endParaRPr lang="en-US" sz="2400" b="1" dirty="0">
              <a:solidFill>
                <a:schemeClr val="tx1"/>
              </a:solidFill>
            </a:endParaRPr>
          </a:p>
          <a:p>
            <a:pPr marL="203200" indent="-203200" algn="l">
              <a:lnSpc>
                <a:spcPct val="75000"/>
              </a:lnSpc>
              <a:spcBef>
                <a:spcPct val="65000"/>
              </a:spcBef>
              <a:buSzPct val="100000"/>
              <a:buFont typeface="Times" pitchFamily="-65" charset="0"/>
              <a:buNone/>
            </a:pPr>
            <a:r>
              <a:rPr lang="en-US" sz="2400" b="1" dirty="0">
                <a:solidFill>
                  <a:schemeClr val="tx1"/>
                </a:solidFill>
                <a:latin typeface="Courier" pitchFamily="-65" charset="0"/>
              </a:rPr>
              <a:t>	1:</a:t>
            </a:r>
            <a:r>
              <a:rPr lang="en-US" sz="2800" b="1" dirty="0">
                <a:solidFill>
                  <a:schemeClr val="tx1"/>
                </a:solidFill>
                <a:latin typeface="Courier New" pitchFamily="-65" charset="0"/>
              </a:rPr>
              <a:t> </a:t>
            </a:r>
            <a:r>
              <a:rPr lang="en-US" sz="2800" b="1" dirty="0">
                <a:solidFill>
                  <a:schemeClr val="tx1"/>
                </a:solidFill>
              </a:rPr>
              <a:t>22/18 (VPN/PO), 22/14 (PPN/PO)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2:</a:t>
            </a:r>
            <a:r>
              <a:rPr lang="en-US" sz="2800" b="1" dirty="0">
                <a:solidFill>
                  <a:schemeClr val="tx1"/>
                </a:solidFill>
                <a:latin typeface="Courier New" pitchFamily="-65" charset="0"/>
              </a:rPr>
              <a:t> </a:t>
            </a:r>
            <a:r>
              <a:rPr lang="en-US" sz="2800" b="1" dirty="0">
                <a:solidFill>
                  <a:schemeClr val="tx1"/>
                </a:solidFill>
              </a:rPr>
              <a:t>24/16, 20/16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3:</a:t>
            </a:r>
            <a:r>
              <a:rPr lang="en-US" sz="2800" b="1" dirty="0">
                <a:solidFill>
                  <a:schemeClr val="tx1"/>
                </a:solidFill>
                <a:latin typeface="Courier New" pitchFamily="-65" charset="0"/>
              </a:rPr>
              <a:t> </a:t>
            </a:r>
            <a:r>
              <a:rPr lang="en-US" sz="2800" b="1" dirty="0">
                <a:solidFill>
                  <a:schemeClr val="tx1"/>
                </a:solidFill>
              </a:rPr>
              <a:t>26/14, 22/14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4:</a:t>
            </a:r>
            <a:r>
              <a:rPr lang="en-US" sz="2800" b="1" dirty="0">
                <a:solidFill>
                  <a:schemeClr val="tx1"/>
                </a:solidFill>
                <a:latin typeface="Courier New" pitchFamily="-65" charset="0"/>
              </a:rPr>
              <a:t> </a:t>
            </a:r>
            <a:r>
              <a:rPr lang="en-US" sz="2800" b="1" dirty="0">
                <a:solidFill>
                  <a:schemeClr val="tx1"/>
                </a:solidFill>
              </a:rPr>
              <a:t>26/14, 26/10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5:</a:t>
            </a:r>
            <a:r>
              <a:rPr lang="en-US" sz="2800" b="1" dirty="0">
                <a:solidFill>
                  <a:schemeClr val="tx1"/>
                </a:solidFill>
                <a:latin typeface="Courier New" pitchFamily="-65" charset="0"/>
              </a:rPr>
              <a:t> </a:t>
            </a:r>
            <a:r>
              <a:rPr lang="en-US" sz="2800" b="1" dirty="0">
                <a:solidFill>
                  <a:schemeClr val="tx1"/>
                </a:solidFill>
              </a:rPr>
              <a:t>28/12, 24/12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457200" y="1066800"/>
            <a:ext cx="8229600" cy="5289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65" charset="2"/>
              <a:buChar char=""/>
              <a:tabLst/>
              <a:defRPr/>
            </a:pPr>
            <a:r>
              <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rPr>
              <a:t>40-bit virtual address, 16 </a:t>
            </a:r>
            <a:r>
              <a:rPr kumimoji="0" lang="en-US" sz="3000" b="0" i="0" u="none" strike="noStrike" kern="1200" cap="none" spc="0" normalizeH="0" baseline="0" noProof="0" dirty="0" err="1" smtClean="0">
                <a:ln>
                  <a:noFill/>
                </a:ln>
                <a:solidFill>
                  <a:schemeClr val="tx1"/>
                </a:solidFill>
                <a:effectLst/>
                <a:uLnTx/>
                <a:uFillTx/>
                <a:latin typeface="18 VAG Rounded Bold   07390"/>
                <a:ea typeface="ＭＳ Ｐゴシック" charset="-128"/>
                <a:cs typeface="ＭＳ Ｐゴシック" charset="-128"/>
              </a:rPr>
              <a:t>KbiB</a:t>
            </a:r>
            <a:r>
              <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rPr>
              <a:t> </a:t>
            </a:r>
            <a:r>
              <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rPr>
              <a:t>page</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65" charset="2"/>
              <a:buChar char=""/>
              <a:tabLst/>
              <a:defRPr/>
            </a:pPr>
            <a:endPar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endParaRP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65" charset="2"/>
              <a:buChar char=""/>
              <a:tabLst/>
              <a:defRPr/>
            </a:pPr>
            <a:r>
              <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rPr>
              <a:t>36-bit physical address</a:t>
            </a: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65" charset="2"/>
              <a:buChar char=""/>
              <a:tabLst/>
              <a:defRPr/>
            </a:pPr>
            <a:endPar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endParaRPr>
          </a:p>
          <a:p>
            <a:pPr marL="411163" marR="0" lvl="0" indent="-342900" algn="l" defTabSz="914400" rtl="0" eaLnBrk="0" fontAlgn="base" latinLnBrk="0" hangingPunct="0">
              <a:lnSpc>
                <a:spcPct val="100000"/>
              </a:lnSpc>
              <a:spcBef>
                <a:spcPts val="700"/>
              </a:spcBef>
              <a:spcAft>
                <a:spcPct val="0"/>
              </a:spcAft>
              <a:buClr>
                <a:schemeClr val="tx2"/>
              </a:buClr>
              <a:buSzPct val="95000"/>
              <a:buFont typeface="Wingdings" pitchFamily="-65" charset="2"/>
              <a:buChar char=""/>
              <a:tabLst/>
              <a:defRPr/>
            </a:pPr>
            <a:r>
              <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rPr>
              <a:t>Number of bits in </a:t>
            </a:r>
            <a:br>
              <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rPr>
            </a:br>
            <a:r>
              <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rPr>
              <a:t>Virtual Page Number/Page offset, </a:t>
            </a:r>
            <a:br>
              <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rPr>
            </a:br>
            <a:r>
              <a:rPr kumimoji="0" lang="en-US" sz="3000" b="0" i="0" u="none" strike="noStrike" kern="1200" cap="none" spc="0" normalizeH="0" baseline="0" noProof="0" dirty="0" smtClean="0">
                <a:ln>
                  <a:noFill/>
                </a:ln>
                <a:solidFill>
                  <a:schemeClr val="tx1"/>
                </a:solidFill>
                <a:effectLst/>
                <a:uLnTx/>
                <a:uFillTx/>
                <a:latin typeface="18 VAG Rounded Bold   07390"/>
                <a:ea typeface="ＭＳ Ｐゴシック" charset="-128"/>
                <a:cs typeface="ＭＳ Ｐゴシック" charset="-128"/>
              </a:rPr>
              <a:t>Physical Page Number/Page offset?</a:t>
            </a:r>
            <a:endParaRPr kumimoji="0" lang="en-US" sz="30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3122178" name="Rectangle 2"/>
          <p:cNvSpPr>
            <a:spLocks noGrp="1" noChangeArrowheads="1"/>
          </p:cNvSpPr>
          <p:nvPr>
            <p:ph type="title"/>
          </p:nvPr>
        </p:nvSpPr>
        <p:spPr/>
        <p:txBody>
          <a:bodyPr/>
          <a:lstStyle/>
          <a:p>
            <a:r>
              <a:rPr lang="en-US" smtClean="0"/>
              <a:t>(1/3) Answer</a:t>
            </a:r>
            <a:endParaRPr lang="en-US"/>
          </a:p>
        </p:txBody>
      </p:sp>
      <p:sp>
        <p:nvSpPr>
          <p:cNvPr id="3122180" name="Rectangle 4"/>
          <p:cNvSpPr>
            <a:spLocks noChangeArrowheads="1"/>
          </p:cNvSpPr>
          <p:nvPr/>
        </p:nvSpPr>
        <p:spPr bwMode="auto">
          <a:xfrm>
            <a:off x="304800" y="1600200"/>
            <a:ext cx="76200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2181" name="Line 5"/>
          <p:cNvSpPr>
            <a:spLocks noChangeShapeType="1"/>
          </p:cNvSpPr>
          <p:nvPr/>
        </p:nvSpPr>
        <p:spPr bwMode="auto">
          <a:xfrm>
            <a:off x="5181600" y="1600200"/>
            <a:ext cx="0" cy="5334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22182" name="Text Box 6"/>
          <p:cNvSpPr txBox="1">
            <a:spLocks noChangeArrowheads="1"/>
          </p:cNvSpPr>
          <p:nvPr/>
        </p:nvSpPr>
        <p:spPr bwMode="auto">
          <a:xfrm>
            <a:off x="5181600" y="1676400"/>
            <a:ext cx="2218351"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Page </a:t>
            </a:r>
            <a:r>
              <a:rPr lang="en-US" sz="2000" b="1" dirty="0">
                <a:solidFill>
                  <a:schemeClr val="tx1"/>
                </a:solidFill>
              </a:rPr>
              <a:t>Offset </a:t>
            </a:r>
            <a:r>
              <a:rPr lang="en-US" sz="2000" b="1" dirty="0">
                <a:solidFill>
                  <a:schemeClr val="accent2"/>
                </a:solidFill>
              </a:rPr>
              <a:t>(14 bits)</a:t>
            </a:r>
          </a:p>
        </p:txBody>
      </p:sp>
      <p:sp>
        <p:nvSpPr>
          <p:cNvPr id="3122183" name="Text Box 7"/>
          <p:cNvSpPr txBox="1">
            <a:spLocks noChangeArrowheads="1"/>
          </p:cNvSpPr>
          <p:nvPr/>
        </p:nvSpPr>
        <p:spPr bwMode="auto">
          <a:xfrm>
            <a:off x="1066800" y="1676400"/>
            <a:ext cx="3118161"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Virtual </a:t>
            </a:r>
            <a:r>
              <a:rPr lang="en-US" sz="2000" b="1" dirty="0">
                <a:solidFill>
                  <a:schemeClr val="tx1"/>
                </a:solidFill>
              </a:rPr>
              <a:t>Page Number </a:t>
            </a:r>
            <a:r>
              <a:rPr lang="en-US" sz="2000" b="1" dirty="0">
                <a:solidFill>
                  <a:schemeClr val="accent2"/>
                </a:solidFill>
              </a:rPr>
              <a:t>(26 bits)</a:t>
            </a:r>
          </a:p>
        </p:txBody>
      </p:sp>
      <p:sp>
        <p:nvSpPr>
          <p:cNvPr id="3122184" name="Rectangle 8"/>
          <p:cNvSpPr>
            <a:spLocks noChangeArrowheads="1"/>
          </p:cNvSpPr>
          <p:nvPr/>
        </p:nvSpPr>
        <p:spPr bwMode="auto">
          <a:xfrm>
            <a:off x="533400" y="2743200"/>
            <a:ext cx="73914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2185" name="Line 9"/>
          <p:cNvSpPr>
            <a:spLocks noChangeShapeType="1"/>
          </p:cNvSpPr>
          <p:nvPr/>
        </p:nvSpPr>
        <p:spPr bwMode="auto">
          <a:xfrm>
            <a:off x="5208588" y="2743200"/>
            <a:ext cx="0" cy="5334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22186" name="Text Box 10"/>
          <p:cNvSpPr txBox="1">
            <a:spLocks noChangeArrowheads="1"/>
          </p:cNvSpPr>
          <p:nvPr/>
        </p:nvSpPr>
        <p:spPr bwMode="auto">
          <a:xfrm>
            <a:off x="5208588" y="2819400"/>
            <a:ext cx="2218351"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solidFill>
                  <a:schemeClr val="tx1"/>
                </a:solidFill>
              </a:rPr>
              <a:t>Page Offset </a:t>
            </a:r>
            <a:r>
              <a:rPr lang="en-US" sz="2000" b="1" dirty="0">
                <a:solidFill>
                  <a:schemeClr val="accent2"/>
                </a:solidFill>
              </a:rPr>
              <a:t>(14 bits)</a:t>
            </a:r>
          </a:p>
        </p:txBody>
      </p:sp>
      <p:sp>
        <p:nvSpPr>
          <p:cNvPr id="3122187" name="Text Box 11"/>
          <p:cNvSpPr txBox="1">
            <a:spLocks noChangeArrowheads="1"/>
          </p:cNvSpPr>
          <p:nvPr/>
        </p:nvSpPr>
        <p:spPr bwMode="auto">
          <a:xfrm>
            <a:off x="990600" y="2819400"/>
            <a:ext cx="3317284"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Physical </a:t>
            </a:r>
            <a:r>
              <a:rPr lang="en-US" sz="2000" b="1" dirty="0">
                <a:solidFill>
                  <a:schemeClr val="tx1"/>
                </a:solidFill>
              </a:rPr>
              <a:t>Page Number </a:t>
            </a:r>
            <a:r>
              <a:rPr lang="en-US" sz="2000" b="1" dirty="0">
                <a:solidFill>
                  <a:schemeClr val="accent2"/>
                </a:solidFill>
              </a:rPr>
              <a:t>(22 bits)</a:t>
            </a:r>
          </a:p>
        </p:txBody>
      </p:sp>
      <p:sp>
        <p:nvSpPr>
          <p:cNvPr id="3122188" name="Rectangle 12"/>
          <p:cNvSpPr>
            <a:spLocks noChangeArrowheads="1"/>
          </p:cNvSpPr>
          <p:nvPr/>
        </p:nvSpPr>
        <p:spPr bwMode="auto">
          <a:xfrm>
            <a:off x="1143000" y="5410200"/>
            <a:ext cx="3657600" cy="304800"/>
          </a:xfrm>
          <a:prstGeom prst="rect">
            <a:avLst/>
          </a:prstGeom>
          <a:noFill/>
          <a:ln w="38100">
            <a:solidFill>
              <a:srgbClr val="FFFF00"/>
            </a:solidFill>
            <a:miter lim="800000"/>
            <a:headEnd/>
            <a:tailEnd/>
          </a:ln>
          <a:effectLst/>
        </p:spPr>
        <p:txBody>
          <a:bodyPr wrap="none" anchor="ctr">
            <a:prstTxWarp prst="textNoShape">
              <a:avLst/>
            </a:prstTxWarp>
          </a:bodyPr>
          <a:lstStyle/>
          <a:p>
            <a:endParaRPr lang="en-US"/>
          </a:p>
        </p:txBody>
      </p:sp>
      <p:sp>
        <p:nvSpPr>
          <p:cNvPr id="3122189" name="Rectangle 13"/>
          <p:cNvSpPr>
            <a:spLocks noChangeArrowheads="1"/>
          </p:cNvSpPr>
          <p:nvPr/>
        </p:nvSpPr>
        <p:spPr bwMode="auto">
          <a:xfrm>
            <a:off x="1066800" y="4157662"/>
            <a:ext cx="7315200" cy="2243138"/>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gn="l">
              <a:lnSpc>
                <a:spcPct val="85000"/>
              </a:lnSpc>
              <a:spcBef>
                <a:spcPct val="65000"/>
              </a:spcBef>
              <a:buSzPct val="100000"/>
              <a:buFont typeface="Times" pitchFamily="-65" charset="0"/>
              <a:buNone/>
            </a:pPr>
            <a:endParaRPr lang="en-US" sz="2400" b="1" dirty="0">
              <a:solidFill>
                <a:schemeClr val="tx1"/>
              </a:solidFill>
            </a:endParaRPr>
          </a:p>
          <a:p>
            <a:pPr marL="203200" indent="-203200" algn="l">
              <a:lnSpc>
                <a:spcPct val="75000"/>
              </a:lnSpc>
              <a:spcBef>
                <a:spcPct val="65000"/>
              </a:spcBef>
              <a:buSzPct val="100000"/>
              <a:buFont typeface="Times" pitchFamily="-65" charset="0"/>
              <a:buNone/>
            </a:pPr>
            <a:r>
              <a:rPr lang="en-US" sz="2400" b="1" dirty="0">
                <a:solidFill>
                  <a:schemeClr val="tx1"/>
                </a:solidFill>
                <a:latin typeface="Courier" pitchFamily="-65" charset="0"/>
              </a:rPr>
              <a:t>	1:</a:t>
            </a:r>
            <a:r>
              <a:rPr lang="en-US" sz="2800" b="1" dirty="0">
                <a:solidFill>
                  <a:schemeClr val="tx1"/>
                </a:solidFill>
                <a:latin typeface="Courier New" pitchFamily="-65" charset="0"/>
              </a:rPr>
              <a:t> </a:t>
            </a:r>
            <a:r>
              <a:rPr lang="en-US" sz="2800" b="1" dirty="0">
                <a:solidFill>
                  <a:schemeClr val="tx1"/>
                </a:solidFill>
              </a:rPr>
              <a:t>22/18 (VPN/PO), 22/14 (PPN/PO)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2:</a:t>
            </a:r>
            <a:r>
              <a:rPr lang="en-US" sz="2800" b="1" dirty="0">
                <a:solidFill>
                  <a:schemeClr val="tx1"/>
                </a:solidFill>
                <a:latin typeface="Courier New" pitchFamily="-65" charset="0"/>
              </a:rPr>
              <a:t> </a:t>
            </a:r>
            <a:r>
              <a:rPr lang="en-US" sz="2800" b="1" dirty="0">
                <a:solidFill>
                  <a:schemeClr val="tx1"/>
                </a:solidFill>
              </a:rPr>
              <a:t>24/16, 20/16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3:</a:t>
            </a:r>
            <a:r>
              <a:rPr lang="en-US" sz="2800" b="1" dirty="0">
                <a:solidFill>
                  <a:schemeClr val="tx1"/>
                </a:solidFill>
                <a:latin typeface="Courier New" pitchFamily="-65" charset="0"/>
              </a:rPr>
              <a:t> </a:t>
            </a:r>
            <a:r>
              <a:rPr lang="en-US" sz="2800" b="1" dirty="0">
                <a:solidFill>
                  <a:schemeClr val="tx1"/>
                </a:solidFill>
              </a:rPr>
              <a:t>26/14, 22/14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4:</a:t>
            </a:r>
            <a:r>
              <a:rPr lang="en-US" sz="2800" b="1" dirty="0">
                <a:solidFill>
                  <a:schemeClr val="tx1"/>
                </a:solidFill>
                <a:latin typeface="Courier New" pitchFamily="-65" charset="0"/>
              </a:rPr>
              <a:t> </a:t>
            </a:r>
            <a:r>
              <a:rPr lang="en-US" sz="2800" b="1" dirty="0">
                <a:solidFill>
                  <a:schemeClr val="tx1"/>
                </a:solidFill>
              </a:rPr>
              <a:t>26/14, 26/10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5:</a:t>
            </a:r>
            <a:r>
              <a:rPr lang="en-US" sz="2800" b="1" dirty="0">
                <a:solidFill>
                  <a:schemeClr val="tx1"/>
                </a:solidFill>
                <a:latin typeface="Courier New" pitchFamily="-65" charset="0"/>
              </a:rPr>
              <a:t> </a:t>
            </a:r>
            <a:r>
              <a:rPr lang="en-US" sz="2800" b="1" dirty="0">
                <a:solidFill>
                  <a:schemeClr val="tx1"/>
                </a:solidFill>
              </a:rPr>
              <a:t>28/12, 24/12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22188"/>
                                        </p:tgtEl>
                                        <p:attrNameLst>
                                          <p:attrName>style.visibility</p:attrName>
                                        </p:attrNameLst>
                                      </p:cBhvr>
                                      <p:to>
                                        <p:strVal val="visible"/>
                                      </p:to>
                                    </p:set>
                                    <p:anim calcmode="lin" valueType="num">
                                      <p:cBhvr additive="base">
                                        <p:cTn id="7" dur="500" fill="hold"/>
                                        <p:tgtEl>
                                          <p:spTgt spid="3122188"/>
                                        </p:tgtEl>
                                        <p:attrNameLst>
                                          <p:attrName>ppt_x</p:attrName>
                                        </p:attrNameLst>
                                      </p:cBhvr>
                                      <p:tavLst>
                                        <p:tav tm="0">
                                          <p:val>
                                            <p:strVal val="#ppt_x"/>
                                          </p:val>
                                        </p:tav>
                                        <p:tav tm="100000">
                                          <p:val>
                                            <p:strVal val="#ppt_x"/>
                                          </p:val>
                                        </p:tav>
                                      </p:tavLst>
                                    </p:anim>
                                    <p:anim calcmode="lin" valueType="num">
                                      <p:cBhvr additive="base">
                                        <p:cTn id="8" dur="500" fill="hold"/>
                                        <p:tgtEl>
                                          <p:spTgt spid="3122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2188"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4226" name="Rectangle 2"/>
          <p:cNvSpPr>
            <a:spLocks noGrp="1" noChangeArrowheads="1"/>
          </p:cNvSpPr>
          <p:nvPr>
            <p:ph type="title"/>
          </p:nvPr>
        </p:nvSpPr>
        <p:spPr/>
        <p:txBody>
          <a:bodyPr/>
          <a:lstStyle/>
          <a:p>
            <a:r>
              <a:rPr lang="en-US" smtClean="0"/>
              <a:t>Question  (2/3): 40b VA, 36b PA</a:t>
            </a:r>
            <a:endParaRPr lang="en-US"/>
          </a:p>
        </p:txBody>
      </p:sp>
      <p:sp>
        <p:nvSpPr>
          <p:cNvPr id="3124227" name="Rectangle 3"/>
          <p:cNvSpPr>
            <a:spLocks noGrp="1" noChangeArrowheads="1"/>
          </p:cNvSpPr>
          <p:nvPr>
            <p:ph type="body" idx="1"/>
          </p:nvPr>
        </p:nvSpPr>
        <p:spPr>
          <a:xfrm>
            <a:off x="457200" y="1111250"/>
            <a:ext cx="8229600" cy="5213350"/>
          </a:xfrm>
        </p:spPr>
        <p:txBody>
          <a:bodyPr/>
          <a:lstStyle/>
          <a:p>
            <a:r>
              <a:rPr lang="en-US" sz="2400" dirty="0" smtClean="0"/>
              <a:t>2-way assoc. TLB, 512 entries, 40b VA:</a:t>
            </a:r>
          </a:p>
          <a:p>
            <a:endParaRPr lang="en-US" sz="2400" dirty="0" smtClean="0"/>
          </a:p>
          <a:p>
            <a:r>
              <a:rPr lang="en-US" sz="2400" dirty="0" smtClean="0"/>
              <a:t>TLB Entry: Valid bit, TLB Dirty bit, TLB LRU,</a:t>
            </a:r>
            <a:br>
              <a:rPr lang="en-US" sz="2400" dirty="0" smtClean="0"/>
            </a:br>
            <a:r>
              <a:rPr lang="en-US" sz="2400" dirty="0" smtClean="0"/>
              <a:t>Access Control (say 2 bits), </a:t>
            </a:r>
            <a:br>
              <a:rPr lang="en-US" sz="2400" dirty="0" smtClean="0"/>
            </a:br>
            <a:r>
              <a:rPr lang="en-US" sz="2400" dirty="0" smtClean="0"/>
              <a:t>Virtual Page Tag, Page Dirty bit, Physical Page Number</a:t>
            </a:r>
          </a:p>
          <a:p>
            <a:endParaRPr lang="en-US" sz="2400" dirty="0" smtClean="0"/>
          </a:p>
          <a:p>
            <a:r>
              <a:rPr lang="en-US" sz="2400" dirty="0" smtClean="0"/>
              <a:t>Number of bits in TLB Tag / Index / Entry?</a:t>
            </a:r>
            <a:endParaRPr lang="en-US" sz="2400" dirty="0"/>
          </a:p>
        </p:txBody>
      </p:sp>
      <p:sp>
        <p:nvSpPr>
          <p:cNvPr id="3124228" name="Rectangle 4"/>
          <p:cNvSpPr>
            <a:spLocks noChangeArrowheads="1"/>
          </p:cNvSpPr>
          <p:nvPr/>
        </p:nvSpPr>
        <p:spPr bwMode="auto">
          <a:xfrm>
            <a:off x="533400" y="1524000"/>
            <a:ext cx="77724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4229" name="Line 5"/>
          <p:cNvSpPr>
            <a:spLocks noChangeShapeType="1"/>
          </p:cNvSpPr>
          <p:nvPr/>
        </p:nvSpPr>
        <p:spPr bwMode="auto">
          <a:xfrm>
            <a:off x="5638800" y="1524000"/>
            <a:ext cx="0" cy="53340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3124230" name="Text Box 6"/>
          <p:cNvSpPr txBox="1">
            <a:spLocks noChangeArrowheads="1"/>
          </p:cNvSpPr>
          <p:nvPr/>
        </p:nvSpPr>
        <p:spPr bwMode="auto">
          <a:xfrm>
            <a:off x="5638800" y="1600200"/>
            <a:ext cx="2640013" cy="396875"/>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tx1"/>
                </a:solidFill>
              </a:rPr>
              <a:t>Page Offset (14 bits)</a:t>
            </a:r>
            <a:endParaRPr lang="en-US" sz="2000" b="1"/>
          </a:p>
        </p:txBody>
      </p:sp>
      <p:sp>
        <p:nvSpPr>
          <p:cNvPr id="3124231" name="Line 7"/>
          <p:cNvSpPr>
            <a:spLocks noChangeShapeType="1"/>
          </p:cNvSpPr>
          <p:nvPr/>
        </p:nvSpPr>
        <p:spPr bwMode="auto">
          <a:xfrm>
            <a:off x="3048000" y="1524000"/>
            <a:ext cx="0" cy="5334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24232" name="Text Box 8"/>
          <p:cNvSpPr txBox="1">
            <a:spLocks noChangeArrowheads="1"/>
          </p:cNvSpPr>
          <p:nvPr/>
        </p:nvSpPr>
        <p:spPr bwMode="auto">
          <a:xfrm>
            <a:off x="3124200" y="1600200"/>
            <a:ext cx="2328863" cy="396875"/>
          </a:xfrm>
          <a:prstGeom prst="rect">
            <a:avLst/>
          </a:prstGeom>
          <a:noFill/>
          <a:ln w="12700">
            <a:noFill/>
            <a:miter lim="800000"/>
            <a:headEnd/>
            <a:tailEnd/>
          </a:ln>
          <a:effectLst/>
        </p:spPr>
        <p:txBody>
          <a:bodyPr wrap="none">
            <a:prstTxWarp prst="textNoShape">
              <a:avLst/>
            </a:prstTxWarp>
            <a:spAutoFit/>
          </a:bodyPr>
          <a:lstStyle/>
          <a:p>
            <a:pPr algn="l"/>
            <a:r>
              <a:rPr lang="en-US" sz="2000" b="1"/>
              <a:t>TLB Index (? bits)</a:t>
            </a:r>
          </a:p>
        </p:txBody>
      </p:sp>
      <p:sp>
        <p:nvSpPr>
          <p:cNvPr id="3124233" name="Text Box 9"/>
          <p:cNvSpPr txBox="1">
            <a:spLocks noChangeArrowheads="1"/>
          </p:cNvSpPr>
          <p:nvPr/>
        </p:nvSpPr>
        <p:spPr bwMode="auto">
          <a:xfrm>
            <a:off x="609600" y="1600200"/>
            <a:ext cx="2117725" cy="396875"/>
          </a:xfrm>
          <a:prstGeom prst="rect">
            <a:avLst/>
          </a:prstGeom>
          <a:noFill/>
          <a:ln w="12700">
            <a:noFill/>
            <a:miter lim="800000"/>
            <a:headEnd/>
            <a:tailEnd/>
          </a:ln>
          <a:effectLst/>
        </p:spPr>
        <p:txBody>
          <a:bodyPr wrap="none">
            <a:prstTxWarp prst="textNoShape">
              <a:avLst/>
            </a:prstTxWarp>
            <a:spAutoFit/>
          </a:bodyPr>
          <a:lstStyle/>
          <a:p>
            <a:pPr algn="l"/>
            <a:r>
              <a:rPr lang="en-US" sz="2000" b="1"/>
              <a:t>TLB Tag (? bits)</a:t>
            </a:r>
          </a:p>
        </p:txBody>
      </p:sp>
      <p:sp>
        <p:nvSpPr>
          <p:cNvPr id="3124234" name="Rectangle 10"/>
          <p:cNvSpPr>
            <a:spLocks noChangeArrowheads="1"/>
          </p:cNvSpPr>
          <p:nvPr/>
        </p:nvSpPr>
        <p:spPr bwMode="auto">
          <a:xfrm>
            <a:off x="228600" y="3581400"/>
            <a:ext cx="85344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4235" name="Text Box 11"/>
          <p:cNvSpPr txBox="1">
            <a:spLocks noChangeArrowheads="1"/>
          </p:cNvSpPr>
          <p:nvPr/>
        </p:nvSpPr>
        <p:spPr bwMode="auto">
          <a:xfrm>
            <a:off x="304800" y="3657600"/>
            <a:ext cx="354013" cy="396875"/>
          </a:xfrm>
          <a:prstGeom prst="rect">
            <a:avLst/>
          </a:prstGeom>
          <a:noFill/>
          <a:ln w="12700">
            <a:noFill/>
            <a:miter lim="800000"/>
            <a:headEnd/>
            <a:tailEnd/>
          </a:ln>
          <a:effectLst/>
        </p:spPr>
        <p:txBody>
          <a:bodyPr wrap="none">
            <a:prstTxWarp prst="textNoShape">
              <a:avLst/>
            </a:prstTxWarp>
            <a:spAutoFit/>
          </a:bodyPr>
          <a:lstStyle/>
          <a:p>
            <a:pPr algn="l"/>
            <a:r>
              <a:rPr lang="en-US" sz="2000" b="1" dirty="0"/>
              <a:t>V</a:t>
            </a:r>
          </a:p>
        </p:txBody>
      </p:sp>
      <p:sp>
        <p:nvSpPr>
          <p:cNvPr id="3124236" name="Text Box 12"/>
          <p:cNvSpPr txBox="1">
            <a:spLocks noChangeArrowheads="1"/>
          </p:cNvSpPr>
          <p:nvPr/>
        </p:nvSpPr>
        <p:spPr bwMode="auto">
          <a:xfrm>
            <a:off x="609600" y="3657600"/>
            <a:ext cx="368300" cy="396875"/>
          </a:xfrm>
          <a:prstGeom prst="rect">
            <a:avLst/>
          </a:prstGeom>
          <a:noFill/>
          <a:ln w="12700">
            <a:noFill/>
            <a:miter lim="800000"/>
            <a:headEnd/>
            <a:tailEnd/>
          </a:ln>
          <a:effectLst/>
        </p:spPr>
        <p:txBody>
          <a:bodyPr wrap="none">
            <a:prstTxWarp prst="textNoShape">
              <a:avLst/>
            </a:prstTxWarp>
            <a:spAutoFit/>
          </a:bodyPr>
          <a:lstStyle/>
          <a:p>
            <a:pPr algn="l"/>
            <a:r>
              <a:rPr lang="en-US" sz="2000" b="1" dirty="0"/>
              <a:t>D</a:t>
            </a:r>
          </a:p>
        </p:txBody>
      </p:sp>
      <p:sp>
        <p:nvSpPr>
          <p:cNvPr id="3124237" name="Text Box 13"/>
          <p:cNvSpPr txBox="1">
            <a:spLocks noChangeArrowheads="1"/>
          </p:cNvSpPr>
          <p:nvPr/>
        </p:nvSpPr>
        <p:spPr bwMode="auto">
          <a:xfrm>
            <a:off x="1387475" y="3657600"/>
            <a:ext cx="2117725" cy="396875"/>
          </a:xfrm>
          <a:prstGeom prst="rect">
            <a:avLst/>
          </a:prstGeom>
          <a:noFill/>
          <a:ln w="12700">
            <a:noFill/>
            <a:miter lim="800000"/>
            <a:headEnd/>
            <a:tailEnd/>
          </a:ln>
          <a:effectLst/>
        </p:spPr>
        <p:txBody>
          <a:bodyPr wrap="none">
            <a:prstTxWarp prst="textNoShape">
              <a:avLst/>
            </a:prstTxWarp>
            <a:spAutoFit/>
          </a:bodyPr>
          <a:lstStyle/>
          <a:p>
            <a:pPr algn="l"/>
            <a:r>
              <a:rPr lang="en-US" sz="2000" b="1" dirty="0"/>
              <a:t>TLB Tag (? bits)</a:t>
            </a:r>
          </a:p>
        </p:txBody>
      </p:sp>
      <p:sp>
        <p:nvSpPr>
          <p:cNvPr id="3124238" name="Line 14"/>
          <p:cNvSpPr>
            <a:spLocks noChangeShapeType="1"/>
          </p:cNvSpPr>
          <p:nvPr/>
        </p:nvSpPr>
        <p:spPr bwMode="auto">
          <a:xfrm>
            <a:off x="609600" y="35814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4239" name="Line 15"/>
          <p:cNvSpPr>
            <a:spLocks noChangeShapeType="1"/>
          </p:cNvSpPr>
          <p:nvPr/>
        </p:nvSpPr>
        <p:spPr bwMode="auto">
          <a:xfrm>
            <a:off x="914400" y="35814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4240" name="Text Box 16"/>
          <p:cNvSpPr txBox="1">
            <a:spLocks noChangeArrowheads="1"/>
          </p:cNvSpPr>
          <p:nvPr/>
        </p:nvSpPr>
        <p:spPr bwMode="auto">
          <a:xfrm>
            <a:off x="3586162" y="3657600"/>
            <a:ext cx="1976438" cy="396875"/>
          </a:xfrm>
          <a:prstGeom prst="rect">
            <a:avLst/>
          </a:prstGeom>
          <a:noFill/>
          <a:ln w="12700">
            <a:noFill/>
            <a:miter lim="800000"/>
            <a:headEnd/>
            <a:tailEnd/>
          </a:ln>
          <a:effectLst/>
        </p:spPr>
        <p:txBody>
          <a:bodyPr wrap="none">
            <a:prstTxWarp prst="textNoShape">
              <a:avLst/>
            </a:prstTxWarp>
            <a:spAutoFit/>
          </a:bodyPr>
          <a:lstStyle/>
          <a:p>
            <a:pPr algn="l"/>
            <a:r>
              <a:rPr lang="en-US" sz="2000" b="1" dirty="0"/>
              <a:t>Access (2 bits)</a:t>
            </a:r>
          </a:p>
        </p:txBody>
      </p:sp>
      <p:sp>
        <p:nvSpPr>
          <p:cNvPr id="3124241" name="Line 17"/>
          <p:cNvSpPr>
            <a:spLocks noChangeShapeType="1"/>
          </p:cNvSpPr>
          <p:nvPr/>
        </p:nvSpPr>
        <p:spPr bwMode="auto">
          <a:xfrm>
            <a:off x="3429000" y="35814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4242" name="Line 18"/>
          <p:cNvSpPr>
            <a:spLocks noChangeShapeType="1"/>
          </p:cNvSpPr>
          <p:nvPr/>
        </p:nvSpPr>
        <p:spPr bwMode="auto">
          <a:xfrm>
            <a:off x="3657600" y="35814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4243" name="Text Box 19"/>
          <p:cNvSpPr txBox="1">
            <a:spLocks noChangeArrowheads="1"/>
          </p:cNvSpPr>
          <p:nvPr/>
        </p:nvSpPr>
        <p:spPr bwMode="auto">
          <a:xfrm>
            <a:off x="5486400" y="3657600"/>
            <a:ext cx="3289300" cy="396875"/>
          </a:xfrm>
          <a:prstGeom prst="rect">
            <a:avLst/>
          </a:prstGeom>
          <a:noFill/>
          <a:ln w="12700">
            <a:noFill/>
            <a:miter lim="800000"/>
            <a:headEnd/>
            <a:tailEnd/>
          </a:ln>
          <a:effectLst/>
        </p:spPr>
        <p:txBody>
          <a:bodyPr wrap="none">
            <a:prstTxWarp prst="textNoShape">
              <a:avLst/>
            </a:prstTxWarp>
            <a:spAutoFit/>
          </a:bodyPr>
          <a:lstStyle/>
          <a:p>
            <a:pPr algn="l"/>
            <a:r>
              <a:rPr lang="en-US" sz="2000" b="1" dirty="0"/>
              <a:t>Physical Page No. (? bits)</a:t>
            </a:r>
          </a:p>
        </p:txBody>
      </p:sp>
      <p:sp>
        <p:nvSpPr>
          <p:cNvPr id="3124244" name="Rectangle 20"/>
          <p:cNvSpPr>
            <a:spLocks noChangeArrowheads="1"/>
          </p:cNvSpPr>
          <p:nvPr/>
        </p:nvSpPr>
        <p:spPr bwMode="auto">
          <a:xfrm>
            <a:off x="1066800" y="4114800"/>
            <a:ext cx="7696200" cy="1955920"/>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gn="l">
              <a:lnSpc>
                <a:spcPct val="85000"/>
              </a:lnSpc>
              <a:spcBef>
                <a:spcPct val="65000"/>
              </a:spcBef>
              <a:buSzPct val="100000"/>
              <a:buFont typeface="Times" pitchFamily="-65" charset="0"/>
              <a:buNone/>
            </a:pPr>
            <a:endParaRPr lang="en-US" sz="2400" b="1" dirty="0">
              <a:solidFill>
                <a:schemeClr val="tx1"/>
              </a:solidFill>
            </a:endParaRPr>
          </a:p>
          <a:p>
            <a:pPr marL="203200" indent="-203200" algn="l">
              <a:lnSpc>
                <a:spcPct val="75000"/>
              </a:lnSpc>
              <a:spcBef>
                <a:spcPct val="65000"/>
              </a:spcBef>
              <a:buSzPct val="100000"/>
              <a:buFont typeface="Times" pitchFamily="-65" charset="0"/>
              <a:buNone/>
            </a:pPr>
            <a:r>
              <a:rPr lang="en-US" sz="2400" b="1" dirty="0">
                <a:solidFill>
                  <a:schemeClr val="tx1"/>
                </a:solidFill>
                <a:latin typeface="Courier" pitchFamily="-65" charset="0"/>
              </a:rPr>
              <a:t>	1:</a:t>
            </a:r>
            <a:r>
              <a:rPr lang="en-US" sz="2800" b="1" dirty="0">
                <a:solidFill>
                  <a:schemeClr val="tx1"/>
                </a:solidFill>
                <a:latin typeface="Courier New" pitchFamily="-65" charset="0"/>
              </a:rPr>
              <a:t> </a:t>
            </a:r>
            <a:r>
              <a:rPr lang="en-US" sz="2800" b="1" dirty="0">
                <a:solidFill>
                  <a:schemeClr val="tx1"/>
                </a:solidFill>
              </a:rPr>
              <a:t>12 / 14 /</a:t>
            </a:r>
            <a:r>
              <a:rPr lang="en-US" sz="2800" b="1" dirty="0" smtClean="0">
                <a:solidFill>
                  <a:schemeClr val="tx1"/>
                </a:solidFill>
              </a:rPr>
              <a:t> 40 </a:t>
            </a:r>
            <a:r>
              <a:rPr lang="en-US" sz="2800" b="1" dirty="0">
                <a:solidFill>
                  <a:schemeClr val="tx1"/>
                </a:solidFill>
              </a:rPr>
              <a:t>(TLB Tag / Index / Entry)</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2:</a:t>
            </a:r>
            <a:r>
              <a:rPr lang="en-US" sz="2800" b="1" dirty="0">
                <a:solidFill>
                  <a:schemeClr val="tx1"/>
                </a:solidFill>
                <a:latin typeface="Courier New" pitchFamily="-65" charset="0"/>
              </a:rPr>
              <a:t> </a:t>
            </a:r>
            <a:r>
              <a:rPr lang="en-US" sz="2800" b="1" dirty="0">
                <a:solidFill>
                  <a:schemeClr val="tx1"/>
                </a:solidFill>
              </a:rPr>
              <a:t>14 / 12 / </a:t>
            </a:r>
            <a:r>
              <a:rPr lang="en-US" sz="2800" b="1" dirty="0" smtClean="0">
                <a:solidFill>
                  <a:schemeClr val="tx1"/>
                </a:solidFill>
              </a:rPr>
              <a:t>42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3:</a:t>
            </a:r>
            <a:r>
              <a:rPr lang="en-US" sz="2800" b="1" dirty="0">
                <a:solidFill>
                  <a:schemeClr val="tx1"/>
                </a:solidFill>
                <a:latin typeface="Courier New" pitchFamily="-65" charset="0"/>
              </a:rPr>
              <a:t> </a:t>
            </a:r>
            <a:r>
              <a:rPr lang="en-US" sz="2800" b="1" dirty="0">
                <a:solidFill>
                  <a:schemeClr val="tx1"/>
                </a:solidFill>
              </a:rPr>
              <a:t>18 /   8 / </a:t>
            </a:r>
            <a:r>
              <a:rPr lang="en-US" sz="2800" b="1" dirty="0" smtClean="0">
                <a:solidFill>
                  <a:schemeClr val="tx1"/>
                </a:solidFill>
              </a:rPr>
              <a:t>46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4:</a:t>
            </a:r>
            <a:r>
              <a:rPr lang="en-US" sz="2800" b="1" dirty="0">
                <a:solidFill>
                  <a:schemeClr val="tx1"/>
                </a:solidFill>
                <a:latin typeface="Courier New" pitchFamily="-65" charset="0"/>
              </a:rPr>
              <a:t> </a:t>
            </a:r>
            <a:r>
              <a:rPr lang="en-US" sz="2800" b="1" dirty="0">
                <a:solidFill>
                  <a:schemeClr val="tx1"/>
                </a:solidFill>
              </a:rPr>
              <a:t>18 /   8 /</a:t>
            </a:r>
            <a:r>
              <a:rPr lang="en-US" sz="2800" b="1" dirty="0" smtClean="0">
                <a:solidFill>
                  <a:schemeClr val="tx1"/>
                </a:solidFill>
              </a:rPr>
              <a:t> </a:t>
            </a:r>
            <a:r>
              <a:rPr lang="en-US" sz="2800" b="1" dirty="0" smtClean="0">
                <a:solidFill>
                  <a:schemeClr val="tx1"/>
                </a:solidFill>
              </a:rPr>
              <a:t>60</a:t>
            </a:r>
            <a:r>
              <a:rPr lang="en-US" sz="2800" b="1" dirty="0" smtClean="0">
                <a:solidFill>
                  <a:schemeClr val="tx1"/>
                </a:solidFill>
              </a:rPr>
              <a:t> </a:t>
            </a:r>
            <a:endParaRPr lang="en-US" sz="2800" b="1" dirty="0">
              <a:solidFill>
                <a:schemeClr val="tx1"/>
              </a:solidFill>
            </a:endParaRPr>
          </a:p>
        </p:txBody>
      </p:sp>
      <p:sp>
        <p:nvSpPr>
          <p:cNvPr id="21" name="Line 18"/>
          <p:cNvSpPr>
            <a:spLocks noChangeShapeType="1"/>
          </p:cNvSpPr>
          <p:nvPr/>
        </p:nvSpPr>
        <p:spPr bwMode="auto">
          <a:xfrm>
            <a:off x="5486400" y="35814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2" name="Text Box 12"/>
          <p:cNvSpPr txBox="1">
            <a:spLocks noChangeArrowheads="1"/>
          </p:cNvSpPr>
          <p:nvPr/>
        </p:nvSpPr>
        <p:spPr bwMode="auto">
          <a:xfrm>
            <a:off x="3352800" y="3657600"/>
            <a:ext cx="368300" cy="396875"/>
          </a:xfrm>
          <a:prstGeom prst="rect">
            <a:avLst/>
          </a:prstGeom>
          <a:noFill/>
          <a:ln w="12700">
            <a:noFill/>
            <a:miter lim="800000"/>
            <a:headEnd/>
            <a:tailEnd/>
          </a:ln>
          <a:effectLst/>
        </p:spPr>
        <p:txBody>
          <a:bodyPr wrap="none">
            <a:prstTxWarp prst="textNoShape">
              <a:avLst/>
            </a:prstTxWarp>
            <a:spAutoFit/>
          </a:bodyPr>
          <a:lstStyle/>
          <a:p>
            <a:pPr algn="l"/>
            <a:r>
              <a:rPr lang="en-US" sz="2000" b="1" dirty="0"/>
              <a:t>D</a:t>
            </a:r>
          </a:p>
        </p:txBody>
      </p:sp>
      <p:sp>
        <p:nvSpPr>
          <p:cNvPr id="23" name="Line 15"/>
          <p:cNvSpPr>
            <a:spLocks noChangeShapeType="1"/>
          </p:cNvSpPr>
          <p:nvPr/>
        </p:nvSpPr>
        <p:spPr bwMode="auto">
          <a:xfrm>
            <a:off x="1447800" y="35814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4" name="Text Box 12"/>
          <p:cNvSpPr txBox="1">
            <a:spLocks noChangeArrowheads="1"/>
          </p:cNvSpPr>
          <p:nvPr/>
        </p:nvSpPr>
        <p:spPr bwMode="auto">
          <a:xfrm>
            <a:off x="914400" y="3657600"/>
            <a:ext cx="512405"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err="1" smtClean="0"/>
              <a:t>lru</a:t>
            </a:r>
            <a:endParaRPr lang="en-US" sz="20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6274" name="Rectangle 2"/>
          <p:cNvSpPr>
            <a:spLocks noGrp="1" noChangeArrowheads="1"/>
          </p:cNvSpPr>
          <p:nvPr>
            <p:ph type="title"/>
          </p:nvPr>
        </p:nvSpPr>
        <p:spPr/>
        <p:txBody>
          <a:bodyPr/>
          <a:lstStyle/>
          <a:p>
            <a:r>
              <a:rPr lang="en-US" smtClean="0"/>
              <a:t>(2/3) Answer</a:t>
            </a:r>
            <a:endParaRPr lang="en-US"/>
          </a:p>
        </p:txBody>
      </p:sp>
      <p:sp>
        <p:nvSpPr>
          <p:cNvPr id="3126275" name="Rectangle 3"/>
          <p:cNvSpPr>
            <a:spLocks noGrp="1" noChangeArrowheads="1"/>
          </p:cNvSpPr>
          <p:nvPr>
            <p:ph type="body" idx="1"/>
          </p:nvPr>
        </p:nvSpPr>
        <p:spPr/>
        <p:txBody>
          <a:bodyPr/>
          <a:lstStyle/>
          <a:p>
            <a:r>
              <a:rPr lang="en-US" sz="2400" dirty="0" smtClean="0"/>
              <a:t>2-way set-assoc data cache, 256 (2</a:t>
            </a:r>
            <a:r>
              <a:rPr lang="en-US" sz="2400" baseline="30000" dirty="0" smtClean="0"/>
              <a:t>8</a:t>
            </a:r>
            <a:r>
              <a:rPr lang="en-US" sz="2400" dirty="0" smtClean="0"/>
              <a:t>) “sets”, 2 TLB entries per set =&gt; 8 bit index</a:t>
            </a:r>
          </a:p>
          <a:p>
            <a:endParaRPr lang="en-US" sz="2400" dirty="0" smtClean="0"/>
          </a:p>
          <a:p>
            <a:pPr lvl="3"/>
            <a:endParaRPr lang="en-US" sz="2400" dirty="0" smtClean="0"/>
          </a:p>
          <a:p>
            <a:r>
              <a:rPr lang="en-US" sz="2400" dirty="0" smtClean="0"/>
              <a:t>TLB Entry: Valid bit,</a:t>
            </a:r>
            <a:r>
              <a:rPr lang="en-US" sz="2400" dirty="0" smtClean="0"/>
              <a:t> TLB Dirty </a:t>
            </a:r>
            <a:r>
              <a:rPr lang="en-US" sz="2400" dirty="0" smtClean="0"/>
              <a:t>bit</a:t>
            </a:r>
            <a:r>
              <a:rPr lang="en-US" sz="2400" dirty="0" smtClean="0"/>
              <a:t>, LRU bit, Page Dirty bit, Access </a:t>
            </a:r>
            <a:r>
              <a:rPr lang="en-US" sz="2400" dirty="0" smtClean="0"/>
              <a:t>Control (2 bits), </a:t>
            </a:r>
            <a:br>
              <a:rPr lang="en-US" sz="2400" dirty="0" smtClean="0"/>
            </a:br>
            <a:r>
              <a:rPr lang="en-US" sz="2400" dirty="0" smtClean="0"/>
              <a:t>Virtual Page Number, Physical Page Number</a:t>
            </a:r>
            <a:endParaRPr lang="en-US" sz="2400" dirty="0"/>
          </a:p>
        </p:txBody>
      </p:sp>
      <p:sp>
        <p:nvSpPr>
          <p:cNvPr id="3126276" name="Rectangle 4"/>
          <p:cNvSpPr>
            <a:spLocks noChangeArrowheads="1"/>
          </p:cNvSpPr>
          <p:nvPr/>
        </p:nvSpPr>
        <p:spPr bwMode="auto">
          <a:xfrm>
            <a:off x="381000" y="1965325"/>
            <a:ext cx="77724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6277" name="Line 5"/>
          <p:cNvSpPr>
            <a:spLocks noChangeShapeType="1"/>
          </p:cNvSpPr>
          <p:nvPr/>
        </p:nvSpPr>
        <p:spPr bwMode="auto">
          <a:xfrm>
            <a:off x="5486400" y="1965325"/>
            <a:ext cx="0" cy="53340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3126278" name="Text Box 6"/>
          <p:cNvSpPr txBox="1">
            <a:spLocks noChangeArrowheads="1"/>
          </p:cNvSpPr>
          <p:nvPr/>
        </p:nvSpPr>
        <p:spPr bwMode="auto">
          <a:xfrm>
            <a:off x="5486400" y="2041525"/>
            <a:ext cx="2640013" cy="396875"/>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tx1"/>
                </a:solidFill>
              </a:rPr>
              <a:t>Page Offset (14 bits)</a:t>
            </a:r>
            <a:endParaRPr lang="en-US" sz="2000" b="1"/>
          </a:p>
        </p:txBody>
      </p:sp>
      <p:sp>
        <p:nvSpPr>
          <p:cNvPr id="3126279" name="Text Box 7"/>
          <p:cNvSpPr txBox="1">
            <a:spLocks noChangeArrowheads="1"/>
          </p:cNvSpPr>
          <p:nvPr/>
        </p:nvSpPr>
        <p:spPr bwMode="auto">
          <a:xfrm>
            <a:off x="838200" y="2574925"/>
            <a:ext cx="3727450" cy="396875"/>
          </a:xfrm>
          <a:prstGeom prst="rect">
            <a:avLst/>
          </a:prstGeom>
          <a:noFill/>
          <a:ln w="12700">
            <a:noFill/>
            <a:miter lim="800000"/>
            <a:headEnd/>
            <a:tailEnd/>
          </a:ln>
          <a:effectLst/>
        </p:spPr>
        <p:txBody>
          <a:bodyPr wrap="none">
            <a:prstTxWarp prst="textNoShape">
              <a:avLst/>
            </a:prstTxWarp>
            <a:spAutoFit/>
          </a:bodyPr>
          <a:lstStyle/>
          <a:p>
            <a:pPr algn="l"/>
            <a:r>
              <a:rPr lang="en-US" sz="2000" b="1" dirty="0"/>
              <a:t>Virtual Page Number (26 bits)</a:t>
            </a:r>
            <a:endParaRPr lang="en-US" sz="2000" b="1" dirty="0">
              <a:solidFill>
                <a:schemeClr val="tx1"/>
              </a:solidFill>
            </a:endParaRPr>
          </a:p>
        </p:txBody>
      </p:sp>
      <p:sp>
        <p:nvSpPr>
          <p:cNvPr id="3126280" name="Line 8"/>
          <p:cNvSpPr>
            <a:spLocks noChangeShapeType="1"/>
          </p:cNvSpPr>
          <p:nvPr/>
        </p:nvSpPr>
        <p:spPr bwMode="auto">
          <a:xfrm>
            <a:off x="2895600" y="1965325"/>
            <a:ext cx="0" cy="5334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26281" name="Text Box 9"/>
          <p:cNvSpPr txBox="1">
            <a:spLocks noChangeArrowheads="1"/>
          </p:cNvSpPr>
          <p:nvPr/>
        </p:nvSpPr>
        <p:spPr bwMode="auto">
          <a:xfrm>
            <a:off x="2971800" y="2041525"/>
            <a:ext cx="1949222"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TLB Index </a:t>
            </a:r>
            <a:r>
              <a:rPr lang="en-US" sz="2000" b="1" dirty="0">
                <a:solidFill>
                  <a:schemeClr val="accent2"/>
                </a:solidFill>
              </a:rPr>
              <a:t>(8 bits)</a:t>
            </a:r>
          </a:p>
        </p:txBody>
      </p:sp>
      <p:sp>
        <p:nvSpPr>
          <p:cNvPr id="3126282" name="Text Box 10"/>
          <p:cNvSpPr txBox="1">
            <a:spLocks noChangeArrowheads="1"/>
          </p:cNvSpPr>
          <p:nvPr/>
        </p:nvSpPr>
        <p:spPr bwMode="auto">
          <a:xfrm>
            <a:off x="457200" y="2041525"/>
            <a:ext cx="1890737"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TLB Tag </a:t>
            </a:r>
            <a:r>
              <a:rPr lang="en-US" sz="2000" b="1" dirty="0">
                <a:solidFill>
                  <a:schemeClr val="accent2"/>
                </a:solidFill>
              </a:rPr>
              <a:t>(18 bits)</a:t>
            </a:r>
          </a:p>
        </p:txBody>
      </p:sp>
      <p:sp>
        <p:nvSpPr>
          <p:cNvPr id="3126283" name="Rectangle 11"/>
          <p:cNvSpPr>
            <a:spLocks noChangeArrowheads="1"/>
          </p:cNvSpPr>
          <p:nvPr/>
        </p:nvSpPr>
        <p:spPr bwMode="auto">
          <a:xfrm>
            <a:off x="304800" y="4419600"/>
            <a:ext cx="85344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6284" name="Text Box 12"/>
          <p:cNvSpPr txBox="1">
            <a:spLocks noChangeArrowheads="1"/>
          </p:cNvSpPr>
          <p:nvPr/>
        </p:nvSpPr>
        <p:spPr bwMode="auto">
          <a:xfrm>
            <a:off x="381000" y="4495800"/>
            <a:ext cx="325730"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solidFill>
                  <a:schemeClr val="accent2"/>
                </a:solidFill>
              </a:rPr>
              <a:t>V</a:t>
            </a:r>
          </a:p>
        </p:txBody>
      </p:sp>
      <p:sp>
        <p:nvSpPr>
          <p:cNvPr id="3126285" name="Text Box 13"/>
          <p:cNvSpPr txBox="1">
            <a:spLocks noChangeArrowheads="1"/>
          </p:cNvSpPr>
          <p:nvPr/>
        </p:nvSpPr>
        <p:spPr bwMode="auto">
          <a:xfrm>
            <a:off x="685800" y="4495800"/>
            <a:ext cx="336450"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solidFill>
                  <a:schemeClr val="accent2"/>
                </a:solidFill>
              </a:rPr>
              <a:t>D</a:t>
            </a:r>
          </a:p>
        </p:txBody>
      </p:sp>
      <p:sp>
        <p:nvSpPr>
          <p:cNvPr id="3126286" name="Text Box 14"/>
          <p:cNvSpPr txBox="1">
            <a:spLocks noChangeArrowheads="1"/>
          </p:cNvSpPr>
          <p:nvPr/>
        </p:nvSpPr>
        <p:spPr bwMode="auto">
          <a:xfrm>
            <a:off x="1385863" y="4495800"/>
            <a:ext cx="1890737"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TLB Tag </a:t>
            </a:r>
            <a:r>
              <a:rPr lang="en-US" sz="2000" b="1" dirty="0">
                <a:solidFill>
                  <a:schemeClr val="accent2"/>
                </a:solidFill>
              </a:rPr>
              <a:t>(18 bits)</a:t>
            </a:r>
          </a:p>
        </p:txBody>
      </p:sp>
      <p:sp>
        <p:nvSpPr>
          <p:cNvPr id="3126287" name="Line 15"/>
          <p:cNvSpPr>
            <a:spLocks noChangeShapeType="1"/>
          </p:cNvSpPr>
          <p:nvPr/>
        </p:nvSpPr>
        <p:spPr bwMode="auto">
          <a:xfrm>
            <a:off x="685800" y="44196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6288" name="Line 16"/>
          <p:cNvSpPr>
            <a:spLocks noChangeShapeType="1"/>
          </p:cNvSpPr>
          <p:nvPr/>
        </p:nvSpPr>
        <p:spPr bwMode="auto">
          <a:xfrm>
            <a:off x="990600" y="44196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6289" name="Text Box 17"/>
          <p:cNvSpPr txBox="1">
            <a:spLocks noChangeArrowheads="1"/>
          </p:cNvSpPr>
          <p:nvPr/>
        </p:nvSpPr>
        <p:spPr bwMode="auto">
          <a:xfrm>
            <a:off x="3664803" y="4495800"/>
            <a:ext cx="1669197"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Access </a:t>
            </a:r>
            <a:r>
              <a:rPr lang="en-US" sz="2000" b="1" dirty="0">
                <a:solidFill>
                  <a:schemeClr val="accent2"/>
                </a:solidFill>
              </a:rPr>
              <a:t>(2 bits)</a:t>
            </a:r>
          </a:p>
        </p:txBody>
      </p:sp>
      <p:sp>
        <p:nvSpPr>
          <p:cNvPr id="3126290" name="Line 18"/>
          <p:cNvSpPr>
            <a:spLocks noChangeShapeType="1"/>
          </p:cNvSpPr>
          <p:nvPr/>
        </p:nvSpPr>
        <p:spPr bwMode="auto">
          <a:xfrm>
            <a:off x="3505200" y="44196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6291" name="Line 19"/>
          <p:cNvSpPr>
            <a:spLocks noChangeShapeType="1"/>
          </p:cNvSpPr>
          <p:nvPr/>
        </p:nvSpPr>
        <p:spPr bwMode="auto">
          <a:xfrm>
            <a:off x="5562600" y="44196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6292" name="Text Box 20"/>
          <p:cNvSpPr txBox="1">
            <a:spLocks noChangeArrowheads="1"/>
          </p:cNvSpPr>
          <p:nvPr/>
        </p:nvSpPr>
        <p:spPr bwMode="auto">
          <a:xfrm>
            <a:off x="5520444" y="4495800"/>
            <a:ext cx="2861556"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Physical Page No. </a:t>
            </a:r>
            <a:r>
              <a:rPr lang="en-US" sz="2000" b="1" dirty="0">
                <a:solidFill>
                  <a:schemeClr val="accent2"/>
                </a:solidFill>
              </a:rPr>
              <a:t>(22 bits)</a:t>
            </a:r>
          </a:p>
        </p:txBody>
      </p:sp>
      <p:sp>
        <p:nvSpPr>
          <p:cNvPr id="3126293" name="Rectangle 21"/>
          <p:cNvSpPr>
            <a:spLocks noChangeArrowheads="1"/>
          </p:cNvSpPr>
          <p:nvPr/>
        </p:nvSpPr>
        <p:spPr bwMode="auto">
          <a:xfrm>
            <a:off x="990600" y="5748899"/>
            <a:ext cx="3657600" cy="347101"/>
          </a:xfrm>
          <a:prstGeom prst="rect">
            <a:avLst/>
          </a:prstGeom>
          <a:noFill/>
          <a:ln w="38100">
            <a:solidFill>
              <a:srgbClr val="FFFF00"/>
            </a:solidFill>
            <a:miter lim="800000"/>
            <a:headEnd/>
            <a:tailEnd/>
          </a:ln>
          <a:effectLst/>
        </p:spPr>
        <p:txBody>
          <a:bodyPr wrap="none" anchor="ctr">
            <a:prstTxWarp prst="textNoShape">
              <a:avLst/>
            </a:prstTxWarp>
          </a:bodyPr>
          <a:lstStyle/>
          <a:p>
            <a:endParaRPr lang="en-US"/>
          </a:p>
        </p:txBody>
      </p:sp>
      <p:sp>
        <p:nvSpPr>
          <p:cNvPr id="3126294" name="Rectangle 22"/>
          <p:cNvSpPr>
            <a:spLocks noChangeArrowheads="1"/>
          </p:cNvSpPr>
          <p:nvPr/>
        </p:nvSpPr>
        <p:spPr bwMode="auto">
          <a:xfrm>
            <a:off x="1066800" y="4495800"/>
            <a:ext cx="7696200" cy="1955920"/>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gn="l">
              <a:lnSpc>
                <a:spcPct val="85000"/>
              </a:lnSpc>
              <a:spcBef>
                <a:spcPct val="65000"/>
              </a:spcBef>
              <a:buSzPct val="100000"/>
              <a:buFont typeface="Times" pitchFamily="-65" charset="0"/>
              <a:buNone/>
            </a:pPr>
            <a:endParaRPr lang="en-US" sz="2400" b="1" dirty="0">
              <a:solidFill>
                <a:schemeClr val="tx1"/>
              </a:solidFill>
            </a:endParaRPr>
          </a:p>
          <a:p>
            <a:pPr marL="203200" indent="-203200" algn="l">
              <a:lnSpc>
                <a:spcPct val="75000"/>
              </a:lnSpc>
              <a:spcBef>
                <a:spcPct val="65000"/>
              </a:spcBef>
              <a:buSzPct val="100000"/>
              <a:buFont typeface="Times" pitchFamily="-65" charset="0"/>
              <a:buNone/>
            </a:pPr>
            <a:r>
              <a:rPr lang="en-US" sz="2400" b="1" dirty="0">
                <a:solidFill>
                  <a:schemeClr val="tx1"/>
                </a:solidFill>
                <a:latin typeface="Courier" pitchFamily="-65" charset="0"/>
              </a:rPr>
              <a:t>	1:</a:t>
            </a:r>
            <a:r>
              <a:rPr lang="en-US" sz="2800" b="1" dirty="0">
                <a:solidFill>
                  <a:schemeClr val="tx1"/>
                </a:solidFill>
                <a:latin typeface="Courier New" pitchFamily="-65" charset="0"/>
              </a:rPr>
              <a:t> </a:t>
            </a:r>
            <a:r>
              <a:rPr lang="en-US" sz="2800" b="1" dirty="0">
                <a:solidFill>
                  <a:schemeClr val="tx1"/>
                </a:solidFill>
              </a:rPr>
              <a:t>12 / 14 /</a:t>
            </a:r>
            <a:r>
              <a:rPr lang="en-US" sz="2800" b="1" dirty="0" smtClean="0">
                <a:solidFill>
                  <a:schemeClr val="tx1"/>
                </a:solidFill>
              </a:rPr>
              <a:t> </a:t>
            </a:r>
            <a:r>
              <a:rPr lang="en-US" sz="2800" b="1" dirty="0" smtClean="0">
                <a:solidFill>
                  <a:schemeClr val="tx1"/>
                </a:solidFill>
              </a:rPr>
              <a:t>40</a:t>
            </a:r>
            <a:r>
              <a:rPr lang="en-US" sz="2800" b="1" dirty="0" smtClean="0">
                <a:solidFill>
                  <a:schemeClr val="tx1"/>
                </a:solidFill>
              </a:rPr>
              <a:t> </a:t>
            </a:r>
            <a:r>
              <a:rPr lang="en-US" sz="2800" b="1" dirty="0">
                <a:solidFill>
                  <a:schemeClr val="tx1"/>
                </a:solidFill>
              </a:rPr>
              <a:t>(TLB Tag / Index / Entry)</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2:</a:t>
            </a:r>
            <a:r>
              <a:rPr lang="en-US" sz="2800" b="1" dirty="0">
                <a:solidFill>
                  <a:schemeClr val="tx1"/>
                </a:solidFill>
                <a:latin typeface="Courier New" pitchFamily="-65" charset="0"/>
              </a:rPr>
              <a:t> </a:t>
            </a:r>
            <a:r>
              <a:rPr lang="en-US" sz="2800" b="1" dirty="0">
                <a:solidFill>
                  <a:schemeClr val="tx1"/>
                </a:solidFill>
              </a:rPr>
              <a:t>14 / 12 / </a:t>
            </a:r>
            <a:r>
              <a:rPr lang="en-US" sz="2800" b="1" dirty="0" smtClean="0">
                <a:solidFill>
                  <a:schemeClr val="tx1"/>
                </a:solidFill>
              </a:rPr>
              <a:t>42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3:</a:t>
            </a:r>
            <a:r>
              <a:rPr lang="en-US" sz="2800" b="1" dirty="0">
                <a:solidFill>
                  <a:schemeClr val="tx1"/>
                </a:solidFill>
                <a:latin typeface="Courier New" pitchFamily="-65" charset="0"/>
              </a:rPr>
              <a:t> </a:t>
            </a:r>
            <a:r>
              <a:rPr lang="en-US" sz="2800" b="1" dirty="0">
                <a:solidFill>
                  <a:schemeClr val="tx1"/>
                </a:solidFill>
              </a:rPr>
              <a:t>18 /   8 / </a:t>
            </a:r>
            <a:r>
              <a:rPr lang="en-US" sz="2800" b="1" dirty="0" smtClean="0">
                <a:solidFill>
                  <a:schemeClr val="tx1"/>
                </a:solidFill>
              </a:rPr>
              <a:t>46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4:</a:t>
            </a:r>
            <a:r>
              <a:rPr lang="en-US" sz="2800" b="1" dirty="0">
                <a:solidFill>
                  <a:schemeClr val="tx1"/>
                </a:solidFill>
                <a:latin typeface="Courier New" pitchFamily="-65" charset="0"/>
              </a:rPr>
              <a:t> </a:t>
            </a:r>
            <a:r>
              <a:rPr lang="en-US" sz="2800" b="1" dirty="0">
                <a:solidFill>
                  <a:schemeClr val="tx1"/>
                </a:solidFill>
              </a:rPr>
              <a:t>18 /   8 /</a:t>
            </a:r>
            <a:r>
              <a:rPr lang="en-US" sz="2800" b="1" dirty="0" smtClean="0">
                <a:solidFill>
                  <a:schemeClr val="tx1"/>
                </a:solidFill>
              </a:rPr>
              <a:t> </a:t>
            </a:r>
            <a:r>
              <a:rPr lang="en-US" sz="2800" b="1" dirty="0" smtClean="0">
                <a:solidFill>
                  <a:schemeClr val="tx1"/>
                </a:solidFill>
              </a:rPr>
              <a:t>60</a:t>
            </a:r>
            <a:r>
              <a:rPr lang="en-US" sz="2800" b="1" dirty="0" smtClean="0">
                <a:solidFill>
                  <a:schemeClr val="tx1"/>
                </a:solidFill>
              </a:rPr>
              <a:t> </a:t>
            </a:r>
            <a:endParaRPr lang="en-US" sz="2800" b="1" dirty="0">
              <a:solidFill>
                <a:schemeClr val="tx1"/>
              </a:solidFill>
            </a:endParaRPr>
          </a:p>
        </p:txBody>
      </p:sp>
      <p:sp>
        <p:nvSpPr>
          <p:cNvPr id="37" name="Text Box 13"/>
          <p:cNvSpPr txBox="1">
            <a:spLocks noChangeArrowheads="1"/>
          </p:cNvSpPr>
          <p:nvPr/>
        </p:nvSpPr>
        <p:spPr bwMode="auto">
          <a:xfrm>
            <a:off x="935395" y="4495800"/>
            <a:ext cx="512405"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err="1" smtClean="0">
                <a:solidFill>
                  <a:schemeClr val="accent2"/>
                </a:solidFill>
              </a:rPr>
              <a:t>lru</a:t>
            </a:r>
            <a:endParaRPr lang="en-US" sz="2000" b="1" dirty="0">
              <a:solidFill>
                <a:schemeClr val="accent2"/>
              </a:solidFill>
            </a:endParaRPr>
          </a:p>
        </p:txBody>
      </p:sp>
      <p:sp>
        <p:nvSpPr>
          <p:cNvPr id="38" name="Line 18"/>
          <p:cNvSpPr>
            <a:spLocks noChangeShapeType="1"/>
          </p:cNvSpPr>
          <p:nvPr/>
        </p:nvSpPr>
        <p:spPr bwMode="auto">
          <a:xfrm>
            <a:off x="1447800" y="44196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9" name="Text Box 13"/>
          <p:cNvSpPr txBox="1">
            <a:spLocks noChangeArrowheads="1"/>
          </p:cNvSpPr>
          <p:nvPr/>
        </p:nvSpPr>
        <p:spPr bwMode="auto">
          <a:xfrm>
            <a:off x="3429000" y="4495800"/>
            <a:ext cx="336450"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solidFill>
                  <a:schemeClr val="accent2"/>
                </a:solidFill>
              </a:rPr>
              <a:t>D</a:t>
            </a:r>
          </a:p>
        </p:txBody>
      </p:sp>
      <p:sp>
        <p:nvSpPr>
          <p:cNvPr id="40" name="Line 18"/>
          <p:cNvSpPr>
            <a:spLocks noChangeShapeType="1"/>
          </p:cNvSpPr>
          <p:nvPr/>
        </p:nvSpPr>
        <p:spPr bwMode="auto">
          <a:xfrm>
            <a:off x="3733800" y="4419600"/>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26293"/>
                                        </p:tgtEl>
                                        <p:attrNameLst>
                                          <p:attrName>style.visibility</p:attrName>
                                        </p:attrNameLst>
                                      </p:cBhvr>
                                      <p:to>
                                        <p:strVal val="visible"/>
                                      </p:to>
                                    </p:set>
                                    <p:anim calcmode="lin" valueType="num">
                                      <p:cBhvr additive="base">
                                        <p:cTn id="7" dur="500" fill="hold"/>
                                        <p:tgtEl>
                                          <p:spTgt spid="3126293"/>
                                        </p:tgtEl>
                                        <p:attrNameLst>
                                          <p:attrName>ppt_x</p:attrName>
                                        </p:attrNameLst>
                                      </p:cBhvr>
                                      <p:tavLst>
                                        <p:tav tm="0">
                                          <p:val>
                                            <p:strVal val="#ppt_x"/>
                                          </p:val>
                                        </p:tav>
                                        <p:tav tm="100000">
                                          <p:val>
                                            <p:strVal val="#ppt_x"/>
                                          </p:val>
                                        </p:tav>
                                      </p:tavLst>
                                    </p:anim>
                                    <p:anim calcmode="lin" valueType="num">
                                      <p:cBhvr additive="base">
                                        <p:cTn id="8" dur="500" fill="hold"/>
                                        <p:tgtEl>
                                          <p:spTgt spid="31262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6293"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8322" name="Rectangle 2"/>
          <p:cNvSpPr>
            <a:spLocks noGrp="1" noChangeArrowheads="1"/>
          </p:cNvSpPr>
          <p:nvPr>
            <p:ph type="title"/>
          </p:nvPr>
        </p:nvSpPr>
        <p:spPr/>
        <p:txBody>
          <a:bodyPr/>
          <a:lstStyle/>
          <a:p>
            <a:r>
              <a:rPr lang="en-US" smtClean="0"/>
              <a:t>Question  (3/3)</a:t>
            </a:r>
            <a:endParaRPr lang="en-US"/>
          </a:p>
        </p:txBody>
      </p:sp>
      <p:sp>
        <p:nvSpPr>
          <p:cNvPr id="3128323" name="Rectangle 3"/>
          <p:cNvSpPr>
            <a:spLocks noGrp="1" noChangeArrowheads="1"/>
          </p:cNvSpPr>
          <p:nvPr>
            <p:ph type="body" idx="1"/>
          </p:nvPr>
        </p:nvSpPr>
        <p:spPr/>
        <p:txBody>
          <a:bodyPr/>
          <a:lstStyle/>
          <a:p>
            <a:r>
              <a:rPr lang="en-US" sz="2600" dirty="0" smtClean="0"/>
              <a:t>2-way set-assoc, </a:t>
            </a:r>
            <a:r>
              <a:rPr lang="en-US" sz="2600" dirty="0" smtClean="0"/>
              <a:t>64KbiB </a:t>
            </a:r>
            <a:r>
              <a:rPr lang="en-US" sz="2600" dirty="0" smtClean="0"/>
              <a:t>data cache, 64B block</a:t>
            </a:r>
          </a:p>
          <a:p>
            <a:endParaRPr lang="en-US" sz="2600" dirty="0" smtClean="0"/>
          </a:p>
          <a:p>
            <a:endParaRPr lang="en-US" sz="2600" dirty="0" smtClean="0"/>
          </a:p>
          <a:p>
            <a:r>
              <a:rPr lang="en-US" sz="2600" dirty="0" smtClean="0"/>
              <a:t>Data Cache Entry: Valid bit, Dirty bit, Cache tag + ? bits of Data</a:t>
            </a:r>
          </a:p>
          <a:p>
            <a:endParaRPr lang="en-US" sz="2600" dirty="0" smtClean="0"/>
          </a:p>
          <a:p>
            <a:r>
              <a:rPr lang="en-US" sz="2600" dirty="0" smtClean="0"/>
              <a:t>Number of bits in Data cache Tag / Index / Offset / Entry?</a:t>
            </a:r>
            <a:endParaRPr lang="en-US" sz="2600" dirty="0"/>
          </a:p>
        </p:txBody>
      </p:sp>
      <p:sp>
        <p:nvSpPr>
          <p:cNvPr id="3128324" name="Rectangle 4"/>
          <p:cNvSpPr>
            <a:spLocks noChangeArrowheads="1"/>
          </p:cNvSpPr>
          <p:nvPr/>
        </p:nvSpPr>
        <p:spPr bwMode="auto">
          <a:xfrm>
            <a:off x="603250" y="1660525"/>
            <a:ext cx="76200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8325" name="Line 5"/>
          <p:cNvSpPr>
            <a:spLocks noChangeShapeType="1"/>
          </p:cNvSpPr>
          <p:nvPr/>
        </p:nvSpPr>
        <p:spPr bwMode="auto">
          <a:xfrm>
            <a:off x="5708650" y="1660525"/>
            <a:ext cx="0" cy="53340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3128326" name="Text Box 6"/>
          <p:cNvSpPr txBox="1">
            <a:spLocks noChangeArrowheads="1"/>
          </p:cNvSpPr>
          <p:nvPr/>
        </p:nvSpPr>
        <p:spPr bwMode="auto">
          <a:xfrm>
            <a:off x="5708650" y="1736725"/>
            <a:ext cx="2597150" cy="396875"/>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tx1"/>
                </a:solidFill>
              </a:rPr>
              <a:t>Block Offset (? bits)</a:t>
            </a:r>
            <a:endParaRPr lang="en-US" sz="2000" b="1"/>
          </a:p>
        </p:txBody>
      </p:sp>
      <p:sp>
        <p:nvSpPr>
          <p:cNvPr id="3128327" name="Text Box 7"/>
          <p:cNvSpPr txBox="1">
            <a:spLocks noChangeArrowheads="1"/>
          </p:cNvSpPr>
          <p:nvPr/>
        </p:nvSpPr>
        <p:spPr bwMode="auto">
          <a:xfrm>
            <a:off x="2584450" y="2193925"/>
            <a:ext cx="4024313" cy="396875"/>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tx1"/>
                </a:solidFill>
              </a:rPr>
              <a:t>Physical Page Address (36 bits)</a:t>
            </a:r>
          </a:p>
        </p:txBody>
      </p:sp>
      <p:sp>
        <p:nvSpPr>
          <p:cNvPr id="3128328" name="Line 8"/>
          <p:cNvSpPr>
            <a:spLocks noChangeShapeType="1"/>
          </p:cNvSpPr>
          <p:nvPr/>
        </p:nvSpPr>
        <p:spPr bwMode="auto">
          <a:xfrm>
            <a:off x="3041650" y="1660525"/>
            <a:ext cx="0" cy="5334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28329" name="Text Box 9"/>
          <p:cNvSpPr txBox="1">
            <a:spLocks noChangeArrowheads="1"/>
          </p:cNvSpPr>
          <p:nvPr/>
        </p:nvSpPr>
        <p:spPr bwMode="auto">
          <a:xfrm>
            <a:off x="3041650" y="1736725"/>
            <a:ext cx="2597150" cy="396875"/>
          </a:xfrm>
          <a:prstGeom prst="rect">
            <a:avLst/>
          </a:prstGeom>
          <a:noFill/>
          <a:ln w="12700">
            <a:noFill/>
            <a:miter lim="800000"/>
            <a:headEnd/>
            <a:tailEnd/>
          </a:ln>
          <a:effectLst/>
        </p:spPr>
        <p:txBody>
          <a:bodyPr wrap="none">
            <a:prstTxWarp prst="textNoShape">
              <a:avLst/>
            </a:prstTxWarp>
            <a:spAutoFit/>
          </a:bodyPr>
          <a:lstStyle/>
          <a:p>
            <a:pPr algn="l"/>
            <a:r>
              <a:rPr lang="en-US" sz="2000" b="1"/>
              <a:t>Cache Index (? bits)</a:t>
            </a:r>
          </a:p>
        </p:txBody>
      </p:sp>
      <p:sp>
        <p:nvSpPr>
          <p:cNvPr id="3128330" name="Text Box 10"/>
          <p:cNvSpPr txBox="1">
            <a:spLocks noChangeArrowheads="1"/>
          </p:cNvSpPr>
          <p:nvPr/>
        </p:nvSpPr>
        <p:spPr bwMode="auto">
          <a:xfrm>
            <a:off x="679450" y="1736725"/>
            <a:ext cx="2386013" cy="396875"/>
          </a:xfrm>
          <a:prstGeom prst="rect">
            <a:avLst/>
          </a:prstGeom>
          <a:noFill/>
          <a:ln w="12700">
            <a:noFill/>
            <a:miter lim="800000"/>
            <a:headEnd/>
            <a:tailEnd/>
          </a:ln>
          <a:effectLst/>
        </p:spPr>
        <p:txBody>
          <a:bodyPr wrap="none">
            <a:prstTxWarp prst="textNoShape">
              <a:avLst/>
            </a:prstTxWarp>
            <a:spAutoFit/>
          </a:bodyPr>
          <a:lstStyle/>
          <a:p>
            <a:pPr algn="l"/>
            <a:r>
              <a:rPr lang="en-US" sz="2000" b="1"/>
              <a:t>Cache Tag (? bits)</a:t>
            </a:r>
          </a:p>
        </p:txBody>
      </p:sp>
      <p:sp>
        <p:nvSpPr>
          <p:cNvPr id="3128331" name="Rectangle 11"/>
          <p:cNvSpPr>
            <a:spLocks noChangeArrowheads="1"/>
          </p:cNvSpPr>
          <p:nvPr/>
        </p:nvSpPr>
        <p:spPr bwMode="auto">
          <a:xfrm>
            <a:off x="685800" y="3516312"/>
            <a:ext cx="35814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28332" name="Text Box 12"/>
          <p:cNvSpPr txBox="1">
            <a:spLocks noChangeArrowheads="1"/>
          </p:cNvSpPr>
          <p:nvPr/>
        </p:nvSpPr>
        <p:spPr bwMode="auto">
          <a:xfrm>
            <a:off x="762000" y="3592512"/>
            <a:ext cx="354013" cy="396875"/>
          </a:xfrm>
          <a:prstGeom prst="rect">
            <a:avLst/>
          </a:prstGeom>
          <a:noFill/>
          <a:ln w="12700">
            <a:noFill/>
            <a:miter lim="800000"/>
            <a:headEnd/>
            <a:tailEnd/>
          </a:ln>
          <a:effectLst/>
        </p:spPr>
        <p:txBody>
          <a:bodyPr wrap="none">
            <a:prstTxWarp prst="textNoShape">
              <a:avLst/>
            </a:prstTxWarp>
            <a:spAutoFit/>
          </a:bodyPr>
          <a:lstStyle/>
          <a:p>
            <a:pPr algn="l"/>
            <a:r>
              <a:rPr lang="en-US" sz="2000" b="1"/>
              <a:t>V</a:t>
            </a:r>
          </a:p>
        </p:txBody>
      </p:sp>
      <p:sp>
        <p:nvSpPr>
          <p:cNvPr id="3128333" name="Text Box 13"/>
          <p:cNvSpPr txBox="1">
            <a:spLocks noChangeArrowheads="1"/>
          </p:cNvSpPr>
          <p:nvPr/>
        </p:nvSpPr>
        <p:spPr bwMode="auto">
          <a:xfrm>
            <a:off x="1066800" y="3592512"/>
            <a:ext cx="368300" cy="396875"/>
          </a:xfrm>
          <a:prstGeom prst="rect">
            <a:avLst/>
          </a:prstGeom>
          <a:noFill/>
          <a:ln w="12700">
            <a:noFill/>
            <a:miter lim="800000"/>
            <a:headEnd/>
            <a:tailEnd/>
          </a:ln>
          <a:effectLst/>
        </p:spPr>
        <p:txBody>
          <a:bodyPr wrap="none">
            <a:prstTxWarp prst="textNoShape">
              <a:avLst/>
            </a:prstTxWarp>
            <a:spAutoFit/>
          </a:bodyPr>
          <a:lstStyle/>
          <a:p>
            <a:pPr algn="l"/>
            <a:r>
              <a:rPr lang="en-US" sz="2000" b="1"/>
              <a:t>D</a:t>
            </a:r>
          </a:p>
        </p:txBody>
      </p:sp>
      <p:sp>
        <p:nvSpPr>
          <p:cNvPr id="3128334" name="Text Box 14"/>
          <p:cNvSpPr txBox="1">
            <a:spLocks noChangeArrowheads="1"/>
          </p:cNvSpPr>
          <p:nvPr/>
        </p:nvSpPr>
        <p:spPr bwMode="auto">
          <a:xfrm>
            <a:off x="1676400" y="3592512"/>
            <a:ext cx="2386013" cy="396875"/>
          </a:xfrm>
          <a:prstGeom prst="rect">
            <a:avLst/>
          </a:prstGeom>
          <a:noFill/>
          <a:ln w="12700">
            <a:noFill/>
            <a:miter lim="800000"/>
            <a:headEnd/>
            <a:tailEnd/>
          </a:ln>
          <a:effectLst/>
        </p:spPr>
        <p:txBody>
          <a:bodyPr wrap="none">
            <a:prstTxWarp prst="textNoShape">
              <a:avLst/>
            </a:prstTxWarp>
            <a:spAutoFit/>
          </a:bodyPr>
          <a:lstStyle/>
          <a:p>
            <a:pPr algn="l"/>
            <a:r>
              <a:rPr lang="en-US" sz="2000" b="1"/>
              <a:t>Cache Tag (? bits)</a:t>
            </a:r>
          </a:p>
        </p:txBody>
      </p:sp>
      <p:sp>
        <p:nvSpPr>
          <p:cNvPr id="3128335" name="Line 15"/>
          <p:cNvSpPr>
            <a:spLocks noChangeShapeType="1"/>
          </p:cNvSpPr>
          <p:nvPr/>
        </p:nvSpPr>
        <p:spPr bwMode="auto">
          <a:xfrm>
            <a:off x="1066800" y="3516312"/>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8336" name="Line 16"/>
          <p:cNvSpPr>
            <a:spLocks noChangeShapeType="1"/>
          </p:cNvSpPr>
          <p:nvPr/>
        </p:nvSpPr>
        <p:spPr bwMode="auto">
          <a:xfrm>
            <a:off x="1371600" y="3516312"/>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28337" name="Rectangle 17"/>
          <p:cNvSpPr>
            <a:spLocks noChangeArrowheads="1"/>
          </p:cNvSpPr>
          <p:nvPr/>
        </p:nvSpPr>
        <p:spPr bwMode="auto">
          <a:xfrm>
            <a:off x="5197475" y="3505200"/>
            <a:ext cx="3200400" cy="533400"/>
          </a:xfrm>
          <a:prstGeom prst="rect">
            <a:avLst/>
          </a:prstGeom>
          <a:noFill/>
          <a:ln w="57150">
            <a:solidFill>
              <a:schemeClr val="tx1"/>
            </a:solidFill>
            <a:miter lim="800000"/>
            <a:headEnd/>
            <a:tailEnd/>
          </a:ln>
          <a:effectLst/>
        </p:spPr>
        <p:txBody>
          <a:bodyPr wrap="none" anchor="ctr">
            <a:prstTxWarp prst="textNoShape">
              <a:avLst/>
            </a:prstTxWarp>
          </a:bodyPr>
          <a:lstStyle/>
          <a:p>
            <a:endParaRPr lang="en-US"/>
          </a:p>
        </p:txBody>
      </p:sp>
      <p:sp>
        <p:nvSpPr>
          <p:cNvPr id="3128338" name="Text Box 18"/>
          <p:cNvSpPr txBox="1">
            <a:spLocks noChangeArrowheads="1"/>
          </p:cNvSpPr>
          <p:nvPr/>
        </p:nvSpPr>
        <p:spPr bwMode="auto">
          <a:xfrm>
            <a:off x="5410200" y="3592512"/>
            <a:ext cx="2484438" cy="396875"/>
          </a:xfrm>
          <a:prstGeom prst="rect">
            <a:avLst/>
          </a:prstGeom>
          <a:noFill/>
          <a:ln w="12700">
            <a:noFill/>
            <a:miter lim="800000"/>
            <a:headEnd/>
            <a:tailEnd/>
          </a:ln>
          <a:effectLst/>
        </p:spPr>
        <p:txBody>
          <a:bodyPr wrap="none">
            <a:prstTxWarp prst="textNoShape">
              <a:avLst/>
            </a:prstTxWarp>
            <a:spAutoFit/>
          </a:bodyPr>
          <a:lstStyle/>
          <a:p>
            <a:pPr algn="l"/>
            <a:r>
              <a:rPr lang="en-US" sz="2000" b="1"/>
              <a:t>Cache Data (? bits)</a:t>
            </a:r>
          </a:p>
        </p:txBody>
      </p:sp>
      <p:sp>
        <p:nvSpPr>
          <p:cNvPr id="3128339" name="Rectangle 19"/>
          <p:cNvSpPr>
            <a:spLocks noChangeArrowheads="1"/>
          </p:cNvSpPr>
          <p:nvPr/>
        </p:nvSpPr>
        <p:spPr bwMode="auto">
          <a:xfrm>
            <a:off x="685800" y="4462462"/>
            <a:ext cx="8610600" cy="2243138"/>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gn="l">
              <a:lnSpc>
                <a:spcPct val="85000"/>
              </a:lnSpc>
              <a:spcBef>
                <a:spcPct val="65000"/>
              </a:spcBef>
              <a:buSzPct val="100000"/>
              <a:buFont typeface="Times" pitchFamily="-65" charset="0"/>
              <a:buNone/>
            </a:pPr>
            <a:endParaRPr lang="en-US" sz="2400" b="1" dirty="0">
              <a:solidFill>
                <a:schemeClr val="tx1"/>
              </a:solidFill>
            </a:endParaRPr>
          </a:p>
          <a:p>
            <a:pPr marL="203200" indent="-203200" algn="l">
              <a:lnSpc>
                <a:spcPct val="75000"/>
              </a:lnSpc>
              <a:spcBef>
                <a:spcPct val="65000"/>
              </a:spcBef>
              <a:buSzPct val="100000"/>
              <a:buFont typeface="Times" pitchFamily="-65" charset="0"/>
              <a:buNone/>
            </a:pPr>
            <a:r>
              <a:rPr lang="en-US" sz="2400" b="1" dirty="0">
                <a:solidFill>
                  <a:schemeClr val="tx1"/>
                </a:solidFill>
                <a:latin typeface="Courier" pitchFamily="-65" charset="0"/>
              </a:rPr>
              <a:t>	1:</a:t>
            </a:r>
            <a:r>
              <a:rPr lang="en-US" sz="2800" b="1" dirty="0">
                <a:solidFill>
                  <a:schemeClr val="tx1"/>
                </a:solidFill>
                <a:latin typeface="Courier New" pitchFamily="-65" charset="0"/>
              </a:rPr>
              <a:t> </a:t>
            </a:r>
            <a:r>
              <a:rPr lang="en-US" sz="2800" b="1" dirty="0">
                <a:solidFill>
                  <a:schemeClr val="tx1"/>
                </a:solidFill>
              </a:rPr>
              <a:t>12 /   9 / 14 / 87 (Tag/Index/Offset/Entry)</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2:</a:t>
            </a:r>
            <a:r>
              <a:rPr lang="en-US" sz="2800" b="1" dirty="0">
                <a:solidFill>
                  <a:schemeClr val="tx1"/>
                </a:solidFill>
                <a:latin typeface="Courier New" pitchFamily="-65" charset="0"/>
              </a:rPr>
              <a:t> </a:t>
            </a:r>
            <a:r>
              <a:rPr lang="en-US" sz="2800" b="1" dirty="0">
                <a:solidFill>
                  <a:schemeClr val="tx1"/>
                </a:solidFill>
              </a:rPr>
              <a:t>20 / 10 /   6 / 86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3:</a:t>
            </a:r>
            <a:r>
              <a:rPr lang="en-US" sz="2800" b="1" dirty="0">
                <a:solidFill>
                  <a:schemeClr val="tx1"/>
                </a:solidFill>
                <a:latin typeface="Courier New" pitchFamily="-65" charset="0"/>
              </a:rPr>
              <a:t> </a:t>
            </a:r>
            <a:r>
              <a:rPr lang="en-US" sz="2800" b="1" dirty="0">
                <a:solidFill>
                  <a:schemeClr val="tx1"/>
                </a:solidFill>
              </a:rPr>
              <a:t>20 / 10 /   6 / 534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4:</a:t>
            </a:r>
            <a:r>
              <a:rPr lang="en-US" sz="2800" b="1" dirty="0">
                <a:solidFill>
                  <a:schemeClr val="tx1"/>
                </a:solidFill>
                <a:latin typeface="Courier New" pitchFamily="-65" charset="0"/>
              </a:rPr>
              <a:t> </a:t>
            </a:r>
            <a:r>
              <a:rPr lang="en-US" sz="2800" b="1" dirty="0">
                <a:solidFill>
                  <a:schemeClr val="tx1"/>
                </a:solidFill>
              </a:rPr>
              <a:t>21 /   9 /   6 / 87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5:</a:t>
            </a:r>
            <a:r>
              <a:rPr lang="en-US" sz="2800" b="1" dirty="0">
                <a:solidFill>
                  <a:schemeClr val="tx1"/>
                </a:solidFill>
                <a:latin typeface="Courier New" pitchFamily="-65" charset="0"/>
              </a:rPr>
              <a:t> </a:t>
            </a:r>
            <a:r>
              <a:rPr lang="en-US" sz="2800" b="1" dirty="0">
                <a:solidFill>
                  <a:schemeClr val="tx1"/>
                </a:solidFill>
              </a:rPr>
              <a:t>21 /   9 /   6 / 535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0370" name="Rectangle 2"/>
          <p:cNvSpPr>
            <a:spLocks noGrp="1" noChangeArrowheads="1"/>
          </p:cNvSpPr>
          <p:nvPr>
            <p:ph type="title"/>
          </p:nvPr>
        </p:nvSpPr>
        <p:spPr/>
        <p:txBody>
          <a:bodyPr/>
          <a:lstStyle/>
          <a:p>
            <a:r>
              <a:rPr lang="en-US" dirty="0" smtClean="0"/>
              <a:t>(3/3) Answer</a:t>
            </a:r>
            <a:endParaRPr lang="en-US" dirty="0"/>
          </a:p>
        </p:txBody>
      </p:sp>
      <p:sp>
        <p:nvSpPr>
          <p:cNvPr id="3130371" name="Rectangle 3"/>
          <p:cNvSpPr>
            <a:spLocks noGrp="1" noChangeArrowheads="1"/>
          </p:cNvSpPr>
          <p:nvPr>
            <p:ph type="body" idx="1"/>
          </p:nvPr>
        </p:nvSpPr>
        <p:spPr/>
        <p:txBody>
          <a:bodyPr/>
          <a:lstStyle/>
          <a:p>
            <a:r>
              <a:rPr lang="en-US" sz="2600" dirty="0" smtClean="0"/>
              <a:t>2-way set-assoc data cache, </a:t>
            </a:r>
            <a:r>
              <a:rPr lang="en-US" sz="2600" dirty="0" smtClean="0"/>
              <a:t>64KbiB / 64B =1Kbi </a:t>
            </a:r>
            <a:r>
              <a:rPr lang="en-US" sz="2600" dirty="0" smtClean="0"/>
              <a:t>(2</a:t>
            </a:r>
            <a:r>
              <a:rPr lang="en-US" sz="2600" baseline="30000" dirty="0" smtClean="0"/>
              <a:t>10</a:t>
            </a:r>
            <a:r>
              <a:rPr lang="en-US" sz="2600" dirty="0" smtClean="0"/>
              <a:t>) “sets”, 2 entries per sets =&gt; 9 bit index</a:t>
            </a:r>
          </a:p>
          <a:p>
            <a:endParaRPr lang="en-US" sz="2600" dirty="0" smtClean="0"/>
          </a:p>
          <a:p>
            <a:pPr lvl="3"/>
            <a:endParaRPr lang="en-US" sz="2600" dirty="0" smtClean="0"/>
          </a:p>
          <a:p>
            <a:r>
              <a:rPr lang="en-US" sz="2600" dirty="0" smtClean="0"/>
              <a:t>Data Cache Entry: Valid bit, Dirty bit, Cache tag + 64 Bytes of Data</a:t>
            </a:r>
            <a:endParaRPr lang="en-US" sz="2600" dirty="0"/>
          </a:p>
        </p:txBody>
      </p:sp>
      <p:sp>
        <p:nvSpPr>
          <p:cNvPr id="3130372" name="Rectangle 4"/>
          <p:cNvSpPr>
            <a:spLocks noChangeArrowheads="1"/>
          </p:cNvSpPr>
          <p:nvPr/>
        </p:nvSpPr>
        <p:spPr bwMode="auto">
          <a:xfrm>
            <a:off x="381000" y="2041525"/>
            <a:ext cx="76200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30373" name="Line 5"/>
          <p:cNvSpPr>
            <a:spLocks noChangeShapeType="1"/>
          </p:cNvSpPr>
          <p:nvPr/>
        </p:nvSpPr>
        <p:spPr bwMode="auto">
          <a:xfrm>
            <a:off x="5486400" y="2041525"/>
            <a:ext cx="0" cy="53340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3130374" name="Text Box 6"/>
          <p:cNvSpPr txBox="1">
            <a:spLocks noChangeArrowheads="1"/>
          </p:cNvSpPr>
          <p:nvPr/>
        </p:nvSpPr>
        <p:spPr bwMode="auto">
          <a:xfrm>
            <a:off x="5486400" y="2117725"/>
            <a:ext cx="2582863" cy="396875"/>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tx1"/>
                </a:solidFill>
              </a:rPr>
              <a:t>Block Offset (6 bits)</a:t>
            </a:r>
            <a:endParaRPr lang="en-US" sz="2000" b="1"/>
          </a:p>
        </p:txBody>
      </p:sp>
      <p:sp>
        <p:nvSpPr>
          <p:cNvPr id="3130375" name="Text Box 7"/>
          <p:cNvSpPr txBox="1">
            <a:spLocks noChangeArrowheads="1"/>
          </p:cNvSpPr>
          <p:nvPr/>
        </p:nvSpPr>
        <p:spPr bwMode="auto">
          <a:xfrm>
            <a:off x="2362200" y="2574925"/>
            <a:ext cx="4024313" cy="396875"/>
          </a:xfrm>
          <a:prstGeom prst="rect">
            <a:avLst/>
          </a:prstGeom>
          <a:noFill/>
          <a:ln w="12700">
            <a:noFill/>
            <a:miter lim="800000"/>
            <a:headEnd/>
            <a:tailEnd/>
          </a:ln>
          <a:effectLst/>
        </p:spPr>
        <p:txBody>
          <a:bodyPr wrap="none">
            <a:prstTxWarp prst="textNoShape">
              <a:avLst/>
            </a:prstTxWarp>
            <a:spAutoFit/>
          </a:bodyPr>
          <a:lstStyle/>
          <a:p>
            <a:pPr algn="l"/>
            <a:r>
              <a:rPr lang="en-US" sz="2000" b="1">
                <a:solidFill>
                  <a:schemeClr val="tx1"/>
                </a:solidFill>
              </a:rPr>
              <a:t>Physical Page Address (36 bits)</a:t>
            </a:r>
          </a:p>
        </p:txBody>
      </p:sp>
      <p:sp>
        <p:nvSpPr>
          <p:cNvPr id="3130376" name="Line 8"/>
          <p:cNvSpPr>
            <a:spLocks noChangeShapeType="1"/>
          </p:cNvSpPr>
          <p:nvPr/>
        </p:nvSpPr>
        <p:spPr bwMode="auto">
          <a:xfrm>
            <a:off x="2895600" y="2041525"/>
            <a:ext cx="0" cy="5334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30377" name="Text Box 9"/>
          <p:cNvSpPr txBox="1">
            <a:spLocks noChangeArrowheads="1"/>
          </p:cNvSpPr>
          <p:nvPr/>
        </p:nvSpPr>
        <p:spPr bwMode="auto">
          <a:xfrm>
            <a:off x="2819400" y="2117725"/>
            <a:ext cx="2171638"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Cache Index </a:t>
            </a:r>
            <a:r>
              <a:rPr lang="en-US" sz="2000" b="1" dirty="0">
                <a:solidFill>
                  <a:schemeClr val="accent2"/>
                </a:solidFill>
              </a:rPr>
              <a:t>(9 bits)</a:t>
            </a:r>
          </a:p>
        </p:txBody>
      </p:sp>
      <p:sp>
        <p:nvSpPr>
          <p:cNvPr id="3130378" name="Text Box 10"/>
          <p:cNvSpPr txBox="1">
            <a:spLocks noChangeArrowheads="1"/>
          </p:cNvSpPr>
          <p:nvPr/>
        </p:nvSpPr>
        <p:spPr bwMode="auto">
          <a:xfrm>
            <a:off x="457200" y="2117725"/>
            <a:ext cx="2113154"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Cache Tag </a:t>
            </a:r>
            <a:r>
              <a:rPr lang="en-US" sz="2000" b="1" dirty="0">
                <a:solidFill>
                  <a:schemeClr val="accent2"/>
                </a:solidFill>
              </a:rPr>
              <a:t>(21 bits)</a:t>
            </a:r>
          </a:p>
        </p:txBody>
      </p:sp>
      <p:sp>
        <p:nvSpPr>
          <p:cNvPr id="3130379" name="Rectangle 11"/>
          <p:cNvSpPr>
            <a:spLocks noChangeArrowheads="1"/>
          </p:cNvSpPr>
          <p:nvPr/>
        </p:nvSpPr>
        <p:spPr bwMode="auto">
          <a:xfrm>
            <a:off x="593725" y="4022725"/>
            <a:ext cx="3581400" cy="533400"/>
          </a:xfrm>
          <a:prstGeom prst="rect">
            <a:avLst/>
          </a:prstGeom>
          <a:noFill/>
          <a:ln w="76200">
            <a:solidFill>
              <a:schemeClr val="tx1"/>
            </a:solidFill>
            <a:miter lim="800000"/>
            <a:headEnd/>
            <a:tailEnd/>
          </a:ln>
          <a:effectLst/>
        </p:spPr>
        <p:txBody>
          <a:bodyPr wrap="none" anchor="ctr">
            <a:prstTxWarp prst="textNoShape">
              <a:avLst/>
            </a:prstTxWarp>
          </a:bodyPr>
          <a:lstStyle/>
          <a:p>
            <a:endParaRPr lang="en-US"/>
          </a:p>
        </p:txBody>
      </p:sp>
      <p:sp>
        <p:nvSpPr>
          <p:cNvPr id="3130380" name="Text Box 12"/>
          <p:cNvSpPr txBox="1">
            <a:spLocks noChangeArrowheads="1"/>
          </p:cNvSpPr>
          <p:nvPr/>
        </p:nvSpPr>
        <p:spPr bwMode="auto">
          <a:xfrm>
            <a:off x="669925" y="4098925"/>
            <a:ext cx="354013" cy="396875"/>
          </a:xfrm>
          <a:prstGeom prst="rect">
            <a:avLst/>
          </a:prstGeom>
          <a:noFill/>
          <a:ln w="12700">
            <a:noFill/>
            <a:miter lim="800000"/>
            <a:headEnd/>
            <a:tailEnd/>
          </a:ln>
          <a:effectLst/>
        </p:spPr>
        <p:txBody>
          <a:bodyPr wrap="none">
            <a:prstTxWarp prst="textNoShape">
              <a:avLst/>
            </a:prstTxWarp>
            <a:spAutoFit/>
          </a:bodyPr>
          <a:lstStyle/>
          <a:p>
            <a:pPr algn="l"/>
            <a:r>
              <a:rPr lang="en-US" sz="2000" b="1"/>
              <a:t>V</a:t>
            </a:r>
          </a:p>
        </p:txBody>
      </p:sp>
      <p:sp>
        <p:nvSpPr>
          <p:cNvPr id="3130381" name="Text Box 13"/>
          <p:cNvSpPr txBox="1">
            <a:spLocks noChangeArrowheads="1"/>
          </p:cNvSpPr>
          <p:nvPr/>
        </p:nvSpPr>
        <p:spPr bwMode="auto">
          <a:xfrm>
            <a:off x="974725" y="4098925"/>
            <a:ext cx="368300" cy="396875"/>
          </a:xfrm>
          <a:prstGeom prst="rect">
            <a:avLst/>
          </a:prstGeom>
          <a:noFill/>
          <a:ln w="12700">
            <a:noFill/>
            <a:miter lim="800000"/>
            <a:headEnd/>
            <a:tailEnd/>
          </a:ln>
          <a:effectLst/>
        </p:spPr>
        <p:txBody>
          <a:bodyPr wrap="none">
            <a:prstTxWarp prst="textNoShape">
              <a:avLst/>
            </a:prstTxWarp>
            <a:spAutoFit/>
          </a:bodyPr>
          <a:lstStyle/>
          <a:p>
            <a:pPr algn="l"/>
            <a:r>
              <a:rPr lang="en-US" sz="2000" b="1"/>
              <a:t>D</a:t>
            </a:r>
          </a:p>
        </p:txBody>
      </p:sp>
      <p:sp>
        <p:nvSpPr>
          <p:cNvPr id="3130382" name="Text Box 14"/>
          <p:cNvSpPr txBox="1">
            <a:spLocks noChangeArrowheads="1"/>
          </p:cNvSpPr>
          <p:nvPr/>
        </p:nvSpPr>
        <p:spPr bwMode="auto">
          <a:xfrm>
            <a:off x="1584325" y="4098925"/>
            <a:ext cx="2113154" cy="400110"/>
          </a:xfrm>
          <a:prstGeom prst="rect">
            <a:avLst/>
          </a:prstGeom>
          <a:noFill/>
          <a:ln w="12700">
            <a:noFill/>
            <a:miter lim="800000"/>
            <a:headEnd/>
            <a:tailEnd/>
          </a:ln>
          <a:effectLst/>
        </p:spPr>
        <p:txBody>
          <a:bodyPr wrap="none">
            <a:prstTxWarp prst="textNoShape">
              <a:avLst/>
            </a:prstTxWarp>
            <a:spAutoFit/>
          </a:bodyPr>
          <a:lstStyle/>
          <a:p>
            <a:pPr algn="l"/>
            <a:r>
              <a:rPr lang="en-US" sz="2000" b="1" dirty="0"/>
              <a:t>Cache Tag </a:t>
            </a:r>
            <a:r>
              <a:rPr lang="en-US" sz="2000" b="1" dirty="0">
                <a:solidFill>
                  <a:schemeClr val="accent2"/>
                </a:solidFill>
              </a:rPr>
              <a:t>(21 bits)</a:t>
            </a:r>
          </a:p>
        </p:txBody>
      </p:sp>
      <p:sp>
        <p:nvSpPr>
          <p:cNvPr id="3130383" name="Line 15"/>
          <p:cNvSpPr>
            <a:spLocks noChangeShapeType="1"/>
          </p:cNvSpPr>
          <p:nvPr/>
        </p:nvSpPr>
        <p:spPr bwMode="auto">
          <a:xfrm>
            <a:off x="974725" y="4022725"/>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30384" name="Line 16"/>
          <p:cNvSpPr>
            <a:spLocks noChangeShapeType="1"/>
          </p:cNvSpPr>
          <p:nvPr/>
        </p:nvSpPr>
        <p:spPr bwMode="auto">
          <a:xfrm>
            <a:off x="1279525" y="4022725"/>
            <a:ext cx="0" cy="5334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30385" name="Rectangle 17"/>
          <p:cNvSpPr>
            <a:spLocks noChangeArrowheads="1"/>
          </p:cNvSpPr>
          <p:nvPr/>
        </p:nvSpPr>
        <p:spPr bwMode="auto">
          <a:xfrm>
            <a:off x="5029200" y="3962400"/>
            <a:ext cx="3810000" cy="582612"/>
          </a:xfrm>
          <a:prstGeom prst="rect">
            <a:avLst/>
          </a:prstGeom>
          <a:noFill/>
          <a:ln w="57150">
            <a:solidFill>
              <a:schemeClr val="tx1"/>
            </a:solidFill>
            <a:miter lim="800000"/>
            <a:headEnd/>
            <a:tailEnd/>
          </a:ln>
          <a:effectLst/>
        </p:spPr>
        <p:txBody>
          <a:bodyPr wrap="none" anchor="ctr">
            <a:prstTxWarp prst="textNoShape">
              <a:avLst/>
            </a:prstTxWarp>
          </a:bodyPr>
          <a:lstStyle/>
          <a:p>
            <a:endParaRPr lang="en-US"/>
          </a:p>
        </p:txBody>
      </p:sp>
      <p:sp>
        <p:nvSpPr>
          <p:cNvPr id="3130386" name="Text Box 18"/>
          <p:cNvSpPr txBox="1">
            <a:spLocks noChangeArrowheads="1"/>
          </p:cNvSpPr>
          <p:nvPr/>
        </p:nvSpPr>
        <p:spPr bwMode="auto">
          <a:xfrm>
            <a:off x="5105400" y="4038600"/>
            <a:ext cx="3732136" cy="369332"/>
          </a:xfrm>
          <a:prstGeom prst="rect">
            <a:avLst/>
          </a:prstGeom>
          <a:noFill/>
          <a:ln w="12700">
            <a:noFill/>
            <a:miter lim="800000"/>
            <a:headEnd/>
            <a:tailEnd/>
          </a:ln>
          <a:effectLst/>
        </p:spPr>
        <p:txBody>
          <a:bodyPr wrap="none">
            <a:prstTxWarp prst="textNoShape">
              <a:avLst/>
            </a:prstTxWarp>
            <a:spAutoFit/>
          </a:bodyPr>
          <a:lstStyle/>
          <a:p>
            <a:pPr algn="l"/>
            <a:r>
              <a:rPr lang="en-US" sz="1800" b="1" dirty="0"/>
              <a:t>Cache Data </a:t>
            </a:r>
            <a:r>
              <a:rPr lang="en-US" sz="1800" b="1" dirty="0">
                <a:solidFill>
                  <a:schemeClr val="accent2"/>
                </a:solidFill>
              </a:rPr>
              <a:t>(64 Bytes</a:t>
            </a:r>
            <a:r>
              <a:rPr lang="en-US" sz="1800" b="1" dirty="0" smtClean="0">
                <a:solidFill>
                  <a:schemeClr val="accent2"/>
                </a:solidFill>
              </a:rPr>
              <a:t> = 512 </a:t>
            </a:r>
            <a:r>
              <a:rPr lang="en-US" sz="1800" b="1" dirty="0">
                <a:solidFill>
                  <a:schemeClr val="accent2"/>
                </a:solidFill>
              </a:rPr>
              <a:t>bits)</a:t>
            </a:r>
          </a:p>
        </p:txBody>
      </p:sp>
      <p:sp>
        <p:nvSpPr>
          <p:cNvPr id="3130387" name="Rectangle 19"/>
          <p:cNvSpPr>
            <a:spLocks noChangeArrowheads="1"/>
          </p:cNvSpPr>
          <p:nvPr/>
        </p:nvSpPr>
        <p:spPr bwMode="auto">
          <a:xfrm>
            <a:off x="381000" y="5867400"/>
            <a:ext cx="3962400" cy="381000"/>
          </a:xfrm>
          <a:prstGeom prst="rect">
            <a:avLst/>
          </a:prstGeom>
          <a:noFill/>
          <a:ln w="38100">
            <a:solidFill>
              <a:srgbClr val="FFFF00"/>
            </a:solidFill>
            <a:miter lim="800000"/>
            <a:headEnd/>
            <a:tailEnd/>
          </a:ln>
          <a:effectLst/>
        </p:spPr>
        <p:txBody>
          <a:bodyPr wrap="none" anchor="ctr">
            <a:prstTxWarp prst="textNoShape">
              <a:avLst/>
            </a:prstTxWarp>
          </a:bodyPr>
          <a:lstStyle/>
          <a:p>
            <a:pPr algn="ctr"/>
            <a:endParaRPr lang="en-US" sz="2400">
              <a:solidFill>
                <a:srgbClr val="FF00FF"/>
              </a:solidFill>
              <a:latin typeface="Times New Roman" pitchFamily="-65" charset="0"/>
            </a:endParaRPr>
          </a:p>
        </p:txBody>
      </p:sp>
      <p:sp>
        <p:nvSpPr>
          <p:cNvPr id="3130388" name="Rectangle 20"/>
          <p:cNvSpPr>
            <a:spLocks noChangeArrowheads="1"/>
          </p:cNvSpPr>
          <p:nvPr/>
        </p:nvSpPr>
        <p:spPr bwMode="auto">
          <a:xfrm>
            <a:off x="228600" y="4038600"/>
            <a:ext cx="8610600" cy="2243138"/>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gn="l">
              <a:lnSpc>
                <a:spcPct val="85000"/>
              </a:lnSpc>
              <a:spcBef>
                <a:spcPct val="65000"/>
              </a:spcBef>
              <a:buSzPct val="100000"/>
              <a:buFont typeface="Times" pitchFamily="-65" charset="0"/>
              <a:buNone/>
            </a:pPr>
            <a:endParaRPr lang="en-US" sz="2400" b="1" dirty="0">
              <a:solidFill>
                <a:schemeClr val="tx1"/>
              </a:solidFill>
            </a:endParaRPr>
          </a:p>
          <a:p>
            <a:pPr marL="203200" indent="-203200" algn="l">
              <a:lnSpc>
                <a:spcPct val="75000"/>
              </a:lnSpc>
              <a:spcBef>
                <a:spcPct val="65000"/>
              </a:spcBef>
              <a:buSzPct val="100000"/>
              <a:buFont typeface="Times" pitchFamily="-65" charset="0"/>
              <a:buNone/>
            </a:pPr>
            <a:r>
              <a:rPr lang="en-US" sz="2400" b="1" dirty="0">
                <a:solidFill>
                  <a:schemeClr val="tx1"/>
                </a:solidFill>
                <a:latin typeface="Courier" pitchFamily="-65" charset="0"/>
              </a:rPr>
              <a:t>	1:</a:t>
            </a:r>
            <a:r>
              <a:rPr lang="en-US" sz="2800" b="1" dirty="0">
                <a:solidFill>
                  <a:schemeClr val="tx1"/>
                </a:solidFill>
                <a:latin typeface="Courier New" pitchFamily="-65" charset="0"/>
              </a:rPr>
              <a:t> </a:t>
            </a:r>
            <a:r>
              <a:rPr lang="en-US" sz="2800" b="1" dirty="0">
                <a:solidFill>
                  <a:schemeClr val="tx1"/>
                </a:solidFill>
              </a:rPr>
              <a:t>12 /   9 / 14 / 87 (Tag/Index/Offset/Entry)</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2:</a:t>
            </a:r>
            <a:r>
              <a:rPr lang="en-US" sz="2800" b="1" dirty="0">
                <a:solidFill>
                  <a:schemeClr val="tx1"/>
                </a:solidFill>
                <a:latin typeface="Courier New" pitchFamily="-65" charset="0"/>
              </a:rPr>
              <a:t> </a:t>
            </a:r>
            <a:r>
              <a:rPr lang="en-US" sz="2800" b="1" dirty="0">
                <a:solidFill>
                  <a:schemeClr val="tx1"/>
                </a:solidFill>
              </a:rPr>
              <a:t>20 / 10 /   6 / 86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3:</a:t>
            </a:r>
            <a:r>
              <a:rPr lang="en-US" sz="2800" b="1" dirty="0">
                <a:solidFill>
                  <a:schemeClr val="tx1"/>
                </a:solidFill>
                <a:latin typeface="Courier New" pitchFamily="-65" charset="0"/>
              </a:rPr>
              <a:t> </a:t>
            </a:r>
            <a:r>
              <a:rPr lang="en-US" sz="2800" b="1" dirty="0">
                <a:solidFill>
                  <a:schemeClr val="tx1"/>
                </a:solidFill>
              </a:rPr>
              <a:t>20 / 10 /   6 / 534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4:</a:t>
            </a:r>
            <a:r>
              <a:rPr lang="en-US" sz="2800" b="1" dirty="0">
                <a:solidFill>
                  <a:schemeClr val="tx1"/>
                </a:solidFill>
                <a:latin typeface="Courier New" pitchFamily="-65" charset="0"/>
              </a:rPr>
              <a:t> </a:t>
            </a:r>
            <a:r>
              <a:rPr lang="en-US" sz="2800" b="1" dirty="0">
                <a:solidFill>
                  <a:schemeClr val="tx1"/>
                </a:solidFill>
              </a:rPr>
              <a:t>21 /   9 /   6 / 87 </a:t>
            </a:r>
            <a:r>
              <a:rPr lang="en-US" sz="2800" b="1" dirty="0">
                <a:solidFill>
                  <a:schemeClr val="tx1"/>
                </a:solidFill>
                <a:latin typeface="Courier New" pitchFamily="-65" charset="0"/>
              </a:rPr>
              <a:t/>
            </a:r>
            <a:br>
              <a:rPr lang="en-US" sz="2800" b="1" dirty="0">
                <a:solidFill>
                  <a:schemeClr val="tx1"/>
                </a:solidFill>
                <a:latin typeface="Courier New" pitchFamily="-65" charset="0"/>
              </a:rPr>
            </a:br>
            <a:r>
              <a:rPr lang="en-US" sz="2400" b="1" dirty="0">
                <a:solidFill>
                  <a:schemeClr val="tx1"/>
                </a:solidFill>
                <a:latin typeface="Courier" pitchFamily="-65" charset="0"/>
              </a:rPr>
              <a:t>5:</a:t>
            </a:r>
            <a:r>
              <a:rPr lang="en-US" sz="2800" b="1" dirty="0">
                <a:solidFill>
                  <a:schemeClr val="tx1"/>
                </a:solidFill>
                <a:latin typeface="Courier New" pitchFamily="-65" charset="0"/>
              </a:rPr>
              <a:t> </a:t>
            </a:r>
            <a:r>
              <a:rPr lang="en-US" sz="2800" b="1" dirty="0">
                <a:solidFill>
                  <a:schemeClr val="tx1"/>
                </a:solidFill>
              </a:rPr>
              <a:t>21 /   9 /   6 / 535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30387"/>
                                        </p:tgtEl>
                                        <p:attrNameLst>
                                          <p:attrName>style.visibility</p:attrName>
                                        </p:attrNameLst>
                                      </p:cBhvr>
                                      <p:to>
                                        <p:strVal val="visible"/>
                                      </p:to>
                                    </p:set>
                                    <p:anim calcmode="lin" valueType="num">
                                      <p:cBhvr additive="base">
                                        <p:cTn id="7" dur="500" fill="hold"/>
                                        <p:tgtEl>
                                          <p:spTgt spid="3130387"/>
                                        </p:tgtEl>
                                        <p:attrNameLst>
                                          <p:attrName>ppt_x</p:attrName>
                                        </p:attrNameLst>
                                      </p:cBhvr>
                                      <p:tavLst>
                                        <p:tav tm="0">
                                          <p:val>
                                            <p:strVal val="#ppt_x"/>
                                          </p:val>
                                        </p:tav>
                                        <p:tav tm="100000">
                                          <p:val>
                                            <p:strVal val="#ppt_x"/>
                                          </p:val>
                                        </p:tav>
                                      </p:tavLst>
                                    </p:anim>
                                    <p:anim calcmode="lin" valueType="num">
                                      <p:cBhvr additive="base">
                                        <p:cTn id="8" dur="500" fill="hold"/>
                                        <p:tgtEl>
                                          <p:spTgt spid="31303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0387" grpId="0" animBg="1"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1458" name="Rectangle 2"/>
          <p:cNvSpPr>
            <a:spLocks noGrp="1" noChangeArrowheads="1"/>
          </p:cNvSpPr>
          <p:nvPr>
            <p:ph type="title"/>
          </p:nvPr>
        </p:nvSpPr>
        <p:spPr/>
        <p:txBody>
          <a:bodyPr/>
          <a:lstStyle/>
          <a:p>
            <a:r>
              <a:rPr lang="en-US" smtClean="0"/>
              <a:t>And in conclusion…</a:t>
            </a:r>
            <a:endParaRPr lang="en-US"/>
          </a:p>
        </p:txBody>
      </p:sp>
      <p:sp>
        <p:nvSpPr>
          <p:cNvPr id="3091459" name="Rectangle 3"/>
          <p:cNvSpPr>
            <a:spLocks noGrp="1" noChangeArrowheads="1"/>
          </p:cNvSpPr>
          <p:nvPr>
            <p:ph type="body" idx="1"/>
          </p:nvPr>
        </p:nvSpPr>
        <p:spPr/>
        <p:txBody>
          <a:bodyPr/>
          <a:lstStyle/>
          <a:p>
            <a:r>
              <a:rPr lang="en-US" dirty="0" smtClean="0"/>
              <a:t>Manage memory to disk? Treat as cache</a:t>
            </a:r>
          </a:p>
          <a:p>
            <a:pPr lvl="1"/>
            <a:r>
              <a:rPr lang="en-US" dirty="0" smtClean="0"/>
              <a:t>Included protection as bonus, now critical</a:t>
            </a:r>
          </a:p>
          <a:p>
            <a:pPr lvl="1"/>
            <a:r>
              <a:rPr lang="en-US" dirty="0" smtClean="0"/>
              <a:t>Use Page Table of mappings </a:t>
            </a:r>
            <a:r>
              <a:rPr lang="en-US" dirty="0" smtClean="0">
                <a:solidFill>
                  <a:schemeClr val="accent2"/>
                </a:solidFill>
              </a:rPr>
              <a:t>for each user</a:t>
            </a:r>
            <a:r>
              <a:rPr lang="en-US" dirty="0" smtClean="0"/>
              <a:t/>
            </a:r>
            <a:br>
              <a:rPr lang="en-US" dirty="0" smtClean="0"/>
            </a:br>
            <a:r>
              <a:rPr lang="en-US" dirty="0" smtClean="0"/>
              <a:t>vs. tag/data in cache</a:t>
            </a:r>
          </a:p>
          <a:p>
            <a:pPr lvl="1"/>
            <a:r>
              <a:rPr lang="en-US" dirty="0" smtClean="0"/>
              <a:t>TLB is </a:t>
            </a:r>
            <a:r>
              <a:rPr lang="en-US" dirty="0" smtClean="0">
                <a:solidFill>
                  <a:schemeClr val="accent1"/>
                </a:solidFill>
              </a:rPr>
              <a:t>cache </a:t>
            </a:r>
            <a:r>
              <a:rPr lang="en-US" dirty="0" smtClean="0"/>
              <a:t>of Virtual </a:t>
            </a:r>
            <a:r>
              <a:rPr lang="en-US" dirty="0" err="1" smtClean="0"/>
              <a:t></a:t>
            </a:r>
            <a:r>
              <a:rPr lang="en-US" dirty="0" smtClean="0"/>
              <a:t> Physical </a:t>
            </a:r>
            <a:r>
              <a:rPr lang="en-US" dirty="0" err="1" smtClean="0"/>
              <a:t>addr</a:t>
            </a:r>
            <a:r>
              <a:rPr lang="en-US" dirty="0" smtClean="0"/>
              <a:t> trans</a:t>
            </a:r>
          </a:p>
          <a:p>
            <a:r>
              <a:rPr lang="en-US" dirty="0" smtClean="0"/>
              <a:t>Virtual Memory allows protected sharing of memory between processes</a:t>
            </a:r>
          </a:p>
          <a:p>
            <a:r>
              <a:rPr lang="en-US" dirty="0" smtClean="0"/>
              <a:t>Spatial Locality means Working Set of Pages is all that must be in memory for process to run fairly well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8802" name="Rectangle 2"/>
          <p:cNvSpPr>
            <a:spLocks noGrp="1" noChangeArrowheads="1"/>
          </p:cNvSpPr>
          <p:nvPr>
            <p:ph type="title"/>
          </p:nvPr>
        </p:nvSpPr>
        <p:spPr/>
        <p:txBody>
          <a:bodyPr/>
          <a:lstStyle/>
          <a:p>
            <a:r>
              <a:rPr lang="en-US" dirty="0" smtClean="0"/>
              <a:t>And in</a:t>
            </a:r>
            <a:r>
              <a:rPr lang="en-US" dirty="0" smtClean="0"/>
              <a:t> conclusion</a:t>
            </a:r>
            <a:r>
              <a:rPr lang="en-US" dirty="0" smtClean="0"/>
              <a:t>…</a:t>
            </a:r>
            <a:endParaRPr lang="en-US" dirty="0"/>
          </a:p>
        </p:txBody>
      </p:sp>
      <p:sp>
        <p:nvSpPr>
          <p:cNvPr id="3148803" name="Rectangle 3"/>
          <p:cNvSpPr>
            <a:spLocks noGrp="1" noChangeArrowheads="1"/>
          </p:cNvSpPr>
          <p:nvPr>
            <p:ph type="body" idx="1"/>
          </p:nvPr>
        </p:nvSpPr>
        <p:spPr/>
        <p:txBody>
          <a:bodyPr/>
          <a:lstStyle/>
          <a:p>
            <a:r>
              <a:rPr lang="en-US" dirty="0" smtClean="0"/>
              <a:t>Virtual memory to Physical Memory Translation too slow? </a:t>
            </a:r>
          </a:p>
          <a:p>
            <a:pPr lvl="1"/>
            <a:r>
              <a:rPr lang="en-US" dirty="0" smtClean="0"/>
              <a:t>Add a cache of Virtual to Physical Address Translations, called a </a:t>
            </a:r>
            <a:r>
              <a:rPr lang="en-US" dirty="0" smtClean="0">
                <a:solidFill>
                  <a:schemeClr val="accent2"/>
                </a:solidFill>
              </a:rPr>
              <a:t>TLB</a:t>
            </a:r>
          </a:p>
          <a:p>
            <a:r>
              <a:rPr lang="en-US" dirty="0" smtClean="0"/>
              <a:t>Spatial Locality means Working Set of Pages is all that must be in memory for process to run fairly well</a:t>
            </a:r>
          </a:p>
          <a:p>
            <a:r>
              <a:rPr lang="en-US" dirty="0" smtClean="0"/>
              <a:t>Virtual Memory allows protected sharing of memory between processes with less swapping to disk</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8994" name="Rectangle 2"/>
          <p:cNvSpPr>
            <a:spLocks noGrp="1" noChangeArrowheads="1"/>
          </p:cNvSpPr>
          <p:nvPr>
            <p:ph type="title"/>
          </p:nvPr>
        </p:nvSpPr>
        <p:spPr/>
        <p:txBody>
          <a:bodyPr/>
          <a:lstStyle/>
          <a:p>
            <a:r>
              <a:rPr lang="en-US" smtClean="0"/>
              <a:t>Bonus slides</a:t>
            </a:r>
            <a:endParaRPr lang="en-US"/>
          </a:p>
        </p:txBody>
      </p:sp>
      <p:sp>
        <p:nvSpPr>
          <p:cNvPr id="3028995" name="Rectangle 3"/>
          <p:cNvSpPr>
            <a:spLocks noGrp="1" noChangeArrowheads="1"/>
          </p:cNvSpPr>
          <p:nvPr>
            <p:ph type="body" idx="1"/>
          </p:nvPr>
        </p:nvSpPr>
        <p:spPr/>
        <p:txBody>
          <a:bodyPr/>
          <a:lstStyle/>
          <a:p>
            <a:r>
              <a:rPr lang="en-US" smtClean="0"/>
              <a:t>These are extra slides that used to be included in lecture notes, but have been moved to this, the “bonus” area to serve as a supplement.</a:t>
            </a:r>
          </a:p>
          <a:p>
            <a:r>
              <a:rPr lang="en-US" smtClean="0"/>
              <a:t>The slides will appear in the order they would have in the normal presentation</a:t>
            </a:r>
            <a:endParaRPr lang="en-US"/>
          </a:p>
        </p:txBody>
      </p:sp>
      <p:sp>
        <p:nvSpPr>
          <p:cNvPr id="3028996" name="WordArt 4"/>
          <p:cNvSpPr>
            <a:spLocks noChangeArrowheads="1" noChangeShapeType="1" noTextEdit="1"/>
          </p:cNvSpPr>
          <p:nvPr/>
        </p:nvSpPr>
        <p:spPr bwMode="auto">
          <a:xfrm>
            <a:off x="1981200" y="3886200"/>
            <a:ext cx="5638800" cy="2667723"/>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6402" name="Rectangle 2"/>
          <p:cNvSpPr>
            <a:spLocks noGrp="1" noChangeArrowheads="1"/>
          </p:cNvSpPr>
          <p:nvPr>
            <p:ph type="title"/>
          </p:nvPr>
        </p:nvSpPr>
        <p:spPr/>
        <p:txBody>
          <a:bodyPr/>
          <a:lstStyle/>
          <a:p>
            <a:r>
              <a:rPr lang="en-US" smtClean="0"/>
              <a:t>Memory Hierarchy Requirements</a:t>
            </a:r>
            <a:endParaRPr lang="en-US"/>
          </a:p>
        </p:txBody>
      </p:sp>
      <p:sp>
        <p:nvSpPr>
          <p:cNvPr id="3046403" name="Rectangle 3"/>
          <p:cNvSpPr>
            <a:spLocks noGrp="1" noChangeArrowheads="1"/>
          </p:cNvSpPr>
          <p:nvPr>
            <p:ph type="body" idx="1"/>
          </p:nvPr>
        </p:nvSpPr>
        <p:spPr/>
        <p:txBody>
          <a:bodyPr/>
          <a:lstStyle/>
          <a:p>
            <a:r>
              <a:rPr lang="en-US" dirty="0" smtClean="0"/>
              <a:t>If Principle of Locality allows caches to offer (close to) speed of cache memory with size of DRAM memory, then recursively why not use at next level to give speed of DRAM memory,  size of Disk memory?</a:t>
            </a:r>
          </a:p>
          <a:p>
            <a:endParaRPr lang="en-US" dirty="0" smtClean="0"/>
          </a:p>
          <a:p>
            <a:r>
              <a:rPr lang="en-US" dirty="0" smtClean="0"/>
              <a:t>While we’re at it, what other things do we need from our memory system?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2418" name="Rectangle 2"/>
          <p:cNvSpPr>
            <a:spLocks noGrp="1" noChangeArrowheads="1"/>
          </p:cNvSpPr>
          <p:nvPr>
            <p:ph type="title"/>
          </p:nvPr>
        </p:nvSpPr>
        <p:spPr/>
        <p:txBody>
          <a:bodyPr/>
          <a:lstStyle/>
          <a:p>
            <a:r>
              <a:rPr lang="en-US" smtClean="0"/>
              <a:t>4 Qs for any Memory Hierarchy</a:t>
            </a:r>
            <a:endParaRPr lang="en-US"/>
          </a:p>
        </p:txBody>
      </p:sp>
      <p:sp>
        <p:nvSpPr>
          <p:cNvPr id="3132419" name="Rectangle 3"/>
          <p:cNvSpPr>
            <a:spLocks noGrp="1" noChangeArrowheads="1"/>
          </p:cNvSpPr>
          <p:nvPr>
            <p:ph type="body" idx="1"/>
          </p:nvPr>
        </p:nvSpPr>
        <p:spPr/>
        <p:txBody>
          <a:bodyPr/>
          <a:lstStyle/>
          <a:p>
            <a:r>
              <a:rPr lang="en-US" sz="2000" dirty="0" smtClean="0"/>
              <a:t>Q1: Where can a block be placed?</a:t>
            </a:r>
          </a:p>
          <a:p>
            <a:pPr lvl="1"/>
            <a:r>
              <a:rPr lang="en-US" sz="1800" dirty="0" smtClean="0"/>
              <a:t>One place (direct mapped)</a:t>
            </a:r>
          </a:p>
          <a:p>
            <a:pPr lvl="1"/>
            <a:r>
              <a:rPr lang="en-US" sz="1800" dirty="0" smtClean="0"/>
              <a:t>A few places (set associative)</a:t>
            </a:r>
          </a:p>
          <a:p>
            <a:pPr lvl="1"/>
            <a:r>
              <a:rPr lang="en-US" sz="1800" dirty="0" smtClean="0"/>
              <a:t>Any place (fully associative)</a:t>
            </a:r>
          </a:p>
          <a:p>
            <a:r>
              <a:rPr lang="en-US" sz="2000" dirty="0" smtClean="0"/>
              <a:t>Q2: How is a block found?</a:t>
            </a:r>
          </a:p>
          <a:p>
            <a:pPr lvl="1"/>
            <a:r>
              <a:rPr lang="en-US" sz="1800" dirty="0" smtClean="0"/>
              <a:t>Indexing (as in a direct-mapped cache)</a:t>
            </a:r>
          </a:p>
          <a:p>
            <a:pPr lvl="1"/>
            <a:r>
              <a:rPr lang="en-US" sz="1800" dirty="0" smtClean="0"/>
              <a:t>Limited search (as in a set-associative cache)</a:t>
            </a:r>
          </a:p>
          <a:p>
            <a:pPr lvl="1"/>
            <a:r>
              <a:rPr lang="en-US" sz="1800" dirty="0" smtClean="0"/>
              <a:t>Full search (as in a fully associative cache)</a:t>
            </a:r>
          </a:p>
          <a:p>
            <a:pPr lvl="1"/>
            <a:r>
              <a:rPr lang="en-US" sz="1800" dirty="0" smtClean="0"/>
              <a:t>Separate lookup table (as in a page table)</a:t>
            </a:r>
          </a:p>
          <a:p>
            <a:r>
              <a:rPr lang="en-US" sz="2000" dirty="0" smtClean="0"/>
              <a:t>Q3: Which block is replaced on a miss? </a:t>
            </a:r>
          </a:p>
          <a:p>
            <a:pPr lvl="1"/>
            <a:r>
              <a:rPr lang="en-US" sz="1800" dirty="0" smtClean="0"/>
              <a:t>Least recently used (LRU)</a:t>
            </a:r>
          </a:p>
          <a:p>
            <a:pPr lvl="1"/>
            <a:r>
              <a:rPr lang="en-US" sz="1800" dirty="0" smtClean="0"/>
              <a:t>Random</a:t>
            </a:r>
          </a:p>
          <a:p>
            <a:r>
              <a:rPr lang="en-US" sz="2000" dirty="0" smtClean="0"/>
              <a:t>Q4: How are writes handled?</a:t>
            </a:r>
          </a:p>
          <a:p>
            <a:pPr lvl="1"/>
            <a:r>
              <a:rPr lang="en-US" sz="1800" dirty="0" smtClean="0"/>
              <a:t>Write through (Level never inconsistent </a:t>
            </a:r>
            <a:r>
              <a:rPr lang="en-US" sz="1800" dirty="0" err="1" smtClean="0"/>
              <a:t>w</a:t>
            </a:r>
            <a:r>
              <a:rPr lang="en-US" sz="1800" dirty="0" smtClean="0"/>
              <a:t>/lower)</a:t>
            </a:r>
          </a:p>
          <a:p>
            <a:pPr lvl="1"/>
            <a:r>
              <a:rPr lang="en-US" sz="1800" dirty="0" smtClean="0"/>
              <a:t>Write back (Could be “dirty”, must have dirty bit) </a:t>
            </a:r>
            <a:endParaRPr lang="en-US" sz="1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4505" name="Rectangle 41"/>
          <p:cNvSpPr>
            <a:spLocks noGrp="1" noChangeArrowheads="1"/>
          </p:cNvSpPr>
          <p:nvPr>
            <p:ph type="title"/>
          </p:nvPr>
        </p:nvSpPr>
        <p:spPr/>
        <p:txBody>
          <a:bodyPr/>
          <a:lstStyle/>
          <a:p>
            <a:r>
              <a:rPr lang="en-US" sz="3600" dirty="0" smtClean="0"/>
              <a:t>Q1: Where block placed in upper level?</a:t>
            </a:r>
            <a:endParaRPr lang="en-US" sz="3600" dirty="0"/>
          </a:p>
        </p:txBody>
      </p:sp>
      <p:sp>
        <p:nvSpPr>
          <p:cNvPr id="3134466" name="Rectangle 2"/>
          <p:cNvSpPr>
            <a:spLocks noGrp="1" noChangeArrowheads="1"/>
          </p:cNvSpPr>
          <p:nvPr>
            <p:ph type="body" idx="1"/>
          </p:nvPr>
        </p:nvSpPr>
        <p:spPr/>
        <p:txBody>
          <a:bodyPr/>
          <a:lstStyle/>
          <a:p>
            <a:r>
              <a:rPr lang="en-US" smtClean="0"/>
              <a:t>Block #12 placed in 8 block cache:</a:t>
            </a:r>
          </a:p>
          <a:p>
            <a:pPr lvl="1"/>
            <a:r>
              <a:rPr lang="en-US" smtClean="0"/>
              <a:t>Fully associative</a:t>
            </a:r>
          </a:p>
          <a:p>
            <a:pPr lvl="1"/>
            <a:r>
              <a:rPr lang="en-US" smtClean="0"/>
              <a:t>Direct mapped</a:t>
            </a:r>
          </a:p>
          <a:p>
            <a:pPr lvl="1"/>
            <a:r>
              <a:rPr lang="en-US" smtClean="0"/>
              <a:t>2-way set associative</a:t>
            </a:r>
          </a:p>
          <a:p>
            <a:pPr lvl="2"/>
            <a:r>
              <a:rPr lang="en-US" smtClean="0"/>
              <a:t>Set Associative Mapping = Block # Mod # of Sets</a:t>
            </a:r>
            <a:endParaRPr lang="en-US"/>
          </a:p>
        </p:txBody>
      </p:sp>
      <p:sp>
        <p:nvSpPr>
          <p:cNvPr id="3134467" name="Text Box 3"/>
          <p:cNvSpPr txBox="1">
            <a:spLocks noChangeArrowheads="1"/>
          </p:cNvSpPr>
          <p:nvPr/>
        </p:nvSpPr>
        <p:spPr bwMode="auto">
          <a:xfrm>
            <a:off x="1135062" y="3786188"/>
            <a:ext cx="1320800" cy="304800"/>
          </a:xfrm>
          <a:prstGeom prst="rect">
            <a:avLst/>
          </a:prstGeom>
          <a:noFill/>
          <a:ln w="12700">
            <a:noFill/>
            <a:miter lim="800000"/>
            <a:headEnd/>
            <a:tailEnd/>
          </a:ln>
          <a:effectLst/>
        </p:spPr>
        <p:txBody>
          <a:bodyPr wrap="none">
            <a:prstTxWarp prst="textNoShape">
              <a:avLst/>
            </a:prstTxWarp>
            <a:spAutoFit/>
          </a:bodyPr>
          <a:lstStyle/>
          <a:p>
            <a:pPr algn="l"/>
            <a:r>
              <a:rPr lang="en-US" sz="1400">
                <a:solidFill>
                  <a:schemeClr val="tx1"/>
                </a:solidFill>
                <a:latin typeface="Arial" pitchFamily="-65" charset="0"/>
              </a:rPr>
              <a:t>0 1 2 3 4 5 6 7</a:t>
            </a:r>
            <a:endParaRPr lang="en-US" sz="1800">
              <a:solidFill>
                <a:schemeClr val="tx1"/>
              </a:solidFill>
              <a:latin typeface="Arial" pitchFamily="-65" charset="0"/>
            </a:endParaRPr>
          </a:p>
        </p:txBody>
      </p:sp>
      <p:sp>
        <p:nvSpPr>
          <p:cNvPr id="3134468" name="Rectangle 4"/>
          <p:cNvSpPr>
            <a:spLocks noChangeArrowheads="1"/>
          </p:cNvSpPr>
          <p:nvPr/>
        </p:nvSpPr>
        <p:spPr bwMode="auto">
          <a:xfrm>
            <a:off x="1155700" y="4079875"/>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69" name="Rectangle 5"/>
          <p:cNvSpPr>
            <a:spLocks noChangeArrowheads="1"/>
          </p:cNvSpPr>
          <p:nvPr/>
        </p:nvSpPr>
        <p:spPr bwMode="auto">
          <a:xfrm>
            <a:off x="1308100" y="4079875"/>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70" name="Rectangle 6"/>
          <p:cNvSpPr>
            <a:spLocks noChangeArrowheads="1"/>
          </p:cNvSpPr>
          <p:nvPr/>
        </p:nvSpPr>
        <p:spPr bwMode="auto">
          <a:xfrm>
            <a:off x="1460500" y="4079875"/>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71" name="Rectangle 7"/>
          <p:cNvSpPr>
            <a:spLocks noChangeArrowheads="1"/>
          </p:cNvSpPr>
          <p:nvPr/>
        </p:nvSpPr>
        <p:spPr bwMode="auto">
          <a:xfrm>
            <a:off x="1612900" y="4079875"/>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72" name="Rectangle 8"/>
          <p:cNvSpPr>
            <a:spLocks noChangeArrowheads="1"/>
          </p:cNvSpPr>
          <p:nvPr/>
        </p:nvSpPr>
        <p:spPr bwMode="auto">
          <a:xfrm>
            <a:off x="1765300" y="4079875"/>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73" name="Rectangle 9"/>
          <p:cNvSpPr>
            <a:spLocks noChangeArrowheads="1"/>
          </p:cNvSpPr>
          <p:nvPr/>
        </p:nvSpPr>
        <p:spPr bwMode="auto">
          <a:xfrm>
            <a:off x="1917700" y="4079875"/>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74" name="Rectangle 10"/>
          <p:cNvSpPr>
            <a:spLocks noChangeArrowheads="1"/>
          </p:cNvSpPr>
          <p:nvPr/>
        </p:nvSpPr>
        <p:spPr bwMode="auto">
          <a:xfrm>
            <a:off x="2070100" y="4079875"/>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75" name="Text Box 11"/>
          <p:cNvSpPr txBox="1">
            <a:spLocks noChangeArrowheads="1"/>
          </p:cNvSpPr>
          <p:nvPr/>
        </p:nvSpPr>
        <p:spPr bwMode="auto">
          <a:xfrm>
            <a:off x="520700" y="3709988"/>
            <a:ext cx="619125" cy="517525"/>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latin typeface="Arial" pitchFamily="-65" charset="0"/>
              </a:rPr>
              <a:t>Block</a:t>
            </a:r>
          </a:p>
          <a:p>
            <a:r>
              <a:rPr lang="en-US" sz="1400">
                <a:solidFill>
                  <a:schemeClr val="tx1"/>
                </a:solidFill>
                <a:latin typeface="Arial" pitchFamily="-65" charset="0"/>
              </a:rPr>
              <a:t>no.</a:t>
            </a:r>
          </a:p>
        </p:txBody>
      </p:sp>
      <p:sp>
        <p:nvSpPr>
          <p:cNvPr id="3134476" name="Text Box 12"/>
          <p:cNvSpPr txBox="1">
            <a:spLocks noChangeArrowheads="1"/>
          </p:cNvSpPr>
          <p:nvPr/>
        </p:nvSpPr>
        <p:spPr bwMode="auto">
          <a:xfrm>
            <a:off x="614362" y="5149850"/>
            <a:ext cx="1692275" cy="730250"/>
          </a:xfrm>
          <a:prstGeom prst="rect">
            <a:avLst/>
          </a:prstGeom>
          <a:noFill/>
          <a:ln w="12700">
            <a:noFill/>
            <a:miter lim="800000"/>
            <a:headEnd/>
            <a:tailEnd/>
          </a:ln>
          <a:effectLst/>
        </p:spPr>
        <p:txBody>
          <a:bodyPr>
            <a:prstTxWarp prst="textNoShape">
              <a:avLst/>
            </a:prstTxWarp>
            <a:spAutoFit/>
          </a:bodyPr>
          <a:lstStyle/>
          <a:p>
            <a:pPr algn="l"/>
            <a:r>
              <a:rPr lang="en-US" sz="1400">
                <a:solidFill>
                  <a:schemeClr val="tx1"/>
                </a:solidFill>
                <a:latin typeface="Arial" pitchFamily="-65" charset="0"/>
              </a:rPr>
              <a:t>Fully associative:</a:t>
            </a:r>
          </a:p>
          <a:p>
            <a:pPr algn="l"/>
            <a:r>
              <a:rPr lang="en-US" sz="1400">
                <a:solidFill>
                  <a:schemeClr val="tx1"/>
                </a:solidFill>
                <a:latin typeface="Arial" pitchFamily="-65" charset="0"/>
              </a:rPr>
              <a:t>block 12 can go anywhere</a:t>
            </a:r>
            <a:endParaRPr lang="en-US" sz="1800">
              <a:solidFill>
                <a:schemeClr val="tx1"/>
              </a:solidFill>
              <a:latin typeface="Arial" pitchFamily="-65" charset="0"/>
            </a:endParaRPr>
          </a:p>
        </p:txBody>
      </p:sp>
      <p:sp>
        <p:nvSpPr>
          <p:cNvPr id="3134477" name="Text Box 13"/>
          <p:cNvSpPr txBox="1">
            <a:spLocks noChangeArrowheads="1"/>
          </p:cNvSpPr>
          <p:nvPr/>
        </p:nvSpPr>
        <p:spPr bwMode="auto">
          <a:xfrm>
            <a:off x="4184650" y="3694113"/>
            <a:ext cx="1320800" cy="304800"/>
          </a:xfrm>
          <a:prstGeom prst="rect">
            <a:avLst/>
          </a:prstGeom>
          <a:noFill/>
          <a:ln w="12700">
            <a:noFill/>
            <a:miter lim="800000"/>
            <a:headEnd/>
            <a:tailEnd/>
          </a:ln>
          <a:effectLst/>
        </p:spPr>
        <p:txBody>
          <a:bodyPr wrap="none">
            <a:prstTxWarp prst="textNoShape">
              <a:avLst/>
            </a:prstTxWarp>
            <a:spAutoFit/>
          </a:bodyPr>
          <a:lstStyle/>
          <a:p>
            <a:pPr algn="l"/>
            <a:r>
              <a:rPr lang="en-US" sz="1400">
                <a:solidFill>
                  <a:schemeClr val="tx1"/>
                </a:solidFill>
                <a:latin typeface="Arial" pitchFamily="-65" charset="0"/>
              </a:rPr>
              <a:t>0 1 2 3 4 5 6 7</a:t>
            </a:r>
            <a:endParaRPr lang="en-US" sz="1800">
              <a:solidFill>
                <a:schemeClr val="tx1"/>
              </a:solidFill>
              <a:latin typeface="Arial" pitchFamily="-65" charset="0"/>
            </a:endParaRPr>
          </a:p>
        </p:txBody>
      </p:sp>
      <p:grpSp>
        <p:nvGrpSpPr>
          <p:cNvPr id="2" name="Group 14"/>
          <p:cNvGrpSpPr>
            <a:grpSpLocks/>
          </p:cNvGrpSpPr>
          <p:nvPr/>
        </p:nvGrpSpPr>
        <p:grpSpPr bwMode="auto">
          <a:xfrm>
            <a:off x="4205287" y="3987800"/>
            <a:ext cx="1219200" cy="990600"/>
            <a:chOff x="2653" y="2441"/>
            <a:chExt cx="768" cy="624"/>
          </a:xfrm>
        </p:grpSpPr>
        <p:sp>
          <p:nvSpPr>
            <p:cNvPr id="3134479" name="Rectangle 15"/>
            <p:cNvSpPr>
              <a:spLocks noChangeArrowheads="1"/>
            </p:cNvSpPr>
            <p:nvPr/>
          </p:nvSpPr>
          <p:spPr bwMode="auto">
            <a:xfrm>
              <a:off x="2653"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80" name="Rectangle 16"/>
            <p:cNvSpPr>
              <a:spLocks noChangeArrowheads="1"/>
            </p:cNvSpPr>
            <p:nvPr/>
          </p:nvSpPr>
          <p:spPr bwMode="auto">
            <a:xfrm>
              <a:off x="2749"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81" name="Rectangle 17"/>
            <p:cNvSpPr>
              <a:spLocks noChangeArrowheads="1"/>
            </p:cNvSpPr>
            <p:nvPr/>
          </p:nvSpPr>
          <p:spPr bwMode="auto">
            <a:xfrm>
              <a:off x="2845"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82" name="Rectangle 18"/>
            <p:cNvSpPr>
              <a:spLocks noChangeArrowheads="1"/>
            </p:cNvSpPr>
            <p:nvPr/>
          </p:nvSpPr>
          <p:spPr bwMode="auto">
            <a:xfrm>
              <a:off x="2941"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83" name="Rectangle 19"/>
            <p:cNvSpPr>
              <a:spLocks noChangeArrowheads="1"/>
            </p:cNvSpPr>
            <p:nvPr/>
          </p:nvSpPr>
          <p:spPr bwMode="auto">
            <a:xfrm>
              <a:off x="3037" y="2441"/>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84" name="Rectangle 20"/>
            <p:cNvSpPr>
              <a:spLocks noChangeArrowheads="1"/>
            </p:cNvSpPr>
            <p:nvPr/>
          </p:nvSpPr>
          <p:spPr bwMode="auto">
            <a:xfrm>
              <a:off x="3133"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85" name="Rectangle 21"/>
            <p:cNvSpPr>
              <a:spLocks noChangeArrowheads="1"/>
            </p:cNvSpPr>
            <p:nvPr/>
          </p:nvSpPr>
          <p:spPr bwMode="auto">
            <a:xfrm>
              <a:off x="3229"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86" name="Rectangle 22"/>
            <p:cNvSpPr>
              <a:spLocks noChangeArrowheads="1"/>
            </p:cNvSpPr>
            <p:nvPr/>
          </p:nvSpPr>
          <p:spPr bwMode="auto">
            <a:xfrm>
              <a:off x="3325"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grpSp>
      <p:sp>
        <p:nvSpPr>
          <p:cNvPr id="3134487" name="Text Box 23"/>
          <p:cNvSpPr txBox="1">
            <a:spLocks noChangeArrowheads="1"/>
          </p:cNvSpPr>
          <p:nvPr/>
        </p:nvSpPr>
        <p:spPr bwMode="auto">
          <a:xfrm>
            <a:off x="3570287" y="3617913"/>
            <a:ext cx="619125" cy="517525"/>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latin typeface="Arial" pitchFamily="-65" charset="0"/>
              </a:rPr>
              <a:t>Block</a:t>
            </a:r>
          </a:p>
          <a:p>
            <a:r>
              <a:rPr lang="en-US" sz="1400">
                <a:solidFill>
                  <a:schemeClr val="tx1"/>
                </a:solidFill>
                <a:latin typeface="Arial" pitchFamily="-65" charset="0"/>
              </a:rPr>
              <a:t>no.</a:t>
            </a:r>
          </a:p>
        </p:txBody>
      </p:sp>
      <p:sp>
        <p:nvSpPr>
          <p:cNvPr id="3134488" name="Text Box 24"/>
          <p:cNvSpPr txBox="1">
            <a:spLocks noChangeArrowheads="1"/>
          </p:cNvSpPr>
          <p:nvPr/>
        </p:nvSpPr>
        <p:spPr bwMode="auto">
          <a:xfrm>
            <a:off x="3971925" y="5245100"/>
            <a:ext cx="1692275" cy="942975"/>
          </a:xfrm>
          <a:prstGeom prst="rect">
            <a:avLst/>
          </a:prstGeom>
          <a:noFill/>
          <a:ln w="12700">
            <a:noFill/>
            <a:miter lim="800000"/>
            <a:headEnd/>
            <a:tailEnd/>
          </a:ln>
          <a:effectLst/>
        </p:spPr>
        <p:txBody>
          <a:bodyPr>
            <a:prstTxWarp prst="textNoShape">
              <a:avLst/>
            </a:prstTxWarp>
            <a:spAutoFit/>
          </a:bodyPr>
          <a:lstStyle/>
          <a:p>
            <a:pPr algn="l"/>
            <a:r>
              <a:rPr lang="en-US" sz="1400">
                <a:solidFill>
                  <a:schemeClr val="tx1"/>
                </a:solidFill>
                <a:latin typeface="Arial" pitchFamily="-65" charset="0"/>
              </a:rPr>
              <a:t>Direct mapped:</a:t>
            </a:r>
          </a:p>
          <a:p>
            <a:pPr algn="l"/>
            <a:r>
              <a:rPr lang="en-US" sz="1400">
                <a:solidFill>
                  <a:schemeClr val="tx1"/>
                </a:solidFill>
                <a:latin typeface="Arial" pitchFamily="-65" charset="0"/>
              </a:rPr>
              <a:t>block 12 can go only into block 4 (12 mod 8)</a:t>
            </a:r>
            <a:endParaRPr lang="en-US" sz="1800">
              <a:solidFill>
                <a:schemeClr val="tx1"/>
              </a:solidFill>
              <a:latin typeface="Arial" pitchFamily="-65" charset="0"/>
            </a:endParaRPr>
          </a:p>
        </p:txBody>
      </p:sp>
      <p:sp>
        <p:nvSpPr>
          <p:cNvPr id="3134489" name="Text Box 25"/>
          <p:cNvSpPr txBox="1">
            <a:spLocks noChangeArrowheads="1"/>
          </p:cNvSpPr>
          <p:nvPr/>
        </p:nvSpPr>
        <p:spPr bwMode="auto">
          <a:xfrm>
            <a:off x="6621462" y="3644900"/>
            <a:ext cx="1320800" cy="304800"/>
          </a:xfrm>
          <a:prstGeom prst="rect">
            <a:avLst/>
          </a:prstGeom>
          <a:noFill/>
          <a:ln w="12700">
            <a:noFill/>
            <a:miter lim="800000"/>
            <a:headEnd/>
            <a:tailEnd/>
          </a:ln>
          <a:effectLst/>
        </p:spPr>
        <p:txBody>
          <a:bodyPr wrap="none">
            <a:prstTxWarp prst="textNoShape">
              <a:avLst/>
            </a:prstTxWarp>
            <a:spAutoFit/>
          </a:bodyPr>
          <a:lstStyle/>
          <a:p>
            <a:pPr algn="l"/>
            <a:r>
              <a:rPr lang="en-US" sz="1400">
                <a:solidFill>
                  <a:schemeClr val="tx1"/>
                </a:solidFill>
                <a:latin typeface="Arial" pitchFamily="-65" charset="0"/>
              </a:rPr>
              <a:t>0 1 2 3 4 5 6 7</a:t>
            </a:r>
            <a:endParaRPr lang="en-US" sz="1800">
              <a:solidFill>
                <a:schemeClr val="tx1"/>
              </a:solidFill>
              <a:latin typeface="Arial" pitchFamily="-65" charset="0"/>
            </a:endParaRPr>
          </a:p>
        </p:txBody>
      </p:sp>
      <p:sp>
        <p:nvSpPr>
          <p:cNvPr id="3134490" name="Rectangle 26"/>
          <p:cNvSpPr>
            <a:spLocks noChangeArrowheads="1"/>
          </p:cNvSpPr>
          <p:nvPr/>
        </p:nvSpPr>
        <p:spPr bwMode="auto">
          <a:xfrm>
            <a:off x="6642100" y="3938588"/>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91" name="Rectangle 27"/>
          <p:cNvSpPr>
            <a:spLocks noChangeArrowheads="1"/>
          </p:cNvSpPr>
          <p:nvPr/>
        </p:nvSpPr>
        <p:spPr bwMode="auto">
          <a:xfrm>
            <a:off x="6794500" y="3938588"/>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92" name="Rectangle 28"/>
          <p:cNvSpPr>
            <a:spLocks noChangeArrowheads="1"/>
          </p:cNvSpPr>
          <p:nvPr/>
        </p:nvSpPr>
        <p:spPr bwMode="auto">
          <a:xfrm>
            <a:off x="6946900" y="3938588"/>
            <a:ext cx="152400" cy="9906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93" name="Rectangle 29"/>
          <p:cNvSpPr>
            <a:spLocks noChangeArrowheads="1"/>
          </p:cNvSpPr>
          <p:nvPr/>
        </p:nvSpPr>
        <p:spPr bwMode="auto">
          <a:xfrm>
            <a:off x="7099300" y="3938588"/>
            <a:ext cx="152400" cy="9906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94" name="Rectangle 30"/>
          <p:cNvSpPr>
            <a:spLocks noChangeArrowheads="1"/>
          </p:cNvSpPr>
          <p:nvPr/>
        </p:nvSpPr>
        <p:spPr bwMode="auto">
          <a:xfrm>
            <a:off x="7251700" y="3938588"/>
            <a:ext cx="152400" cy="9906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95" name="Rectangle 31"/>
          <p:cNvSpPr>
            <a:spLocks noChangeArrowheads="1"/>
          </p:cNvSpPr>
          <p:nvPr/>
        </p:nvSpPr>
        <p:spPr bwMode="auto">
          <a:xfrm>
            <a:off x="7404100" y="3938588"/>
            <a:ext cx="152400" cy="9906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96" name="Rectangle 32"/>
          <p:cNvSpPr>
            <a:spLocks noChangeArrowheads="1"/>
          </p:cNvSpPr>
          <p:nvPr/>
        </p:nvSpPr>
        <p:spPr bwMode="auto">
          <a:xfrm>
            <a:off x="7556500" y="3938588"/>
            <a:ext cx="152400" cy="9906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97" name="Rectangle 33"/>
          <p:cNvSpPr>
            <a:spLocks noChangeArrowheads="1"/>
          </p:cNvSpPr>
          <p:nvPr/>
        </p:nvSpPr>
        <p:spPr bwMode="auto">
          <a:xfrm>
            <a:off x="7708900" y="3938588"/>
            <a:ext cx="152400" cy="9906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134498" name="Text Box 34"/>
          <p:cNvSpPr txBox="1">
            <a:spLocks noChangeArrowheads="1"/>
          </p:cNvSpPr>
          <p:nvPr/>
        </p:nvSpPr>
        <p:spPr bwMode="auto">
          <a:xfrm>
            <a:off x="6007100" y="3673475"/>
            <a:ext cx="619125" cy="517525"/>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latin typeface="Arial" pitchFamily="-65" charset="0"/>
              </a:rPr>
              <a:t>Block</a:t>
            </a:r>
          </a:p>
          <a:p>
            <a:r>
              <a:rPr lang="en-US" sz="1400">
                <a:solidFill>
                  <a:schemeClr val="tx1"/>
                </a:solidFill>
                <a:latin typeface="Arial" pitchFamily="-65" charset="0"/>
              </a:rPr>
              <a:t>no.</a:t>
            </a:r>
          </a:p>
        </p:txBody>
      </p:sp>
      <p:sp>
        <p:nvSpPr>
          <p:cNvPr id="3134499" name="Text Box 35"/>
          <p:cNvSpPr txBox="1">
            <a:spLocks noChangeArrowheads="1"/>
          </p:cNvSpPr>
          <p:nvPr/>
        </p:nvSpPr>
        <p:spPr bwMode="auto">
          <a:xfrm>
            <a:off x="6613525" y="5457825"/>
            <a:ext cx="1692275" cy="942975"/>
          </a:xfrm>
          <a:prstGeom prst="rect">
            <a:avLst/>
          </a:prstGeom>
          <a:noFill/>
          <a:ln w="12700">
            <a:noFill/>
            <a:miter lim="800000"/>
            <a:headEnd/>
            <a:tailEnd/>
          </a:ln>
          <a:effectLst/>
        </p:spPr>
        <p:txBody>
          <a:bodyPr>
            <a:prstTxWarp prst="textNoShape">
              <a:avLst/>
            </a:prstTxWarp>
            <a:spAutoFit/>
          </a:bodyPr>
          <a:lstStyle/>
          <a:p>
            <a:pPr algn="l"/>
            <a:r>
              <a:rPr lang="en-US" sz="1400">
                <a:solidFill>
                  <a:schemeClr val="tx1"/>
                </a:solidFill>
                <a:latin typeface="Arial" pitchFamily="-65" charset="0"/>
              </a:rPr>
              <a:t>Set associative:</a:t>
            </a:r>
          </a:p>
          <a:p>
            <a:pPr algn="l"/>
            <a:r>
              <a:rPr lang="en-US" sz="1400">
                <a:solidFill>
                  <a:schemeClr val="tx1"/>
                </a:solidFill>
                <a:latin typeface="Arial" pitchFamily="-65" charset="0"/>
              </a:rPr>
              <a:t>block 12 can go anywhere in set 0 (12 mod 4)</a:t>
            </a:r>
            <a:endParaRPr lang="en-US" sz="1800">
              <a:solidFill>
                <a:schemeClr val="tx1"/>
              </a:solidFill>
              <a:latin typeface="Arial" pitchFamily="-65" charset="0"/>
            </a:endParaRPr>
          </a:p>
        </p:txBody>
      </p:sp>
      <p:sp>
        <p:nvSpPr>
          <p:cNvPr id="3134500" name="Text Box 36"/>
          <p:cNvSpPr txBox="1">
            <a:spLocks noChangeArrowheads="1"/>
          </p:cNvSpPr>
          <p:nvPr/>
        </p:nvSpPr>
        <p:spPr bwMode="auto">
          <a:xfrm>
            <a:off x="6545262" y="5016500"/>
            <a:ext cx="450850" cy="517525"/>
          </a:xfrm>
          <a:prstGeom prst="rect">
            <a:avLst/>
          </a:prstGeom>
          <a:noFill/>
          <a:ln w="12700">
            <a:noFill/>
            <a:miter lim="800000"/>
            <a:headEnd/>
            <a:tailEnd/>
          </a:ln>
          <a:effectLst/>
        </p:spPr>
        <p:txBody>
          <a:bodyPr wrap="none">
            <a:prstTxWarp prst="textNoShape">
              <a:avLst/>
            </a:prstTxWarp>
            <a:spAutoFit/>
          </a:bodyPr>
          <a:lstStyle/>
          <a:p>
            <a:pPr algn="ctr"/>
            <a:r>
              <a:rPr lang="en-US" sz="1400">
                <a:solidFill>
                  <a:schemeClr val="tx1"/>
                </a:solidFill>
                <a:latin typeface="Arial" pitchFamily="-65" charset="0"/>
              </a:rPr>
              <a:t>Set</a:t>
            </a:r>
          </a:p>
          <a:p>
            <a:pPr algn="ctr"/>
            <a:r>
              <a:rPr lang="en-US" sz="1400">
                <a:solidFill>
                  <a:schemeClr val="tx1"/>
                </a:solidFill>
                <a:latin typeface="Arial" pitchFamily="-65" charset="0"/>
              </a:rPr>
              <a:t>0</a:t>
            </a:r>
            <a:endParaRPr lang="en-US" sz="1800">
              <a:solidFill>
                <a:schemeClr val="tx1"/>
              </a:solidFill>
              <a:latin typeface="Arial" pitchFamily="-65" charset="0"/>
            </a:endParaRPr>
          </a:p>
        </p:txBody>
      </p:sp>
      <p:sp>
        <p:nvSpPr>
          <p:cNvPr id="3134501" name="Text Box 37"/>
          <p:cNvSpPr txBox="1">
            <a:spLocks noChangeArrowheads="1"/>
          </p:cNvSpPr>
          <p:nvPr/>
        </p:nvSpPr>
        <p:spPr bwMode="auto">
          <a:xfrm>
            <a:off x="6850062" y="5016500"/>
            <a:ext cx="450850" cy="517525"/>
          </a:xfrm>
          <a:prstGeom prst="rect">
            <a:avLst/>
          </a:prstGeom>
          <a:noFill/>
          <a:ln w="12700">
            <a:noFill/>
            <a:miter lim="800000"/>
            <a:headEnd/>
            <a:tailEnd/>
          </a:ln>
          <a:effectLst/>
        </p:spPr>
        <p:txBody>
          <a:bodyPr wrap="none">
            <a:prstTxWarp prst="textNoShape">
              <a:avLst/>
            </a:prstTxWarp>
            <a:spAutoFit/>
          </a:bodyPr>
          <a:lstStyle/>
          <a:p>
            <a:pPr algn="ctr"/>
            <a:r>
              <a:rPr lang="en-US" sz="1400">
                <a:solidFill>
                  <a:schemeClr val="tx1"/>
                </a:solidFill>
                <a:latin typeface="Arial" pitchFamily="-65" charset="0"/>
              </a:rPr>
              <a:t>Set</a:t>
            </a:r>
          </a:p>
          <a:p>
            <a:pPr algn="ctr"/>
            <a:r>
              <a:rPr lang="en-US" sz="1400">
                <a:solidFill>
                  <a:schemeClr val="tx1"/>
                </a:solidFill>
                <a:latin typeface="Arial" pitchFamily="-65" charset="0"/>
              </a:rPr>
              <a:t>1</a:t>
            </a:r>
            <a:endParaRPr lang="en-US" sz="1800">
              <a:solidFill>
                <a:schemeClr val="tx1"/>
              </a:solidFill>
              <a:latin typeface="Arial" pitchFamily="-65" charset="0"/>
            </a:endParaRPr>
          </a:p>
        </p:txBody>
      </p:sp>
      <p:sp>
        <p:nvSpPr>
          <p:cNvPr id="3134502" name="Text Box 38"/>
          <p:cNvSpPr txBox="1">
            <a:spLocks noChangeArrowheads="1"/>
          </p:cNvSpPr>
          <p:nvPr/>
        </p:nvSpPr>
        <p:spPr bwMode="auto">
          <a:xfrm>
            <a:off x="7154862" y="5016500"/>
            <a:ext cx="450850" cy="517525"/>
          </a:xfrm>
          <a:prstGeom prst="rect">
            <a:avLst/>
          </a:prstGeom>
          <a:noFill/>
          <a:ln w="12700">
            <a:noFill/>
            <a:miter lim="800000"/>
            <a:headEnd/>
            <a:tailEnd/>
          </a:ln>
          <a:effectLst/>
        </p:spPr>
        <p:txBody>
          <a:bodyPr wrap="none">
            <a:prstTxWarp prst="textNoShape">
              <a:avLst/>
            </a:prstTxWarp>
            <a:spAutoFit/>
          </a:bodyPr>
          <a:lstStyle/>
          <a:p>
            <a:pPr algn="ctr"/>
            <a:r>
              <a:rPr lang="en-US" sz="1400">
                <a:solidFill>
                  <a:schemeClr val="tx1"/>
                </a:solidFill>
                <a:latin typeface="Arial" pitchFamily="-65" charset="0"/>
              </a:rPr>
              <a:t>Set</a:t>
            </a:r>
          </a:p>
          <a:p>
            <a:pPr algn="ctr"/>
            <a:r>
              <a:rPr lang="en-US" sz="1400">
                <a:solidFill>
                  <a:schemeClr val="tx1"/>
                </a:solidFill>
                <a:latin typeface="Arial" pitchFamily="-65" charset="0"/>
              </a:rPr>
              <a:t>2</a:t>
            </a:r>
            <a:endParaRPr lang="en-US" sz="1800">
              <a:solidFill>
                <a:schemeClr val="tx1"/>
              </a:solidFill>
              <a:latin typeface="Arial" pitchFamily="-65" charset="0"/>
            </a:endParaRPr>
          </a:p>
        </p:txBody>
      </p:sp>
      <p:sp>
        <p:nvSpPr>
          <p:cNvPr id="3134503" name="Text Box 39"/>
          <p:cNvSpPr txBox="1">
            <a:spLocks noChangeArrowheads="1"/>
          </p:cNvSpPr>
          <p:nvPr/>
        </p:nvSpPr>
        <p:spPr bwMode="auto">
          <a:xfrm>
            <a:off x="7459662" y="5016500"/>
            <a:ext cx="450850" cy="517525"/>
          </a:xfrm>
          <a:prstGeom prst="rect">
            <a:avLst/>
          </a:prstGeom>
          <a:noFill/>
          <a:ln w="12700">
            <a:noFill/>
            <a:miter lim="800000"/>
            <a:headEnd/>
            <a:tailEnd/>
          </a:ln>
          <a:effectLst/>
        </p:spPr>
        <p:txBody>
          <a:bodyPr wrap="none">
            <a:prstTxWarp prst="textNoShape">
              <a:avLst/>
            </a:prstTxWarp>
            <a:spAutoFit/>
          </a:bodyPr>
          <a:lstStyle/>
          <a:p>
            <a:pPr algn="ctr"/>
            <a:r>
              <a:rPr lang="en-US" sz="1400">
                <a:solidFill>
                  <a:schemeClr val="tx1"/>
                </a:solidFill>
                <a:latin typeface="Arial" pitchFamily="-65" charset="0"/>
              </a:rPr>
              <a:t>Set</a:t>
            </a:r>
          </a:p>
          <a:p>
            <a:pPr algn="ctr"/>
            <a:r>
              <a:rPr lang="en-US" sz="1400">
                <a:solidFill>
                  <a:schemeClr val="tx1"/>
                </a:solidFill>
                <a:latin typeface="Arial" pitchFamily="-65" charset="0"/>
              </a:rPr>
              <a:t>3</a:t>
            </a:r>
            <a:endParaRPr lang="en-US" sz="1800">
              <a:solidFill>
                <a:schemeClr val="tx1"/>
              </a:solidFill>
              <a:latin typeface="Arial" pitchFamily="-65" charset="0"/>
            </a:endParaRPr>
          </a:p>
        </p:txBody>
      </p:sp>
      <p:sp>
        <p:nvSpPr>
          <p:cNvPr id="3134504" name="Rectangle 40"/>
          <p:cNvSpPr>
            <a:spLocks noChangeArrowheads="1"/>
          </p:cNvSpPr>
          <p:nvPr/>
        </p:nvSpPr>
        <p:spPr bwMode="auto">
          <a:xfrm>
            <a:off x="2222500" y="4079875"/>
            <a:ext cx="152400" cy="990600"/>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6514" name="Rectangle 2"/>
          <p:cNvSpPr>
            <a:spLocks noGrp="1" noChangeArrowheads="1"/>
          </p:cNvSpPr>
          <p:nvPr>
            <p:ph type="body" idx="1"/>
          </p:nvPr>
        </p:nvSpPr>
        <p:spPr>
          <a:xfrm>
            <a:off x="533400" y="3733800"/>
            <a:ext cx="7848600" cy="2193925"/>
          </a:xfrm>
          <a:noFill/>
          <a:ln/>
        </p:spPr>
        <p:txBody>
          <a:bodyPr/>
          <a:lstStyle/>
          <a:p>
            <a:r>
              <a:rPr lang="en-US"/>
              <a:t>Direct indexing (using index and block offset), tag compares, or combination</a:t>
            </a:r>
          </a:p>
          <a:p>
            <a:r>
              <a:rPr lang="en-US"/>
              <a:t>Increasing associativity shrinks index, expands tag</a:t>
            </a:r>
          </a:p>
        </p:txBody>
      </p:sp>
      <p:grpSp>
        <p:nvGrpSpPr>
          <p:cNvPr id="2" name="Group 3"/>
          <p:cNvGrpSpPr>
            <a:grpSpLocks/>
          </p:cNvGrpSpPr>
          <p:nvPr/>
        </p:nvGrpSpPr>
        <p:grpSpPr bwMode="auto">
          <a:xfrm>
            <a:off x="457200" y="1295400"/>
            <a:ext cx="8229600" cy="1143000"/>
            <a:chOff x="288" y="624"/>
            <a:chExt cx="5184" cy="720"/>
          </a:xfrm>
        </p:grpSpPr>
        <p:sp>
          <p:nvSpPr>
            <p:cNvPr id="3136516" name="Rectangle 4"/>
            <p:cNvSpPr>
              <a:spLocks noChangeArrowheads="1"/>
            </p:cNvSpPr>
            <p:nvPr/>
          </p:nvSpPr>
          <p:spPr bwMode="auto">
            <a:xfrm>
              <a:off x="288" y="624"/>
              <a:ext cx="5184" cy="72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grpSp>
          <p:nvGrpSpPr>
            <p:cNvPr id="3" name="Group 5"/>
            <p:cNvGrpSpPr>
              <a:grpSpLocks/>
            </p:cNvGrpSpPr>
            <p:nvPr/>
          </p:nvGrpSpPr>
          <p:grpSpPr bwMode="auto">
            <a:xfrm>
              <a:off x="912" y="768"/>
              <a:ext cx="3792" cy="339"/>
              <a:chOff x="1056" y="2041"/>
              <a:chExt cx="3792" cy="339"/>
            </a:xfrm>
          </p:grpSpPr>
          <p:sp>
            <p:nvSpPr>
              <p:cNvPr id="3136518" name="Rectangle 6"/>
              <p:cNvSpPr>
                <a:spLocks noChangeArrowheads="1"/>
              </p:cNvSpPr>
              <p:nvPr/>
            </p:nvSpPr>
            <p:spPr bwMode="auto">
              <a:xfrm>
                <a:off x="1056" y="2064"/>
                <a:ext cx="3792" cy="288"/>
              </a:xfrm>
              <a:prstGeom prst="rect">
                <a:avLst/>
              </a:prstGeom>
              <a:solidFill>
                <a:schemeClr val="bg1"/>
              </a:solidFill>
              <a:ln w="1905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lgn="ctr"/>
                <a:endParaRPr lang="en-US" sz="1800">
                  <a:solidFill>
                    <a:schemeClr val="tx1"/>
                  </a:solidFill>
                  <a:latin typeface="Arial" pitchFamily="-65" charset="0"/>
                </a:endParaRPr>
              </a:p>
            </p:txBody>
          </p:sp>
          <p:sp>
            <p:nvSpPr>
              <p:cNvPr id="3136519" name="Rectangle 7"/>
              <p:cNvSpPr>
                <a:spLocks noChangeArrowheads="1"/>
              </p:cNvSpPr>
              <p:nvPr/>
            </p:nvSpPr>
            <p:spPr bwMode="auto">
              <a:xfrm>
                <a:off x="1056" y="2208"/>
                <a:ext cx="312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a:endParaRPr lang="en-US" sz="1800">
                  <a:solidFill>
                    <a:schemeClr val="tx1"/>
                  </a:solidFill>
                  <a:latin typeface="Arial" pitchFamily="-65" charset="0"/>
                </a:endParaRPr>
              </a:p>
            </p:txBody>
          </p:sp>
          <p:sp>
            <p:nvSpPr>
              <p:cNvPr id="3136520" name="Rectangle 8"/>
              <p:cNvSpPr>
                <a:spLocks noChangeArrowheads="1"/>
              </p:cNvSpPr>
              <p:nvPr/>
            </p:nvSpPr>
            <p:spPr bwMode="auto">
              <a:xfrm>
                <a:off x="3120" y="2208"/>
                <a:ext cx="1056" cy="14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36521" name="Rectangle 9"/>
              <p:cNvSpPr>
                <a:spLocks noChangeArrowheads="1"/>
              </p:cNvSpPr>
              <p:nvPr/>
            </p:nvSpPr>
            <p:spPr bwMode="auto">
              <a:xfrm>
                <a:off x="4176" y="2064"/>
                <a:ext cx="672"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136522" name="Text Box 10"/>
              <p:cNvSpPr txBox="1">
                <a:spLocks noChangeArrowheads="1"/>
              </p:cNvSpPr>
              <p:nvPr/>
            </p:nvSpPr>
            <p:spPr bwMode="auto">
              <a:xfrm>
                <a:off x="4320" y="2064"/>
                <a:ext cx="390" cy="300"/>
              </a:xfrm>
              <a:prstGeom prst="rect">
                <a:avLst/>
              </a:prstGeom>
              <a:noFill/>
              <a:ln w="12700">
                <a:noFill/>
                <a:miter lim="800000"/>
                <a:headEnd/>
                <a:tailEnd/>
              </a:ln>
              <a:effectLst/>
            </p:spPr>
            <p:txBody>
              <a:bodyPr wrap="none">
                <a:prstTxWarp prst="textNoShape">
                  <a:avLst/>
                </a:prstTxWarp>
                <a:spAutoFit/>
              </a:bodyPr>
              <a:lstStyle/>
              <a:p>
                <a:pPr algn="ctr">
                  <a:lnSpc>
                    <a:spcPct val="90000"/>
                  </a:lnSpc>
                </a:pPr>
                <a:r>
                  <a:rPr lang="en-US" sz="1400">
                    <a:solidFill>
                      <a:schemeClr val="tx1"/>
                    </a:solidFill>
                    <a:latin typeface="Arial" pitchFamily="-65" charset="0"/>
                  </a:rPr>
                  <a:t>Block</a:t>
                </a:r>
              </a:p>
              <a:p>
                <a:pPr algn="ctr">
                  <a:lnSpc>
                    <a:spcPct val="90000"/>
                  </a:lnSpc>
                </a:pPr>
                <a:r>
                  <a:rPr lang="en-US" sz="1400">
                    <a:solidFill>
                      <a:schemeClr val="tx1"/>
                    </a:solidFill>
                    <a:latin typeface="Arial" pitchFamily="-65" charset="0"/>
                  </a:rPr>
                  <a:t>offset</a:t>
                </a:r>
              </a:p>
            </p:txBody>
          </p:sp>
          <p:sp>
            <p:nvSpPr>
              <p:cNvPr id="3136523" name="Text Box 11"/>
              <p:cNvSpPr txBox="1">
                <a:spLocks noChangeArrowheads="1"/>
              </p:cNvSpPr>
              <p:nvPr/>
            </p:nvSpPr>
            <p:spPr bwMode="auto">
              <a:xfrm>
                <a:off x="2227" y="2041"/>
                <a:ext cx="832" cy="192"/>
              </a:xfrm>
              <a:prstGeom prst="rect">
                <a:avLst/>
              </a:prstGeom>
              <a:noFill/>
              <a:ln w="12700">
                <a:noFill/>
                <a:miter lim="800000"/>
                <a:headEnd/>
                <a:tailEnd/>
              </a:ln>
              <a:effectLst/>
            </p:spPr>
            <p:txBody>
              <a:bodyPr wrap="none">
                <a:prstTxWarp prst="textNoShape">
                  <a:avLst/>
                </a:prstTxWarp>
                <a:spAutoFit/>
              </a:bodyPr>
              <a:lstStyle/>
              <a:p>
                <a:pPr algn="l"/>
                <a:r>
                  <a:rPr lang="en-US" sz="1400">
                    <a:solidFill>
                      <a:schemeClr val="tx1"/>
                    </a:solidFill>
                    <a:latin typeface="Arial" pitchFamily="-65" charset="0"/>
                  </a:rPr>
                  <a:t>Block Address</a:t>
                </a:r>
              </a:p>
            </p:txBody>
          </p:sp>
          <p:sp>
            <p:nvSpPr>
              <p:cNvPr id="3136524" name="Text Box 12"/>
              <p:cNvSpPr txBox="1">
                <a:spLocks noChangeArrowheads="1"/>
              </p:cNvSpPr>
              <p:nvPr/>
            </p:nvSpPr>
            <p:spPr bwMode="auto">
              <a:xfrm>
                <a:off x="1860" y="2188"/>
                <a:ext cx="309" cy="192"/>
              </a:xfrm>
              <a:prstGeom prst="rect">
                <a:avLst/>
              </a:prstGeom>
              <a:noFill/>
              <a:ln w="12700">
                <a:noFill/>
                <a:miter lim="800000"/>
                <a:headEnd/>
                <a:tailEnd/>
              </a:ln>
              <a:effectLst/>
            </p:spPr>
            <p:txBody>
              <a:bodyPr wrap="none">
                <a:prstTxWarp prst="textNoShape">
                  <a:avLst/>
                </a:prstTxWarp>
                <a:spAutoFit/>
              </a:bodyPr>
              <a:lstStyle/>
              <a:p>
                <a:pPr algn="l"/>
                <a:r>
                  <a:rPr lang="en-US" sz="1400">
                    <a:solidFill>
                      <a:schemeClr val="tx1"/>
                    </a:solidFill>
                    <a:latin typeface="Arial" pitchFamily="-65" charset="0"/>
                  </a:rPr>
                  <a:t>Tag</a:t>
                </a:r>
                <a:endParaRPr lang="en-US" sz="1800">
                  <a:solidFill>
                    <a:schemeClr val="tx1"/>
                  </a:solidFill>
                  <a:latin typeface="Arial" pitchFamily="-65" charset="0"/>
                </a:endParaRPr>
              </a:p>
            </p:txBody>
          </p:sp>
          <p:sp>
            <p:nvSpPr>
              <p:cNvPr id="3136525" name="Text Box 13"/>
              <p:cNvSpPr txBox="1">
                <a:spLocks noChangeArrowheads="1"/>
              </p:cNvSpPr>
              <p:nvPr/>
            </p:nvSpPr>
            <p:spPr bwMode="auto">
              <a:xfrm>
                <a:off x="3350" y="2179"/>
                <a:ext cx="390" cy="192"/>
              </a:xfrm>
              <a:prstGeom prst="rect">
                <a:avLst/>
              </a:prstGeom>
              <a:noFill/>
              <a:ln w="12700">
                <a:noFill/>
                <a:miter lim="800000"/>
                <a:headEnd/>
                <a:tailEnd/>
              </a:ln>
              <a:effectLst/>
            </p:spPr>
            <p:txBody>
              <a:bodyPr wrap="none">
                <a:prstTxWarp prst="textNoShape">
                  <a:avLst/>
                </a:prstTxWarp>
                <a:spAutoFit/>
              </a:bodyPr>
              <a:lstStyle/>
              <a:p>
                <a:pPr algn="l"/>
                <a:r>
                  <a:rPr lang="en-US" sz="1400">
                    <a:solidFill>
                      <a:schemeClr val="tx1"/>
                    </a:solidFill>
                    <a:latin typeface="Arial" pitchFamily="-65" charset="0"/>
                  </a:rPr>
                  <a:t>Index</a:t>
                </a:r>
              </a:p>
            </p:txBody>
          </p:sp>
        </p:grpSp>
      </p:grpSp>
      <p:sp>
        <p:nvSpPr>
          <p:cNvPr id="3136526" name="Rectangle 14"/>
          <p:cNvSpPr>
            <a:spLocks noGrp="1" noChangeArrowheads="1"/>
          </p:cNvSpPr>
          <p:nvPr>
            <p:ph type="title"/>
          </p:nvPr>
        </p:nvSpPr>
        <p:spPr>
          <a:xfrm>
            <a:off x="457200" y="227013"/>
            <a:ext cx="7947025" cy="474662"/>
          </a:xfrm>
        </p:spPr>
        <p:txBody>
          <a:bodyPr/>
          <a:lstStyle/>
          <a:p>
            <a:r>
              <a:rPr lang="en-US" sz="3600" dirty="0"/>
              <a:t>Q2: How is a block found in upper level?</a:t>
            </a:r>
          </a:p>
        </p:txBody>
      </p:sp>
      <p:sp>
        <p:nvSpPr>
          <p:cNvPr id="3136527" name="AutoShape 15"/>
          <p:cNvSpPr>
            <a:spLocks/>
          </p:cNvSpPr>
          <p:nvPr/>
        </p:nvSpPr>
        <p:spPr bwMode="auto">
          <a:xfrm rot="-16200000">
            <a:off x="5372100" y="1485900"/>
            <a:ext cx="381000" cy="1676400"/>
          </a:xfrm>
          <a:prstGeom prst="rightBrace">
            <a:avLst>
              <a:gd name="adj1" fmla="val 36667"/>
              <a:gd name="adj2" fmla="val 50000"/>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36528" name="Text Box 16"/>
          <p:cNvSpPr txBox="1">
            <a:spLocks noChangeArrowheads="1"/>
          </p:cNvSpPr>
          <p:nvPr/>
        </p:nvSpPr>
        <p:spPr bwMode="auto">
          <a:xfrm>
            <a:off x="4800600" y="2590800"/>
            <a:ext cx="1573213" cy="457200"/>
          </a:xfrm>
          <a:prstGeom prst="rect">
            <a:avLst/>
          </a:prstGeom>
          <a:noFill/>
          <a:ln w="12700">
            <a:noFill/>
            <a:miter lim="800000"/>
            <a:headEnd/>
            <a:tailEnd/>
          </a:ln>
          <a:effectLst/>
        </p:spPr>
        <p:txBody>
          <a:bodyPr wrap="none">
            <a:prstTxWarp prst="textNoShape">
              <a:avLst/>
            </a:prstTxWarp>
            <a:spAutoFit/>
          </a:bodyPr>
          <a:lstStyle/>
          <a:p>
            <a:pPr algn="l"/>
            <a:r>
              <a:rPr lang="en-US" sz="2400">
                <a:solidFill>
                  <a:schemeClr val="tx1"/>
                </a:solidFill>
                <a:latin typeface="Arial" pitchFamily="-65" charset="0"/>
              </a:rPr>
              <a:t>Set Select</a:t>
            </a:r>
          </a:p>
        </p:txBody>
      </p:sp>
      <p:sp>
        <p:nvSpPr>
          <p:cNvPr id="3136529" name="AutoShape 17"/>
          <p:cNvSpPr>
            <a:spLocks/>
          </p:cNvSpPr>
          <p:nvPr/>
        </p:nvSpPr>
        <p:spPr bwMode="auto">
          <a:xfrm rot="-16200000">
            <a:off x="6774657" y="1850231"/>
            <a:ext cx="381000" cy="976313"/>
          </a:xfrm>
          <a:prstGeom prst="rightBrace">
            <a:avLst>
              <a:gd name="adj1" fmla="val 21354"/>
              <a:gd name="adj2" fmla="val 50000"/>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3136530" name="Text Box 18"/>
          <p:cNvSpPr txBox="1">
            <a:spLocks noChangeArrowheads="1"/>
          </p:cNvSpPr>
          <p:nvPr/>
        </p:nvSpPr>
        <p:spPr bwMode="auto">
          <a:xfrm>
            <a:off x="6096000" y="3200400"/>
            <a:ext cx="1760538" cy="457200"/>
          </a:xfrm>
          <a:prstGeom prst="rect">
            <a:avLst/>
          </a:prstGeom>
          <a:noFill/>
          <a:ln w="12700">
            <a:noFill/>
            <a:miter lim="800000"/>
            <a:headEnd/>
            <a:tailEnd/>
          </a:ln>
          <a:effectLst/>
        </p:spPr>
        <p:txBody>
          <a:bodyPr wrap="none">
            <a:prstTxWarp prst="textNoShape">
              <a:avLst/>
            </a:prstTxWarp>
            <a:spAutoFit/>
          </a:bodyPr>
          <a:lstStyle/>
          <a:p>
            <a:pPr algn="ctr"/>
            <a:r>
              <a:rPr lang="en-US" sz="2400">
                <a:solidFill>
                  <a:schemeClr val="tx1"/>
                </a:solidFill>
                <a:latin typeface="Arial" pitchFamily="-65" charset="0"/>
              </a:rPr>
              <a:t>Data Select</a:t>
            </a:r>
          </a:p>
        </p:txBody>
      </p:sp>
      <p:sp>
        <p:nvSpPr>
          <p:cNvPr id="3136531" name="Line 19"/>
          <p:cNvSpPr>
            <a:spLocks noChangeShapeType="1"/>
          </p:cNvSpPr>
          <p:nvPr/>
        </p:nvSpPr>
        <p:spPr bwMode="auto">
          <a:xfrm>
            <a:off x="6965950" y="2527300"/>
            <a:ext cx="0" cy="685800"/>
          </a:xfrm>
          <a:prstGeom prst="line">
            <a:avLst/>
          </a:prstGeom>
          <a:noFill/>
          <a:ln w="57150">
            <a:solidFill>
              <a:schemeClr val="accent1"/>
            </a:solidFill>
            <a:round/>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8562" name="Rectangle 2"/>
          <p:cNvSpPr>
            <a:spLocks noGrp="1" noChangeArrowheads="1"/>
          </p:cNvSpPr>
          <p:nvPr>
            <p:ph type="body" idx="1"/>
          </p:nvPr>
        </p:nvSpPr>
        <p:spPr>
          <a:xfrm>
            <a:off x="457200" y="1143000"/>
            <a:ext cx="8915400" cy="5541962"/>
          </a:xfrm>
          <a:noFill/>
          <a:ln/>
        </p:spPr>
        <p:txBody>
          <a:bodyPr/>
          <a:lstStyle/>
          <a:p>
            <a:pPr marL="0" indent="0">
              <a:tabLst>
                <a:tab pos="2522538" algn="r"/>
                <a:tab pos="3606800" algn="r"/>
                <a:tab pos="4691063" algn="r"/>
                <a:tab pos="5892800" algn="r"/>
                <a:tab pos="7145338" algn="r"/>
                <a:tab pos="8466138" algn="r"/>
              </a:tabLst>
            </a:pPr>
            <a:r>
              <a:rPr lang="en-US" dirty="0" smtClean="0"/>
              <a:t>Easy for Direct Mapped</a:t>
            </a:r>
          </a:p>
          <a:p>
            <a:pPr marL="0" indent="0">
              <a:tabLst>
                <a:tab pos="2522538" algn="r"/>
                <a:tab pos="3606800" algn="r"/>
                <a:tab pos="4691063" algn="r"/>
                <a:tab pos="5892800" algn="r"/>
                <a:tab pos="7145338" algn="r"/>
                <a:tab pos="8466138" algn="r"/>
              </a:tabLst>
            </a:pPr>
            <a:r>
              <a:rPr lang="en-US" dirty="0" smtClean="0"/>
              <a:t>Set Associative or Fully Associative:</a:t>
            </a:r>
          </a:p>
          <a:p>
            <a:pPr lvl="1" indent="-228600">
              <a:tabLst>
                <a:tab pos="2522538" algn="r"/>
                <a:tab pos="3606800" algn="r"/>
                <a:tab pos="4691063" algn="r"/>
                <a:tab pos="5892800" algn="r"/>
                <a:tab pos="7145338" algn="r"/>
                <a:tab pos="8466138" algn="r"/>
              </a:tabLst>
            </a:pPr>
            <a:r>
              <a:rPr lang="en-US" dirty="0" smtClean="0"/>
              <a:t>Random</a:t>
            </a:r>
          </a:p>
          <a:p>
            <a:pPr lvl="1" indent="-228600">
              <a:tabLst>
                <a:tab pos="2522538" algn="r"/>
                <a:tab pos="3606800" algn="r"/>
                <a:tab pos="4691063" algn="r"/>
                <a:tab pos="5892800" algn="r"/>
                <a:tab pos="7145338" algn="r"/>
                <a:tab pos="8466138" algn="r"/>
              </a:tabLst>
            </a:pPr>
            <a:r>
              <a:rPr lang="en-US" dirty="0" smtClean="0"/>
              <a:t>LRU (Least Recently Used)</a:t>
            </a:r>
          </a:p>
          <a:p>
            <a:pPr marL="0" indent="0">
              <a:buFont typeface="Times" pitchFamily="-65" charset="0"/>
              <a:buNone/>
              <a:tabLst>
                <a:tab pos="2522538" algn="r"/>
                <a:tab pos="3606800" algn="r"/>
                <a:tab pos="4691063" algn="r"/>
                <a:tab pos="5892800" algn="r"/>
                <a:tab pos="7145338" algn="r"/>
                <a:tab pos="8466138" algn="r"/>
              </a:tabLst>
            </a:pPr>
            <a:r>
              <a:rPr lang="en-US" dirty="0" smtClean="0">
                <a:latin typeface="18 VAG Rounded Light   02390"/>
              </a:rPr>
              <a:t>Miss Rates</a:t>
            </a:r>
            <a:br>
              <a:rPr lang="en-US" dirty="0" smtClean="0">
                <a:latin typeface="18 VAG Rounded Light   02390"/>
              </a:rPr>
            </a:br>
            <a:r>
              <a:rPr lang="en-US" dirty="0" err="1" smtClean="0">
                <a:latin typeface="18 VAG Rounded Light   02390"/>
              </a:rPr>
              <a:t>Associativity</a:t>
            </a:r>
            <a:r>
              <a:rPr lang="en-US" dirty="0" smtClean="0">
                <a:latin typeface="18 VAG Rounded Light   02390"/>
              </a:rPr>
              <a:t>:   2-way             4-way               8-way</a:t>
            </a:r>
          </a:p>
          <a:p>
            <a:pPr marL="0" indent="0">
              <a:buFont typeface="Times" pitchFamily="-65" charset="0"/>
              <a:buNone/>
              <a:tabLst>
                <a:tab pos="2522538" algn="r"/>
                <a:tab pos="3606800" algn="r"/>
                <a:tab pos="4691063" algn="r"/>
                <a:tab pos="5892800" algn="r"/>
                <a:tab pos="7145338" algn="r"/>
                <a:tab pos="8466138" algn="r"/>
              </a:tabLst>
            </a:pPr>
            <a:r>
              <a:rPr lang="en-US" dirty="0" smtClean="0">
                <a:latin typeface="18 VAG Rounded Light   02390"/>
              </a:rPr>
              <a:t>Size	LRU	 Ran	 LRU	 Ran	 LRU	 Ran</a:t>
            </a:r>
          </a:p>
          <a:p>
            <a:pPr marL="0" indent="0">
              <a:buFont typeface="Times" pitchFamily="-65" charset="0"/>
              <a:buNone/>
              <a:tabLst>
                <a:tab pos="2522538" algn="r"/>
                <a:tab pos="3606800" algn="r"/>
                <a:tab pos="4691063" algn="r"/>
                <a:tab pos="5892800" algn="r"/>
                <a:tab pos="7145338" algn="r"/>
                <a:tab pos="8466138" algn="r"/>
              </a:tabLst>
            </a:pPr>
            <a:r>
              <a:rPr lang="en-US" sz="2800" dirty="0" smtClean="0">
                <a:latin typeface="18 VAG Rounded Light   02390"/>
              </a:rPr>
              <a:t>16 KB	5.2%	5.7%	    4.7%	5.3%	     4.4%	5.0%</a:t>
            </a:r>
          </a:p>
          <a:p>
            <a:pPr marL="0" indent="0">
              <a:buFont typeface="Times" pitchFamily="-65" charset="0"/>
              <a:buNone/>
              <a:tabLst>
                <a:tab pos="2522538" algn="r"/>
                <a:tab pos="3606800" algn="r"/>
                <a:tab pos="4691063" algn="r"/>
                <a:tab pos="5892800" algn="r"/>
                <a:tab pos="7145338" algn="r"/>
                <a:tab pos="8466138" algn="r"/>
              </a:tabLst>
            </a:pPr>
            <a:r>
              <a:rPr lang="en-US" sz="2800" dirty="0" smtClean="0">
                <a:latin typeface="18 VAG Rounded Light   02390"/>
              </a:rPr>
              <a:t>64 KB	1.9%	2.0%	    1.5%	1.7%	     1.4%	1.5%</a:t>
            </a:r>
          </a:p>
          <a:p>
            <a:pPr marL="0" indent="0">
              <a:buFont typeface="Times" pitchFamily="-65" charset="0"/>
              <a:buNone/>
              <a:tabLst>
                <a:tab pos="2522538" algn="r"/>
                <a:tab pos="3606800" algn="r"/>
                <a:tab pos="4691063" algn="r"/>
                <a:tab pos="5892800" algn="r"/>
                <a:tab pos="7145338" algn="r"/>
                <a:tab pos="8466138" algn="r"/>
              </a:tabLst>
            </a:pPr>
            <a:r>
              <a:rPr lang="en-US" sz="2800" dirty="0" smtClean="0">
                <a:latin typeface="18 VAG Rounded Light   02390"/>
              </a:rPr>
              <a:t>256 KB	1.15%	1.17%	   1.13%	  1.13%	  1.12%	  1.12%</a:t>
            </a:r>
            <a:endParaRPr lang="en-US" dirty="0">
              <a:latin typeface="18 VAG Rounded Light   02390"/>
            </a:endParaRPr>
          </a:p>
        </p:txBody>
      </p:sp>
      <p:sp>
        <p:nvSpPr>
          <p:cNvPr id="6" name="Title 5"/>
          <p:cNvSpPr>
            <a:spLocks noGrp="1"/>
          </p:cNvSpPr>
          <p:nvPr>
            <p:ph type="title"/>
          </p:nvPr>
        </p:nvSpPr>
        <p:spPr/>
        <p:txBody>
          <a:bodyPr/>
          <a:lstStyle/>
          <a:p>
            <a:r>
              <a:rPr lang="en-US" dirty="0" smtClean="0"/>
              <a:t>Q3: Which block replaced on a miss?</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0610" name="Rectangle 2"/>
          <p:cNvSpPr>
            <a:spLocks noGrp="1" noChangeArrowheads="1"/>
          </p:cNvSpPr>
          <p:nvPr>
            <p:ph type="title"/>
          </p:nvPr>
        </p:nvSpPr>
        <p:spPr/>
        <p:txBody>
          <a:bodyPr/>
          <a:lstStyle/>
          <a:p>
            <a:r>
              <a:rPr lang="en-US" smtClean="0"/>
              <a:t>Q4: What to do on a write hit?</a:t>
            </a:r>
            <a:endParaRPr lang="en-US"/>
          </a:p>
        </p:txBody>
      </p:sp>
      <p:sp>
        <p:nvSpPr>
          <p:cNvPr id="3140611" name="Rectangle 3"/>
          <p:cNvSpPr>
            <a:spLocks noGrp="1" noChangeArrowheads="1"/>
          </p:cNvSpPr>
          <p:nvPr>
            <p:ph type="body" idx="1"/>
          </p:nvPr>
        </p:nvSpPr>
        <p:spPr/>
        <p:txBody>
          <a:bodyPr>
            <a:normAutofit fontScale="92500" lnSpcReduction="10000"/>
          </a:bodyPr>
          <a:lstStyle/>
          <a:p>
            <a:r>
              <a:rPr lang="en-US" dirty="0" smtClean="0"/>
              <a:t>Write-through</a:t>
            </a:r>
          </a:p>
          <a:p>
            <a:pPr lvl="1"/>
            <a:r>
              <a:rPr lang="en-US" dirty="0" smtClean="0"/>
              <a:t>update the word in cache block and corresponding word in memory</a:t>
            </a:r>
          </a:p>
          <a:p>
            <a:r>
              <a:rPr lang="en-US" dirty="0" smtClean="0"/>
              <a:t>Write-back</a:t>
            </a:r>
          </a:p>
          <a:p>
            <a:pPr lvl="1"/>
            <a:r>
              <a:rPr lang="en-US" dirty="0" smtClean="0"/>
              <a:t>update word in cache block</a:t>
            </a:r>
          </a:p>
          <a:p>
            <a:pPr lvl="1"/>
            <a:r>
              <a:rPr lang="en-US" dirty="0" smtClean="0"/>
              <a:t>allow memory word to be “stale”</a:t>
            </a:r>
          </a:p>
          <a:p>
            <a:pPr lvl="1"/>
            <a:r>
              <a:rPr lang="en-US" dirty="0" smtClean="0"/>
              <a:t>=&gt; add ‘dirty’ bit to each line indicating that memory be updated when block is replaced</a:t>
            </a:r>
          </a:p>
          <a:p>
            <a:pPr lvl="1"/>
            <a:r>
              <a:rPr lang="en-US" dirty="0" smtClean="0"/>
              <a:t>=&gt; OS flushes cache before I/O !!!</a:t>
            </a:r>
          </a:p>
          <a:p>
            <a:r>
              <a:rPr lang="en-US" dirty="0" smtClean="0"/>
              <a:t>Performance trade-offs?</a:t>
            </a:r>
          </a:p>
          <a:p>
            <a:pPr lvl="1"/>
            <a:r>
              <a:rPr lang="en-US" dirty="0" smtClean="0"/>
              <a:t>WT: read misses cannot result in writes</a:t>
            </a:r>
          </a:p>
          <a:p>
            <a:pPr lvl="1"/>
            <a:r>
              <a:rPr lang="en-US" dirty="0" smtClean="0"/>
              <a:t>WB: no writes of repeated writes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6754" name="Rectangle 2"/>
          <p:cNvSpPr>
            <a:spLocks noGrp="1" noChangeArrowheads="1"/>
          </p:cNvSpPr>
          <p:nvPr>
            <p:ph type="title"/>
          </p:nvPr>
        </p:nvSpPr>
        <p:spPr/>
        <p:txBody>
          <a:bodyPr/>
          <a:lstStyle/>
          <a:p>
            <a:r>
              <a:rPr lang="en-US" sz="3600" dirty="0" smtClean="0"/>
              <a:t>Why Translation </a:t>
            </a:r>
            <a:r>
              <a:rPr lang="en-US" sz="3600" dirty="0" err="1" smtClean="0"/>
              <a:t>Lookaside</a:t>
            </a:r>
            <a:r>
              <a:rPr lang="en-US" sz="3600" dirty="0" smtClean="0"/>
              <a:t> Buffer (TLB)?</a:t>
            </a:r>
            <a:endParaRPr lang="en-US" sz="3600" dirty="0"/>
          </a:p>
        </p:txBody>
      </p:sp>
      <p:sp>
        <p:nvSpPr>
          <p:cNvPr id="3146755" name="Rectangle 3"/>
          <p:cNvSpPr>
            <a:spLocks noGrp="1" noChangeArrowheads="1"/>
          </p:cNvSpPr>
          <p:nvPr>
            <p:ph type="body" idx="1"/>
          </p:nvPr>
        </p:nvSpPr>
        <p:spPr/>
        <p:txBody>
          <a:bodyPr/>
          <a:lstStyle/>
          <a:p>
            <a:r>
              <a:rPr lang="en-US" dirty="0" smtClean="0"/>
              <a:t>Paging is most popular implementation of virtual memory</a:t>
            </a:r>
            <a:br>
              <a:rPr lang="en-US" dirty="0" smtClean="0"/>
            </a:br>
            <a:r>
              <a:rPr lang="en-US" dirty="0" smtClean="0"/>
              <a:t>(vs. base/bounds)</a:t>
            </a:r>
          </a:p>
          <a:p>
            <a:r>
              <a:rPr lang="en-US" dirty="0" smtClean="0"/>
              <a:t>Every paged virtual memory access must be checked against Entry of Page Table in memory to provide protection / indirection</a:t>
            </a:r>
          </a:p>
          <a:p>
            <a:r>
              <a:rPr lang="en-US" dirty="0" smtClean="0"/>
              <a:t>Cache of Page Table Entries (TLB) makes address translation possible without memory access in common case to make fast</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0850" name="Rectangle 2"/>
          <p:cNvSpPr>
            <a:spLocks noGrp="1" noChangeArrowheads="1"/>
          </p:cNvSpPr>
          <p:nvPr>
            <p:ph type="title"/>
          </p:nvPr>
        </p:nvSpPr>
        <p:spPr/>
        <p:txBody>
          <a:bodyPr/>
          <a:lstStyle/>
          <a:p>
            <a:r>
              <a:rPr lang="en-US" sz="3200" dirty="0" smtClean="0"/>
              <a:t>Bonus slide: Virtual Memory Overview (1/3)</a:t>
            </a:r>
            <a:endParaRPr lang="en-US" sz="3200" dirty="0"/>
          </a:p>
        </p:txBody>
      </p:sp>
      <p:sp>
        <p:nvSpPr>
          <p:cNvPr id="3150851" name="Rectangle 3"/>
          <p:cNvSpPr>
            <a:spLocks noGrp="1" noChangeArrowheads="1"/>
          </p:cNvSpPr>
          <p:nvPr>
            <p:ph type="body" idx="1"/>
          </p:nvPr>
        </p:nvSpPr>
        <p:spPr/>
        <p:txBody>
          <a:bodyPr/>
          <a:lstStyle/>
          <a:p>
            <a:r>
              <a:rPr lang="en-US" smtClean="0"/>
              <a:t>User program view of memory:</a:t>
            </a:r>
          </a:p>
          <a:p>
            <a:pPr lvl="1"/>
            <a:r>
              <a:rPr lang="en-US" smtClean="0"/>
              <a:t>Contiguous</a:t>
            </a:r>
          </a:p>
          <a:p>
            <a:pPr lvl="1"/>
            <a:r>
              <a:rPr lang="en-US" smtClean="0"/>
              <a:t>Start from some set address</a:t>
            </a:r>
          </a:p>
          <a:p>
            <a:pPr lvl="1"/>
            <a:r>
              <a:rPr lang="en-US" smtClean="0"/>
              <a:t>Infinitely large</a:t>
            </a:r>
          </a:p>
          <a:p>
            <a:pPr lvl="1"/>
            <a:r>
              <a:rPr lang="en-US" smtClean="0"/>
              <a:t>Is the only running program</a:t>
            </a:r>
          </a:p>
          <a:p>
            <a:r>
              <a:rPr lang="en-US" smtClean="0"/>
              <a:t>Reality:</a:t>
            </a:r>
          </a:p>
          <a:p>
            <a:pPr lvl="1"/>
            <a:r>
              <a:rPr lang="en-US" smtClean="0"/>
              <a:t>Non-contiguous</a:t>
            </a:r>
          </a:p>
          <a:p>
            <a:pPr lvl="1"/>
            <a:r>
              <a:rPr lang="en-US" smtClean="0"/>
              <a:t>Start wherever available memory is</a:t>
            </a:r>
          </a:p>
          <a:p>
            <a:pPr lvl="1"/>
            <a:r>
              <a:rPr lang="en-US" smtClean="0"/>
              <a:t>Finite size</a:t>
            </a:r>
          </a:p>
          <a:p>
            <a:pPr lvl="1"/>
            <a:r>
              <a:rPr lang="en-US" smtClean="0"/>
              <a:t>Many programs running at a time</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2898" name="Rectangle 2"/>
          <p:cNvSpPr>
            <a:spLocks noGrp="1" noChangeArrowheads="1"/>
          </p:cNvSpPr>
          <p:nvPr>
            <p:ph type="title"/>
          </p:nvPr>
        </p:nvSpPr>
        <p:spPr/>
        <p:txBody>
          <a:bodyPr/>
          <a:lstStyle/>
          <a:p>
            <a:r>
              <a:rPr lang="en-US" sz="3200" dirty="0" smtClean="0"/>
              <a:t>Bonus slide: Virtual Memory Overview (2/3)</a:t>
            </a:r>
            <a:endParaRPr lang="en-US" sz="3200" dirty="0"/>
          </a:p>
        </p:txBody>
      </p:sp>
      <p:sp>
        <p:nvSpPr>
          <p:cNvPr id="3152899" name="Rectangle 3"/>
          <p:cNvSpPr>
            <a:spLocks noGrp="1" noChangeArrowheads="1"/>
          </p:cNvSpPr>
          <p:nvPr>
            <p:ph type="body" idx="1"/>
          </p:nvPr>
        </p:nvSpPr>
        <p:spPr/>
        <p:txBody>
          <a:bodyPr/>
          <a:lstStyle/>
          <a:p>
            <a:r>
              <a:rPr lang="en-US" smtClean="0"/>
              <a:t>Virtual memory provides:</a:t>
            </a:r>
          </a:p>
          <a:p>
            <a:pPr lvl="1"/>
            <a:r>
              <a:rPr lang="en-US" smtClean="0"/>
              <a:t>illusion of contiguous memory</a:t>
            </a:r>
          </a:p>
          <a:p>
            <a:pPr lvl="1"/>
            <a:r>
              <a:rPr lang="en-US" smtClean="0"/>
              <a:t>all programs starting at same set address</a:t>
            </a:r>
          </a:p>
          <a:p>
            <a:pPr lvl="1"/>
            <a:r>
              <a:rPr lang="en-US" smtClean="0"/>
              <a:t>illusion of ~ infinite memory </a:t>
            </a:r>
            <a:br>
              <a:rPr lang="en-US" smtClean="0"/>
            </a:br>
            <a:r>
              <a:rPr lang="en-US" smtClean="0"/>
              <a:t>(232 or 264 bytes)</a:t>
            </a:r>
          </a:p>
          <a:p>
            <a:pPr lvl="1"/>
            <a:r>
              <a:rPr lang="en-US" smtClean="0"/>
              <a:t>protection</a:t>
            </a: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4946" name="Rectangle 2"/>
          <p:cNvSpPr>
            <a:spLocks noGrp="1" noChangeArrowheads="1"/>
          </p:cNvSpPr>
          <p:nvPr>
            <p:ph type="title"/>
          </p:nvPr>
        </p:nvSpPr>
        <p:spPr/>
        <p:txBody>
          <a:bodyPr/>
          <a:lstStyle/>
          <a:p>
            <a:r>
              <a:rPr lang="en-US" sz="3200" dirty="0" smtClean="0"/>
              <a:t>Bonus slide: Virtual Memory Overview (3/3)</a:t>
            </a:r>
            <a:endParaRPr lang="en-US" sz="3200" dirty="0"/>
          </a:p>
        </p:txBody>
      </p:sp>
      <p:sp>
        <p:nvSpPr>
          <p:cNvPr id="3154947" name="Rectangle 3"/>
          <p:cNvSpPr>
            <a:spLocks noGrp="1" noChangeArrowheads="1"/>
          </p:cNvSpPr>
          <p:nvPr>
            <p:ph type="body" idx="1"/>
          </p:nvPr>
        </p:nvSpPr>
        <p:spPr/>
        <p:txBody>
          <a:bodyPr/>
          <a:lstStyle/>
          <a:p>
            <a:r>
              <a:rPr lang="en-US" smtClean="0"/>
              <a:t>Implementation:</a:t>
            </a:r>
          </a:p>
          <a:p>
            <a:pPr lvl="1"/>
            <a:r>
              <a:rPr lang="en-US" smtClean="0"/>
              <a:t>Divide memory into “chunks” (pages)</a:t>
            </a:r>
          </a:p>
          <a:p>
            <a:pPr lvl="1"/>
            <a:r>
              <a:rPr lang="en-US" smtClean="0"/>
              <a:t>Operating system controls page table that maps virtual addresses into physical addresses</a:t>
            </a:r>
          </a:p>
          <a:p>
            <a:pPr lvl="1"/>
            <a:r>
              <a:rPr lang="en-US" smtClean="0"/>
              <a:t>Think of memory as a cache for disk</a:t>
            </a:r>
          </a:p>
          <a:p>
            <a:pPr lvl="1"/>
            <a:r>
              <a:rPr lang="en-US" smtClean="0"/>
              <a:t>TLB is a cache for the page table</a:t>
            </a:r>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9042" name="Rectangle 2"/>
          <p:cNvSpPr>
            <a:spLocks noGrp="1" noChangeArrowheads="1"/>
          </p:cNvSpPr>
          <p:nvPr>
            <p:ph type="title"/>
          </p:nvPr>
        </p:nvSpPr>
        <p:spPr/>
        <p:txBody>
          <a:bodyPr/>
          <a:lstStyle/>
          <a:p>
            <a:r>
              <a:rPr lang="en-US" smtClean="0"/>
              <a:t>Address Map, Mathematically</a:t>
            </a:r>
            <a:endParaRPr lang="en-US"/>
          </a:p>
        </p:txBody>
      </p:sp>
      <p:sp>
        <p:nvSpPr>
          <p:cNvPr id="3159043" name="Rectangle 3"/>
          <p:cNvSpPr>
            <a:spLocks noChangeArrowheads="1"/>
          </p:cNvSpPr>
          <p:nvPr/>
        </p:nvSpPr>
        <p:spPr bwMode="auto">
          <a:xfrm>
            <a:off x="228600" y="1143000"/>
            <a:ext cx="8743950" cy="2258054"/>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2400" b="1" dirty="0">
                <a:solidFill>
                  <a:schemeClr val="tx1"/>
                </a:solidFill>
                <a:latin typeface="Arial" pitchFamily="-65" charset="0"/>
              </a:rPr>
              <a:t>V = {0, 1, . . . , </a:t>
            </a:r>
            <a:r>
              <a:rPr lang="en-US" sz="2400" b="1" dirty="0" err="1">
                <a:solidFill>
                  <a:schemeClr val="tx1"/>
                </a:solidFill>
                <a:latin typeface="Arial" pitchFamily="-65" charset="0"/>
              </a:rPr>
              <a:t>n</a:t>
            </a:r>
            <a:r>
              <a:rPr lang="en-US" sz="2400" b="1" dirty="0">
                <a:solidFill>
                  <a:schemeClr val="tx1"/>
                </a:solidFill>
                <a:latin typeface="Arial" pitchFamily="-65" charset="0"/>
              </a:rPr>
              <a:t> - 1}   virtual address space (</a:t>
            </a:r>
            <a:r>
              <a:rPr lang="en-US" sz="2400" b="1" dirty="0" err="1">
                <a:solidFill>
                  <a:schemeClr val="tx1"/>
                </a:solidFill>
                <a:latin typeface="Arial" pitchFamily="-65" charset="0"/>
              </a:rPr>
              <a:t>n</a:t>
            </a:r>
            <a:r>
              <a:rPr lang="en-US" sz="2400" b="1" dirty="0">
                <a:solidFill>
                  <a:schemeClr val="tx1"/>
                </a:solidFill>
                <a:latin typeface="Arial" pitchFamily="-65" charset="0"/>
              </a:rPr>
              <a:t> &gt; </a:t>
            </a:r>
            <a:r>
              <a:rPr lang="en-US" sz="2400" b="1" dirty="0" err="1">
                <a:solidFill>
                  <a:schemeClr val="tx1"/>
                </a:solidFill>
                <a:latin typeface="Arial" pitchFamily="-65" charset="0"/>
              </a:rPr>
              <a:t>m</a:t>
            </a:r>
            <a:r>
              <a:rPr lang="en-US" sz="2400" b="1" dirty="0">
                <a:solidFill>
                  <a:schemeClr val="tx1"/>
                </a:solidFill>
                <a:latin typeface="Arial" pitchFamily="-65" charset="0"/>
              </a:rPr>
              <a:t>)</a:t>
            </a:r>
          </a:p>
          <a:p>
            <a:pPr algn="l">
              <a:lnSpc>
                <a:spcPct val="85000"/>
              </a:lnSpc>
            </a:pPr>
            <a:r>
              <a:rPr lang="en-US" sz="2400" b="1" dirty="0">
                <a:solidFill>
                  <a:schemeClr val="tx1"/>
                </a:solidFill>
                <a:latin typeface="Arial" pitchFamily="-65" charset="0"/>
              </a:rPr>
              <a:t>M = {0, 1, . . . , </a:t>
            </a:r>
            <a:r>
              <a:rPr lang="en-US" sz="2400" b="1" dirty="0" err="1">
                <a:solidFill>
                  <a:schemeClr val="tx1"/>
                </a:solidFill>
                <a:latin typeface="Arial" pitchFamily="-65" charset="0"/>
              </a:rPr>
              <a:t>m</a:t>
            </a:r>
            <a:r>
              <a:rPr lang="en-US" sz="2400" b="1" dirty="0">
                <a:solidFill>
                  <a:schemeClr val="tx1"/>
                </a:solidFill>
                <a:latin typeface="Arial" pitchFamily="-65" charset="0"/>
              </a:rPr>
              <a:t> - 1}  physical address space</a:t>
            </a:r>
          </a:p>
          <a:p>
            <a:pPr algn="l">
              <a:lnSpc>
                <a:spcPct val="85000"/>
              </a:lnSpc>
            </a:pPr>
            <a:r>
              <a:rPr lang="en-US" sz="2400" b="1" dirty="0">
                <a:solidFill>
                  <a:schemeClr val="tx1"/>
                </a:solidFill>
                <a:latin typeface="Arial" pitchFamily="-65" charset="0"/>
              </a:rPr>
              <a:t>MAP:  V --&gt;  M  U  {</a:t>
            </a:r>
            <a:r>
              <a:rPr lang="en-US" sz="2000" b="1" dirty="0" err="1">
                <a:solidFill>
                  <a:schemeClr val="tx1"/>
                </a:solidFill>
                <a:latin typeface="Symbol" pitchFamily="-65" charset="2"/>
              </a:rPr>
              <a:t>q</a:t>
            </a:r>
            <a:r>
              <a:rPr lang="en-US" sz="2400" b="1" dirty="0">
                <a:solidFill>
                  <a:schemeClr val="tx1"/>
                </a:solidFill>
                <a:latin typeface="Arial" pitchFamily="-65" charset="0"/>
              </a:rPr>
              <a:t>}  address mapping function</a:t>
            </a:r>
          </a:p>
          <a:p>
            <a:pPr algn="l">
              <a:lnSpc>
                <a:spcPct val="85000"/>
              </a:lnSpc>
            </a:pPr>
            <a:endParaRPr lang="en-US" sz="2400" b="1" dirty="0">
              <a:solidFill>
                <a:schemeClr val="tx1"/>
              </a:solidFill>
              <a:latin typeface="Arial" pitchFamily="-65" charset="0"/>
            </a:endParaRPr>
          </a:p>
          <a:p>
            <a:pPr algn="l">
              <a:lnSpc>
                <a:spcPct val="85000"/>
              </a:lnSpc>
            </a:pPr>
            <a:r>
              <a:rPr lang="en-US" sz="2400" b="1" dirty="0" err="1">
                <a:solidFill>
                  <a:schemeClr val="tx1"/>
                </a:solidFill>
                <a:latin typeface="Arial" pitchFamily="-65" charset="0"/>
              </a:rPr>
              <a:t>MAP(a</a:t>
            </a:r>
            <a:r>
              <a:rPr lang="en-US" sz="2400" b="1" dirty="0">
                <a:solidFill>
                  <a:schemeClr val="tx1"/>
                </a:solidFill>
                <a:latin typeface="Arial" pitchFamily="-65" charset="0"/>
              </a:rPr>
              <a:t>)  =  a'  if data at virtual address </a:t>
            </a:r>
            <a:r>
              <a:rPr lang="en-US" sz="2400" b="1" u="sng" dirty="0">
                <a:solidFill>
                  <a:srgbClr val="FF0000"/>
                </a:solidFill>
                <a:latin typeface="Arial" pitchFamily="-65" charset="0"/>
              </a:rPr>
              <a:t>a</a:t>
            </a:r>
            <a:r>
              <a:rPr lang="en-US" sz="2400" b="1" dirty="0">
                <a:solidFill>
                  <a:schemeClr val="tx1"/>
                </a:solidFill>
                <a:latin typeface="Arial" pitchFamily="-65" charset="0"/>
              </a:rPr>
              <a:t> </a:t>
            </a:r>
            <a:br>
              <a:rPr lang="en-US" sz="2400" b="1" dirty="0">
                <a:solidFill>
                  <a:schemeClr val="tx1"/>
                </a:solidFill>
                <a:latin typeface="Arial" pitchFamily="-65" charset="0"/>
              </a:rPr>
            </a:br>
            <a:r>
              <a:rPr lang="en-US" sz="2400" b="1" dirty="0">
                <a:solidFill>
                  <a:schemeClr val="tx1"/>
                </a:solidFill>
                <a:latin typeface="Arial" pitchFamily="-65" charset="0"/>
              </a:rPr>
              <a:t>is present in physical address </a:t>
            </a:r>
            <a:r>
              <a:rPr lang="en-US" sz="2400" b="1" u="sng" dirty="0">
                <a:solidFill>
                  <a:srgbClr val="FF0000"/>
                </a:solidFill>
                <a:latin typeface="Arial" pitchFamily="-65" charset="0"/>
              </a:rPr>
              <a:t>a'</a:t>
            </a:r>
            <a:r>
              <a:rPr lang="en-US" sz="2400" b="1" dirty="0">
                <a:solidFill>
                  <a:schemeClr val="tx1"/>
                </a:solidFill>
                <a:latin typeface="Arial" pitchFamily="-65" charset="0"/>
              </a:rPr>
              <a:t>  and  </a:t>
            </a:r>
            <a:r>
              <a:rPr lang="en-US" sz="2400" b="1" u="sng" dirty="0">
                <a:solidFill>
                  <a:srgbClr val="FF0000"/>
                </a:solidFill>
                <a:latin typeface="Arial" pitchFamily="-65" charset="0"/>
              </a:rPr>
              <a:t>a'</a:t>
            </a:r>
            <a:r>
              <a:rPr lang="en-US" sz="2400" b="1" dirty="0">
                <a:solidFill>
                  <a:schemeClr val="tx1"/>
                </a:solidFill>
                <a:latin typeface="Arial" pitchFamily="-65" charset="0"/>
              </a:rPr>
              <a:t> in M</a:t>
            </a:r>
          </a:p>
          <a:p>
            <a:pPr algn="l">
              <a:lnSpc>
                <a:spcPct val="85000"/>
              </a:lnSpc>
            </a:pPr>
            <a:r>
              <a:rPr lang="en-US" sz="2400" b="1" dirty="0">
                <a:solidFill>
                  <a:schemeClr val="tx1"/>
                </a:solidFill>
                <a:latin typeface="Arial" pitchFamily="-65" charset="0"/>
              </a:rPr>
              <a:t>= </a:t>
            </a:r>
            <a:r>
              <a:rPr lang="en-US" sz="2000" b="1" dirty="0" err="1">
                <a:solidFill>
                  <a:schemeClr val="tx1"/>
                </a:solidFill>
                <a:latin typeface="Symbol" pitchFamily="-65" charset="2"/>
              </a:rPr>
              <a:t>q</a:t>
            </a:r>
            <a:r>
              <a:rPr lang="en-US" sz="2400" b="1" dirty="0">
                <a:solidFill>
                  <a:schemeClr val="tx1"/>
                </a:solidFill>
                <a:latin typeface="Arial" pitchFamily="-65" charset="0"/>
              </a:rPr>
              <a:t> if data at virtual address a is not present in M</a:t>
            </a:r>
          </a:p>
        </p:txBody>
      </p:sp>
      <p:grpSp>
        <p:nvGrpSpPr>
          <p:cNvPr id="2" name="Group 4"/>
          <p:cNvGrpSpPr>
            <a:grpSpLocks/>
          </p:cNvGrpSpPr>
          <p:nvPr/>
        </p:nvGrpSpPr>
        <p:grpSpPr bwMode="auto">
          <a:xfrm>
            <a:off x="1588" y="3559175"/>
            <a:ext cx="4267200" cy="1268413"/>
            <a:chOff x="1" y="2242"/>
            <a:chExt cx="2688" cy="799"/>
          </a:xfrm>
        </p:grpSpPr>
        <p:sp>
          <p:nvSpPr>
            <p:cNvPr id="3159045" name="Rectangle 5"/>
            <p:cNvSpPr>
              <a:spLocks noChangeArrowheads="1"/>
            </p:cNvSpPr>
            <p:nvPr/>
          </p:nvSpPr>
          <p:spPr bwMode="auto">
            <a:xfrm>
              <a:off x="1" y="2738"/>
              <a:ext cx="1200" cy="303"/>
            </a:xfrm>
            <a:prstGeom prst="rect">
              <a:avLst/>
            </a:prstGeom>
            <a:noFill/>
            <a:ln w="381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2800" b="1">
                  <a:solidFill>
                    <a:schemeClr val="tx1"/>
                  </a:solidFill>
                  <a:latin typeface="Arial" pitchFamily="-65" charset="0"/>
                </a:rPr>
                <a:t>Processor</a:t>
              </a:r>
            </a:p>
          </p:txBody>
        </p:sp>
        <p:sp>
          <p:nvSpPr>
            <p:cNvPr id="3159046" name="Rectangle 6"/>
            <p:cNvSpPr>
              <a:spLocks noChangeArrowheads="1"/>
            </p:cNvSpPr>
            <p:nvPr/>
          </p:nvSpPr>
          <p:spPr bwMode="auto">
            <a:xfrm>
              <a:off x="1041" y="2354"/>
              <a:ext cx="1648" cy="303"/>
            </a:xfrm>
            <a:prstGeom prst="rect">
              <a:avLst/>
            </a:prstGeom>
            <a:noFill/>
            <a:ln w="381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2800" b="1">
                  <a:solidFill>
                    <a:schemeClr val="tx1"/>
                  </a:solidFill>
                  <a:latin typeface="Arial" pitchFamily="-65" charset="0"/>
                </a:rPr>
                <a:t>Name Space V</a:t>
              </a:r>
            </a:p>
          </p:txBody>
        </p:sp>
        <p:sp>
          <p:nvSpPr>
            <p:cNvPr id="3159047" name="Line 7"/>
            <p:cNvSpPr>
              <a:spLocks noChangeShapeType="1"/>
            </p:cNvSpPr>
            <p:nvPr/>
          </p:nvSpPr>
          <p:spPr bwMode="auto">
            <a:xfrm flipV="1">
              <a:off x="596" y="2438"/>
              <a:ext cx="0" cy="288"/>
            </a:xfrm>
            <a:prstGeom prst="line">
              <a:avLst/>
            </a:prstGeom>
            <a:noFill/>
            <a:ln w="38100">
              <a:pattFill prst="dkUpDiag">
                <a:fgClr>
                  <a:schemeClr val="tx1"/>
                </a:fgClr>
                <a:bgClr>
                  <a:schemeClr val="bg1"/>
                </a:bgClr>
              </a:pattFill>
              <a:round/>
              <a:headEnd/>
              <a:tailEnd/>
            </a:ln>
            <a:effectLst/>
          </p:spPr>
          <p:txBody>
            <a:bodyPr wrap="none" anchor="ctr">
              <a:prstTxWarp prst="textNoShape">
                <a:avLst/>
              </a:prstTxWarp>
            </a:bodyPr>
            <a:lstStyle/>
            <a:p>
              <a:endParaRPr lang="en-US"/>
            </a:p>
          </p:txBody>
        </p:sp>
        <p:sp>
          <p:nvSpPr>
            <p:cNvPr id="3159048" name="Line 8"/>
            <p:cNvSpPr>
              <a:spLocks noChangeShapeType="1"/>
            </p:cNvSpPr>
            <p:nvPr/>
          </p:nvSpPr>
          <p:spPr bwMode="auto">
            <a:xfrm>
              <a:off x="604" y="2490"/>
              <a:ext cx="412" cy="0"/>
            </a:xfrm>
            <a:prstGeom prst="line">
              <a:avLst/>
            </a:prstGeom>
            <a:noFill/>
            <a:ln w="38100">
              <a:pattFill prst="dkUpDiag">
                <a:fgClr>
                  <a:schemeClr val="tx1"/>
                </a:fgClr>
                <a:bgClr>
                  <a:schemeClr val="bg1"/>
                </a:bgClr>
              </a:pattFill>
              <a:round/>
              <a:headEnd/>
              <a:tailEnd type="triangle" w="med" len="med"/>
            </a:ln>
            <a:effectLst/>
          </p:spPr>
          <p:txBody>
            <a:bodyPr wrap="none" anchor="ctr">
              <a:prstTxWarp prst="textNoShape">
                <a:avLst/>
              </a:prstTxWarp>
            </a:bodyPr>
            <a:lstStyle/>
            <a:p>
              <a:endParaRPr lang="en-US"/>
            </a:p>
          </p:txBody>
        </p:sp>
        <p:sp>
          <p:nvSpPr>
            <p:cNvPr id="3159049" name="Rectangle 9"/>
            <p:cNvSpPr>
              <a:spLocks noChangeArrowheads="1"/>
            </p:cNvSpPr>
            <p:nvPr/>
          </p:nvSpPr>
          <p:spPr bwMode="auto">
            <a:xfrm>
              <a:off x="732" y="2242"/>
              <a:ext cx="205" cy="261"/>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latin typeface="Arial" pitchFamily="-65" charset="0"/>
                </a:rPr>
                <a:t>a</a:t>
              </a:r>
            </a:p>
          </p:txBody>
        </p:sp>
      </p:grpSp>
      <p:grpSp>
        <p:nvGrpSpPr>
          <p:cNvPr id="3" name="Group 10"/>
          <p:cNvGrpSpPr>
            <a:grpSpLocks/>
          </p:cNvGrpSpPr>
          <p:nvPr/>
        </p:nvGrpSpPr>
        <p:grpSpPr bwMode="auto">
          <a:xfrm>
            <a:off x="933450" y="4822825"/>
            <a:ext cx="3070225" cy="935038"/>
            <a:chOff x="588" y="3038"/>
            <a:chExt cx="1934" cy="589"/>
          </a:xfrm>
        </p:grpSpPr>
        <p:sp>
          <p:nvSpPr>
            <p:cNvPr id="3159051" name="Rectangle 11"/>
            <p:cNvSpPr>
              <a:spLocks noChangeArrowheads="1"/>
            </p:cNvSpPr>
            <p:nvPr/>
          </p:nvSpPr>
          <p:spPr bwMode="auto">
            <a:xfrm>
              <a:off x="1198" y="3073"/>
              <a:ext cx="1324" cy="530"/>
            </a:xfrm>
            <a:prstGeom prst="rect">
              <a:avLst/>
            </a:prstGeom>
            <a:noFill/>
            <a:ln w="381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88000"/>
                </a:lnSpc>
              </a:pPr>
              <a:r>
                <a:rPr lang="en-US" sz="2800" b="1">
                  <a:solidFill>
                    <a:schemeClr val="tx1"/>
                  </a:solidFill>
                  <a:latin typeface="Arial" pitchFamily="-65" charset="0"/>
                </a:rPr>
                <a:t>Addr Trans</a:t>
              </a:r>
            </a:p>
            <a:p>
              <a:pPr algn="ctr">
                <a:lnSpc>
                  <a:spcPct val="88000"/>
                </a:lnSpc>
              </a:pPr>
              <a:r>
                <a:rPr lang="en-US" sz="2800" b="1">
                  <a:solidFill>
                    <a:schemeClr val="tx1"/>
                  </a:solidFill>
                  <a:latin typeface="Arial" pitchFamily="-65" charset="0"/>
                </a:rPr>
                <a:t>Mechanism</a:t>
              </a:r>
            </a:p>
          </p:txBody>
        </p:sp>
        <p:sp>
          <p:nvSpPr>
            <p:cNvPr id="3159052" name="Line 12"/>
            <p:cNvSpPr>
              <a:spLocks noChangeShapeType="1"/>
            </p:cNvSpPr>
            <p:nvPr/>
          </p:nvSpPr>
          <p:spPr bwMode="auto">
            <a:xfrm>
              <a:off x="592" y="3038"/>
              <a:ext cx="0" cy="31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59053" name="Line 13"/>
            <p:cNvSpPr>
              <a:spLocks noChangeShapeType="1"/>
            </p:cNvSpPr>
            <p:nvPr/>
          </p:nvSpPr>
          <p:spPr bwMode="auto">
            <a:xfrm>
              <a:off x="588" y="3322"/>
              <a:ext cx="54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159054" name="Rectangle 14"/>
            <p:cNvSpPr>
              <a:spLocks noChangeArrowheads="1"/>
            </p:cNvSpPr>
            <p:nvPr/>
          </p:nvSpPr>
          <p:spPr bwMode="auto">
            <a:xfrm>
              <a:off x="800" y="3366"/>
              <a:ext cx="205" cy="261"/>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latin typeface="Arial" pitchFamily="-65" charset="0"/>
                </a:rPr>
                <a:t>a</a:t>
              </a:r>
            </a:p>
          </p:txBody>
        </p:sp>
      </p:grpSp>
      <p:sp>
        <p:nvSpPr>
          <p:cNvPr id="3159055" name="Line 15"/>
          <p:cNvSpPr>
            <a:spLocks noChangeShapeType="1"/>
          </p:cNvSpPr>
          <p:nvPr/>
        </p:nvSpPr>
        <p:spPr bwMode="auto">
          <a:xfrm flipV="1">
            <a:off x="3752850" y="4816475"/>
            <a:ext cx="152400" cy="254000"/>
          </a:xfrm>
          <a:prstGeom prst="line">
            <a:avLst/>
          </a:prstGeom>
          <a:noFill/>
          <a:ln w="38100">
            <a:noFill/>
            <a:round/>
            <a:headEnd/>
            <a:tailEnd/>
          </a:ln>
          <a:effectLst/>
        </p:spPr>
        <p:txBody>
          <a:bodyPr wrap="none" anchor="ctr">
            <a:prstTxWarp prst="textNoShape">
              <a:avLst/>
            </a:prstTxWarp>
          </a:bodyPr>
          <a:lstStyle/>
          <a:p>
            <a:endParaRPr lang="en-US"/>
          </a:p>
        </p:txBody>
      </p:sp>
      <p:grpSp>
        <p:nvGrpSpPr>
          <p:cNvPr id="4" name="Group 16"/>
          <p:cNvGrpSpPr>
            <a:grpSpLocks/>
          </p:cNvGrpSpPr>
          <p:nvPr/>
        </p:nvGrpSpPr>
        <p:grpSpPr bwMode="auto">
          <a:xfrm>
            <a:off x="3049588" y="4916488"/>
            <a:ext cx="3308350" cy="1941512"/>
            <a:chOff x="1921" y="3097"/>
            <a:chExt cx="2084" cy="1223"/>
          </a:xfrm>
        </p:grpSpPr>
        <p:sp>
          <p:nvSpPr>
            <p:cNvPr id="3159057" name="Rectangle 17"/>
            <p:cNvSpPr>
              <a:spLocks noChangeArrowheads="1"/>
            </p:cNvSpPr>
            <p:nvPr/>
          </p:nvSpPr>
          <p:spPr bwMode="auto">
            <a:xfrm>
              <a:off x="3042" y="3097"/>
              <a:ext cx="963" cy="530"/>
            </a:xfrm>
            <a:prstGeom prst="rect">
              <a:avLst/>
            </a:prstGeom>
            <a:noFill/>
            <a:ln w="381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88000"/>
                </a:lnSpc>
              </a:pPr>
              <a:r>
                <a:rPr lang="en-US" sz="2800" b="1">
                  <a:solidFill>
                    <a:schemeClr val="tx1"/>
                  </a:solidFill>
                  <a:latin typeface="Arial" pitchFamily="-65" charset="0"/>
                </a:rPr>
                <a:t>Main</a:t>
              </a:r>
            </a:p>
            <a:p>
              <a:pPr algn="ctr">
                <a:lnSpc>
                  <a:spcPct val="88000"/>
                </a:lnSpc>
              </a:pPr>
              <a:r>
                <a:rPr lang="en-US" sz="2800" b="1">
                  <a:solidFill>
                    <a:schemeClr val="tx1"/>
                  </a:solidFill>
                  <a:latin typeface="Arial" pitchFamily="-65" charset="0"/>
                </a:rPr>
                <a:t>Memory</a:t>
              </a:r>
            </a:p>
          </p:txBody>
        </p:sp>
        <p:sp>
          <p:nvSpPr>
            <p:cNvPr id="3159058" name="Line 18"/>
            <p:cNvSpPr>
              <a:spLocks noChangeShapeType="1"/>
            </p:cNvSpPr>
            <p:nvPr/>
          </p:nvSpPr>
          <p:spPr bwMode="auto">
            <a:xfrm>
              <a:off x="2496" y="3442"/>
              <a:ext cx="444"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159059" name="Rectangle 19"/>
            <p:cNvSpPr>
              <a:spLocks noChangeArrowheads="1"/>
            </p:cNvSpPr>
            <p:nvPr/>
          </p:nvSpPr>
          <p:spPr bwMode="auto">
            <a:xfrm>
              <a:off x="2588" y="3534"/>
              <a:ext cx="258" cy="261"/>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latin typeface="Arial" pitchFamily="-65" charset="0"/>
                </a:rPr>
                <a:t>a'</a:t>
              </a:r>
            </a:p>
          </p:txBody>
        </p:sp>
        <p:sp>
          <p:nvSpPr>
            <p:cNvPr id="3159060" name="Rectangle 20"/>
            <p:cNvSpPr>
              <a:spLocks noChangeArrowheads="1"/>
            </p:cNvSpPr>
            <p:nvPr/>
          </p:nvSpPr>
          <p:spPr bwMode="auto">
            <a:xfrm>
              <a:off x="1921" y="3830"/>
              <a:ext cx="1039"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solidFill>
                    <a:schemeClr val="tx1"/>
                  </a:solidFill>
                  <a:latin typeface="Arial" pitchFamily="-65" charset="0"/>
                </a:rPr>
                <a:t>physical </a:t>
              </a:r>
              <a:br>
                <a:rPr lang="en-US" sz="2800" b="1">
                  <a:solidFill>
                    <a:schemeClr val="tx1"/>
                  </a:solidFill>
                  <a:latin typeface="Arial" pitchFamily="-65" charset="0"/>
                </a:rPr>
              </a:br>
              <a:r>
                <a:rPr lang="en-US" sz="2800" b="1">
                  <a:solidFill>
                    <a:schemeClr val="tx1"/>
                  </a:solidFill>
                  <a:latin typeface="Arial" pitchFamily="-65" charset="0"/>
                </a:rPr>
                <a:t>address</a:t>
              </a:r>
            </a:p>
          </p:txBody>
        </p:sp>
      </p:grpSp>
      <p:grpSp>
        <p:nvGrpSpPr>
          <p:cNvPr id="5" name="Group 21"/>
          <p:cNvGrpSpPr>
            <a:grpSpLocks/>
          </p:cNvGrpSpPr>
          <p:nvPr/>
        </p:nvGrpSpPr>
        <p:grpSpPr bwMode="auto">
          <a:xfrm>
            <a:off x="4672013" y="4448175"/>
            <a:ext cx="4241800" cy="2409825"/>
            <a:chOff x="2943" y="2802"/>
            <a:chExt cx="2672" cy="1518"/>
          </a:xfrm>
        </p:grpSpPr>
        <p:sp>
          <p:nvSpPr>
            <p:cNvPr id="3159062" name="Line 22"/>
            <p:cNvSpPr>
              <a:spLocks noChangeShapeType="1"/>
            </p:cNvSpPr>
            <p:nvPr/>
          </p:nvSpPr>
          <p:spPr bwMode="auto">
            <a:xfrm>
              <a:off x="3999" y="3214"/>
              <a:ext cx="324"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3159063" name="Line 23"/>
            <p:cNvSpPr>
              <a:spLocks noChangeShapeType="1"/>
            </p:cNvSpPr>
            <p:nvPr/>
          </p:nvSpPr>
          <p:spPr bwMode="auto">
            <a:xfrm flipH="1">
              <a:off x="4023" y="3466"/>
              <a:ext cx="26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6" name="Group 24"/>
            <p:cNvGrpSpPr>
              <a:grpSpLocks/>
            </p:cNvGrpSpPr>
            <p:nvPr/>
          </p:nvGrpSpPr>
          <p:grpSpPr bwMode="auto">
            <a:xfrm>
              <a:off x="2943" y="2802"/>
              <a:ext cx="2672" cy="872"/>
              <a:chOff x="2943" y="2802"/>
              <a:chExt cx="2672" cy="872"/>
            </a:xfrm>
          </p:grpSpPr>
          <p:sp>
            <p:nvSpPr>
              <p:cNvPr id="3159065" name="Rectangle 25"/>
              <p:cNvSpPr>
                <a:spLocks noChangeArrowheads="1"/>
              </p:cNvSpPr>
              <p:nvPr/>
            </p:nvSpPr>
            <p:spPr bwMode="auto">
              <a:xfrm>
                <a:off x="4320" y="3072"/>
                <a:ext cx="888" cy="428"/>
              </a:xfrm>
              <a:prstGeom prst="rect">
                <a:avLst/>
              </a:prstGeom>
              <a:noFill/>
              <a:ln w="381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88000"/>
                  </a:lnSpc>
                  <a:spcBef>
                    <a:spcPct val="50000"/>
                  </a:spcBef>
                  <a:spcAft>
                    <a:spcPct val="50000"/>
                  </a:spcAft>
                </a:pPr>
                <a:r>
                  <a:rPr lang="en-US" sz="2800" b="1">
                    <a:solidFill>
                      <a:schemeClr val="tx1"/>
                    </a:solidFill>
                    <a:latin typeface="Arial" pitchFamily="-65" charset="0"/>
                  </a:rPr>
                  <a:t>  Disk   </a:t>
                </a:r>
              </a:p>
            </p:txBody>
          </p:sp>
          <p:sp>
            <p:nvSpPr>
              <p:cNvPr id="3159066" name="Rectangle 26"/>
              <p:cNvSpPr>
                <a:spLocks noChangeArrowheads="1"/>
              </p:cNvSpPr>
              <p:nvPr/>
            </p:nvSpPr>
            <p:spPr bwMode="auto">
              <a:xfrm>
                <a:off x="2943" y="3038"/>
                <a:ext cx="2672" cy="636"/>
              </a:xfrm>
              <a:prstGeom prst="rect">
                <a:avLst/>
              </a:prstGeom>
              <a:noFill/>
              <a:ln w="38100">
                <a:pattFill prst="dkUpDiag">
                  <a:fgClr>
                    <a:schemeClr val="tx1"/>
                  </a:fgClr>
                  <a:bgClr>
                    <a:schemeClr val="bg1"/>
                  </a:bgClr>
                </a:pattFill>
                <a:miter lim="800000"/>
                <a:headEnd/>
                <a:tailEnd/>
              </a:ln>
              <a:effectLst/>
            </p:spPr>
            <p:txBody>
              <a:bodyPr wrap="none" anchor="ctr">
                <a:prstTxWarp prst="textNoShape">
                  <a:avLst/>
                </a:prstTxWarp>
              </a:bodyPr>
              <a:lstStyle/>
              <a:p>
                <a:endParaRPr lang="en-US"/>
              </a:p>
            </p:txBody>
          </p:sp>
          <p:sp>
            <p:nvSpPr>
              <p:cNvPr id="3159067" name="Line 27"/>
              <p:cNvSpPr>
                <a:spLocks noChangeShapeType="1"/>
              </p:cNvSpPr>
              <p:nvPr/>
            </p:nvSpPr>
            <p:spPr bwMode="auto">
              <a:xfrm flipV="1">
                <a:off x="3951" y="2802"/>
                <a:ext cx="716" cy="1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59068" name="Line 28"/>
              <p:cNvSpPr>
                <a:spLocks noChangeShapeType="1"/>
              </p:cNvSpPr>
              <p:nvPr/>
            </p:nvSpPr>
            <p:spPr bwMode="auto">
              <a:xfrm flipH="1">
                <a:off x="4679" y="2810"/>
                <a:ext cx="0" cy="248"/>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3159069" name="Line 29"/>
            <p:cNvSpPr>
              <a:spLocks noChangeShapeType="1"/>
            </p:cNvSpPr>
            <p:nvPr/>
          </p:nvSpPr>
          <p:spPr bwMode="auto">
            <a:xfrm flipH="1">
              <a:off x="4127" y="3510"/>
              <a:ext cx="20" cy="368"/>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59070" name="Rectangle 30"/>
            <p:cNvSpPr>
              <a:spLocks noChangeArrowheads="1"/>
            </p:cNvSpPr>
            <p:nvPr/>
          </p:nvSpPr>
          <p:spPr bwMode="auto">
            <a:xfrm>
              <a:off x="3319" y="3830"/>
              <a:ext cx="1437"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latin typeface="Arial" pitchFamily="-65" charset="0"/>
                </a:rPr>
                <a:t>OS performs</a:t>
              </a:r>
            </a:p>
            <a:p>
              <a:pPr algn="l">
                <a:lnSpc>
                  <a:spcPct val="85000"/>
                </a:lnSpc>
              </a:pPr>
              <a:r>
                <a:rPr lang="en-US" sz="2800" b="1">
                  <a:solidFill>
                    <a:schemeClr val="tx1"/>
                  </a:solidFill>
                  <a:latin typeface="Arial" pitchFamily="-65" charset="0"/>
                </a:rPr>
                <a:t>this transfer</a:t>
              </a:r>
            </a:p>
          </p:txBody>
        </p:sp>
      </p:grpSp>
      <p:grpSp>
        <p:nvGrpSpPr>
          <p:cNvPr id="7" name="Group 31"/>
          <p:cNvGrpSpPr>
            <a:grpSpLocks/>
          </p:cNvGrpSpPr>
          <p:nvPr/>
        </p:nvGrpSpPr>
        <p:grpSpPr bwMode="auto">
          <a:xfrm>
            <a:off x="4024313" y="3546475"/>
            <a:ext cx="2390775" cy="1752600"/>
            <a:chOff x="2535" y="2234"/>
            <a:chExt cx="1506" cy="1104"/>
          </a:xfrm>
        </p:grpSpPr>
        <p:sp>
          <p:nvSpPr>
            <p:cNvPr id="3159072" name="Rectangle 32"/>
            <p:cNvSpPr>
              <a:spLocks noChangeArrowheads="1"/>
            </p:cNvSpPr>
            <p:nvPr/>
          </p:nvSpPr>
          <p:spPr bwMode="auto">
            <a:xfrm>
              <a:off x="3022" y="2505"/>
              <a:ext cx="963" cy="530"/>
            </a:xfrm>
            <a:prstGeom prst="rect">
              <a:avLst/>
            </a:prstGeom>
            <a:noFill/>
            <a:ln w="381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88000"/>
                </a:lnSpc>
              </a:pPr>
              <a:r>
                <a:rPr lang="en-US" sz="2800" b="1">
                  <a:solidFill>
                    <a:schemeClr val="tx1"/>
                  </a:solidFill>
                  <a:latin typeface="Arial" pitchFamily="-65" charset="0"/>
                </a:rPr>
                <a:t>OS fault</a:t>
              </a:r>
            </a:p>
            <a:p>
              <a:pPr algn="ctr">
                <a:lnSpc>
                  <a:spcPct val="88000"/>
                </a:lnSpc>
              </a:pPr>
              <a:r>
                <a:rPr lang="en-US" sz="2800" b="1">
                  <a:solidFill>
                    <a:schemeClr val="tx1"/>
                  </a:solidFill>
                  <a:latin typeface="Arial" pitchFamily="-65" charset="0"/>
                </a:rPr>
                <a:t>handler</a:t>
              </a:r>
            </a:p>
          </p:txBody>
        </p:sp>
        <p:sp>
          <p:nvSpPr>
            <p:cNvPr id="3159073" name="Rectangle 33"/>
            <p:cNvSpPr>
              <a:spLocks noChangeArrowheads="1"/>
            </p:cNvSpPr>
            <p:nvPr/>
          </p:nvSpPr>
          <p:spPr bwMode="auto">
            <a:xfrm>
              <a:off x="2568" y="3018"/>
              <a:ext cx="205" cy="261"/>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latin typeface="Arial" pitchFamily="-65" charset="0"/>
                </a:rPr>
                <a:t>0</a:t>
              </a:r>
            </a:p>
          </p:txBody>
        </p:sp>
        <p:sp>
          <p:nvSpPr>
            <p:cNvPr id="3159074" name="Rectangle 34"/>
            <p:cNvSpPr>
              <a:spLocks noChangeArrowheads="1"/>
            </p:cNvSpPr>
            <p:nvPr/>
          </p:nvSpPr>
          <p:spPr bwMode="auto">
            <a:xfrm>
              <a:off x="2903" y="2234"/>
              <a:ext cx="1138" cy="261"/>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a:solidFill>
                    <a:schemeClr val="tx1"/>
                  </a:solidFill>
                  <a:latin typeface="Arial" pitchFamily="-65" charset="0"/>
                </a:rPr>
                <a:t>page fault</a:t>
              </a:r>
              <a:endParaRPr lang="en-US" sz="2800" b="1" i="1">
                <a:solidFill>
                  <a:schemeClr val="tx1"/>
                </a:solidFill>
                <a:latin typeface="Arial" pitchFamily="-65" charset="0"/>
              </a:endParaRPr>
            </a:p>
          </p:txBody>
        </p:sp>
        <p:cxnSp>
          <p:nvCxnSpPr>
            <p:cNvPr id="3159075" name="AutoShape 35"/>
            <p:cNvCxnSpPr>
              <a:cxnSpLocks noChangeShapeType="1"/>
              <a:stCxn id="3159051" idx="3"/>
              <a:endCxn id="3159072" idx="1"/>
            </p:cNvCxnSpPr>
            <p:nvPr/>
          </p:nvCxnSpPr>
          <p:spPr bwMode="auto">
            <a:xfrm flipV="1">
              <a:off x="2535" y="2770"/>
              <a:ext cx="475" cy="568"/>
            </a:xfrm>
            <a:prstGeom prst="bentConnector3">
              <a:avLst>
                <a:gd name="adj1" fmla="val 49894"/>
              </a:avLst>
            </a:prstGeom>
            <a:noFill/>
            <a:ln w="38100">
              <a:solidFill>
                <a:schemeClr val="tx1"/>
              </a:solidFill>
              <a:miter lim="800000"/>
              <a:headEnd/>
              <a:tailEnd type="triangle" w="med" len="med"/>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8450" name="Rectangle 2"/>
          <p:cNvSpPr>
            <a:spLocks noGrp="1" noChangeArrowheads="1"/>
          </p:cNvSpPr>
          <p:nvPr>
            <p:ph type="title"/>
          </p:nvPr>
        </p:nvSpPr>
        <p:spPr/>
        <p:txBody>
          <a:bodyPr/>
          <a:lstStyle/>
          <a:p>
            <a:r>
              <a:rPr lang="en-US" smtClean="0"/>
              <a:t>Memory Hierarchy Requirements</a:t>
            </a:r>
            <a:endParaRPr lang="en-US"/>
          </a:p>
        </p:txBody>
      </p:sp>
      <p:sp>
        <p:nvSpPr>
          <p:cNvPr id="3048451" name="Rectangle 3"/>
          <p:cNvSpPr>
            <a:spLocks noGrp="1" noChangeArrowheads="1"/>
          </p:cNvSpPr>
          <p:nvPr>
            <p:ph type="body" idx="1"/>
          </p:nvPr>
        </p:nvSpPr>
        <p:spPr/>
        <p:txBody>
          <a:bodyPr/>
          <a:lstStyle/>
          <a:p>
            <a:r>
              <a:rPr lang="en-US" dirty="0" smtClean="0"/>
              <a:t>Allow multiple </a:t>
            </a:r>
            <a:r>
              <a:rPr lang="en-US" dirty="0" smtClean="0">
                <a:solidFill>
                  <a:schemeClr val="accent2"/>
                </a:solidFill>
              </a:rPr>
              <a:t>processes </a:t>
            </a:r>
            <a:r>
              <a:rPr lang="en-US" dirty="0" smtClean="0"/>
              <a:t>to simultaneously occupy memory and provide protection – don’t let one program read/write memory from another</a:t>
            </a:r>
          </a:p>
          <a:p>
            <a:endParaRPr lang="en-US" dirty="0" smtClean="0"/>
          </a:p>
          <a:p>
            <a:r>
              <a:rPr lang="en-US" dirty="0" smtClean="0"/>
              <a:t>Address space – give each program the </a:t>
            </a:r>
            <a:r>
              <a:rPr lang="en-US" dirty="0" smtClean="0">
                <a:solidFill>
                  <a:schemeClr val="accent1"/>
                </a:solidFill>
              </a:rPr>
              <a:t>illusion </a:t>
            </a:r>
            <a:r>
              <a:rPr lang="en-US" dirty="0" smtClean="0"/>
              <a:t>that it has its own private memory</a:t>
            </a:r>
          </a:p>
          <a:p>
            <a:pPr lvl="1"/>
            <a:r>
              <a:rPr lang="en-US" dirty="0" smtClean="0"/>
              <a:t>Suppose code starts at address 0x40000000.  But different processes have different code, both residing at the same address.  So each program has a different view of memory.</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0498" name="Rectangle 2"/>
          <p:cNvSpPr>
            <a:spLocks noGrp="1" noChangeArrowheads="1"/>
          </p:cNvSpPr>
          <p:nvPr>
            <p:ph type="title"/>
          </p:nvPr>
        </p:nvSpPr>
        <p:spPr/>
        <p:txBody>
          <a:bodyPr/>
          <a:lstStyle/>
          <a:p>
            <a:r>
              <a:rPr lang="en-US" smtClean="0"/>
              <a:t>Virtual Memory</a:t>
            </a:r>
            <a:endParaRPr lang="en-US"/>
          </a:p>
        </p:txBody>
      </p:sp>
      <p:sp>
        <p:nvSpPr>
          <p:cNvPr id="3050499" name="Rectangle 3"/>
          <p:cNvSpPr>
            <a:spLocks noGrp="1" noChangeArrowheads="1"/>
          </p:cNvSpPr>
          <p:nvPr>
            <p:ph type="body" idx="1"/>
          </p:nvPr>
        </p:nvSpPr>
        <p:spPr/>
        <p:txBody>
          <a:bodyPr>
            <a:normAutofit lnSpcReduction="10000"/>
          </a:bodyPr>
          <a:lstStyle/>
          <a:p>
            <a:r>
              <a:rPr lang="en-US" sz="2800" dirty="0" smtClean="0"/>
              <a:t>Next level in the memory hierarchy:</a:t>
            </a:r>
          </a:p>
          <a:p>
            <a:pPr lvl="1"/>
            <a:r>
              <a:rPr lang="en-US" sz="2400" dirty="0" smtClean="0"/>
              <a:t>Provides program with illusion of a very large main memory:</a:t>
            </a:r>
          </a:p>
          <a:p>
            <a:pPr lvl="1"/>
            <a:r>
              <a:rPr lang="en-US" sz="2400" dirty="0" smtClean="0"/>
              <a:t>Working set of “pages” reside in main memory - others reside on disk.</a:t>
            </a:r>
          </a:p>
          <a:p>
            <a:r>
              <a:rPr lang="en-US" sz="2800" dirty="0" smtClean="0"/>
              <a:t>Also allows OS to share memory, protect programs from each other</a:t>
            </a:r>
          </a:p>
          <a:p>
            <a:r>
              <a:rPr lang="en-US" sz="2800" dirty="0" smtClean="0"/>
              <a:t>Today, more important for </a:t>
            </a:r>
            <a:r>
              <a:rPr lang="en-US" sz="2800" dirty="0" smtClean="0">
                <a:solidFill>
                  <a:schemeClr val="accent1"/>
                </a:solidFill>
              </a:rPr>
              <a:t>protection </a:t>
            </a:r>
            <a:r>
              <a:rPr lang="en-US" sz="2800" dirty="0" smtClean="0"/>
              <a:t>vs. just another level of memory hierarchy</a:t>
            </a:r>
          </a:p>
          <a:p>
            <a:r>
              <a:rPr lang="en-US" sz="2800" dirty="0" smtClean="0"/>
              <a:t>Each process thinks it has all the memory to itself</a:t>
            </a:r>
          </a:p>
          <a:p>
            <a:r>
              <a:rPr lang="en-US" sz="2800" dirty="0" smtClean="0"/>
              <a:t>(Historically, it predates caches)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2658" name="Rectangle 2"/>
          <p:cNvSpPr>
            <a:spLocks noGrp="1" noChangeArrowheads="1"/>
          </p:cNvSpPr>
          <p:nvPr>
            <p:ph type="title"/>
          </p:nvPr>
        </p:nvSpPr>
        <p:spPr/>
        <p:txBody>
          <a:bodyPr/>
          <a:lstStyle/>
          <a:p>
            <a:r>
              <a:rPr lang="en-US" smtClean="0"/>
              <a:t>Three Advantages of Virtual Memory</a:t>
            </a:r>
            <a:endParaRPr lang="en-US"/>
          </a:p>
        </p:txBody>
      </p:sp>
      <p:sp>
        <p:nvSpPr>
          <p:cNvPr id="3142659" name="Rectangle 3"/>
          <p:cNvSpPr>
            <a:spLocks noGrp="1" noChangeArrowheads="1"/>
          </p:cNvSpPr>
          <p:nvPr>
            <p:ph type="body" idx="1"/>
          </p:nvPr>
        </p:nvSpPr>
        <p:spPr/>
        <p:txBody>
          <a:bodyPr/>
          <a:lstStyle/>
          <a:p>
            <a:r>
              <a:rPr lang="en-US" smtClean="0"/>
              <a:t>1) Translation: </a:t>
            </a:r>
          </a:p>
          <a:p>
            <a:pPr lvl="1"/>
            <a:r>
              <a:rPr lang="en-US" smtClean="0"/>
              <a:t>Program can be given consistent view of memory, even though physical memory is scrambled</a:t>
            </a:r>
          </a:p>
          <a:p>
            <a:pPr lvl="1"/>
            <a:r>
              <a:rPr lang="en-US" smtClean="0"/>
              <a:t>Makes multiple processes reasonable </a:t>
            </a:r>
          </a:p>
          <a:p>
            <a:pPr lvl="1"/>
            <a:r>
              <a:rPr lang="en-US" smtClean="0"/>
              <a:t>Only the most important part of program (“Working Set”) must be in physical memory</a:t>
            </a:r>
          </a:p>
          <a:p>
            <a:pPr lvl="1"/>
            <a:r>
              <a:rPr lang="en-US" smtClean="0"/>
              <a:t>Contiguous structures (like stacks) use only as much physical memory as necessary yet still grow later</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4706" name="Rectangle 2"/>
          <p:cNvSpPr>
            <a:spLocks noGrp="1" noChangeArrowheads="1"/>
          </p:cNvSpPr>
          <p:nvPr>
            <p:ph type="title"/>
          </p:nvPr>
        </p:nvSpPr>
        <p:spPr/>
        <p:txBody>
          <a:bodyPr/>
          <a:lstStyle/>
          <a:p>
            <a:r>
              <a:rPr lang="en-US" smtClean="0"/>
              <a:t>Three Advantages of Virtual Memory</a:t>
            </a:r>
            <a:endParaRPr lang="en-US"/>
          </a:p>
        </p:txBody>
      </p:sp>
      <p:sp>
        <p:nvSpPr>
          <p:cNvPr id="3144707" name="Rectangle 3"/>
          <p:cNvSpPr>
            <a:spLocks noGrp="1" noChangeArrowheads="1"/>
          </p:cNvSpPr>
          <p:nvPr>
            <p:ph type="body" idx="1"/>
          </p:nvPr>
        </p:nvSpPr>
        <p:spPr/>
        <p:txBody>
          <a:bodyPr/>
          <a:lstStyle/>
          <a:p>
            <a:r>
              <a:rPr lang="en-US" sz="2800" dirty="0" smtClean="0"/>
              <a:t>2) Protection:</a:t>
            </a:r>
          </a:p>
          <a:p>
            <a:pPr lvl="1"/>
            <a:r>
              <a:rPr lang="en-US" sz="2400" dirty="0" smtClean="0"/>
              <a:t>Different processes protected from each other</a:t>
            </a:r>
          </a:p>
          <a:p>
            <a:pPr lvl="1"/>
            <a:r>
              <a:rPr lang="en-US" sz="2400" dirty="0" smtClean="0"/>
              <a:t>Different pages can be given special behavior</a:t>
            </a:r>
          </a:p>
          <a:p>
            <a:pPr lvl="2"/>
            <a:r>
              <a:rPr lang="en-US" sz="2000" dirty="0" smtClean="0"/>
              <a:t> (Read Only, Invisible to user programs, etc).</a:t>
            </a:r>
          </a:p>
          <a:p>
            <a:pPr lvl="1"/>
            <a:r>
              <a:rPr lang="en-US" sz="2400" dirty="0" smtClean="0"/>
              <a:t>Kernel data protected from User programs</a:t>
            </a:r>
          </a:p>
          <a:p>
            <a:pPr lvl="1"/>
            <a:r>
              <a:rPr lang="en-US" sz="2400" dirty="0" smtClean="0"/>
              <a:t>Very important for protection from malicious programs </a:t>
            </a:r>
            <a:r>
              <a:rPr lang="en-US" sz="2400" dirty="0" err="1" smtClean="0"/>
              <a:t></a:t>
            </a:r>
            <a:r>
              <a:rPr lang="en-US" sz="2400" dirty="0" smtClean="0"/>
              <a:t> Far more “viruses” under Microsoft Windows</a:t>
            </a:r>
          </a:p>
          <a:p>
            <a:pPr lvl="1"/>
            <a:r>
              <a:rPr lang="en-US" sz="2400" dirty="0" smtClean="0"/>
              <a:t>Special Mode in processor (“Kernel mode”) allows processor to change page table/TLB</a:t>
            </a:r>
          </a:p>
          <a:p>
            <a:r>
              <a:rPr lang="en-US" sz="2800" dirty="0" smtClean="0"/>
              <a:t>3) Sharing:</a:t>
            </a:r>
          </a:p>
          <a:p>
            <a:pPr lvl="1"/>
            <a:r>
              <a:rPr lang="en-US" sz="2400" dirty="0" smtClean="0"/>
              <a:t>Can map same physical page to multiple users</a:t>
            </a:r>
            <a:br>
              <a:rPr lang="en-US" sz="2400" dirty="0" smtClean="0"/>
            </a:br>
            <a:r>
              <a:rPr lang="en-US" sz="2400" dirty="0" smtClean="0"/>
              <a:t>(“Shared memory”)</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2546" name="Rectangle 2"/>
          <p:cNvSpPr>
            <a:spLocks noGrp="1" noChangeArrowheads="1"/>
          </p:cNvSpPr>
          <p:nvPr>
            <p:ph type="title"/>
          </p:nvPr>
        </p:nvSpPr>
        <p:spPr/>
        <p:txBody>
          <a:bodyPr/>
          <a:lstStyle/>
          <a:p>
            <a:r>
              <a:rPr lang="en-US" sz="3600" dirty="0" smtClean="0"/>
              <a:t>Virtual to Physical Address Translation</a:t>
            </a:r>
            <a:endParaRPr lang="en-US" sz="3600" dirty="0"/>
          </a:p>
        </p:txBody>
      </p:sp>
      <p:sp>
        <p:nvSpPr>
          <p:cNvPr id="3052547" name="Rectangle 3"/>
          <p:cNvSpPr>
            <a:spLocks noGrp="1" noChangeArrowheads="1"/>
          </p:cNvSpPr>
          <p:nvPr>
            <p:ph type="body" idx="1"/>
          </p:nvPr>
        </p:nvSpPr>
        <p:spPr/>
        <p:txBody>
          <a:bodyPr>
            <a:normAutofit fontScale="92500"/>
          </a:bodyPr>
          <a:lstStyle/>
          <a:p>
            <a:endParaRPr lang="en-US" dirty="0" smtClean="0"/>
          </a:p>
          <a:p>
            <a:endParaRPr lang="en-US" dirty="0" smtClean="0"/>
          </a:p>
          <a:p>
            <a:endParaRPr lang="en-US" dirty="0" smtClean="0"/>
          </a:p>
          <a:p>
            <a:endParaRPr lang="en-US" dirty="0" smtClean="0"/>
          </a:p>
          <a:p>
            <a:endParaRPr lang="en-US" dirty="0" smtClean="0"/>
          </a:p>
          <a:p>
            <a:r>
              <a:rPr lang="en-US" dirty="0" smtClean="0"/>
              <a:t>Each program operates in its own virtual address space; ~only program running</a:t>
            </a:r>
          </a:p>
          <a:p>
            <a:r>
              <a:rPr lang="en-US" dirty="0" smtClean="0"/>
              <a:t>Each is protected from the other</a:t>
            </a:r>
          </a:p>
          <a:p>
            <a:r>
              <a:rPr lang="en-US" dirty="0" smtClean="0"/>
              <a:t>OS can decide where each goes in memory</a:t>
            </a:r>
          </a:p>
          <a:p>
            <a:r>
              <a:rPr lang="en-US" dirty="0" smtClean="0"/>
              <a:t>Hardware gives virtual </a:t>
            </a:r>
            <a:r>
              <a:rPr lang="en-US" dirty="0" err="1" smtClean="0"/>
              <a:t></a:t>
            </a:r>
            <a:r>
              <a:rPr lang="en-US" dirty="0" smtClean="0"/>
              <a:t> physical mapping</a:t>
            </a:r>
            <a:endParaRPr lang="en-US" dirty="0"/>
          </a:p>
        </p:txBody>
      </p:sp>
      <p:sp>
        <p:nvSpPr>
          <p:cNvPr id="3052548" name="Rectangle 4"/>
          <p:cNvSpPr>
            <a:spLocks noChangeArrowheads="1"/>
          </p:cNvSpPr>
          <p:nvPr/>
        </p:nvSpPr>
        <p:spPr bwMode="auto">
          <a:xfrm>
            <a:off x="657225" y="1411287"/>
            <a:ext cx="1781175" cy="1771650"/>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52549" name="Line 5"/>
          <p:cNvSpPr>
            <a:spLocks noChangeShapeType="1"/>
          </p:cNvSpPr>
          <p:nvPr/>
        </p:nvSpPr>
        <p:spPr bwMode="auto">
          <a:xfrm>
            <a:off x="2438400" y="2382837"/>
            <a:ext cx="1581150" cy="0"/>
          </a:xfrm>
          <a:prstGeom prst="line">
            <a:avLst/>
          </a:prstGeom>
          <a:noFill/>
          <a:ln w="76200" cap="flat" cmpd="sng" algn="ctr">
            <a:solidFill>
              <a:schemeClr val="tx1"/>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3052550" name="Text Box 6"/>
          <p:cNvSpPr txBox="1">
            <a:spLocks noChangeArrowheads="1"/>
          </p:cNvSpPr>
          <p:nvPr/>
        </p:nvSpPr>
        <p:spPr bwMode="auto">
          <a:xfrm>
            <a:off x="2693763" y="2355850"/>
            <a:ext cx="1236887" cy="1323439"/>
          </a:xfrm>
          <a:prstGeom prst="rect">
            <a:avLst/>
          </a:prstGeom>
          <a:noFill/>
          <a:ln w="12700">
            <a:noFill/>
            <a:miter lim="800000"/>
            <a:headEnd/>
            <a:tailEnd/>
          </a:ln>
          <a:effectLst/>
        </p:spPr>
        <p:txBody>
          <a:bodyPr wrap="none">
            <a:prstTxWarp prst="textNoShape">
              <a:avLst/>
            </a:prstTxWarp>
            <a:spAutoFit/>
          </a:bodyPr>
          <a:lstStyle/>
          <a:p>
            <a:pPr algn="ctr"/>
            <a:r>
              <a:rPr lang="en-US" sz="2000" dirty="0">
                <a:solidFill>
                  <a:schemeClr val="accent4"/>
                </a:solidFill>
              </a:rPr>
              <a:t>virtual</a:t>
            </a:r>
          </a:p>
          <a:p>
            <a:pPr algn="ctr"/>
            <a:r>
              <a:rPr lang="en-US" sz="2000" dirty="0">
                <a:solidFill>
                  <a:schemeClr val="accent4"/>
                </a:solidFill>
              </a:rPr>
              <a:t>address</a:t>
            </a:r>
          </a:p>
          <a:p>
            <a:pPr algn="ctr"/>
            <a:r>
              <a:rPr lang="en-US" sz="2000" dirty="0">
                <a:solidFill>
                  <a:schemeClr val="accent4"/>
                </a:solidFill>
              </a:rPr>
              <a:t>(inst. fetch</a:t>
            </a:r>
          </a:p>
          <a:p>
            <a:pPr algn="ctr"/>
            <a:r>
              <a:rPr lang="en-US" sz="2000" dirty="0">
                <a:solidFill>
                  <a:schemeClr val="accent4"/>
                </a:solidFill>
              </a:rPr>
              <a:t>load, store)</a:t>
            </a:r>
          </a:p>
        </p:txBody>
      </p:sp>
      <p:sp>
        <p:nvSpPr>
          <p:cNvPr id="3052551" name="Text Box 7"/>
          <p:cNvSpPr txBox="1">
            <a:spLocks noChangeArrowheads="1"/>
          </p:cNvSpPr>
          <p:nvPr/>
        </p:nvSpPr>
        <p:spPr bwMode="auto">
          <a:xfrm>
            <a:off x="850900" y="1536700"/>
            <a:ext cx="1441450" cy="1616075"/>
          </a:xfrm>
          <a:prstGeom prst="rect">
            <a:avLst/>
          </a:prstGeom>
          <a:noFill/>
          <a:ln w="12700">
            <a:noFill/>
            <a:miter lim="800000"/>
            <a:headEnd/>
            <a:tailEnd/>
          </a:ln>
          <a:effectLst/>
        </p:spPr>
        <p:txBody>
          <a:bodyPr wrap="none">
            <a:prstTxWarp prst="textNoShape">
              <a:avLst/>
            </a:prstTxWarp>
            <a:spAutoFit/>
          </a:bodyPr>
          <a:lstStyle/>
          <a:p>
            <a:pPr algn="ctr"/>
            <a:r>
              <a:rPr lang="en-US" sz="2000" dirty="0"/>
              <a:t>Program</a:t>
            </a:r>
          </a:p>
          <a:p>
            <a:pPr algn="ctr"/>
            <a:r>
              <a:rPr lang="en-US" sz="2000" dirty="0"/>
              <a:t>operates in</a:t>
            </a:r>
          </a:p>
          <a:p>
            <a:pPr algn="ctr"/>
            <a:r>
              <a:rPr lang="en-US" sz="2000" dirty="0"/>
              <a:t>its virtual</a:t>
            </a:r>
          </a:p>
          <a:p>
            <a:pPr algn="ctr"/>
            <a:r>
              <a:rPr lang="en-US" sz="2000" dirty="0"/>
              <a:t>address</a:t>
            </a:r>
          </a:p>
          <a:p>
            <a:pPr algn="ctr"/>
            <a:r>
              <a:rPr lang="en-US" sz="2000" dirty="0"/>
              <a:t>space</a:t>
            </a:r>
          </a:p>
        </p:txBody>
      </p:sp>
      <p:sp>
        <p:nvSpPr>
          <p:cNvPr id="3052552" name="Rectangle 8"/>
          <p:cNvSpPr>
            <a:spLocks noChangeArrowheads="1"/>
          </p:cNvSpPr>
          <p:nvPr/>
        </p:nvSpPr>
        <p:spPr bwMode="auto">
          <a:xfrm>
            <a:off x="4105275" y="1916112"/>
            <a:ext cx="1123950" cy="1066800"/>
          </a:xfrm>
          <a:prstGeom prst="rect">
            <a:avLst/>
          </a:prstGeom>
          <a:noFill/>
          <a:ln w="57150" cmpd="thinThick">
            <a:solidFill>
              <a:schemeClr val="accent2"/>
            </a:solidFill>
            <a:miter lim="800000"/>
            <a:headEnd/>
            <a:tailEnd/>
          </a:ln>
          <a:effectLst/>
        </p:spPr>
        <p:txBody>
          <a:bodyPr wrap="none" anchor="ctr">
            <a:prstTxWarp prst="textNoShape">
              <a:avLst/>
            </a:prstTxWarp>
          </a:bodyPr>
          <a:lstStyle/>
          <a:p>
            <a:endParaRPr lang="en-US"/>
          </a:p>
        </p:txBody>
      </p:sp>
      <p:sp>
        <p:nvSpPr>
          <p:cNvPr id="3052553" name="Text Box 9"/>
          <p:cNvSpPr txBox="1">
            <a:spLocks noChangeArrowheads="1"/>
          </p:cNvSpPr>
          <p:nvPr/>
        </p:nvSpPr>
        <p:spPr bwMode="auto">
          <a:xfrm>
            <a:off x="4098925" y="2012950"/>
            <a:ext cx="1158875" cy="701675"/>
          </a:xfrm>
          <a:prstGeom prst="rect">
            <a:avLst/>
          </a:prstGeom>
          <a:noFill/>
          <a:ln w="12700">
            <a:noFill/>
            <a:miter lim="800000"/>
            <a:headEnd/>
            <a:tailEnd/>
          </a:ln>
          <a:effectLst/>
        </p:spPr>
        <p:txBody>
          <a:bodyPr wrap="none">
            <a:prstTxWarp prst="textNoShape">
              <a:avLst/>
            </a:prstTxWarp>
            <a:spAutoFit/>
          </a:bodyPr>
          <a:lstStyle/>
          <a:p>
            <a:pPr algn="ctr"/>
            <a:r>
              <a:rPr lang="en-US" sz="2000"/>
              <a:t>HW</a:t>
            </a:r>
          </a:p>
          <a:p>
            <a:pPr algn="ctr"/>
            <a:r>
              <a:rPr lang="en-US" sz="2000"/>
              <a:t>mapping</a:t>
            </a:r>
          </a:p>
        </p:txBody>
      </p:sp>
      <p:sp>
        <p:nvSpPr>
          <p:cNvPr id="3052554" name="Line 10"/>
          <p:cNvSpPr>
            <a:spLocks noChangeShapeType="1"/>
          </p:cNvSpPr>
          <p:nvPr/>
        </p:nvSpPr>
        <p:spPr bwMode="auto">
          <a:xfrm>
            <a:off x="5229225" y="2363787"/>
            <a:ext cx="1581150" cy="0"/>
          </a:xfrm>
          <a:prstGeom prst="line">
            <a:avLst/>
          </a:prstGeom>
          <a:noFill/>
          <a:ln w="76200" cap="flat" cmpd="sng" algn="ctr">
            <a:solidFill>
              <a:schemeClr val="tx1"/>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3052555" name="Text Box 11"/>
          <p:cNvSpPr txBox="1">
            <a:spLocks noChangeArrowheads="1"/>
          </p:cNvSpPr>
          <p:nvPr/>
        </p:nvSpPr>
        <p:spPr bwMode="auto">
          <a:xfrm>
            <a:off x="5392513" y="2422525"/>
            <a:ext cx="1236887" cy="1323439"/>
          </a:xfrm>
          <a:prstGeom prst="rect">
            <a:avLst/>
          </a:prstGeom>
          <a:noFill/>
          <a:ln w="12700">
            <a:noFill/>
            <a:miter lim="800000"/>
            <a:headEnd/>
            <a:tailEnd/>
          </a:ln>
          <a:effectLst/>
        </p:spPr>
        <p:txBody>
          <a:bodyPr wrap="none">
            <a:prstTxWarp prst="textNoShape">
              <a:avLst/>
            </a:prstTxWarp>
            <a:spAutoFit/>
          </a:bodyPr>
          <a:lstStyle/>
          <a:p>
            <a:pPr algn="ctr"/>
            <a:r>
              <a:rPr lang="en-US" sz="2000">
                <a:solidFill>
                  <a:schemeClr val="accent4"/>
                </a:solidFill>
              </a:rPr>
              <a:t>physical</a:t>
            </a:r>
          </a:p>
          <a:p>
            <a:pPr algn="ctr"/>
            <a:r>
              <a:rPr lang="en-US" sz="2000">
                <a:solidFill>
                  <a:schemeClr val="accent4"/>
                </a:solidFill>
              </a:rPr>
              <a:t>address</a:t>
            </a:r>
          </a:p>
          <a:p>
            <a:pPr algn="ctr"/>
            <a:r>
              <a:rPr lang="en-US" sz="2000">
                <a:solidFill>
                  <a:schemeClr val="accent4"/>
                </a:solidFill>
              </a:rPr>
              <a:t>(inst. fetch</a:t>
            </a:r>
          </a:p>
          <a:p>
            <a:pPr algn="ctr"/>
            <a:r>
              <a:rPr lang="en-US" sz="2000">
                <a:solidFill>
                  <a:schemeClr val="accent4"/>
                </a:solidFill>
              </a:rPr>
              <a:t>load, store)</a:t>
            </a:r>
          </a:p>
        </p:txBody>
      </p:sp>
      <p:sp>
        <p:nvSpPr>
          <p:cNvPr id="3052556" name="Rectangle 12"/>
          <p:cNvSpPr>
            <a:spLocks noChangeArrowheads="1"/>
          </p:cNvSpPr>
          <p:nvPr/>
        </p:nvSpPr>
        <p:spPr bwMode="auto">
          <a:xfrm>
            <a:off x="6908800" y="1363662"/>
            <a:ext cx="1685925" cy="1666875"/>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52557" name="Text Box 13"/>
          <p:cNvSpPr txBox="1">
            <a:spLocks noChangeArrowheads="1"/>
          </p:cNvSpPr>
          <p:nvPr/>
        </p:nvSpPr>
        <p:spPr bwMode="auto">
          <a:xfrm>
            <a:off x="7005638" y="1708150"/>
            <a:ext cx="1681162" cy="1006475"/>
          </a:xfrm>
          <a:prstGeom prst="rect">
            <a:avLst/>
          </a:prstGeom>
          <a:noFill/>
          <a:ln w="12700">
            <a:noFill/>
            <a:miter lim="800000"/>
            <a:headEnd/>
            <a:tailEnd/>
          </a:ln>
          <a:effectLst/>
        </p:spPr>
        <p:txBody>
          <a:bodyPr wrap="none">
            <a:prstTxWarp prst="textNoShape">
              <a:avLst/>
            </a:prstTxWarp>
            <a:spAutoFit/>
          </a:bodyPr>
          <a:lstStyle/>
          <a:p>
            <a:pPr algn="ctr"/>
            <a:r>
              <a:rPr lang="en-US" sz="2000" dirty="0"/>
              <a:t>Physical</a:t>
            </a:r>
          </a:p>
          <a:p>
            <a:pPr algn="ctr"/>
            <a:r>
              <a:rPr lang="en-US" sz="2000" dirty="0"/>
              <a:t>memory</a:t>
            </a:r>
          </a:p>
          <a:p>
            <a:pPr algn="ctr"/>
            <a:r>
              <a:rPr lang="en-US" sz="2000" dirty="0"/>
              <a:t>(incl. caches)</a:t>
            </a:r>
          </a:p>
        </p:txBody>
      </p:sp>
      <p:sp>
        <p:nvSpPr>
          <p:cNvPr id="3052558" name="Line 14"/>
          <p:cNvSpPr>
            <a:spLocks noChangeShapeType="1"/>
          </p:cNvSpPr>
          <p:nvPr/>
        </p:nvSpPr>
        <p:spPr bwMode="auto">
          <a:xfrm>
            <a:off x="4648200" y="1230312"/>
            <a:ext cx="0" cy="685800"/>
          </a:xfrm>
          <a:prstGeom prst="line">
            <a:avLst/>
          </a:prstGeom>
          <a:noFill/>
          <a:ln w="28575">
            <a:solidFill>
              <a:schemeClr val="accent2"/>
            </a:solidFill>
            <a:prstDash val="dash"/>
            <a:round/>
            <a:headEnd/>
            <a:tailEnd/>
          </a:ln>
          <a:effectLst/>
        </p:spPr>
        <p:txBody>
          <a:bodyPr wrap="none" anchor="ctr">
            <a:prstTxWarp prst="textNoShape">
              <a:avLst/>
            </a:prstTxWarp>
          </a:bodyPr>
          <a:lstStyle/>
          <a:p>
            <a:endParaRPr lang="en-US"/>
          </a:p>
        </p:txBody>
      </p:sp>
      <p:sp>
        <p:nvSpPr>
          <p:cNvPr id="3052559" name="Line 15"/>
          <p:cNvSpPr>
            <a:spLocks noChangeShapeType="1"/>
          </p:cNvSpPr>
          <p:nvPr/>
        </p:nvSpPr>
        <p:spPr bwMode="auto">
          <a:xfrm>
            <a:off x="4648200" y="2982912"/>
            <a:ext cx="0" cy="685800"/>
          </a:xfrm>
          <a:prstGeom prst="line">
            <a:avLst/>
          </a:prstGeom>
          <a:noFill/>
          <a:ln w="28575">
            <a:solidFill>
              <a:schemeClr val="accent2"/>
            </a:solidFill>
            <a:prstDash val="dash"/>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30867</TotalTime>
  <Pages>47</Pages>
  <Words>4080</Words>
  <Application>Microsoft PowerPoint 4.0</Application>
  <PresentationFormat>Letter Paper (8.5x11 in)</PresentationFormat>
  <Paragraphs>647</Paragraphs>
  <Slides>49</Slides>
  <Notes>49</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Metro</vt:lpstr>
      <vt:lpstr>CS61CL : Machine Structures</vt:lpstr>
      <vt:lpstr>Review</vt:lpstr>
      <vt:lpstr>Another View of the Memory Hierarchy</vt:lpstr>
      <vt:lpstr>Memory Hierarchy Requirements</vt:lpstr>
      <vt:lpstr>Memory Hierarchy Requirements</vt:lpstr>
      <vt:lpstr>Virtual Memory</vt:lpstr>
      <vt:lpstr>Three Advantages of Virtual Memory</vt:lpstr>
      <vt:lpstr>Three Advantages of Virtual Memory</vt:lpstr>
      <vt:lpstr>Virtual to Physical Address Translation</vt:lpstr>
      <vt:lpstr>Analogy</vt:lpstr>
      <vt:lpstr>Simple Example: Base and Bound Reg</vt:lpstr>
      <vt:lpstr>Mapping Virtual Memory to Physical Memory </vt:lpstr>
      <vt:lpstr>Paging Organization (assume 1 KB pages)</vt:lpstr>
      <vt:lpstr>Virtual Memory Mapping Function</vt:lpstr>
      <vt:lpstr>Address Mapping: Page Table</vt:lpstr>
      <vt:lpstr>Page Table</vt:lpstr>
      <vt:lpstr>Requirements revisited</vt:lpstr>
      <vt:lpstr>Page Table Entry (PTE) Format</vt:lpstr>
      <vt:lpstr>Paging/Virtual Memory Multiple Processes</vt:lpstr>
      <vt:lpstr>Comparing the 2 levels of hierarchy</vt:lpstr>
      <vt:lpstr>Notes on Page Table</vt:lpstr>
      <vt:lpstr>Why would a process need to “grow”?</vt:lpstr>
      <vt:lpstr>Virtual Memory Problem #1</vt:lpstr>
      <vt:lpstr>Translation Look-Aside Buffers (TLBs)</vt:lpstr>
      <vt:lpstr>Fetching data on a memory read</vt:lpstr>
      <vt:lpstr>Address Translation using TLB</vt:lpstr>
      <vt:lpstr>Typical TLB Format</vt:lpstr>
      <vt:lpstr>What if not in TLB?</vt:lpstr>
      <vt:lpstr>What if the data is on disk?</vt:lpstr>
      <vt:lpstr>What if we don’t have enough memory?</vt:lpstr>
      <vt:lpstr>Question  (1/3)</vt:lpstr>
      <vt:lpstr>(1/3) Answer</vt:lpstr>
      <vt:lpstr>Question  (2/3): 40b VA, 36b PA</vt:lpstr>
      <vt:lpstr>(2/3) Answer</vt:lpstr>
      <vt:lpstr>Question  (3/3)</vt:lpstr>
      <vt:lpstr>(3/3) Answer</vt:lpstr>
      <vt:lpstr>And in conclusion…</vt:lpstr>
      <vt:lpstr>And in conclusion…</vt:lpstr>
      <vt:lpstr>Bonus slides</vt:lpstr>
      <vt:lpstr>4 Qs for any Memory Hierarchy</vt:lpstr>
      <vt:lpstr>Q1: Where block placed in upper level?</vt:lpstr>
      <vt:lpstr>Q2: How is a block found in upper level?</vt:lpstr>
      <vt:lpstr>Q3: Which block replaced on a miss?</vt:lpstr>
      <vt:lpstr>Q4: What to do on a write hit?</vt:lpstr>
      <vt:lpstr>Why Translation Lookaside Buffer (TLB)?</vt:lpstr>
      <vt:lpstr>Bonus slide: Virtual Memory Overview (1/3)</vt:lpstr>
      <vt:lpstr>Bonus slide: Virtual Memory Overview (2/3)</vt:lpstr>
      <vt:lpstr>Bonus slide: Virtual Memory Overview (3/3)</vt:lpstr>
      <vt:lpstr>Address Map, Mathematically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Jeremy Huddleston</cp:lastModifiedBy>
  <cp:revision>2134</cp:revision>
  <cp:lastPrinted>2009-07-29T07:02:11Z</cp:lastPrinted>
  <dcterms:created xsi:type="dcterms:W3CDTF">2009-08-02T19:18:37Z</dcterms:created>
  <dcterms:modified xsi:type="dcterms:W3CDTF">2009-08-03T05:05:06Z</dcterms:modified>
</cp:coreProperties>
</file>