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3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94" r:id="rId12"/>
    <p:sldId id="278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92" r:id="rId33"/>
    <p:sldId id="277" r:id="rId34"/>
    <p:sldId id="295" r:id="rId35"/>
    <p:sldId id="288" r:id="rId36"/>
    <p:sldId id="289" r:id="rId37"/>
    <p:sldId id="290" r:id="rId38"/>
    <p:sldId id="291" r:id="rId39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scaleToFitPaper="1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178" autoAdjust="0"/>
    <p:restoredTop sz="89655" autoAdjust="0"/>
  </p:normalViewPr>
  <p:slideViewPr>
    <p:cSldViewPr>
      <p:cViewPr>
        <p:scale>
          <a:sx n="115" d="100"/>
          <a:sy n="115" d="100"/>
        </p:scale>
        <p:origin x="-856" y="-168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0" tIns="46659" rIns="93320" bIns="46659">
            <a:prstTxWarp prst="textNoShape">
              <a:avLst/>
            </a:prstTxWarp>
          </a:bodyPr>
          <a:lstStyle/>
          <a:p>
            <a:r>
              <a:rPr lang="en-US"/>
              <a:t>Ans: 7</a:t>
            </a:r>
          </a:p>
          <a:p>
            <a:r>
              <a:rPr lang="en-US"/>
              <a:t>Beq is the opposite (opposite of j&lt;2 is j≥2), bne is just the test (j&lt;i), and you restart the loop if either is true, so it’s an or (||)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0" tIns="46659" rIns="93320" bIns="46659">
            <a:prstTxWarp prst="textNoShape">
              <a:avLst/>
            </a:prstTxWarp>
          </a:bodyPr>
          <a:lstStyle/>
          <a:p>
            <a:r>
              <a:rPr lang="en-US"/>
              <a:t>Ans: 7</a:t>
            </a:r>
          </a:p>
          <a:p>
            <a:r>
              <a:rPr lang="en-US"/>
              <a:t>Beq is the opposite (opposite of j&lt;2 is j≥2), bne is just the test (j&lt;i), and you restart the loop if either is true, so it’s an or (||)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65000">
              <a:schemeClr val="bg1">
                <a:shade val="90000"/>
                <a:satMod val="375000"/>
              </a:schemeClr>
            </a:gs>
            <a:gs pos="100000">
              <a:srgbClr val="32415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L8 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Introduction to MIPS :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 Decisions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old   07390"/>
              </a:rPr>
              <a:t> II &amp; 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Procedures 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I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9307" y="6651625"/>
            <a:ext cx="1897868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18 VAG Rounded Bold   07390"/>
              </a:rPr>
              <a:t>Pearce, Summer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Subtitle 48"/>
          <p:cNvSpPr txBox="1">
            <a:spLocks/>
          </p:cNvSpPr>
          <p:nvPr/>
        </p:nvSpPr>
        <p:spPr bwMode="auto">
          <a:xfrm>
            <a:off x="457200" y="50292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http://www.xkcd.org/627/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21402" y="6248400"/>
            <a:ext cx="30225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600" y="76170"/>
            <a:ext cx="8915400" cy="3429030"/>
            <a:chOff x="228600" y="76170"/>
            <a:chExt cx="8915400" cy="3429030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1981200" y="76170"/>
              <a:ext cx="7162800" cy="27718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7000"/>
                </a:lnSpc>
              </a:pPr>
              <a:r>
                <a:rPr lang="en-US" sz="2800" dirty="0">
                  <a:solidFill>
                    <a:schemeClr val="bg2"/>
                  </a:solidFill>
                  <a:latin typeface="18 VAG Rounded Black   09390" charset="0"/>
                </a:rPr>
                <a:t>inst.eecs.berkeley.edu/~cs61c</a:t>
              </a:r>
              <a:r>
                <a:rPr lang="en-US" sz="3200" dirty="0">
                  <a:solidFill>
                    <a:schemeClr val="bg2"/>
                  </a:solidFill>
                  <a:latin typeface="18 VAG Rounded Black   09390" charset="0"/>
                </a:rPr>
                <a:t> </a:t>
              </a:r>
              <a:r>
                <a:rPr lang="en-US" sz="3200" dirty="0">
                  <a:solidFill>
                    <a:schemeClr val="accent2"/>
                  </a:solidFill>
                  <a:latin typeface="18 VAG Rounded Black   09390" charset="0"/>
                </a:rPr>
                <a:t/>
              </a:r>
              <a:br>
                <a:rPr lang="en-US" sz="3200" dirty="0">
                  <a:solidFill>
                    <a:schemeClr val="accent2"/>
                  </a:solidFill>
                  <a:latin typeface="18 VAG Rounded Black   09390" charset="0"/>
                </a:rPr>
              </a:br>
              <a:r>
                <a:rPr lang="en-US" sz="3600" dirty="0">
                  <a:solidFill>
                    <a:schemeClr val="tx2"/>
                  </a:solidFill>
                  <a:latin typeface="18 VAG Rounded Black   09390" charset="0"/>
                </a:rPr>
                <a:t>UCB CS61C : Machine Structures</a:t>
              </a:r>
              <a:r>
                <a:rPr lang="en-US" sz="3200" dirty="0">
                  <a:solidFill>
                    <a:schemeClr val="tx2"/>
                  </a:solidFill>
                  <a:latin typeface="18 VAG Rounded Black   09390" charset="0"/>
                </a:rPr>
                <a:t/>
              </a:r>
              <a:br>
                <a:rPr lang="en-US" sz="3200" dirty="0">
                  <a:solidFill>
                    <a:schemeClr val="tx2"/>
                  </a:solidFill>
                  <a:latin typeface="18 VAG Rounded Black   09390" charset="0"/>
                </a:rPr>
              </a:br>
              <a:r>
                <a:rPr lang="en-US" sz="3200" dirty="0">
                  <a:solidFill>
                    <a:schemeClr val="tx2"/>
                  </a:solidFill>
                  <a:latin typeface="18 VAG Rounded Black   09390" charset="0"/>
                </a:rPr>
                <a:t/>
              </a:r>
              <a:br>
                <a:rPr lang="en-US" sz="3200" dirty="0">
                  <a:solidFill>
                    <a:schemeClr val="tx2"/>
                  </a:solidFill>
                  <a:latin typeface="18 VAG Rounded Black   09390" charset="0"/>
                </a:rPr>
              </a:br>
              <a:r>
                <a:rPr lang="en-US" sz="3200" dirty="0">
                  <a:solidFill>
                    <a:schemeClr val="tx2"/>
                  </a:solidFill>
                  <a:latin typeface="18 VAG Rounded Black   09390" charset="0"/>
                </a:rPr>
                <a:t> </a:t>
              </a:r>
              <a:r>
                <a:rPr lang="en-US" sz="3200" dirty="0">
                  <a:latin typeface="18 VAG Rounded Black   09390" charset="0"/>
                </a:rPr>
                <a:t>Lecture</a:t>
              </a:r>
              <a:r>
                <a:rPr lang="en-US" sz="3200" dirty="0" smtClean="0">
                  <a:latin typeface="18 VAG Rounded Black   09390" charset="0"/>
                </a:rPr>
                <a:t> 8 </a:t>
              </a:r>
              <a:r>
                <a:rPr lang="en-US" sz="3200" dirty="0">
                  <a:latin typeface="18 VAG Rounded Black   09390" charset="0"/>
                </a:rPr>
                <a:t>–</a:t>
              </a:r>
              <a:r>
                <a:rPr lang="en-US" sz="3200" dirty="0" smtClean="0">
                  <a:latin typeface="18 VAG Rounded Black   09390" charset="0"/>
                </a:rPr>
                <a:t> </a:t>
              </a:r>
              <a:r>
                <a:rPr lang="en-US" sz="3200" dirty="0" smtClean="0">
                  <a:latin typeface="18 VAG Rounded Black   09390" charset="0"/>
                </a:rPr>
                <a:t>Decisions </a:t>
              </a:r>
              <a:r>
                <a:rPr lang="en-US" sz="3200" dirty="0" smtClean="0">
                  <a:latin typeface="18 VAG Rounded Black   09390" charset="0"/>
                </a:rPr>
                <a:t>&amp; and Introduction </a:t>
              </a:r>
              <a:r>
                <a:rPr lang="en-US" sz="3200" dirty="0">
                  <a:latin typeface="18 VAG Rounded Black   09390" charset="0"/>
                </a:rPr>
                <a:t>to </a:t>
              </a:r>
              <a:r>
                <a:rPr lang="en-US" sz="3200" dirty="0" smtClean="0">
                  <a:latin typeface="18 VAG Rounded Black   09390" charset="0"/>
                </a:rPr>
                <a:t>MIPS Procedures</a:t>
              </a:r>
              <a:r>
                <a:rPr lang="en-US" sz="3200" dirty="0" smtClean="0">
                  <a:solidFill>
                    <a:schemeClr val="tx2"/>
                  </a:solidFill>
                  <a:latin typeface="18 VAG Rounded Black   09390" charset="0"/>
                </a:rPr>
                <a:t/>
              </a:r>
              <a:br>
                <a:rPr lang="en-US" sz="3200" dirty="0" smtClean="0">
                  <a:solidFill>
                    <a:schemeClr val="tx2"/>
                  </a:solidFill>
                  <a:latin typeface="18 VAG Rounded Black   09390" charset="0"/>
                </a:rPr>
              </a:br>
              <a:r>
                <a:rPr lang="en-US" sz="3200" dirty="0" smtClean="0">
                  <a:solidFill>
                    <a:schemeClr val="tx2"/>
                  </a:solidFill>
                  <a:latin typeface="18 VAG Rounded Black   09390" charset="0"/>
                </a:rPr>
                <a:t/>
              </a:r>
              <a:br>
                <a:rPr lang="en-US" sz="3200" dirty="0" smtClean="0">
                  <a:solidFill>
                    <a:schemeClr val="tx2"/>
                  </a:solidFill>
                  <a:latin typeface="18 VAG Rounded Black   09390" charset="0"/>
                </a:rPr>
              </a:br>
              <a:endParaRPr lang="en-US" sz="3200" dirty="0">
                <a:solidFill>
                  <a:schemeClr val="tx1"/>
                </a:solidFill>
                <a:latin typeface="18 VAG Rounded Black   09390" charset="0"/>
              </a:endParaRPr>
            </a:p>
          </p:txBody>
        </p:sp>
        <p:sp>
          <p:nvSpPr>
            <p:cNvPr id="12" name="TextBox 50"/>
            <p:cNvSpPr txBox="1">
              <a:spLocks noChangeArrowheads="1"/>
            </p:cNvSpPr>
            <p:nvPr/>
          </p:nvSpPr>
          <p:spPr bwMode="auto">
            <a:xfrm>
              <a:off x="228600" y="2489200"/>
              <a:ext cx="1752600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2"/>
                  </a:solidFill>
                  <a:latin typeface="18 VAG Rounded Black   09390" charset="0"/>
                </a:rPr>
                <a:t>Instructor Paul Pearce</a:t>
              </a:r>
            </a:p>
            <a:p>
              <a:pPr algn="ctr"/>
              <a:endParaRPr lang="en-US" sz="2000" b="1" dirty="0">
                <a:solidFill>
                  <a:schemeClr val="bg2"/>
                </a:solidFill>
                <a:latin typeface="18 VAG Rounded Black   09390" charset="0"/>
              </a:endParaRPr>
            </a:p>
          </p:txBody>
        </p:sp>
        <p:pic>
          <p:nvPicPr>
            <p:cNvPr id="14" name="Picture 11" descr="PaulPearceFull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141288"/>
              <a:ext cx="1722437" cy="2297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174406"/>
            <a:ext cx="3962400" cy="445499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43000" y="3834824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18 VAG Rounded Black   09390" charset="0"/>
              </a:rPr>
              <a:t>2010-07-01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4572000" cy="60007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1998663" algn="l"/>
              </a:tabLst>
            </a:pPr>
            <a:r>
              <a:rPr lang="en-US" sz="2400" dirty="0"/>
              <a:t>	What C code properly fills in the blank in loop below?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76800" cy="474662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4150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868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rgbClr val="FB0A10"/>
                </a:solidFill>
                <a:latin typeface="Courier New" pitchFamily="-65" charset="0"/>
              </a:rPr>
              <a:t>Loop: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,-1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- 1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,2 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2)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FB0A10"/>
                </a:solidFill>
                <a:latin typeface="Courier New" pitchFamily="-65" charset="0"/>
              </a:rPr>
              <a:t>Loop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== 0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FB0A10"/>
                </a:solidFill>
                <a:latin typeface="Courier New" pitchFamily="-65" charset="0"/>
              </a:rPr>
              <a:t>Loop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!= 0</a:t>
            </a:r>
            <a:endParaRPr lang="en-US" sz="2400" b="1" i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1143000" y="3962400"/>
            <a:ext cx="3336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</a:t>
            </a:r>
            <a:r>
              <a:rPr lang="en-US" sz="3200" b="1" dirty="0">
                <a:latin typeface="Courier New" pitchFamily="-65" charset="0"/>
              </a:rPr>
              <a:t>$s0=</a:t>
            </a:r>
            <a:r>
              <a:rPr lang="en-US" sz="3200" b="1" dirty="0" err="1">
                <a:latin typeface="Courier New" pitchFamily="-65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 pitchFamily="-65" charset="0"/>
              </a:rPr>
              <a:t>$s1=</a:t>
            </a:r>
            <a:r>
              <a:rPr lang="en-US" sz="3200" b="1" dirty="0" err="1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)</a:t>
            </a:r>
            <a:endParaRPr lang="en-US" sz="3200" b="1" dirty="0">
              <a:solidFill>
                <a:schemeClr val="accent2"/>
              </a:solidFill>
              <a:latin typeface="Courier New" pitchFamily="-65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48768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do {</a:t>
            </a:r>
            <a:r>
              <a:rPr lang="en-US" sz="2800" b="1" dirty="0" err="1">
                <a:latin typeface="Courier New" pitchFamily="-65" charset="0"/>
              </a:rPr>
              <a:t>i</a:t>
            </a:r>
            <a:r>
              <a:rPr lang="en-US" sz="2800" b="1" dirty="0">
                <a:latin typeface="Courier New" pitchFamily="-65" charset="0"/>
              </a:rPr>
              <a:t>--;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} while(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-65" charset="0"/>
              </a:rPr>
              <a:t>____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);</a:t>
            </a:r>
            <a:endParaRPr lang="en-US" sz="2000" b="1" dirty="0">
              <a:solidFill>
                <a:srgbClr val="FFFF00"/>
              </a:solidFill>
              <a:latin typeface="Courier New" pitchFamily="-65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638800" y="4038600"/>
            <a:ext cx="3324498" cy="25145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e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&gt; 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&gt; 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i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4572000" cy="60007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1998663" algn="l"/>
              </a:tabLst>
            </a:pPr>
            <a:r>
              <a:rPr lang="en-US" sz="2400" dirty="0"/>
              <a:t>	What C code properly fills in the blank in loop below?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15200" cy="627062"/>
          </a:xfrm>
        </p:spPr>
        <p:txBody>
          <a:bodyPr/>
          <a:lstStyle/>
          <a:p>
            <a:r>
              <a:rPr lang="en-US" dirty="0"/>
              <a:t>Peer </a:t>
            </a:r>
            <a:r>
              <a:rPr lang="en-US" dirty="0" smtClean="0"/>
              <a:t>Instruction </a:t>
            </a:r>
            <a:r>
              <a:rPr lang="en-US" dirty="0" smtClean="0">
                <a:solidFill>
                  <a:srgbClr val="7FD13B"/>
                </a:solidFill>
              </a:rPr>
              <a:t>Answer</a:t>
            </a:r>
            <a:endParaRPr lang="en-US" dirty="0">
              <a:solidFill>
                <a:srgbClr val="7FD13B"/>
              </a:solidFill>
            </a:endParaRPr>
          </a:p>
        </p:txBody>
      </p:sp>
      <p:sp>
        <p:nvSpPr>
          <p:cNvPr id="1941508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48768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do {</a:t>
            </a:r>
            <a:r>
              <a:rPr lang="en-US" sz="2800" b="1" dirty="0" err="1">
                <a:latin typeface="Courier New" pitchFamily="-65" charset="0"/>
              </a:rPr>
              <a:t>i</a:t>
            </a:r>
            <a:r>
              <a:rPr lang="en-US" sz="2800" b="1" dirty="0">
                <a:latin typeface="Courier New" pitchFamily="-65" charset="0"/>
              </a:rPr>
              <a:t>--;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} while(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-65" charset="0"/>
              </a:rPr>
              <a:t>____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);</a:t>
            </a:r>
            <a:endParaRPr lang="en-US" sz="2000" b="1" dirty="0">
              <a:solidFill>
                <a:srgbClr val="FFFF00"/>
              </a:solidFill>
              <a:latin typeface="Courier New" pitchFamily="-65" charset="0"/>
            </a:endParaRPr>
          </a:p>
        </p:txBody>
      </p:sp>
      <p:sp>
        <p:nvSpPr>
          <p:cNvPr id="194150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868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rgbClr val="FB0A10"/>
                </a:solidFill>
                <a:latin typeface="Courier New" pitchFamily="-65" charset="0"/>
              </a:rPr>
              <a:t>Loop: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,-1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- 1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,2 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2)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FB0A10"/>
                </a:solidFill>
                <a:latin typeface="Courier New" pitchFamily="-65" charset="0"/>
              </a:rPr>
              <a:t>Loop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== 0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FB0A10"/>
                </a:solidFill>
                <a:latin typeface="Courier New" pitchFamily="-65" charset="0"/>
              </a:rPr>
              <a:t>Loop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!= 0</a:t>
            </a:r>
            <a:endParaRPr lang="en-US" sz="2400" b="1" i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1143000" y="3962400"/>
            <a:ext cx="3336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</a:t>
            </a:r>
            <a:r>
              <a:rPr lang="en-US" sz="3200" b="1" dirty="0">
                <a:latin typeface="Courier New" pitchFamily="-65" charset="0"/>
              </a:rPr>
              <a:t>$s0=</a:t>
            </a:r>
            <a:r>
              <a:rPr lang="en-US" sz="3200" b="1" dirty="0" err="1">
                <a:latin typeface="Courier New" pitchFamily="-65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 pitchFamily="-65" charset="0"/>
              </a:rPr>
              <a:t>$s1=</a:t>
            </a:r>
            <a:r>
              <a:rPr lang="en-US" sz="3200" b="1" dirty="0" err="1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)</a:t>
            </a:r>
            <a:endParaRPr lang="en-US" sz="3200" b="1" dirty="0">
              <a:solidFill>
                <a:schemeClr val="accent2"/>
              </a:solidFill>
              <a:latin typeface="Courier New" pitchFamily="-65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638800" y="4038600"/>
            <a:ext cx="3324498" cy="25145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e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&gt; 2 &amp;&amp;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≥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&gt; 2 ||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i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8" name="AutoShape 1030"/>
          <p:cNvSpPr>
            <a:spLocks noChangeArrowheads="1"/>
          </p:cNvSpPr>
          <p:nvPr/>
        </p:nvSpPr>
        <p:spPr bwMode="auto">
          <a:xfrm>
            <a:off x="5573741" y="5436271"/>
            <a:ext cx="3472775" cy="36607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Project 1 due Friday!</a:t>
            </a:r>
          </a:p>
          <a:p>
            <a:pPr lvl="1"/>
            <a:r>
              <a:rPr lang="en-US" sz="2400" dirty="0" smtClean="0"/>
              <a:t>(ok, Saturday, but tell your brain it’s Friday!)</a:t>
            </a:r>
            <a:endParaRPr lang="en-US" sz="2400" dirty="0" smtClean="0"/>
          </a:p>
          <a:p>
            <a:r>
              <a:rPr lang="en-US" sz="2400" dirty="0" smtClean="0"/>
              <a:t>Projector bulb is dying</a:t>
            </a:r>
          </a:p>
          <a:p>
            <a:pPr lvl="1"/>
            <a:r>
              <a:rPr lang="en-US" sz="2000" dirty="0" smtClean="0"/>
              <a:t>I tried to adjust the color scheme accordingly. </a:t>
            </a:r>
            <a:r>
              <a:rPr lang="en-US" sz="2000" dirty="0" smtClean="0"/>
              <a:t>I called ETS. Should be fixed soon.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HW 3 and 4 now online</a:t>
            </a:r>
          </a:p>
          <a:p>
            <a:r>
              <a:rPr lang="en-US" sz="2400" dirty="0" smtClean="0"/>
              <a:t>Midterm:</a:t>
            </a:r>
          </a:p>
          <a:p>
            <a:pPr lvl="1"/>
            <a:r>
              <a:rPr lang="en-US" sz="2000" dirty="0" smtClean="0"/>
              <a:t>TWO WEEKS FROM TOMORROW!</a:t>
            </a:r>
          </a:p>
          <a:p>
            <a:pPr lvl="1"/>
            <a:r>
              <a:rPr lang="en-US" sz="2000" dirty="0" smtClean="0"/>
              <a:t>Friday, July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 9:30am-12:30pm. Room: </a:t>
            </a:r>
            <a:r>
              <a:rPr lang="en-US" sz="2800" b="1" u="sng" dirty="0" smtClean="0">
                <a:solidFill>
                  <a:srgbClr val="EA157A"/>
                </a:solidFill>
              </a:rPr>
              <a:t>100 Lewis</a:t>
            </a:r>
            <a:endParaRPr lang="en-US" sz="2000" b="1" u="sng" dirty="0" smtClean="0">
              <a:solidFill>
                <a:srgbClr val="EA157A"/>
              </a:solidFill>
            </a:endParaRPr>
          </a:p>
          <a:p>
            <a:r>
              <a:rPr lang="en-US" sz="2800" dirty="0" smtClean="0"/>
              <a:t>Other </a:t>
            </a:r>
            <a:r>
              <a:rPr lang="en-US" sz="2800" dirty="0" err="1" smtClean="0"/>
              <a:t>administrivia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b="1" dirty="0">
                <a:latin typeface="Courier New" pitchFamily="-65" charset="0"/>
              </a:rPr>
              <a:t>main() 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i,j,k,m</a:t>
            </a:r>
            <a:r>
              <a:rPr lang="en-US" sz="2000" b="1" dirty="0">
                <a:latin typeface="Courier New" pitchFamily="-65" charset="0"/>
              </a:rPr>
              <a:t>;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...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mult(j,k</a:t>
            </a:r>
            <a:r>
              <a:rPr lang="en-US" sz="2000" b="1" dirty="0">
                <a:latin typeface="Courier New" pitchFamily="-65" charset="0"/>
              </a:rPr>
              <a:t>); ... 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m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mult(i,i</a:t>
            </a:r>
            <a:r>
              <a:rPr lang="en-US" sz="2000" b="1" dirty="0">
                <a:latin typeface="Courier New" pitchFamily="-65" charset="0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b="1" dirty="0" smtClean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b="1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-65" charset="0"/>
              </a:rPr>
              <a:t>/* really dumb </a:t>
            </a:r>
            <a:r>
              <a:rPr lang="en-US" sz="2000" b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r>
              <a:rPr lang="en-US" sz="2000" b="1" dirty="0">
                <a:solidFill>
                  <a:schemeClr val="bg2"/>
                </a:solidFill>
                <a:latin typeface="Courier New" pitchFamily="-65" charset="0"/>
              </a:rPr>
              <a:t> function */</a:t>
            </a:r>
            <a:endParaRPr lang="en-US" sz="2000" b="1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mult</a:t>
            </a:r>
            <a:r>
              <a:rPr lang="en-US" sz="2000" b="1" dirty="0">
                <a:latin typeface="Courier New" pitchFamily="-65" charset="0"/>
              </a:rPr>
              <a:t> (</a:t>
            </a: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mcand</a:t>
            </a:r>
            <a:r>
              <a:rPr lang="en-US" sz="2000" b="1" dirty="0">
                <a:latin typeface="Courier New" pitchFamily="-65" charset="0"/>
              </a:rPr>
              <a:t>, </a:t>
            </a: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){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smtClean="0">
                <a:latin typeface="Courier New" pitchFamily="-65" charset="0"/>
              </a:rPr>
              <a:t>product = 0;</a:t>
            </a:r>
            <a:br>
              <a:rPr lang="en-US" sz="2000" b="1" dirty="0" smtClean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while (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&gt; 0)  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product = product + </a:t>
            </a:r>
            <a:r>
              <a:rPr lang="en-US" sz="2000" b="1" dirty="0" err="1">
                <a:latin typeface="Courier New" pitchFamily="-65" charset="0"/>
              </a:rPr>
              <a:t>mcand</a:t>
            </a:r>
            <a:r>
              <a:rPr lang="en-US" sz="2000" b="1" dirty="0">
                <a:latin typeface="Courier New" pitchFamily="-65" charset="0"/>
              </a:rPr>
              <a:t>;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-1; }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return product</a:t>
            </a:r>
            <a:r>
              <a:rPr lang="en-US" sz="2000" b="1" dirty="0" smtClean="0">
                <a:latin typeface="Courier New" pitchFamily="-65" charset="0"/>
              </a:rPr>
              <a:t>;</a:t>
            </a:r>
            <a:br>
              <a:rPr lang="en-US" sz="2000" b="1" dirty="0" smtClean="0">
                <a:latin typeface="Courier New" pitchFamily="-65" charset="0"/>
              </a:rPr>
            </a:br>
            <a:r>
              <a:rPr lang="en-US" sz="2000" b="1" dirty="0" smtClean="0">
                <a:latin typeface="Courier New" pitchFamily="-65" charset="0"/>
              </a:rPr>
              <a:t>}</a:t>
            </a:r>
            <a:endParaRPr lang="en-US" sz="2400" b="1" dirty="0">
              <a:latin typeface="Courier New" pitchFamily="-65" charset="0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5099156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information must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compiler/programmer 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keep track of?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435894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instructions can </a:t>
            </a:r>
          </a:p>
          <a:p>
            <a:r>
              <a:rPr lang="en-US" sz="2800" dirty="0">
                <a:latin typeface="18 VAG Rounded Bold   07390"/>
                <a:cs typeface="Corbel"/>
              </a:rPr>
              <a:t>accomplish this?</a:t>
            </a:r>
            <a:endParaRPr lang="en-US" sz="2000" dirty="0">
              <a:latin typeface="18 VAG Rounded Bold   07390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/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Register conventions</a:t>
            </a:r>
            <a:r>
              <a:rPr lang="en-US" sz="3600" dirty="0"/>
              <a:t>:</a:t>
            </a:r>
            <a:endParaRPr lang="en-US" sz="3200" dirty="0"/>
          </a:p>
          <a:p>
            <a:pPr lvl="1"/>
            <a:r>
              <a:rPr lang="en-US" sz="2800" dirty="0"/>
              <a:t>Return address	</a:t>
            </a:r>
            <a:r>
              <a:rPr lang="en-US" sz="2800" b="1" dirty="0">
                <a:latin typeface="Courier New" pitchFamily="-65" charset="0"/>
              </a:rPr>
              <a:t>$</a:t>
            </a:r>
            <a:r>
              <a:rPr lang="en-US" sz="2800" b="1" dirty="0" err="1">
                <a:latin typeface="Courier New" pitchFamily="-65" charset="0"/>
              </a:rPr>
              <a:t>ra</a:t>
            </a:r>
            <a:endParaRPr lang="en-US" sz="2800" b="1" dirty="0"/>
          </a:p>
          <a:p>
            <a:pPr lvl="1"/>
            <a:r>
              <a:rPr lang="en-US" sz="2800" dirty="0"/>
              <a:t>Arguments		</a:t>
            </a:r>
            <a:r>
              <a:rPr lang="en-US" sz="2800" b="1" dirty="0">
                <a:latin typeface="Courier New" pitchFamily="-65" charset="0"/>
              </a:rPr>
              <a:t>$a0, $a1, $a2, $a3</a:t>
            </a:r>
            <a:endParaRPr lang="en-US" sz="2800" b="1" dirty="0"/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-65" charset="0"/>
              </a:rPr>
              <a:t>$</a:t>
            </a:r>
            <a:r>
              <a:rPr lang="en-US" sz="2800" b="1" dirty="0">
                <a:latin typeface="Courier New" pitchFamily="-65" charset="0"/>
              </a:rPr>
              <a:t>v0, $v1</a:t>
            </a:r>
            <a:endParaRPr lang="en-US" sz="2800" b="1" dirty="0"/>
          </a:p>
          <a:p>
            <a:pPr lvl="1"/>
            <a:r>
              <a:rPr lang="en-US" sz="2800" dirty="0"/>
              <a:t>Local variables	</a:t>
            </a:r>
            <a:r>
              <a:rPr lang="en-US" sz="2800" b="1" dirty="0">
                <a:latin typeface="Courier New" pitchFamily="-65" charset="0"/>
              </a:rPr>
              <a:t>$s0, $s1, … , $s7</a:t>
            </a:r>
            <a:endParaRPr lang="en-US" sz="2800" b="1" dirty="0"/>
          </a:p>
          <a:p>
            <a:r>
              <a:rPr lang="en-US" sz="3200" dirty="0"/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 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6764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211138"/>
            <a:ext cx="8229600" cy="47466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C1EEF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AppleGaramond Bd"/>
              </a:rPr>
              <a:t>Instruction Support for Functions (1/6)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rgbClr val="C1EEFF"/>
              </a:solidFill>
              <a:effectLst/>
              <a:uLnTx/>
              <a:uFillTx/>
              <a:latin typeface="18 VAG Rounded Bold   07390"/>
              <a:ea typeface="ＭＳ Ｐゴシック" charset="-128"/>
              <a:cs typeface="AppleGaramond B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add  $a0,$s0,$zero 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x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 = a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add  $a1,$s1,$zero 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y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b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r>
              <a:rPr lang="en-US" sz="2400" b="1" dirty="0" err="1">
                <a:latin typeface="Courier New"/>
                <a:cs typeface="Courier New"/>
              </a:rPr>
              <a:t>addi</a:t>
            </a:r>
            <a:r>
              <a:rPr lang="en-US" sz="2400" b="1" dirty="0">
                <a:latin typeface="Courier New"/>
                <a:cs typeface="Courier New"/>
              </a:rPr>
              <a:t> $ra,$zero,1016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#$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=1016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r>
              <a:rPr lang="en-US" sz="2400" b="1" dirty="0" err="1">
                <a:latin typeface="Courier New"/>
                <a:cs typeface="Courier New"/>
              </a:rPr>
              <a:t>j</a:t>
            </a:r>
            <a:r>
              <a:rPr lang="en-US" sz="2400" b="1" dirty="0">
                <a:latin typeface="Courier New"/>
                <a:cs typeface="Courier New"/>
              </a:rPr>
              <a:t>    sum 	</a:t>
            </a:r>
            <a:r>
              <a:rPr lang="en-US" sz="2400" b="1" dirty="0" smtClean="0">
                <a:latin typeface="Courier New"/>
                <a:cs typeface="Courier New"/>
              </a:rPr>
              <a:t>	  </a:t>
            </a:r>
            <a:r>
              <a:rPr lang="en-US" sz="24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jump to sum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   $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 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400" dirty="0"/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/>
                <a:cs typeface="Courier New"/>
              </a:rPr>
              <a:t>2000 </a:t>
            </a:r>
            <a:r>
              <a:rPr lang="en-US" sz="2400" b="1" dirty="0">
                <a:latin typeface="Courier New"/>
                <a:cs typeface="Courier New"/>
              </a:rPr>
              <a:t>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latin typeface="Courier New"/>
                <a:cs typeface="Courier New"/>
              </a:rPr>
              <a:t>jr</a:t>
            </a:r>
            <a:r>
              <a:rPr lang="en-US" sz="2400" b="1" dirty="0">
                <a:latin typeface="Courier New"/>
                <a:cs typeface="Courier New"/>
              </a:rPr>
              <a:t>   $</a:t>
            </a:r>
            <a:r>
              <a:rPr lang="en-US" sz="2400" b="1" dirty="0" err="1"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713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/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Before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/>
                <a:cs typeface="Courier New"/>
              </a:rPr>
              <a:t>1008 </a:t>
            </a:r>
            <a:r>
              <a:rPr lang="en-US" sz="2800" b="1" dirty="0" err="1">
                <a:latin typeface="Courier New"/>
                <a:cs typeface="Courier New"/>
              </a:rPr>
              <a:t>addi</a:t>
            </a:r>
            <a:r>
              <a:rPr lang="en-US" sz="2800" b="1" dirty="0">
                <a:latin typeface="Courier New"/>
                <a:cs typeface="Courier New"/>
              </a:rPr>
              <a:t> $ra,$zero,1016 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#$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=1016</a:t>
            </a:r>
            <a:r>
              <a:rPr lang="en-US" sz="2800" b="1" dirty="0" smtClean="0">
                <a:latin typeface="Courier New"/>
                <a:cs typeface="Courier New"/>
              </a:rPr>
              <a:t/>
            </a:r>
            <a:br>
              <a:rPr lang="en-US" sz="2800" b="1" dirty="0" smtClean="0">
                <a:latin typeface="Courier New"/>
                <a:cs typeface="Courier New"/>
              </a:rPr>
            </a:br>
            <a:r>
              <a:rPr lang="en-US" sz="2800" b="1" dirty="0" smtClean="0">
                <a:latin typeface="Courier New"/>
                <a:cs typeface="Courier New"/>
              </a:rPr>
              <a:t>  1012 </a:t>
            </a:r>
            <a:r>
              <a:rPr lang="en-US" sz="2800" b="1" dirty="0" err="1">
                <a:latin typeface="Courier New"/>
                <a:cs typeface="Courier New"/>
              </a:rPr>
              <a:t>j</a:t>
            </a:r>
            <a:r>
              <a:rPr lang="en-US" sz="2800" b="1" dirty="0">
                <a:latin typeface="Courier New"/>
                <a:cs typeface="Courier New"/>
              </a:rPr>
              <a:t> sum 			  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 sum</a:t>
            </a:r>
            <a:endParaRPr lang="en-US" sz="2800" b="1" dirty="0">
              <a:latin typeface="Courier New"/>
              <a:cs typeface="Courier New"/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After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/>
                <a:cs typeface="Courier New"/>
              </a:rPr>
              <a:t>1008 </a:t>
            </a:r>
            <a:r>
              <a:rPr lang="en-US" sz="2800" b="1" dirty="0" err="1">
                <a:latin typeface="Courier New"/>
                <a:cs typeface="Courier New"/>
              </a:rPr>
              <a:t>jal</a:t>
            </a:r>
            <a:r>
              <a:rPr lang="en-US" sz="2800" b="1" dirty="0">
                <a:latin typeface="Courier New"/>
                <a:cs typeface="Courier New"/>
              </a:rPr>
              <a:t> sum  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# $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=1012,goto sum</a:t>
            </a:r>
            <a:endParaRPr lang="en-US" sz="2800" b="1" dirty="0">
              <a:solidFill>
                <a:schemeClr val="bg2"/>
              </a:solidFill>
              <a:latin typeface="Courier New"/>
              <a:cs typeface="Courier New"/>
            </a:endParaRPr>
          </a:p>
          <a:p>
            <a:r>
              <a:rPr lang="en-US" sz="2800" dirty="0"/>
              <a:t>Why have a </a:t>
            </a:r>
            <a:r>
              <a:rPr lang="en-US" sz="2800" b="1" dirty="0" err="1">
                <a:latin typeface="Courier New" pitchFamily="-65" charset="0"/>
              </a:rPr>
              <a:t>jal</a:t>
            </a:r>
            <a:r>
              <a:rPr lang="en-US" sz="2800" dirty="0"/>
              <a:t>?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 New" pitchFamily="-65" charset="0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15400" cy="4953000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(jump and link) is same as for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	label</a:t>
            </a:r>
            <a:endParaRPr lang="en-US" b="1" dirty="0"/>
          </a:p>
          <a:p>
            <a:r>
              <a:rPr lang="en-US" dirty="0"/>
              <a:t>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should really be called </a:t>
            </a:r>
            <a:r>
              <a:rPr lang="en-US" b="1" dirty="0" err="1">
                <a:latin typeface="Courier New" pitchFamily="-65" charset="0"/>
              </a:rPr>
              <a:t>laj</a:t>
            </a:r>
            <a:r>
              <a:rPr lang="en-US" b="1" dirty="0"/>
              <a:t> </a:t>
            </a:r>
            <a:r>
              <a:rPr lang="en-US" dirty="0"/>
              <a:t>for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 smtClean="0">
                <a:latin typeface="Courier" pitchFamily="-65" charset="0"/>
              </a:rPr>
              <a:t>ra</a:t>
            </a:r>
            <a:endParaRPr lang="en-US" dirty="0" smtClean="0">
              <a:latin typeface="Courier" pitchFamily="-65" charset="0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38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848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/>
              <a:t>“And in</a:t>
            </a:r>
            <a:r>
              <a:rPr lang="en-US" sz="3400" dirty="0" smtClean="0"/>
              <a:t> Review…</a:t>
            </a:r>
            <a:r>
              <a:rPr lang="en-US" sz="3400" dirty="0"/>
              <a:t>”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77863"/>
            <a:ext cx="8153400" cy="6027737"/>
          </a:xfrm>
        </p:spPr>
        <p:txBody>
          <a:bodyPr/>
          <a:lstStyle/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>
                <a:latin typeface="18 VAG Rounded Thin   55390" charset="0"/>
              </a:rPr>
              <a:t>Memory is </a:t>
            </a:r>
            <a:r>
              <a:rPr lang="en-US" sz="2400" dirty="0">
                <a:solidFill>
                  <a:schemeClr val="accent1"/>
                </a:solidFill>
                <a:latin typeface="18 VAG Rounded Thin   55390" charset="0"/>
              </a:rPr>
              <a:t>byte</a:t>
            </a:r>
            <a:r>
              <a:rPr lang="en-US" sz="2400" dirty="0">
                <a:latin typeface="18 VAG Rounded Thin   55390" charset="0"/>
              </a:rPr>
              <a:t>-addressable, but </a:t>
            </a:r>
            <a:r>
              <a:rPr lang="en-US" sz="2400" dirty="0" err="1">
                <a:latin typeface="Courier New" charset="0"/>
              </a:rPr>
              <a:t>lw</a:t>
            </a:r>
            <a:r>
              <a:rPr lang="en-US" sz="2400" dirty="0">
                <a:latin typeface="18 VAG Rounded Thin   55390" charset="0"/>
              </a:rPr>
              <a:t> and </a:t>
            </a:r>
            <a:r>
              <a:rPr lang="en-US" sz="2400" dirty="0" err="1">
                <a:latin typeface="Courier New" charset="0"/>
              </a:rPr>
              <a:t>sw</a:t>
            </a:r>
            <a:r>
              <a:rPr lang="en-US" sz="2400" dirty="0">
                <a:latin typeface="18 VAG Rounded Thin   55390" charset="0"/>
              </a:rPr>
              <a:t> access one </a:t>
            </a:r>
            <a:r>
              <a:rPr lang="en-US" sz="2400" dirty="0">
                <a:solidFill>
                  <a:schemeClr val="accent1"/>
                </a:solidFill>
                <a:latin typeface="18 VAG Rounded Thin   55390" charset="0"/>
              </a:rPr>
              <a:t>word</a:t>
            </a:r>
            <a:r>
              <a:rPr lang="en-US" sz="2400" dirty="0">
                <a:latin typeface="18 VAG Rounded Thin   55390" charset="0"/>
              </a:rPr>
              <a:t> at a time.</a:t>
            </a: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>
                <a:latin typeface="18 VAG Rounded Thin   55390" charset="0"/>
              </a:rPr>
              <a:t>A pointer (used by </a:t>
            </a:r>
            <a:r>
              <a:rPr lang="en-US" sz="2400" dirty="0" err="1">
                <a:latin typeface="Courier New" charset="0"/>
              </a:rPr>
              <a:t>lw</a:t>
            </a:r>
            <a:r>
              <a:rPr lang="en-US" sz="2400" dirty="0">
                <a:latin typeface="18 VAG Rounded Thin   55390" charset="0"/>
              </a:rPr>
              <a:t> and </a:t>
            </a:r>
            <a:r>
              <a:rPr lang="en-US" sz="2400" dirty="0" err="1">
                <a:latin typeface="Courier New" charset="0"/>
              </a:rPr>
              <a:t>sw</a:t>
            </a:r>
            <a:r>
              <a:rPr lang="en-US" sz="2400" dirty="0">
                <a:latin typeface="18 VAG Rounded Thin   55390" charset="0"/>
              </a:rPr>
              <a:t>) is just a memory address, we can add to it or subtract from it (using offset).</a:t>
            </a: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>
                <a:latin typeface="18 VAG Rounded Thin   55390" charset="0"/>
              </a:rPr>
              <a:t>A Decision allows us to decide what to execute at run-time rather than compile-time.</a:t>
            </a: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>
                <a:latin typeface="18 VAG Rounded Thin   55390" charset="0"/>
              </a:rPr>
              <a:t>C Decisions are made using </a:t>
            </a:r>
            <a:r>
              <a:rPr lang="en-US" sz="2400" dirty="0">
                <a:solidFill>
                  <a:schemeClr val="accent1"/>
                </a:solidFill>
                <a:latin typeface="18 VAG Rounded Thin   55390" charset="0"/>
              </a:rPr>
              <a:t>conditional statements</a:t>
            </a:r>
            <a:r>
              <a:rPr lang="en-US" sz="2400" dirty="0">
                <a:latin typeface="18 VAG Rounded Thin   55390" charset="0"/>
              </a:rPr>
              <a:t> within </a:t>
            </a:r>
            <a:r>
              <a:rPr lang="en-US" sz="2400" dirty="0">
                <a:latin typeface="Courier New" charset="0"/>
              </a:rPr>
              <a:t>if</a:t>
            </a:r>
            <a:r>
              <a:rPr lang="en-US" sz="2400" dirty="0">
                <a:latin typeface="18 VAG Rounded Thin   55390" charset="0"/>
              </a:rPr>
              <a:t>, </a:t>
            </a:r>
            <a:r>
              <a:rPr lang="en-US" sz="2400" dirty="0">
                <a:latin typeface="Courier New" charset="0"/>
              </a:rPr>
              <a:t>while</a:t>
            </a:r>
            <a:r>
              <a:rPr lang="en-US" sz="2400" dirty="0">
                <a:latin typeface="18 VAG Rounded Thin   55390" charset="0"/>
              </a:rPr>
              <a:t>, </a:t>
            </a:r>
            <a:r>
              <a:rPr lang="en-US" sz="2400" dirty="0">
                <a:latin typeface="Courier New" charset="0"/>
              </a:rPr>
              <a:t>do while</a:t>
            </a:r>
            <a:r>
              <a:rPr lang="en-US" sz="2400" dirty="0">
                <a:latin typeface="18 VAG Rounded Thin   55390" charset="0"/>
              </a:rPr>
              <a:t>, </a:t>
            </a:r>
            <a:r>
              <a:rPr lang="en-US" sz="2400" dirty="0">
                <a:latin typeface="Courier New" charset="0"/>
              </a:rPr>
              <a:t>for</a:t>
            </a:r>
            <a:r>
              <a:rPr lang="en-US" sz="2400" dirty="0">
                <a:latin typeface="18 VAG Rounded Thin   55390" charset="0"/>
              </a:rPr>
              <a:t>.</a:t>
            </a: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>
                <a:latin typeface="18 VAG Rounded Thin   55390" charset="0"/>
              </a:rPr>
              <a:t>MIPS Decision making instructions are the </a:t>
            </a:r>
            <a:r>
              <a:rPr lang="en-US" sz="2400" dirty="0">
                <a:solidFill>
                  <a:schemeClr val="accent1"/>
                </a:solidFill>
                <a:latin typeface="18 VAG Rounded Thin   55390" charset="0"/>
              </a:rPr>
              <a:t>conditional branches</a:t>
            </a:r>
            <a:r>
              <a:rPr lang="en-US" sz="2400" dirty="0">
                <a:latin typeface="18 VAG Rounded Thin   55390" charset="0"/>
              </a:rPr>
              <a:t>: </a:t>
            </a:r>
            <a:r>
              <a:rPr lang="en-US" sz="2400" dirty="0" err="1">
                <a:solidFill>
                  <a:schemeClr val="accent2"/>
                </a:solidFill>
                <a:latin typeface="Courier New" charset="0"/>
              </a:rPr>
              <a:t>beq</a:t>
            </a:r>
            <a:r>
              <a:rPr lang="en-US" sz="2400" dirty="0">
                <a:latin typeface="18 VAG Rounded Thin   55390" charset="0"/>
              </a:rPr>
              <a:t> and </a:t>
            </a:r>
            <a:r>
              <a:rPr lang="en-US" sz="2400" dirty="0" err="1">
                <a:solidFill>
                  <a:schemeClr val="accent2"/>
                </a:solidFill>
                <a:latin typeface="Courier New" charset="0"/>
              </a:rPr>
              <a:t>bne</a:t>
            </a:r>
            <a:r>
              <a:rPr lang="en-US" sz="2400" dirty="0" smtClean="0">
                <a:latin typeface="18 VAG Rounded Thin   55390" charset="0"/>
              </a:rPr>
              <a:t>.</a:t>
            </a: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 smtClean="0">
                <a:latin typeface="18 VAG Rounded Thin   55390" charset="0"/>
              </a:rPr>
              <a:t>One can store and load (signed and unsigned) </a:t>
            </a:r>
            <a:r>
              <a:rPr lang="en-US" sz="2400" dirty="0" smtClean="0">
                <a:solidFill>
                  <a:schemeClr val="accent1"/>
                </a:solidFill>
                <a:latin typeface="18 VAG Rounded Thin   55390" charset="0"/>
              </a:rPr>
              <a:t>bytes </a:t>
            </a:r>
            <a:r>
              <a:rPr lang="en-US" sz="2400" dirty="0" smtClean="0">
                <a:latin typeface="18 VAG Rounded Thin   55390" charset="0"/>
              </a:rPr>
              <a:t>as well as words with </a:t>
            </a:r>
            <a:r>
              <a:rPr lang="en-US" sz="2400" dirty="0" smtClean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lb</a:t>
            </a:r>
            <a:r>
              <a:rPr lang="en-US" sz="2400" dirty="0" smtClean="0">
                <a:latin typeface="18 VAG Rounded Thin   55390" charset="0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lbu</a:t>
            </a:r>
            <a:endParaRPr lang="en-US" sz="2400" dirty="0" smtClean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 smtClean="0">
                <a:latin typeface="18 VAG Rounded Thin   55390" charset="0"/>
              </a:rPr>
              <a:t>Unsigned add/sub </a:t>
            </a:r>
            <a:r>
              <a:rPr lang="en-US" sz="2400" dirty="0" smtClean="0">
                <a:solidFill>
                  <a:schemeClr val="accent1"/>
                </a:solidFill>
                <a:latin typeface="18 VAG Rounded Thin   55390" charset="0"/>
              </a:rPr>
              <a:t>don’t</a:t>
            </a:r>
            <a:r>
              <a:rPr lang="en-US" sz="2400" dirty="0" smtClean="0">
                <a:solidFill>
                  <a:schemeClr val="accent1"/>
                </a:solidFill>
                <a:latin typeface="18 VAG Rounded Thin   55390" charset="0"/>
              </a:rPr>
              <a:t> signal overflow </a:t>
            </a:r>
            <a:endParaRPr lang="en-US" sz="2400" dirty="0" smtClean="0">
              <a:solidFill>
                <a:schemeClr val="accent1"/>
              </a:solidFill>
              <a:latin typeface="18 VAG Rounded Thin   55390" charset="0"/>
            </a:endParaRP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chemeClr val="accent1"/>
                </a:solidFill>
                <a:latin typeface="18 VAG Rounded Thin   55390" charset="0"/>
              </a:rPr>
              <a:t>Loops</a:t>
            </a:r>
            <a:r>
              <a:rPr lang="en-US" sz="2400" dirty="0" smtClean="0">
                <a:latin typeface="18 VAG Rounded Thin   55390" charset="0"/>
              </a:rPr>
              <a:t> using </a:t>
            </a:r>
            <a:r>
              <a:rPr lang="en-US" sz="2400" dirty="0" err="1" smtClean="0">
                <a:solidFill>
                  <a:schemeClr val="accent2"/>
                </a:solidFill>
                <a:latin typeface="18 VAG Rounded Thin   55390" charset="0"/>
              </a:rPr>
              <a:t>beq</a:t>
            </a:r>
            <a:r>
              <a:rPr lang="en-US" sz="2400" dirty="0" smtClean="0">
                <a:solidFill>
                  <a:schemeClr val="accent2"/>
                </a:solidFill>
                <a:latin typeface="18 VAG Rounded Thin   55390" charset="0"/>
              </a:rPr>
              <a:t> </a:t>
            </a:r>
            <a:r>
              <a:rPr lang="en-US" sz="2400" dirty="0" smtClean="0">
                <a:latin typeface="18 VAG Rounded Thin   55390" charset="0"/>
              </a:rPr>
              <a:t>and </a:t>
            </a:r>
            <a:r>
              <a:rPr lang="en-US" sz="2400" dirty="0" err="1" smtClean="0">
                <a:solidFill>
                  <a:srgbClr val="EA157A"/>
                </a:solidFill>
                <a:latin typeface="18 VAG Rounded Thin   55390" charset="0"/>
              </a:rPr>
              <a:t>bne</a:t>
            </a:r>
            <a:r>
              <a:rPr lang="en-US" sz="2400" dirty="0" smtClean="0">
                <a:latin typeface="18 VAG Rounded Thin   55390" charset="0"/>
              </a:rPr>
              <a:t>.</a:t>
            </a:r>
          </a:p>
          <a:p>
            <a:pPr eaLnBrk="1" hangingPunct="1">
              <a:lnSpc>
                <a:spcPct val="65000"/>
              </a:lnSpc>
              <a:spcAft>
                <a:spcPts val="600"/>
              </a:spcAft>
            </a:pPr>
            <a:r>
              <a:rPr lang="en-US" sz="2400" dirty="0">
                <a:latin typeface="18 VAG Rounded Thin   55390" charset="0"/>
              </a:rPr>
              <a:t>New Instructions:</a:t>
            </a:r>
            <a:endParaRPr lang="en-US" sz="2400" dirty="0">
              <a:latin typeface="Courier New" charset="0"/>
            </a:endParaRPr>
          </a:p>
          <a:p>
            <a:pPr lvl="1" eaLnBrk="1" hangingPunct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dirty="0" err="1">
                <a:latin typeface="Courier New" charset="0"/>
              </a:rPr>
              <a:t>lw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sw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beq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bne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j</a:t>
            </a:r>
            <a:r>
              <a:rPr lang="en-US" dirty="0" smtClean="0">
                <a:latin typeface="Courier New" charset="0"/>
              </a:rPr>
              <a:t>, lb, </a:t>
            </a:r>
            <a:r>
              <a:rPr lang="en-US" dirty="0" err="1" smtClean="0">
                <a:latin typeface="Courier New" charset="0"/>
              </a:rPr>
              <a:t>sb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lbu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addu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addiu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subu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srl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sll</a:t>
            </a:r>
            <a:r>
              <a:rPr lang="en-US" dirty="0" smtClean="0">
                <a:latin typeface="Courier New" charset="0"/>
              </a:rPr>
              <a:t> … WOW</a:t>
            </a:r>
            <a:endParaRPr lang="en-US" sz="24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638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b="1" dirty="0" err="1">
                <a:latin typeface="Courier New" pitchFamily="-65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register</a:t>
            </a:r>
            <a:endParaRPr lang="en-US" b="1" dirty="0"/>
          </a:p>
          <a:p>
            <a:r>
              <a:rPr lang="en-US" dirty="0"/>
              <a:t>Instead of providing a label to jump to, the </a:t>
            </a:r>
            <a:r>
              <a:rPr lang="en-US" b="1" dirty="0" err="1">
                <a:latin typeface="Courier New" pitchFamily="-65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instruction provides a register which contains an address to jump to.</a:t>
            </a:r>
          </a:p>
          <a:p>
            <a:r>
              <a:rPr lang="en-US" dirty="0"/>
              <a:t>Very useful for function calls: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stores return address in register </a:t>
            </a:r>
            <a:r>
              <a:rPr lang="en-US" dirty="0">
                <a:latin typeface="Courier" pitchFamily="-65" charset="0"/>
              </a:rPr>
              <a:t>(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b="1" dirty="0"/>
              <a:t> </a:t>
            </a:r>
            <a:r>
              <a:rPr lang="en-US" dirty="0"/>
              <a:t>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}</a:t>
            </a:r>
          </a:p>
          <a:p>
            <a:r>
              <a:rPr lang="en-US" dirty="0"/>
              <a:t>Something called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dirty="0"/>
              <a:t>, now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is calling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So there’s a value in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>
                <a:latin typeface="Courier" pitchFamily="-65" charset="0"/>
              </a:rPr>
              <a:t>ra</a:t>
            </a:r>
            <a:r>
              <a:rPr lang="en-US" dirty="0"/>
              <a:t> that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wants to jump back to, but this will be overwritten by the call to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Need to save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return address before call to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/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.</a:t>
            </a:r>
          </a:p>
          <a:p>
            <a:r>
              <a:rPr lang="en-US" dirty="0"/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 review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478504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393882" y="1106269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-32028" y="1234470"/>
            <a:ext cx="1572303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  <a:latin typeface="18 VAG Rounded Bold   07390"/>
                <a:cs typeface="Corbel"/>
              </a:rPr>
              <a:t>Address-&gt;</a:t>
            </a:r>
            <a:endParaRPr lang="en-US" sz="2200" b="1" dirty="0">
              <a:solidFill>
                <a:schemeClr val="accent2"/>
              </a:solidFill>
              <a:latin typeface="18 VAG Rounded Bold   07390"/>
              <a:cs typeface="Corbel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88079" y="5516562"/>
            <a:ext cx="3560763" cy="1066800"/>
            <a:chOff x="1056" y="3312"/>
            <a:chExt cx="2243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1091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18 VAG Rounded Bold   07390"/>
                  <a:cs typeface="Corbel"/>
                </a:rPr>
                <a:t>Program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888079" y="4419601"/>
            <a:ext cx="6951665" cy="1096963"/>
            <a:chOff x="1056" y="2621"/>
            <a:chExt cx="4379" cy="69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621"/>
              <a:ext cx="3275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globals</a:t>
              </a:r>
              <a:endPara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888079" y="3001962"/>
            <a:ext cx="6319838" cy="1447800"/>
            <a:chOff x="1056" y="1728"/>
            <a:chExt cx="3981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82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  <a:latin typeface="18 VAG Rounded Bold   07390"/>
                  <a:cs typeface="Corbel"/>
                </a:rPr>
                <a:t>Explicitly created space, </a:t>
              </a:r>
              <a: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  <a:t/>
              </a:r>
              <a:b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  <a:t>i.e., </a:t>
              </a:r>
              <a:r>
                <a:rPr lang="en-US" sz="3200" dirty="0" err="1">
                  <a:solidFill>
                    <a:schemeClr val="accent6"/>
                  </a:solidFill>
                  <a:latin typeface="Courier New"/>
                  <a:cs typeface="Courier New"/>
                </a:rPr>
                <a:t>malloc</a:t>
              </a:r>
              <a:r>
                <a:rPr lang="en-US" sz="3200" dirty="0">
                  <a:solidFill>
                    <a:schemeClr val="accent6"/>
                  </a:solidFill>
                  <a:latin typeface="Courier New"/>
                  <a:cs typeface="Courier New"/>
                </a:rPr>
                <a:t>(</a:t>
              </a:r>
              <a:r>
                <a:rPr lang="en-US" sz="3200" dirty="0" smtClean="0">
                  <a:solidFill>
                    <a:schemeClr val="accent6"/>
                  </a:solidFill>
                  <a:latin typeface="Courier New"/>
                  <a:cs typeface="Courier New"/>
                </a:rPr>
                <a:t>)</a:t>
              </a:r>
              <a:endParaRPr lang="en-US" sz="3200" dirty="0">
                <a:solidFill>
                  <a:schemeClr val="accent6"/>
                </a:solidFill>
                <a:latin typeface="Courier New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888079" y="1465262"/>
            <a:ext cx="6076950" cy="1447800"/>
            <a:chOff x="1056" y="576"/>
            <a:chExt cx="3828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2628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18 VAG Rounded Bold   07390"/>
                  <a:cs typeface="Corbel"/>
                </a:rPr>
                <a:t>Space for saved </a:t>
              </a:r>
              <a:br>
                <a:rPr lang="en-US" sz="3200">
                  <a:latin typeface="18 VAG Rounded Bold   07390"/>
                  <a:cs typeface="Corbel"/>
                </a:rPr>
              </a:br>
              <a:r>
                <a:rPr lang="en-US" sz="3200"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21229" y="2197101"/>
            <a:ext cx="1390650" cy="1816100"/>
            <a:chOff x="132" y="1037"/>
            <a:chExt cx="876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32" y="1037"/>
              <a:ext cx="827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 New"/>
                  <a:cs typeface="Courier New"/>
                </a:rPr>
                <a:t>$sp 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Corbel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/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 pitchFamily="-65" charset="0"/>
              </a:rPr>
              <a:t>$sp</a:t>
            </a:r>
            <a:r>
              <a:rPr lang="en-US" dirty="0"/>
              <a:t> which always points to the last used space in the stack.</a:t>
            </a:r>
          </a:p>
          <a:p>
            <a:r>
              <a:rPr lang="en-US" dirty="0"/>
              <a:t>To use stack, we decrement this pointer by the amount of space we need and then fill it with info.</a:t>
            </a:r>
          </a:p>
          <a:p>
            <a:r>
              <a:rPr lang="en-US" dirty="0"/>
              <a:t>So, how do we compile this?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b="1" dirty="0" err="1">
                <a:latin typeface="Courier New" pitchFamily="-65" charset="0"/>
              </a:rPr>
              <a:t>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sumSquare(int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x</a:t>
            </a:r>
            <a:r>
              <a:rPr lang="en-US" b="1" dirty="0">
                <a:latin typeface="Courier New" pitchFamily="-65" charset="0"/>
              </a:rPr>
              <a:t>, </a:t>
            </a:r>
            <a:r>
              <a:rPr lang="en-US" b="1" dirty="0" err="1">
                <a:latin typeface="Courier New" pitchFamily="-65" charset="0"/>
              </a:rPr>
              <a:t>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y</a:t>
            </a:r>
            <a:r>
              <a:rPr lang="en-US" b="1" dirty="0">
                <a:latin typeface="Courier New" pitchFamily="-65" charset="0"/>
              </a:rPr>
              <a:t>) {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	  return </a:t>
            </a:r>
            <a:r>
              <a:rPr lang="en-US" sz="2400" b="1" dirty="0" err="1">
                <a:latin typeface="Courier New" pitchFamily="-65" charset="0"/>
              </a:rPr>
              <a:t>mult</a:t>
            </a:r>
            <a:r>
              <a:rPr lang="en-US" b="1" dirty="0" err="1">
                <a:latin typeface="Courier New" pitchFamily="-65" charset="0"/>
              </a:rPr>
              <a:t>(x,x</a:t>
            </a:r>
            <a:r>
              <a:rPr lang="en-US" b="1" dirty="0">
                <a:latin typeface="Courier New" pitchFamily="-65" charset="0"/>
              </a:rPr>
              <a:t>)+ </a:t>
            </a:r>
            <a:r>
              <a:rPr lang="en-US" b="1" dirty="0" err="1">
                <a:latin typeface="Courier New" pitchFamily="-65" charset="0"/>
              </a:rPr>
              <a:t>y</a:t>
            </a:r>
            <a:r>
              <a:rPr lang="en-US" b="1" dirty="0">
                <a:latin typeface="Courier New" pitchFamily="-65" charset="0"/>
              </a:rPr>
              <a:t>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}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839200" cy="5715000"/>
          </a:xfrm>
        </p:spPr>
        <p:txBody>
          <a:bodyPr/>
          <a:lstStyle/>
          <a:p>
            <a:pPr marL="0" indent="0">
              <a:spcAft>
                <a:spcPts val="1800"/>
              </a:spcAft>
            </a:pPr>
            <a:r>
              <a:rPr lang="en-US" dirty="0" smtClean="0"/>
              <a:t> Hand</a:t>
            </a:r>
            <a:r>
              <a:rPr lang="en-US" dirty="0"/>
              <a:t>-compile</a:t>
            </a:r>
            <a:r>
              <a:rPr lang="en-US" dirty="0" smtClean="0">
                <a:latin typeface="Courier New" pitchFamily="-65" charset="0"/>
              </a:rPr>
              <a:t/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-65" charset="0"/>
              </a:rPr>
              <a:t>sumSquare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b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addi</a:t>
            </a:r>
            <a:r>
              <a:rPr lang="en-US" sz="2800" b="1" dirty="0">
                <a:latin typeface="Courier New" pitchFamily="-65" charset="0"/>
              </a:rPr>
              <a:t> $sp,$sp,-8</a:t>
            </a:r>
            <a:r>
              <a:rPr lang="en-US" sz="2800" b="1" dirty="0" smtClean="0">
                <a:latin typeface="Courier New" pitchFamily="-65" charset="0"/>
              </a:rPr>
              <a:t>  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space on stack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sw</a:t>
            </a:r>
            <a:r>
              <a:rPr lang="en-US" sz="2800" b="1" dirty="0">
                <a:latin typeface="Courier New" pitchFamily="-65" charset="0"/>
              </a:rPr>
              <a:t> 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>, 4($sp)	</a:t>
            </a:r>
            <a:r>
              <a:rPr lang="en-US" sz="1400" b="1" dirty="0" smtClean="0">
                <a:latin typeface="Courier New" pitchFamily="-65" charset="0"/>
              </a:rPr>
              <a:t> </a:t>
            </a:r>
            <a:r>
              <a:rPr lang="en-US" sz="2000" b="1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save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>
                <a:latin typeface="Courier New" pitchFamily="-65" charset="0"/>
              </a:rPr>
              <a:t/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sw</a:t>
            </a:r>
            <a:r>
              <a:rPr lang="en-US" sz="2800" b="1" dirty="0">
                <a:latin typeface="Courier New" pitchFamily="-65" charset="0"/>
              </a:rPr>
              <a:t> $a1, 0($sp)	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1600" b="1" dirty="0" smtClean="0">
                <a:latin typeface="Courier New" pitchFamily="-65" charset="0"/>
              </a:rPr>
              <a:t>  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save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y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>
                <a:latin typeface="Courier New" pitchFamily="-65" charset="0"/>
              </a:rPr>
              <a:t>add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dirty="0">
                <a:latin typeface="Courier New" pitchFamily="-65" charset="0"/>
              </a:rPr>
              <a:t>$a1,$a0,$</a:t>
            </a:r>
            <a:r>
              <a:rPr lang="en-US" sz="2800" b="1" dirty="0" smtClean="0">
                <a:latin typeface="Courier New" pitchFamily="-65" charset="0"/>
              </a:rPr>
              <a:t>zero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jal</a:t>
            </a:r>
            <a:r>
              <a:rPr lang="en-US" sz="2800" b="1" dirty="0">
                <a:latin typeface="Courier New" pitchFamily="-65" charset="0"/>
              </a:rPr>
              <a:t>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sz="2800" b="1" dirty="0">
                <a:latin typeface="Courier New" pitchFamily="-65" charset="0"/>
              </a:rPr>
              <a:t> 		  </a:t>
            </a:r>
            <a:r>
              <a:rPr lang="en-US" sz="1400" b="1" dirty="0"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lw</a:t>
            </a:r>
            <a:r>
              <a:rPr lang="en-US" sz="2800" b="1" dirty="0">
                <a:latin typeface="Courier New" pitchFamily="-65" charset="0"/>
              </a:rPr>
              <a:t> $a1, 0($sp)	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2000" b="1" dirty="0" smtClean="0">
                <a:latin typeface="Courier New" pitchFamily="-65" charset="0"/>
              </a:rPr>
              <a:t> 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y</a:t>
            </a:r>
            <a:r>
              <a:rPr lang="en-US" sz="2800" b="1" i="1" dirty="0" smtClean="0">
                <a:latin typeface="Courier New" pitchFamily="-65" charset="0"/>
              </a:rPr>
              <a:t/>
            </a:r>
            <a:br>
              <a:rPr lang="en-US" sz="2800" b="1" i="1" dirty="0" smtClean="0">
                <a:latin typeface="Courier New" pitchFamily="-65" charset="0"/>
              </a:rPr>
            </a:br>
            <a:r>
              <a:rPr lang="en-US" sz="2800" b="1" i="1" dirty="0" smtClean="0">
                <a:latin typeface="Courier New" pitchFamily="-65" charset="0"/>
              </a:rPr>
              <a:t>      </a:t>
            </a:r>
            <a:r>
              <a:rPr lang="en-US" sz="2800" b="1" dirty="0" smtClean="0">
                <a:latin typeface="Courier New" pitchFamily="-65" charset="0"/>
              </a:rPr>
              <a:t>add </a:t>
            </a:r>
            <a:r>
              <a:rPr lang="en-US" sz="2800" b="1" dirty="0">
                <a:latin typeface="Courier New" pitchFamily="-65" charset="0"/>
              </a:rPr>
              <a:t>$v0,$v0,$a1</a:t>
            </a:r>
            <a:r>
              <a:rPr lang="en-US" sz="2800" b="1" i="1" dirty="0" smtClean="0">
                <a:latin typeface="Courier New" pitchFamily="-65" charset="0"/>
              </a:rPr>
              <a:t> </a:t>
            </a:r>
            <a:r>
              <a:rPr lang="en-US" sz="2400" b="1" i="1" dirty="0" smtClean="0">
                <a:latin typeface="Courier New" pitchFamily="-65" charset="0"/>
              </a:rPr>
              <a:t> 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mult()+y</a:t>
            </a:r>
            <a:r>
              <a:rPr lang="en-US" sz="2800" b="1" i="1" dirty="0">
                <a:latin typeface="Courier New" pitchFamily="-65" charset="0"/>
              </a:rPr>
              <a:t/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i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lw</a:t>
            </a:r>
            <a:r>
              <a:rPr lang="en-US" sz="2800" b="1" dirty="0">
                <a:latin typeface="Courier New" pitchFamily="-65" charset="0"/>
              </a:rPr>
              <a:t> 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>, 4($sp)	</a:t>
            </a:r>
            <a:r>
              <a:rPr lang="en-US" sz="2000" b="1" dirty="0" smtClean="0">
                <a:latin typeface="Courier New" pitchFamily="-65" charset="0"/>
              </a:rPr>
              <a:t>  </a:t>
            </a:r>
            <a:r>
              <a:rPr lang="en-US" sz="2400" b="1" dirty="0" smtClean="0">
                <a:latin typeface="Courier New" pitchFamily="-65" charset="0"/>
              </a:rPr>
              <a:t>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get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>
                <a:latin typeface="Courier New" pitchFamily="-65" charset="0"/>
              </a:rPr>
              <a:t/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i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addi</a:t>
            </a:r>
            <a:r>
              <a:rPr lang="en-US" sz="2800" b="1" dirty="0">
                <a:latin typeface="Courier New" pitchFamily="-65" charset="0"/>
              </a:rPr>
              <a:t> $sp,$sp,8 </a:t>
            </a:r>
            <a:r>
              <a:rPr lang="en-US" sz="2800" b="1" dirty="0" smtClean="0">
                <a:latin typeface="Courier New" pitchFamily="-65" charset="0"/>
              </a:rPr>
              <a:t>  </a:t>
            </a:r>
            <a:r>
              <a:rPr lang="en-US" sz="2000" b="1" dirty="0" smtClean="0">
                <a:latin typeface="Courier New" pitchFamily="-65" charset="0"/>
              </a:rPr>
              <a:t>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restore stack</a:t>
            </a:r>
            <a:r>
              <a:rPr lang="en-US" sz="2800" b="1" i="1" dirty="0" smtClean="0">
                <a:latin typeface="Courier New" pitchFamily="-65" charset="0"/>
              </a:rPr>
              <a:t/>
            </a:r>
            <a:br>
              <a:rPr lang="en-US" sz="2800" b="1" i="1" dirty="0" smtClean="0">
                <a:latin typeface="Courier New" pitchFamily="-65" charset="0"/>
              </a:rPr>
            </a:br>
            <a:r>
              <a:rPr lang="en-US" sz="2800" b="1" i="1" dirty="0" smtClean="0">
                <a:latin typeface="Courier New" pitchFamily="-65" charset="0"/>
              </a:rPr>
              <a:t>      </a:t>
            </a:r>
            <a:r>
              <a:rPr lang="en-US" sz="2800" b="1" dirty="0" err="1" smtClean="0">
                <a:latin typeface="Courier New" pitchFamily="-65" charset="0"/>
              </a:rPr>
              <a:t>jr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2800" b="1" dirty="0">
                <a:latin typeface="Courier New" pitchFamily="-65" charset="0"/>
              </a:rPr>
              <a:t>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 smtClean="0">
                <a:latin typeface="Courier New" pitchFamily="-65" charset="0"/>
              </a:rPr>
              <a:t/>
            </a:r>
            <a:br>
              <a:rPr lang="en-US" sz="2800" b="1" dirty="0" smtClean="0">
                <a:latin typeface="Courier New" pitchFamily="-65" charset="0"/>
              </a:rPr>
            </a:br>
            <a:r>
              <a:rPr lang="en-US" sz="2800" b="1" dirty="0" smtClean="0">
                <a:latin typeface="Courier New" pitchFamily="-65" charset="0"/>
              </a:rPr>
              <a:t>    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-65" charset="0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r>
              <a:rPr lang="en-US" sz="2800" b="1" dirty="0">
                <a:latin typeface="Courier New" pitchFamily="-65" charset="0"/>
              </a:rPr>
              <a:t>...</a:t>
            </a:r>
            <a:r>
              <a:rPr lang="en-US" sz="2800" b="1" dirty="0" smtClean="0">
                <a:latin typeface="Courier New" pitchFamily="-65" charset="0"/>
              </a:rPr>
              <a:t/>
            </a:r>
            <a:br>
              <a:rPr lang="en-US" sz="2800" b="1" dirty="0" smtClean="0">
                <a:latin typeface="Courier New" pitchFamily="-65" charset="0"/>
              </a:rPr>
            </a:br>
            <a:endParaRPr lang="en-US" sz="2800" b="1" dirty="0">
              <a:latin typeface="Courier New" pitchFamily="-65" charset="0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945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; }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236468" y="282958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90356" y="4920972"/>
            <a:ext cx="113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 Save </a:t>
            </a:r>
            <a:r>
              <a:rPr lang="en-US" sz="4000" dirty="0" smtClean="0"/>
              <a:t>necessary values onto</a:t>
            </a:r>
            <a:r>
              <a:rPr lang="en-US" sz="4000" dirty="0" smtClean="0"/>
              <a:t> stack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 Assign </a:t>
            </a:r>
            <a:r>
              <a:rPr lang="en-US" sz="4000" dirty="0" err="1" smtClean="0"/>
              <a:t>argument(s</a:t>
            </a:r>
            <a:r>
              <a:rPr lang="en-US" sz="4000" dirty="0" smtClean="0"/>
              <a:t>), if any.</a:t>
            </a:r>
            <a:endParaRPr lang="en-US" sz="4000" dirty="0" smtClean="0"/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b="1" dirty="0" err="1" smtClean="0">
                <a:latin typeface="Courier New"/>
                <a:cs typeface="Courier New"/>
              </a:rPr>
              <a:t>jal</a:t>
            </a:r>
            <a:r>
              <a:rPr lang="en-US" sz="4000" b="1" dirty="0" smtClean="0"/>
              <a:t> </a:t>
            </a:r>
            <a:r>
              <a:rPr lang="en-US" sz="4000" dirty="0" smtClean="0"/>
              <a:t>call</a:t>
            </a:r>
            <a:endParaRPr lang="en-US" sz="4000" dirty="0" smtClean="0"/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 Restore </a:t>
            </a:r>
            <a:r>
              <a:rPr lang="en-US" sz="4000" dirty="0" smtClean="0"/>
              <a:t>values from stack.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924800" cy="4953000"/>
          </a:xfrm>
        </p:spPr>
        <p:txBody>
          <a:bodyPr/>
          <a:lstStyle/>
          <a:p>
            <a:r>
              <a:rPr lang="en-US" sz="3600" dirty="0"/>
              <a:t>Called with a 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dirty="0"/>
              <a:t>instruction,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returns </a:t>
            </a:r>
            <a:r>
              <a:rPr lang="en-US" sz="3600" dirty="0"/>
              <a:t>with a  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dirty="0"/>
              <a:t>Accepts up to 4 arguments </a:t>
            </a:r>
            <a:r>
              <a:rPr lang="en-US" sz="3600" dirty="0" smtClean="0"/>
              <a:t>in</a:t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a0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$a2</a:t>
            </a:r>
            <a:r>
              <a:rPr lang="en-US" sz="3600" b="1" dirty="0"/>
              <a:t> </a:t>
            </a:r>
            <a:r>
              <a:rPr lang="en-US" sz="3600" dirty="0"/>
              <a:t>and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$a3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dirty="0"/>
              <a:t>Return value is always in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$v0</a:t>
            </a:r>
            <a:r>
              <a:rPr lang="en-US" sz="3600" b="1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/>
              <a:t>and if necessary in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$v1</a:t>
            </a:r>
            <a:r>
              <a:rPr lang="en-US" sz="3600" dirty="0"/>
              <a:t>)</a:t>
            </a:r>
          </a:p>
          <a:p>
            <a:r>
              <a:rPr lang="en-US" sz="3600" dirty="0"/>
              <a:t>Must follow </a:t>
            </a:r>
            <a:r>
              <a:rPr lang="en-US" sz="3600" dirty="0">
                <a:solidFill>
                  <a:schemeClr val="accent1"/>
                </a:solidFill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sz="3600" dirty="0"/>
              <a:t>		So what are they</a:t>
            </a:r>
            <a:r>
              <a:rPr lang="en-US" sz="3600" dirty="0" smtClean="0"/>
              <a:t>? NEXT TIME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 New" pitchFamily="-65" charset="0"/>
              </a:rPr>
              <a:t>entry_label</a:t>
            </a:r>
            <a:r>
              <a:rPr lang="en-US" sz="2400" b="1" dirty="0">
                <a:latin typeface="Courier New" pitchFamily="-65" charset="0"/>
              </a:rPr>
              <a:t>: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-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save $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save other </a:t>
            </a:r>
            <a:r>
              <a:rPr lang="en-US" sz="2400" b="1" dirty="0" err="1">
                <a:latin typeface="Courier New" pitchFamily="-65" charset="0"/>
              </a:rPr>
              <a:t>regs</a:t>
            </a:r>
            <a:r>
              <a:rPr lang="en-US" sz="2400" b="1" dirty="0">
                <a:latin typeface="Courier New" pitchFamily="-65" charset="0"/>
              </a:rPr>
              <a:t> if need be</a:t>
            </a:r>
            <a:r>
              <a:rPr lang="en-US" sz="2400" b="1" i="1" dirty="0">
                <a:latin typeface="Courier New" pitchFamily="-65" charset="0"/>
              </a:rPr>
              <a:t>		</a:t>
            </a:r>
            <a:r>
              <a:rPr lang="en-US" sz="2400" i="1" dirty="0">
                <a:latin typeface="Courier New" pitchFamily="-65" charset="0"/>
              </a:rPr>
              <a:t> </a:t>
            </a:r>
            <a:r>
              <a:rPr lang="en-US" sz="2400" i="1" dirty="0" smtClean="0">
                <a:latin typeface="Courier New" pitchFamily="-65" charset="0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.. </a:t>
            </a:r>
            <a:r>
              <a:rPr lang="en-US" sz="2400" dirty="0">
                <a:latin typeface="Courier New" pitchFamily="-65" charset="0"/>
              </a:rPr>
              <a:t>  </a:t>
            </a: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 New" pitchFamily="-65" charset="0"/>
              </a:rPr>
              <a:t>restore other </a:t>
            </a:r>
            <a:r>
              <a:rPr lang="en-US" sz="2400" b="1" dirty="0" err="1">
                <a:latin typeface="Courier New" pitchFamily="-65" charset="0"/>
              </a:rPr>
              <a:t>regs</a:t>
            </a:r>
            <a:r>
              <a:rPr lang="en-US" sz="2400" b="1" dirty="0">
                <a:latin typeface="Courier New" pitchFamily="-65" charset="0"/>
              </a:rPr>
              <a:t> if need be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restore $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> 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 New" pitchFamily="-65" charset="0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61853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788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6287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562600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	$0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zero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$</a:t>
            </a:r>
            <a:r>
              <a:rPr lang="en-US" sz="2400" dirty="0"/>
              <a:t>1		$at</a:t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	$2-$3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v0-$v1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4-$7</a:t>
            </a: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>
                <a:solidFill>
                  <a:schemeClr val="accent2"/>
                </a:solidFill>
              </a:rPr>
              <a:t>$a0-$a3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</a:rPr>
              <a:t>15	</a:t>
            </a:r>
            <a:r>
              <a:rPr lang="en-US" sz="2400" dirty="0" smtClean="0">
                <a:solidFill>
                  <a:schemeClr val="accent2"/>
                </a:solidFill>
              </a:rPr>
              <a:t>$</a:t>
            </a:r>
            <a:r>
              <a:rPr lang="en-US" sz="2400" dirty="0">
                <a:solidFill>
                  <a:schemeClr val="accent2"/>
                </a:solidFill>
              </a:rPr>
              <a:t>t0-$t7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16-$23	$s0-$s7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	$26-27</a:t>
            </a:r>
            <a:r>
              <a:rPr lang="en-US" sz="2400" dirty="0" smtClean="0"/>
              <a:t>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/>
              <a:t>Global Pointer			$28</a:t>
            </a:r>
            <a:r>
              <a:rPr lang="en-US" sz="2400" dirty="0" smtClean="0"/>
              <a:t>		</a:t>
            </a:r>
            <a:r>
              <a:rPr lang="en-US" sz="2400" dirty="0"/>
              <a:t>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	$29</a:t>
            </a: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>
                <a:solidFill>
                  <a:schemeClr val="accent2"/>
                </a:solidFill>
              </a:rPr>
              <a:t>$sp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	$30</a:t>
            </a:r>
            <a:r>
              <a:rPr lang="en-US" sz="2400" dirty="0" smtClean="0"/>
              <a:t>		</a:t>
            </a:r>
            <a:r>
              <a:rPr lang="en-US" sz="2400" dirty="0"/>
              <a:t>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	$31</a:t>
            </a: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>
                <a:solidFill>
                  <a:schemeClr val="accent2"/>
                </a:solidFill>
              </a:rPr>
              <a:t>$</a:t>
            </a:r>
            <a:r>
              <a:rPr lang="en-US" sz="2400" dirty="0" err="1" smtClean="0">
                <a:solidFill>
                  <a:schemeClr val="accent2"/>
                </a:solidFill>
              </a:rPr>
              <a:t>ra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Already discussed                     </a:t>
            </a:r>
            <a:r>
              <a:rPr lang="en-US" sz="2400" dirty="0" smtClean="0">
                <a:solidFill>
                  <a:schemeClr val="accent1"/>
                </a:solidFill>
              </a:rPr>
              <a:t>New</a:t>
            </a:r>
            <a:r>
              <a:rPr lang="en-US" sz="2400" dirty="0" smtClean="0">
                <a:solidFill>
                  <a:schemeClr val="accent2"/>
                </a:solidFill>
              </a:rPr>
              <a:t>                      </a:t>
            </a:r>
            <a:r>
              <a:rPr lang="en-US" sz="2400" dirty="0" smtClean="0"/>
              <a:t>Not yet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endParaRPr lang="en-US" sz="2400" dirty="0" smtClean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</a:t>
            </a:r>
            <a:r>
              <a:rPr lang="en-US" sz="2400" dirty="0" smtClean="0"/>
              <a:t> </a:t>
            </a:r>
            <a:r>
              <a:rPr lang="en-US" sz="2400" dirty="0" smtClean="0"/>
              <a:t>MIPS </a:t>
            </a:r>
            <a:r>
              <a:rPr lang="en-US" sz="2400" dirty="0" smtClean="0"/>
              <a:t>green sheet)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Inequalities in MIPS (1/4)</a:t>
            </a:r>
            <a:endParaRPr lang="en-US" dirty="0"/>
          </a:p>
        </p:txBody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Until now, we’ve only tested equalities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/>
                <a:cs typeface="Courier New"/>
              </a:rPr>
              <a:t>==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/>
                <a:cs typeface="Courier New"/>
              </a:rPr>
              <a:t>!=</a:t>
            </a:r>
            <a:r>
              <a:rPr lang="en-US" dirty="0" smtClean="0"/>
              <a:t> in C).  General programs need to test </a:t>
            </a:r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  <a:r>
              <a:rPr lang="en-US" dirty="0" smtClean="0"/>
              <a:t> as well.</a:t>
            </a:r>
          </a:p>
          <a:p>
            <a:r>
              <a:rPr lang="en-US" dirty="0" smtClean="0"/>
              <a:t>Introduce MIPS Inequality Instruction:</a:t>
            </a:r>
          </a:p>
          <a:p>
            <a:pPr lvl="1"/>
            <a:r>
              <a:rPr lang="en-US" dirty="0" smtClean="0"/>
              <a:t>“Set on Less Than”</a:t>
            </a:r>
          </a:p>
          <a:p>
            <a:pPr lvl="1"/>
            <a:r>
              <a:rPr lang="en-US" dirty="0" smtClean="0"/>
              <a:t>Syntax:        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reg1,reg2,reg3</a:t>
            </a:r>
          </a:p>
          <a:p>
            <a:pPr lvl="1"/>
            <a:r>
              <a:rPr lang="en-US" dirty="0" smtClean="0"/>
              <a:t>Meaning: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if (reg2 &lt; reg3) </a:t>
            </a:r>
            <a:b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		reg1 = 1; </a:t>
            </a:r>
            <a:b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	else reg1 = 0; </a:t>
            </a:r>
          </a:p>
          <a:p>
            <a:pPr lvl="1">
              <a:buNone/>
            </a:pPr>
            <a:r>
              <a:rPr lang="en-US" dirty="0" smtClean="0"/>
              <a:t>    “set” means “change to 1”, </a:t>
            </a:r>
            <a:br>
              <a:rPr lang="en-US" dirty="0" smtClean="0"/>
            </a:br>
            <a:r>
              <a:rPr lang="en-US" dirty="0" smtClean="0"/>
              <a:t>“reset” means “change to 0”.</a:t>
            </a:r>
            <a:endParaRPr lang="en-US" dirty="0"/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2895600" y="3962400"/>
            <a:ext cx="40632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pitchFamily="-65" charset="0"/>
              </a:rPr>
              <a:t>reg1 = (reg2 &lt; reg3);</a:t>
            </a:r>
          </a:p>
        </p:txBody>
      </p:sp>
      <p:sp>
        <p:nvSpPr>
          <p:cNvPr id="1921029" name="Rectangle 5"/>
          <p:cNvSpPr>
            <a:spLocks noChangeArrowheads="1"/>
          </p:cNvSpPr>
          <p:nvPr/>
        </p:nvSpPr>
        <p:spPr bwMode="auto">
          <a:xfrm>
            <a:off x="1223962" y="4495800"/>
            <a:ext cx="3581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1030" name="AutoShape 6"/>
          <p:cNvSpPr>
            <a:spLocks noChangeArrowheads="1"/>
          </p:cNvSpPr>
          <p:nvPr/>
        </p:nvSpPr>
        <p:spPr bwMode="auto">
          <a:xfrm>
            <a:off x="4818005" y="4585854"/>
            <a:ext cx="2689441" cy="1039356"/>
          </a:xfrm>
          <a:prstGeom prst="leftArrow">
            <a:avLst>
              <a:gd name="adj1" fmla="val 50000"/>
              <a:gd name="adj2" fmla="val 6921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Corbel"/>
              </a:rPr>
              <a:t>Same 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3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$at</a:t>
            </a:r>
            <a:r>
              <a:rPr lang="en-US"/>
              <a:t>: may be used by the assembler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$k0-$k1</a:t>
            </a:r>
            <a:r>
              <a:rPr lang="en-US"/>
              <a:t>: may be used by the OS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 b="1"/>
              <a:t>,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/>
              <a:t>: don’t worry about them</a:t>
            </a:r>
          </a:p>
          <a:p>
            <a:r>
              <a:rPr lang="en-US"/>
              <a:t>Note: Feel free to read up on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/>
              <a:t> and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 b="1"/>
              <a:t> </a:t>
            </a:r>
            <a:r>
              <a:rPr lang="en-US"/>
              <a:t>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b="1" dirty="0">
                <a:solidFill>
                  <a:schemeClr val="accent2"/>
                </a:solidFill>
                <a:latin typeface="+mj-lt"/>
                <a:cs typeface=""/>
              </a:rPr>
              <a:t>$a0 </a:t>
            </a:r>
            <a:r>
              <a:rPr lang="en-US" sz="2600" dirty="0">
                <a:solidFill>
                  <a:schemeClr val="accent2"/>
                </a:solidFill>
              </a:rPr>
              <a:t>to 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$a1</a:t>
            </a:r>
            <a:r>
              <a:rPr lang="en-US" sz="2600" b="1" dirty="0">
                <a:latin typeface="+mj-lt"/>
              </a:rPr>
              <a:t> </a:t>
            </a:r>
            <a:r>
              <a:rPr lang="en-US" sz="2600" dirty="0"/>
              <a:t>(&amp; then not store </a:t>
            </a:r>
            <a:r>
              <a:rPr lang="en-US" sz="2600" dirty="0">
                <a:latin typeface="Courier New" pitchFamily="-65" charset="0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 New" pitchFamily="-65" charset="0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>
                <a:latin typeface="Courier New" pitchFamily="-65" charset="0"/>
              </a:rPr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$a0 </a:t>
            </a:r>
            <a:r>
              <a:rPr lang="en-US" sz="2600" dirty="0">
                <a:solidFill>
                  <a:schemeClr val="accent2"/>
                </a:solidFill>
              </a:rPr>
              <a:t>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$</a:t>
            </a:r>
            <a:r>
              <a:rPr lang="en-US" sz="2600" b="1" dirty="0" err="1">
                <a:solidFill>
                  <a:schemeClr val="accent2"/>
                </a:solidFill>
                <a:latin typeface="+mj-lt"/>
              </a:rPr>
              <a:t>ra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600" dirty="0">
                <a:solidFill>
                  <a:schemeClr val="accent2"/>
                </a:solidFill>
              </a:rPr>
              <a:t>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int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fact(int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n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){</a:t>
            </a:r>
          </a:p>
          <a:p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if(n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== 0) return 1; else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return(n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*fact(n-1));}</a:t>
            </a:r>
            <a:endParaRPr lang="en-US" sz="2000" b="1" dirty="0">
              <a:solidFill>
                <a:srgbClr val="FFFF00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91400" cy="762000"/>
          </a:xfrm>
        </p:spPr>
        <p:txBody>
          <a:bodyPr/>
          <a:lstStyle/>
          <a:p>
            <a:r>
              <a:rPr lang="en-US" dirty="0"/>
              <a:t>Peer </a:t>
            </a:r>
            <a:r>
              <a:rPr lang="en-US" dirty="0" smtClean="0"/>
              <a:t>Instruction </a:t>
            </a:r>
            <a:r>
              <a:rPr lang="en-US" dirty="0" smtClean="0">
                <a:solidFill>
                  <a:schemeClr val="accent1"/>
                </a:solidFill>
              </a:rPr>
              <a:t>Answer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b="1" dirty="0">
                <a:solidFill>
                  <a:schemeClr val="accent2"/>
                </a:solidFill>
                <a:latin typeface="+mj-lt"/>
                <a:cs typeface=""/>
              </a:rPr>
              <a:t>$a0 </a:t>
            </a:r>
            <a:r>
              <a:rPr lang="en-US" sz="2600" dirty="0">
                <a:solidFill>
                  <a:schemeClr val="accent2"/>
                </a:solidFill>
              </a:rPr>
              <a:t>to 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$a1</a:t>
            </a:r>
            <a:r>
              <a:rPr lang="en-US" sz="2600" b="1" dirty="0">
                <a:latin typeface="+mj-lt"/>
              </a:rPr>
              <a:t> </a:t>
            </a:r>
            <a:r>
              <a:rPr lang="en-US" sz="2600" dirty="0"/>
              <a:t>(&amp; then not store </a:t>
            </a:r>
            <a:r>
              <a:rPr lang="en-US" sz="2600" dirty="0">
                <a:latin typeface="Courier New" pitchFamily="-65" charset="0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 New" pitchFamily="-65" charset="0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>
                <a:latin typeface="Courier New" pitchFamily="-65" charset="0"/>
              </a:rPr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$a0 </a:t>
            </a:r>
            <a:r>
              <a:rPr lang="en-US" sz="2600" dirty="0">
                <a:solidFill>
                  <a:schemeClr val="accent2"/>
                </a:solidFill>
              </a:rPr>
              <a:t>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$</a:t>
            </a:r>
            <a:r>
              <a:rPr lang="en-US" sz="2600" b="1" dirty="0" err="1">
                <a:solidFill>
                  <a:schemeClr val="accent2"/>
                </a:solidFill>
                <a:latin typeface="+mj-lt"/>
              </a:rPr>
              <a:t>ra</a:t>
            </a:r>
            <a:r>
              <a:rPr lang="en-US" sz="26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600" dirty="0">
                <a:solidFill>
                  <a:schemeClr val="accent2"/>
                </a:solidFill>
              </a:rPr>
              <a:t>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int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fact(int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n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){</a:t>
            </a:r>
          </a:p>
          <a:p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if(n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 == 0) return 1; else </a:t>
            </a:r>
            <a:r>
              <a:rPr lang="en-US" sz="2200" b="1" dirty="0" err="1">
                <a:solidFill>
                  <a:srgbClr val="FFFF00"/>
                </a:solidFill>
                <a:latin typeface="Courier New" pitchFamily="-65" charset="0"/>
              </a:rPr>
              <a:t>return(n</a:t>
            </a:r>
            <a:r>
              <a:rPr lang="en-US" sz="2200" b="1" dirty="0">
                <a:solidFill>
                  <a:srgbClr val="FFFF00"/>
                </a:solidFill>
                <a:latin typeface="Courier New" pitchFamily="-65" charset="0"/>
              </a:rPr>
              <a:t>*fact(n-1));}</a:t>
            </a:r>
            <a:endParaRPr lang="en-US" sz="2000" b="1" dirty="0">
              <a:solidFill>
                <a:srgbClr val="FFFF00"/>
              </a:solidFill>
              <a:latin typeface="Courier New" pitchFamily="-65" charset="0"/>
            </a:endParaRPr>
          </a:p>
        </p:txBody>
      </p:sp>
      <p:sp>
        <p:nvSpPr>
          <p:cNvPr id="6" name="AutoShape 1030"/>
          <p:cNvSpPr>
            <a:spLocks noChangeArrowheads="1"/>
          </p:cNvSpPr>
          <p:nvPr/>
        </p:nvSpPr>
        <p:spPr bwMode="auto">
          <a:xfrm>
            <a:off x="7543800" y="4038601"/>
            <a:ext cx="1371600" cy="38100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3880"/>
            <a:ext cx="8382000" cy="5172075"/>
          </a:xfrm>
        </p:spPr>
        <p:txBody>
          <a:bodyPr/>
          <a:lstStyle/>
          <a:p>
            <a:r>
              <a:rPr lang="en-US" sz="2400" dirty="0" smtClean="0"/>
              <a:t>In order to help the </a:t>
            </a:r>
            <a:r>
              <a:rPr lang="en-US" sz="2400" dirty="0" smtClean="0">
                <a:solidFill>
                  <a:schemeClr val="accent1"/>
                </a:solidFill>
              </a:rPr>
              <a:t>conditional branches</a:t>
            </a:r>
            <a:r>
              <a:rPr lang="en-US" sz="2400" dirty="0" smtClean="0"/>
              <a:t> make decisions concerning inequalities, we introduce a single instruction: “Set on Less Than” called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sz="2400" dirty="0" smtClean="0"/>
              <a:t>Functions </a:t>
            </a:r>
            <a:r>
              <a:rPr lang="en-US" sz="2400" dirty="0"/>
              <a:t>called with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dirty="0"/>
              <a:t>, return with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400" dirty="0"/>
              <a:t>.</a:t>
            </a:r>
          </a:p>
          <a:p>
            <a:r>
              <a:rPr lang="en-US" sz="2400" dirty="0"/>
              <a:t>The stack is your friend: Use it to save anything you need.  Just</a:t>
            </a:r>
            <a:r>
              <a:rPr lang="en-US" sz="2400" dirty="0" smtClean="0"/>
              <a:t> leave </a:t>
            </a:r>
            <a:r>
              <a:rPr lang="en-US" sz="2400" dirty="0"/>
              <a:t>it the way you found </a:t>
            </a:r>
            <a:r>
              <a:rPr lang="en-US" sz="2400" dirty="0" smtClean="0"/>
              <a:t>it!</a:t>
            </a:r>
          </a:p>
          <a:p>
            <a:r>
              <a:rPr lang="en-US" sz="2400" dirty="0"/>
              <a:t>Instructions we know so </a:t>
            </a:r>
            <a:r>
              <a:rPr lang="en-US" sz="24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400" dirty="0"/>
              <a:t>Registers we know so </a:t>
            </a:r>
            <a:r>
              <a:rPr lang="en-US" sz="24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1138"/>
            <a:ext cx="8763000" cy="855662"/>
          </a:xfrm>
        </p:spPr>
        <p:txBody>
          <a:bodyPr/>
          <a:lstStyle/>
          <a:p>
            <a:r>
              <a:rPr lang="en-US" dirty="0"/>
              <a:t>“And in </a:t>
            </a:r>
            <a:r>
              <a:rPr lang="en-US" dirty="0" smtClean="0"/>
              <a:t>Conclusion to the conclusion…</a:t>
            </a:r>
            <a:r>
              <a:rPr lang="en-US" dirty="0"/>
              <a:t>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34881"/>
            <a:ext cx="8001000" cy="4203919"/>
          </a:xfrm>
        </p:spPr>
        <p:txBody>
          <a:bodyPr anchor="ctr"/>
          <a:lstStyle/>
          <a:p>
            <a:pPr algn="ctr">
              <a:buNone/>
            </a:pPr>
            <a:r>
              <a:rPr lang="en-US" sz="5400" dirty="0" smtClean="0"/>
              <a:t>We are 1/4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of the way done!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9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9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9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885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6448" cy="777240"/>
          </a:xfrm>
        </p:spPr>
        <p:txBody>
          <a:bodyPr/>
          <a:lstStyle/>
          <a:p>
            <a:r>
              <a:rPr lang="en-US" b="1" dirty="0" smtClean="0"/>
              <a:t>Bonus Slides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838200"/>
          </a:xfrm>
        </p:spPr>
        <p:txBody>
          <a:bodyPr/>
          <a:lstStyle/>
          <a:p>
            <a:r>
              <a:rPr lang="en-US" dirty="0"/>
              <a:t>Example: The C Switch Statement (1/3)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34657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/>
              <a:t>Choose among four alternatives depending on whether </a:t>
            </a:r>
            <a:r>
              <a:rPr lang="en-US" sz="2800" dirty="0" err="1">
                <a:latin typeface="Courier New" pitchFamily="-65" charset="0"/>
              </a:rPr>
              <a:t>k</a:t>
            </a:r>
            <a:r>
              <a:rPr lang="en-US" sz="2800" dirty="0"/>
              <a:t> has the value 0, 1, 2 or 3.  Compile this C code: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600" b="1" dirty="0">
                <a:latin typeface="Courier New" pitchFamily="-65" charset="0"/>
              </a:rPr>
              <a:t>switch (</a:t>
            </a:r>
            <a:r>
              <a:rPr lang="en-US" sz="2600" b="1" dirty="0" err="1">
                <a:latin typeface="Courier New" pitchFamily="-65" charset="0"/>
              </a:rPr>
              <a:t>k</a:t>
            </a:r>
            <a:r>
              <a:rPr lang="en-US" sz="2600" b="1" dirty="0">
                <a:latin typeface="Courier New" pitchFamily="-65" charset="0"/>
              </a:rPr>
              <a:t>) {</a:t>
            </a:r>
            <a:br>
              <a:rPr lang="en-US" sz="2600" b="1" dirty="0">
                <a:latin typeface="Courier New" pitchFamily="-65" charset="0"/>
              </a:rPr>
            </a:br>
            <a:r>
              <a:rPr lang="en-US" sz="2600" b="1" dirty="0">
                <a:latin typeface="Courier New" pitchFamily="-65" charset="0"/>
              </a:rPr>
              <a:t> case 0: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i+j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=0 */</a:t>
            </a:r>
            <a:b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b="1" dirty="0">
                <a:latin typeface="Courier New" pitchFamily="-65" charset="0"/>
              </a:rPr>
              <a:t>case 1: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g+h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=1 */</a:t>
            </a:r>
            <a:b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b="1" dirty="0">
                <a:latin typeface="Courier New" pitchFamily="-65" charset="0"/>
              </a:rPr>
              <a:t>case 2: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g</a:t>
            </a:r>
            <a:r>
              <a:rPr lang="en-US" sz="2600" b="1" dirty="0">
                <a:latin typeface="Courier New" pitchFamily="-65" charset="0"/>
              </a:rPr>
              <a:t>–</a:t>
            </a:r>
            <a:r>
              <a:rPr lang="en-US" sz="2600" b="1" dirty="0" err="1">
                <a:latin typeface="Courier New" pitchFamily="-65" charset="0"/>
              </a:rPr>
              <a:t>h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=2 */</a:t>
            </a:r>
            <a:r>
              <a:rPr lang="en-US" sz="2600" b="1" dirty="0">
                <a:latin typeface="Courier New" pitchFamily="-65" charset="0"/>
              </a:rPr>
              <a:t/>
            </a:r>
            <a:br>
              <a:rPr lang="en-US" sz="2600" b="1" dirty="0">
                <a:latin typeface="Courier New" pitchFamily="-65" charset="0"/>
              </a:rPr>
            </a:br>
            <a:r>
              <a:rPr lang="en-US" sz="2600" b="1" dirty="0">
                <a:latin typeface="Courier New" pitchFamily="-65" charset="0"/>
              </a:rPr>
              <a:t> case 3: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i</a:t>
            </a:r>
            <a:r>
              <a:rPr lang="en-US" sz="2600" b="1" dirty="0">
                <a:latin typeface="Courier New" pitchFamily="-65" charset="0"/>
              </a:rPr>
              <a:t>–</a:t>
            </a:r>
            <a:r>
              <a:rPr lang="en-US" sz="2600" b="1" dirty="0" err="1">
                <a:latin typeface="Courier New" pitchFamily="-65" charset="0"/>
              </a:rPr>
              <a:t>j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=3 */</a:t>
            </a:r>
            <a:b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>
                <a:latin typeface="Courier New" pitchFamily="-65" charset="0"/>
              </a:rPr>
              <a:t>}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5035550"/>
          </a:xfrm>
        </p:spPr>
        <p:txBody>
          <a:bodyPr/>
          <a:lstStyle/>
          <a:p>
            <a:r>
              <a:rPr lang="en-US" dirty="0"/>
              <a:t>This is complicated, so </a:t>
            </a:r>
            <a:r>
              <a:rPr lang="en-US" dirty="0">
                <a:solidFill>
                  <a:schemeClr val="accent1"/>
                </a:solidFill>
              </a:rPr>
              <a:t>simplify</a:t>
            </a:r>
            <a:r>
              <a:rPr lang="en-US" dirty="0"/>
              <a:t>.</a:t>
            </a:r>
          </a:p>
          <a:p>
            <a:r>
              <a:rPr lang="en-US" dirty="0"/>
              <a:t>Rewrite it as a chain of if-else statements, which we already know how to compile: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==0)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i+j</a:t>
            </a:r>
            <a:r>
              <a:rPr lang="en-US" b="1" dirty="0">
                <a:latin typeface="Courier New" pitchFamily="-65" charset="0"/>
              </a:rPr>
              <a:t>; 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 else </a:t>
            </a: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==1)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g+h</a:t>
            </a:r>
            <a:r>
              <a:rPr lang="en-US" b="1" dirty="0">
                <a:latin typeface="Courier New" pitchFamily="-65" charset="0"/>
              </a:rPr>
              <a:t>; 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   else </a:t>
            </a: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==2)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–</a:t>
            </a:r>
            <a:r>
              <a:rPr lang="en-US" b="1" dirty="0" err="1">
                <a:latin typeface="Courier New" pitchFamily="-65" charset="0"/>
              </a:rPr>
              <a:t>h</a:t>
            </a:r>
            <a:r>
              <a:rPr lang="en-US" b="1" dirty="0">
                <a:latin typeface="Courier New" pitchFamily="-65" charset="0"/>
              </a:rPr>
              <a:t>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     else </a:t>
            </a: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==3)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–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b="1" dirty="0">
                <a:latin typeface="Courier New" pitchFamily="-65" charset="0"/>
              </a:rPr>
              <a:t>;</a:t>
            </a:r>
          </a:p>
          <a:p>
            <a:r>
              <a:rPr lang="en-US" dirty="0"/>
              <a:t>Use this mapping: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latin typeface="Courier New" pitchFamily="-65" charset="0"/>
              </a:rPr>
              <a:t>f:$s0, g:$s1, h:$s2,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i:$s3, j:$s4, k:$s5</a:t>
            </a:r>
            <a:endParaRPr lang="en-US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838200"/>
          </a:xfrm>
        </p:spPr>
        <p:txBody>
          <a:bodyPr/>
          <a:lstStyle/>
          <a:p>
            <a:r>
              <a:rPr lang="en-US" dirty="0"/>
              <a:t>Example: The C Switch Statement </a:t>
            </a:r>
            <a:r>
              <a:rPr lang="en-US" dirty="0" smtClean="0"/>
              <a:t>(2/</a:t>
            </a:r>
            <a:r>
              <a:rPr lang="en-US" dirty="0"/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4978400"/>
          </a:xfrm>
        </p:spPr>
        <p:txBody>
          <a:bodyPr/>
          <a:lstStyle/>
          <a:p>
            <a:r>
              <a:rPr lang="en-US" sz="2800" dirty="0"/>
              <a:t>Final compiled MIPS </a:t>
            </a:r>
            <a:r>
              <a:rPr lang="en-US" sz="2800" dirty="0" smtClean="0"/>
              <a:t>code: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smtClean="0"/>
              <a:t>   </a:t>
            </a:r>
            <a:r>
              <a:rPr lang="en-US" sz="2000" b="1" dirty="0" err="1" smtClean="0">
                <a:latin typeface="Courier New" pitchFamily="-65" charset="0"/>
              </a:rPr>
              <a:t>bne</a:t>
            </a:r>
            <a:r>
              <a:rPr lang="en-US" sz="2000" b="1" dirty="0" smtClean="0">
                <a:latin typeface="Courier New" pitchFamily="-65" charset="0"/>
              </a:rPr>
              <a:t> </a:t>
            </a:r>
            <a:r>
              <a:rPr lang="en-US" sz="2000" b="1" dirty="0">
                <a:latin typeface="Courier New" pitchFamily="-65" charset="0"/>
              </a:rPr>
              <a:t>$s5,$0,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L1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smtClean="0">
                <a:latin typeface="Courier New" pitchFamily="-65" charset="0"/>
              </a:rPr>
              <a:t>   </a:t>
            </a:r>
            <a:r>
              <a:rPr lang="en-US" sz="20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!=0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i="1" dirty="0">
                <a:latin typeface="Courier New" pitchFamily="-65" charset="0"/>
              </a:rPr>
              <a:t>    </a:t>
            </a:r>
            <a:r>
              <a:rPr lang="en-US" sz="2000" b="1" dirty="0">
                <a:latin typeface="Courier New" pitchFamily="-65" charset="0"/>
              </a:rPr>
              <a:t>add  $s0,$s3,$s4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==0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i+j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j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L1: </a:t>
            </a:r>
            <a:r>
              <a:rPr lang="en-US" sz="2000" b="1" dirty="0" err="1">
                <a:latin typeface="Courier New" pitchFamily="-65" charset="0"/>
              </a:rPr>
              <a:t>addi</a:t>
            </a:r>
            <a:r>
              <a:rPr lang="en-US" sz="2000" b="1" dirty="0">
                <a:latin typeface="Courier New" pitchFamily="-65" charset="0"/>
              </a:rPr>
              <a:t> $t0,$s5,-1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$t0=k-1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bne</a:t>
            </a:r>
            <a:r>
              <a:rPr lang="en-US" sz="2000" b="1" dirty="0">
                <a:latin typeface="Courier New" pitchFamily="-65" charset="0"/>
              </a:rPr>
              <a:t>  $t0,$0,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L2</a:t>
            </a:r>
            <a:r>
              <a:rPr lang="en-US" sz="2000" b="1" dirty="0">
                <a:latin typeface="Courier New" pitchFamily="-65" charset="0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!=1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i="1" dirty="0">
                <a:latin typeface="Courier New" pitchFamily="-65" charset="0"/>
              </a:rPr>
              <a:t>    </a:t>
            </a:r>
            <a:r>
              <a:rPr lang="en-US" sz="2000" b="1" dirty="0">
                <a:latin typeface="Courier New" pitchFamily="-65" charset="0"/>
              </a:rPr>
              <a:t>add  $s0,$s1,$s2</a:t>
            </a:r>
            <a:r>
              <a:rPr lang="en-US" sz="2000" b="1" i="1" dirty="0">
                <a:latin typeface="Courier New" pitchFamily="-65" charset="0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==1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g+h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j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Exit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    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L2: </a:t>
            </a:r>
            <a:r>
              <a:rPr lang="en-US" sz="2000" b="1" dirty="0" err="1">
                <a:latin typeface="Courier New" pitchFamily="-65" charset="0"/>
              </a:rPr>
              <a:t>addi</a:t>
            </a:r>
            <a:r>
              <a:rPr lang="en-US" sz="2000" b="1" dirty="0">
                <a:latin typeface="Courier New" pitchFamily="-65" charset="0"/>
              </a:rPr>
              <a:t> $t0,$s5,-2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$t0=k-2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bne</a:t>
            </a:r>
            <a:r>
              <a:rPr lang="en-US" sz="2000" b="1" dirty="0">
                <a:latin typeface="Courier New" pitchFamily="-65" charset="0"/>
              </a:rPr>
              <a:t>  $t0,$0,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L3</a:t>
            </a:r>
            <a:r>
              <a:rPr lang="en-US" sz="2000" b="1" dirty="0">
                <a:latin typeface="Courier New" pitchFamily="-65" charset="0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!=2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i="1" dirty="0">
                <a:latin typeface="Courier New" pitchFamily="-65" charset="0"/>
              </a:rPr>
              <a:t>    </a:t>
            </a:r>
            <a:r>
              <a:rPr lang="en-US" sz="2000" b="1" dirty="0">
                <a:latin typeface="Courier New" pitchFamily="-65" charset="0"/>
              </a:rPr>
              <a:t>sub  $s0,$s1,$s2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==2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g-h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j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Exit </a:t>
            </a:r>
            <a:r>
              <a:rPr lang="en-US" sz="2000" b="1" dirty="0">
                <a:latin typeface="Courier New" pitchFamily="-65" charset="0"/>
              </a:rPr>
              <a:t>   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L3: </a:t>
            </a:r>
            <a:r>
              <a:rPr lang="en-US" sz="2000" b="1" dirty="0" err="1">
                <a:latin typeface="Courier New" pitchFamily="-65" charset="0"/>
              </a:rPr>
              <a:t>addi</a:t>
            </a:r>
            <a:r>
              <a:rPr lang="en-US" sz="2000" b="1" dirty="0">
                <a:latin typeface="Courier New" pitchFamily="-65" charset="0"/>
              </a:rPr>
              <a:t> $t0,$s5,-3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$t0=k-3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bne</a:t>
            </a:r>
            <a:r>
              <a:rPr lang="en-US" sz="2000" b="1" dirty="0">
                <a:latin typeface="Courier New" pitchFamily="-65" charset="0"/>
              </a:rPr>
              <a:t>  $t0,$0,</a:t>
            </a: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Exit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!=3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sub  $s0,$s3,$s4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==3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i-j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FB0A10"/>
                </a:solidFill>
                <a:latin typeface="Courier New" pitchFamily="-65" charset="0"/>
              </a:rPr>
              <a:t>Exit:</a:t>
            </a:r>
            <a:endParaRPr lang="en-US" sz="2000" b="1" dirty="0">
              <a:solidFill>
                <a:srgbClr val="FB0A1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838200"/>
          </a:xfrm>
        </p:spPr>
        <p:txBody>
          <a:bodyPr/>
          <a:lstStyle/>
          <a:p>
            <a:r>
              <a:rPr lang="en-US" dirty="0"/>
              <a:t>Example: The C Switch Statement </a:t>
            </a:r>
            <a:r>
              <a:rPr lang="en-US" dirty="0" smtClean="0"/>
              <a:t>(3/</a:t>
            </a:r>
            <a:r>
              <a:rPr lang="en-US" dirty="0"/>
              <a:t>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170612" cy="474662"/>
          </a:xfrm>
        </p:spPr>
        <p:txBody>
          <a:bodyPr/>
          <a:lstStyle/>
          <a:p>
            <a:r>
              <a:rPr lang="en-US" dirty="0"/>
              <a:t>Inequalities in MIPS (2/4)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5410200"/>
          </a:xfrm>
        </p:spPr>
        <p:txBody>
          <a:bodyPr/>
          <a:lstStyle/>
          <a:p>
            <a:r>
              <a:rPr lang="en-US" sz="2800" dirty="0"/>
              <a:t>How do we use this? Compile by hand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if (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g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&lt;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h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)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goto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Less;</a:t>
            </a:r>
            <a:r>
              <a:rPr lang="en-US" sz="2800" b="1" dirty="0"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#g:$s0</a:t>
            </a:r>
            <a:r>
              <a:rPr lang="en-US" sz="2800" b="1" dirty="0">
                <a:solidFill>
                  <a:schemeClr val="bg2"/>
                </a:solidFill>
              </a:rPr>
              <a:t>, 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h:$s1</a:t>
            </a:r>
            <a:endParaRPr lang="en-US" sz="2800" b="1" dirty="0"/>
          </a:p>
          <a:p>
            <a:r>
              <a:rPr lang="en-US" sz="2800" dirty="0"/>
              <a:t>Answer: compiled MIPS code…</a:t>
            </a:r>
            <a:endParaRPr lang="en-US" sz="2800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	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h</a:t>
            </a:r>
            <a:r>
              <a:rPr lang="en-US" sz="2800" b="1" i="1" dirty="0" smtClean="0">
                <a:latin typeface="Courier New" pitchFamily="-65" charset="0"/>
              </a:rPr>
              <a:t>	</a:t>
            </a:r>
          </a:p>
          <a:p>
            <a:pPr>
              <a:buFont typeface="Times" pitchFamily="-65" charset="0"/>
              <a:buNone/>
            </a:pPr>
            <a:r>
              <a:rPr lang="en-US" sz="2800" b="1" i="1" dirty="0" smtClean="0">
                <a:latin typeface="Courier New" pitchFamily="-65" charset="0"/>
              </a:rPr>
              <a:t>					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$t0 =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 0 if 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&gt;=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h</a:t>
            </a:r>
            <a:r>
              <a:rPr lang="en-US" sz="2800" b="1" i="1" dirty="0" smtClean="0">
                <a:latin typeface="Courier New" pitchFamily="-65" charset="0"/>
              </a:rPr>
              <a:t/>
            </a:r>
            <a:br>
              <a:rPr lang="en-US" sz="2800" b="1" i="1" dirty="0" smtClean="0">
                <a:latin typeface="Courier New" pitchFamily="-65" charset="0"/>
              </a:rPr>
            </a:b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$t0,$0,Less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 Less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if $t0!=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0</a:t>
            </a:r>
            <a:endParaRPr lang="en-US" sz="2800" b="1" dirty="0" smtClean="0">
              <a:latin typeface="Courier New" pitchFamily="-65" charset="0"/>
            </a:endParaRPr>
          </a:p>
          <a:p>
            <a:r>
              <a:rPr lang="en-US" sz="2800" dirty="0"/>
              <a:t>Register </a:t>
            </a:r>
            <a:r>
              <a:rPr lang="en-US" sz="2800" b="1" dirty="0">
                <a:latin typeface="Courier New" pitchFamily="-65" charset="0"/>
              </a:rPr>
              <a:t>$0</a:t>
            </a:r>
            <a:r>
              <a:rPr lang="en-US" sz="2800" dirty="0"/>
              <a:t> always contains the value </a:t>
            </a:r>
            <a:r>
              <a:rPr lang="en-US" sz="2800" dirty="0">
                <a:latin typeface="Courier New" pitchFamily="-65" charset="0"/>
              </a:rPr>
              <a:t>0</a:t>
            </a:r>
            <a:r>
              <a:rPr lang="en-US" sz="2800" dirty="0"/>
              <a:t>, so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often use it for comparison after an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instruction.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  A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  <a:sym typeface="Wingdings" pitchFamily="-65" charset="2"/>
              </a:rPr>
              <a:t>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65" charset="0"/>
              </a:rPr>
              <a:t>bne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pair means </a:t>
            </a:r>
            <a:r>
              <a:rPr lang="en-US" sz="2800" b="1" dirty="0">
                <a:solidFill>
                  <a:schemeClr val="accent1"/>
                </a:solidFill>
                <a:latin typeface="Courier New" pitchFamily="-65" charset="0"/>
              </a:rPr>
              <a:t>if(… &lt; …)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65" charset="0"/>
              </a:rPr>
              <a:t>goto</a:t>
            </a:r>
            <a:r>
              <a:rPr lang="en-US" sz="2800" b="1" dirty="0">
                <a:solidFill>
                  <a:schemeClr val="accent1"/>
                </a:solidFill>
                <a:latin typeface="Courier New" pitchFamily="-65" charset="0"/>
              </a:rPr>
              <a:t>…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5561012" cy="474662"/>
          </a:xfrm>
        </p:spPr>
        <p:txBody>
          <a:bodyPr/>
          <a:lstStyle/>
          <a:p>
            <a:r>
              <a:rPr lang="en-US" dirty="0"/>
              <a:t>Inequalities in MIPS (3/4)</a:t>
            </a:r>
          </a:p>
        </p:txBody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548188"/>
          </a:xfrm>
        </p:spPr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we can implement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&lt;</a:t>
            </a:r>
            <a:r>
              <a:rPr lang="en-US" dirty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how do we implement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&gt;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≤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≥</a:t>
            </a:r>
            <a:r>
              <a:rPr lang="en-US" dirty="0"/>
              <a:t> ?</a:t>
            </a:r>
          </a:p>
          <a:p>
            <a:r>
              <a:rPr lang="en-US" dirty="0"/>
              <a:t>We could add 3 more instructions, but:</a:t>
            </a:r>
          </a:p>
          <a:p>
            <a:pPr lvl="1"/>
            <a:r>
              <a:rPr lang="en-US" dirty="0"/>
              <a:t>MIPS goal: </a:t>
            </a:r>
            <a:r>
              <a:rPr lang="en-US" dirty="0">
                <a:solidFill>
                  <a:schemeClr val="accent1"/>
                </a:solidFill>
              </a:rPr>
              <a:t>Simpler is Better</a:t>
            </a:r>
            <a:endParaRPr lang="en-US" dirty="0"/>
          </a:p>
          <a:p>
            <a:r>
              <a:rPr lang="en-US" dirty="0"/>
              <a:t>Can we implement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≤</a:t>
            </a:r>
            <a:r>
              <a:rPr lang="en-US" dirty="0"/>
              <a:t> in one or more instructions using just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branches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 New" pitchFamily="-65" charset="0"/>
              </a:rPr>
              <a:t>&gt;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 New" pitchFamily="-65" charset="0"/>
              </a:rPr>
              <a:t>≥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094412" cy="474662"/>
          </a:xfrm>
        </p:spPr>
        <p:txBody>
          <a:bodyPr/>
          <a:lstStyle/>
          <a:p>
            <a:r>
              <a:rPr lang="en-US" dirty="0"/>
              <a:t>Inequalities in MIPS (4/4)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18 VAG Rounded Thin   55390"/>
                <a:ea typeface="ＭＳ Ｐゴシック" charset="-128"/>
                <a:cs typeface="ＭＳ Ｐゴシック" charset="-128"/>
              </a:rPr>
              <a:t>Lets compile this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by hand: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if 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&gt;=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)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goto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Less;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#g:$s0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h:$s1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Answer: compiled MIPS code…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65" charset="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Times" pitchFamily="-65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slt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$t0,$s0,$s1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# $t0 = 1 if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g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&lt;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h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	</a:t>
            </a:r>
          </a:p>
          <a:p>
            <a:pPr marL="411163" lvl="0" indent="-342900" eaLnBrk="0" hangingPunc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					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# $t0 = 0 if 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g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&gt;=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h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</a:b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beq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$t0,$0,Less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#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goto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 less if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-65" charset="0"/>
                <a:ea typeface="ＭＳ Ｐゴシック" charset="-128"/>
                <a:cs typeface="ＭＳ Ｐゴシック" charset="-128"/>
              </a:rPr>
              <a:t>g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&gt;=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  <a:ea typeface="ＭＳ Ｐゴシック" charset="-128"/>
                <a:cs typeface="ＭＳ Ｐゴシック" charset="-128"/>
              </a:rPr>
              <a:t>h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65" charset="0"/>
              <a:ea typeface="ＭＳ Ｐゴシック" charset="-128"/>
              <a:cs typeface="ＭＳ Ｐゴシック" charset="-128"/>
            </a:endParaRPr>
          </a:p>
          <a:p>
            <a:pPr marL="411163" lvl="0" indent="-342900" eaLnBrk="0" hangingPunct="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3600" dirty="0" smtClean="0">
                <a:solidFill>
                  <a:prstClr val="white"/>
                </a:solidFill>
                <a:latin typeface="18 VAG Rounded Thin   55390"/>
                <a:ea typeface="ＭＳ Ｐゴシック" charset="-128"/>
                <a:cs typeface="ＭＳ Ｐゴシック" charset="-128"/>
              </a:rPr>
              <a:t>Two independent variations possible:</a:t>
            </a:r>
          </a:p>
          <a:p>
            <a:pPr marL="739775" lvl="1" indent="-285750" eaLnBrk="0" hangingPunct="0">
              <a:spcBef>
                <a:spcPct val="20000"/>
              </a:spcBef>
              <a:buSzPct val="90000"/>
            </a:pPr>
            <a:r>
              <a:rPr lang="en-US" sz="3200" dirty="0" smtClean="0">
                <a:solidFill>
                  <a:srgbClr val="FFE39D"/>
                </a:solidFill>
                <a:latin typeface="18 VAG Rounded Light   02390"/>
                <a:ea typeface="ＭＳ Ｐゴシック" charset="-128"/>
              </a:rPr>
              <a:t>Use </a:t>
            </a:r>
            <a:r>
              <a:rPr lang="en-US" sz="2600" b="1" dirty="0" err="1" smtClean="0">
                <a:solidFill>
                  <a:srgbClr val="FFE39D"/>
                </a:solidFill>
                <a:latin typeface="Courier New" pitchFamily="-65" charset="0"/>
                <a:ea typeface="ＭＳ Ｐゴシック" charset="-128"/>
              </a:rPr>
              <a:t>slt</a:t>
            </a:r>
            <a:r>
              <a:rPr lang="en-US" sz="2600" b="1" dirty="0" smtClean="0">
                <a:solidFill>
                  <a:srgbClr val="FFE39D"/>
                </a:solidFill>
                <a:latin typeface="Courier New" pitchFamily="-65" charset="0"/>
                <a:ea typeface="ＭＳ Ｐゴシック" charset="-128"/>
              </a:rPr>
              <a:t> $t0,</a:t>
            </a:r>
            <a:r>
              <a:rPr lang="en-US" sz="2600" b="1" dirty="0" smtClean="0">
                <a:solidFill>
                  <a:srgbClr val="EA157A"/>
                </a:solidFill>
                <a:latin typeface="Courier New" pitchFamily="-65" charset="0"/>
                <a:ea typeface="ＭＳ Ｐゴシック" charset="-128"/>
              </a:rPr>
              <a:t>$s1,$s0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  <a:ea typeface="ＭＳ Ｐゴシック" charset="-128"/>
              </a:rPr>
              <a:t> </a:t>
            </a:r>
            <a:r>
              <a:rPr lang="en-US" sz="3200" dirty="0" smtClean="0">
                <a:solidFill>
                  <a:srgbClr val="FFE39D"/>
                </a:solidFill>
                <a:latin typeface="18 VAG Rounded Light   02390"/>
                <a:ea typeface="ＭＳ Ｐゴシック" charset="-128"/>
              </a:rPr>
              <a:t>instead of </a:t>
            </a:r>
          </a:p>
          <a:p>
            <a:pPr marL="739775" lvl="1" indent="-285750" eaLnBrk="0" hangingPunct="0">
              <a:spcBef>
                <a:spcPct val="20000"/>
              </a:spcBef>
              <a:buSzPct val="90000"/>
            </a:pPr>
            <a:r>
              <a:rPr lang="en-US" sz="2600" b="1" dirty="0" err="1" smtClean="0">
                <a:solidFill>
                  <a:srgbClr val="FFE39D"/>
                </a:solidFill>
                <a:latin typeface="Courier New" pitchFamily="-65" charset="0"/>
                <a:ea typeface="ＭＳ Ｐゴシック" charset="-128"/>
              </a:rPr>
              <a:t>slt</a:t>
            </a:r>
            <a:r>
              <a:rPr lang="en-US" sz="2600" b="1" dirty="0" smtClean="0">
                <a:solidFill>
                  <a:srgbClr val="FFE39D"/>
                </a:solidFill>
                <a:latin typeface="Courier New" pitchFamily="-65" charset="0"/>
                <a:ea typeface="ＭＳ Ｐゴシック" charset="-128"/>
              </a:rPr>
              <a:t> $t0,</a:t>
            </a:r>
            <a:r>
              <a:rPr lang="en-US" sz="2600" b="1" dirty="0" smtClean="0">
                <a:solidFill>
                  <a:srgbClr val="EA157A"/>
                </a:solidFill>
                <a:latin typeface="Courier New" pitchFamily="-65" charset="0"/>
                <a:ea typeface="ＭＳ Ｐゴシック" charset="-128"/>
              </a:rPr>
              <a:t>$s0,$s1</a:t>
            </a:r>
          </a:p>
          <a:p>
            <a:pPr marL="739775" lvl="1" indent="-285750" eaLnBrk="0" hangingPunct="0">
              <a:spcBef>
                <a:spcPct val="20000"/>
              </a:spcBef>
              <a:buSzPct val="90000"/>
            </a:pPr>
            <a:r>
              <a:rPr lang="en-US" sz="3200" dirty="0" smtClean="0">
                <a:solidFill>
                  <a:srgbClr val="FFE39D"/>
                </a:solidFill>
                <a:latin typeface="18 VAG Rounded Light   02390"/>
                <a:ea typeface="ＭＳ Ｐゴシック" charset="-128"/>
              </a:rPr>
              <a:t>Use </a:t>
            </a:r>
            <a:r>
              <a:rPr lang="en-US" sz="2600" b="1" dirty="0" err="1" smtClean="0">
                <a:solidFill>
                  <a:srgbClr val="FFE39D"/>
                </a:solidFill>
                <a:latin typeface="Courier New" pitchFamily="-65" charset="0"/>
                <a:ea typeface="ＭＳ Ｐゴシック" charset="-128"/>
              </a:rPr>
              <a:t>b</a:t>
            </a:r>
            <a:r>
              <a:rPr lang="en-US" sz="2600" b="1" dirty="0" err="1" smtClean="0">
                <a:solidFill>
                  <a:srgbClr val="EA157A"/>
                </a:solidFill>
                <a:latin typeface="Courier New" pitchFamily="-65" charset="0"/>
                <a:ea typeface="ＭＳ Ｐゴシック" charset="-128"/>
              </a:rPr>
              <a:t>ne</a:t>
            </a:r>
            <a:r>
              <a:rPr lang="en-US" sz="3200" b="1" dirty="0" smtClean="0">
                <a:solidFill>
                  <a:srgbClr val="FFE39D"/>
                </a:solidFill>
                <a:latin typeface="18 VAG Rounded Light   02390"/>
                <a:ea typeface="ＭＳ Ｐゴシック" charset="-128"/>
              </a:rPr>
              <a:t> </a:t>
            </a:r>
            <a:r>
              <a:rPr lang="en-US" sz="3200" dirty="0" smtClean="0">
                <a:solidFill>
                  <a:srgbClr val="FFE39D"/>
                </a:solidFill>
                <a:latin typeface="18 VAG Rounded Light   02390"/>
                <a:ea typeface="ＭＳ Ｐゴシック" charset="-128"/>
              </a:rPr>
              <a:t>instead of </a:t>
            </a:r>
            <a:r>
              <a:rPr lang="en-US" sz="2600" b="1" dirty="0" err="1" smtClean="0">
                <a:solidFill>
                  <a:srgbClr val="FFE39D"/>
                </a:solidFill>
                <a:latin typeface="Courier New" pitchFamily="-65" charset="0"/>
                <a:ea typeface="ＭＳ Ｐゴシック" charset="-128"/>
              </a:rPr>
              <a:t>b</a:t>
            </a:r>
            <a:r>
              <a:rPr lang="en-US" sz="2600" b="1" dirty="0" err="1" smtClean="0">
                <a:solidFill>
                  <a:srgbClr val="EA157A"/>
                </a:solidFill>
                <a:latin typeface="Courier New" pitchFamily="-65" charset="0"/>
                <a:ea typeface="ＭＳ Ｐゴシック" charset="-128"/>
              </a:rPr>
              <a:t>eq</a:t>
            </a:r>
            <a:endParaRPr lang="en-US" sz="2400" b="1" dirty="0">
              <a:solidFill>
                <a:srgbClr val="EA157A"/>
              </a:solidFill>
              <a:latin typeface="Courier New" pitchFamily="-65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6399212" cy="458788"/>
          </a:xfrm>
        </p:spPr>
        <p:txBody>
          <a:bodyPr/>
          <a:lstStyle/>
          <a:p>
            <a:r>
              <a:rPr lang="en-US" dirty="0" err="1"/>
              <a:t>Immediates</a:t>
            </a:r>
            <a:r>
              <a:rPr lang="en-US" dirty="0"/>
              <a:t> in Inequalities</a:t>
            </a:r>
          </a:p>
        </p:txBody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60963"/>
          </a:xfrm>
        </p:spPr>
        <p:txBody>
          <a:bodyPr/>
          <a:lstStyle/>
          <a:p>
            <a:r>
              <a:rPr lang="en-US" dirty="0"/>
              <a:t>There is also an immediate version of 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 </a:t>
            </a:r>
            <a:r>
              <a:rPr lang="en-US" dirty="0"/>
              <a:t>to test against constants: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endParaRPr lang="en-US" b="1" dirty="0">
              <a:latin typeface="Courier New" pitchFamily="-65" charset="0"/>
            </a:endParaRPr>
          </a:p>
          <a:p>
            <a:pPr lvl="1"/>
            <a:r>
              <a:rPr lang="en-US" dirty="0"/>
              <a:t>Helpful in </a:t>
            </a:r>
            <a:r>
              <a:rPr lang="en-US" b="1" dirty="0">
                <a:latin typeface="Courier New" pitchFamily="-65" charset="0"/>
              </a:rPr>
              <a:t>for</a:t>
            </a:r>
            <a:r>
              <a:rPr lang="en-US" b="1" dirty="0"/>
              <a:t> </a:t>
            </a:r>
            <a:r>
              <a:rPr lang="en-US" dirty="0" smtClean="0"/>
              <a:t>loops</a:t>
            </a:r>
            <a:endParaRPr lang="en-US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b="1" dirty="0" smtClean="0">
                <a:latin typeface="Courier New" pitchFamily="-65" charset="0"/>
              </a:rPr>
              <a:t>Loop: ...</a:t>
            </a:r>
          </a:p>
          <a:p>
            <a:pPr>
              <a:buFont typeface="Times" pitchFamily="-65" charset="0"/>
              <a:buNone/>
            </a:pPr>
            <a:r>
              <a:rPr lang="en-US" b="1" dirty="0" smtClean="0">
                <a:latin typeface="Courier New" pitchFamily="-65" charset="0"/>
              </a:rPr>
              <a:t>			</a:t>
            </a:r>
            <a:r>
              <a:rPr lang="en-US" b="1" dirty="0" smtClean="0">
                <a:latin typeface="Courier New" pitchFamily="-65" charset="0"/>
              </a:rPr>
              <a:t>if </a:t>
            </a:r>
            <a:r>
              <a:rPr lang="en-US" b="1" dirty="0">
                <a:latin typeface="Courier New" pitchFamily="-65" charset="0"/>
              </a:rPr>
              <a:t>(</a:t>
            </a:r>
            <a:r>
              <a:rPr lang="en-US" b="1" dirty="0" err="1"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 &gt;= 1) </a:t>
            </a:r>
            <a:r>
              <a:rPr lang="en-US" b="1" dirty="0" err="1">
                <a:latin typeface="Courier New" pitchFamily="-65" charset="0"/>
              </a:rPr>
              <a:t>goto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smtClean="0">
                <a:latin typeface="Courier New" pitchFamily="-65" charset="0"/>
              </a:rPr>
              <a:t>Loop;</a:t>
            </a:r>
            <a:endParaRPr lang="en-US" b="1" dirty="0" smtClean="0"/>
          </a:p>
          <a:p>
            <a:pPr>
              <a:buFont typeface="Times" pitchFamily="-65" charset="0"/>
              <a:buNone/>
            </a:pP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  <a:latin typeface="Courier New" pitchFamily="-65" charset="0"/>
              </a:rPr>
              <a:t>Loop: </a:t>
            </a:r>
            <a:r>
              <a:rPr lang="en-US" sz="2600" b="1" i="1" dirty="0" smtClean="0">
                <a:latin typeface="Courier New" pitchFamily="-65" charset="0"/>
              </a:rPr>
              <a:t>	. . .</a:t>
            </a:r>
            <a:r>
              <a:rPr lang="en-US" sz="2600" b="1" dirty="0" smtClean="0">
                <a:latin typeface="Courier New" pitchFamily="-65" charset="0"/>
              </a:rPr>
              <a:t/>
            </a:r>
            <a:br>
              <a:rPr lang="en-US" sz="2600" b="1" dirty="0" smtClean="0">
                <a:latin typeface="Courier New" pitchFamily="-65" charset="0"/>
              </a:rPr>
            </a:br>
            <a:r>
              <a:rPr lang="en-US" sz="2600" b="1" dirty="0" smtClean="0">
                <a:latin typeface="Courier New" pitchFamily="-65" charset="0"/>
              </a:rPr>
              <a:t/>
            </a:r>
            <a:br>
              <a:rPr lang="en-US" sz="2600" b="1" dirty="0" smtClean="0">
                <a:latin typeface="Courier New" pitchFamily="-65" charset="0"/>
              </a:rPr>
            </a:br>
            <a:r>
              <a:rPr lang="en-US" sz="2600" b="1" dirty="0" err="1" smtClean="0">
                <a:latin typeface="Courier New" pitchFamily="-65" charset="0"/>
              </a:rPr>
              <a:t>slti</a:t>
            </a:r>
            <a:r>
              <a:rPr lang="en-US" sz="2600" b="1" dirty="0" smtClean="0">
                <a:latin typeface="Courier New" pitchFamily="-65" charset="0"/>
              </a:rPr>
              <a:t> $t0,$s0,1  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$t0 = 1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if </a:t>
            </a:r>
            <a:r>
              <a:rPr lang="en-US" sz="2600" b="1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 &lt; </a:t>
            </a:r>
            <a:r>
              <a:rPr lang="en-US" sz="2600" b="1" i="1" dirty="0" err="1" smtClean="0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600" b="1" dirty="0" smtClean="0">
                <a:latin typeface="Courier New" pitchFamily="-65" charset="0"/>
              </a:rPr>
              <a:t/>
            </a:r>
            <a:br>
              <a:rPr lang="en-US" sz="2600" b="1" dirty="0" smtClean="0">
                <a:latin typeface="Courier New" pitchFamily="-65" charset="0"/>
              </a:rPr>
            </a:br>
            <a:r>
              <a:rPr lang="en-US" sz="2600" b="1" dirty="0" smtClean="0">
                <a:latin typeface="Courier New" pitchFamily="-65" charset="0"/>
              </a:rPr>
              <a:t>                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$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t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0 = 0 if </a:t>
            </a:r>
            <a:r>
              <a:rPr lang="en-US" sz="2600" b="1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&gt;=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1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600" b="1" i="1" dirty="0" smtClean="0">
                <a:latin typeface="Courier New" pitchFamily="-65" charset="0"/>
              </a:rPr>
              <a:t/>
            </a:r>
            <a:br>
              <a:rPr lang="en-US" sz="2600" b="1" i="1" dirty="0" smtClean="0">
                <a:latin typeface="Courier New" pitchFamily="-65" charset="0"/>
              </a:rPr>
            </a:br>
            <a:r>
              <a:rPr lang="en-US" sz="2600" b="1" dirty="0" err="1" smtClean="0">
                <a:latin typeface="Courier New" pitchFamily="-65" charset="0"/>
              </a:rPr>
              <a:t>beq</a:t>
            </a:r>
            <a:r>
              <a:rPr lang="en-US" sz="2600" b="1" dirty="0" smtClean="0">
                <a:latin typeface="Courier New" pitchFamily="-65" charset="0"/>
              </a:rPr>
              <a:t>  $t0,$0,</a:t>
            </a:r>
            <a:r>
              <a:rPr lang="en-US" sz="2600" b="1" dirty="0" smtClean="0">
                <a:solidFill>
                  <a:schemeClr val="accent2"/>
                </a:solidFill>
                <a:latin typeface="Courier New" pitchFamily="-65" charset="0"/>
              </a:rPr>
              <a:t>Loop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600" b="1" i="1" dirty="0" err="1" smtClean="0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  <a:t>Loop if </a:t>
            </a:r>
            <a:r>
              <a:rPr lang="en-US" sz="2600" b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  <a:t>&gt;=1</a:t>
            </a:r>
            <a: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  <a:t>                  </a:t>
            </a:r>
            <a:endParaRPr lang="en-US" i="1" dirty="0">
              <a:latin typeface="Courier New" pitchFamily="-65" charset="0"/>
            </a:endParaRPr>
          </a:p>
        </p:txBody>
      </p:sp>
      <p:sp>
        <p:nvSpPr>
          <p:cNvPr id="1929220" name="Line 4"/>
          <p:cNvSpPr>
            <a:spLocks noChangeShapeType="1"/>
          </p:cNvSpPr>
          <p:nvPr/>
        </p:nvSpPr>
        <p:spPr bwMode="auto">
          <a:xfrm>
            <a:off x="152400" y="3795712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9221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458788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defTabSz="873125"/>
            <a:r>
              <a:rPr lang="en-US" sz="3100" b="1" dirty="0"/>
              <a:t>C</a:t>
            </a:r>
          </a:p>
        </p:txBody>
      </p:sp>
      <p:sp>
        <p:nvSpPr>
          <p:cNvPr id="1929222" name="Text Box 6"/>
          <p:cNvSpPr txBox="1">
            <a:spLocks noChangeArrowheads="1"/>
          </p:cNvSpPr>
          <p:nvPr/>
        </p:nvSpPr>
        <p:spPr bwMode="auto">
          <a:xfrm>
            <a:off x="238125" y="4038600"/>
            <a:ext cx="503238" cy="197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algn="ctr" defTabSz="873125"/>
            <a:r>
              <a:rPr lang="en-US" sz="3100" b="1"/>
              <a:t>M</a:t>
            </a:r>
            <a:br>
              <a:rPr lang="en-US" sz="3100" b="1"/>
            </a:br>
            <a:r>
              <a:rPr lang="en-US" sz="3100" b="1"/>
              <a:t>I</a:t>
            </a:r>
            <a:br>
              <a:rPr lang="en-US" sz="3100" b="1"/>
            </a:br>
            <a:r>
              <a:rPr lang="en-US" sz="3100" b="1"/>
              <a:t>P</a:t>
            </a:r>
            <a:br>
              <a:rPr lang="en-US" sz="3100" b="1"/>
            </a:br>
            <a:r>
              <a:rPr lang="en-US" sz="3100" b="1"/>
              <a:t>S</a:t>
            </a:r>
          </a:p>
        </p:txBody>
      </p:sp>
      <p:sp>
        <p:nvSpPr>
          <p:cNvPr id="1929223" name="Rectangle 7"/>
          <p:cNvSpPr>
            <a:spLocks noChangeArrowheads="1"/>
          </p:cNvSpPr>
          <p:nvPr/>
        </p:nvSpPr>
        <p:spPr bwMode="auto">
          <a:xfrm>
            <a:off x="990600" y="6096000"/>
            <a:ext cx="78666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An </a:t>
            </a:r>
            <a:r>
              <a:rPr lang="en-US" sz="2800" b="1" dirty="0" err="1" smtClean="0">
                <a:latin typeface="Courier New" pitchFamily="-65" charset="0"/>
              </a:rPr>
              <a:t>slt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2800" b="1" dirty="0" err="1" smtClean="0">
                <a:sym typeface="Wingdings" pitchFamily="-65" charset="2"/>
              </a:rPr>
              <a:t></a:t>
            </a:r>
            <a:r>
              <a:rPr lang="en-US" sz="2800" b="1" dirty="0" smtClean="0"/>
              <a:t> </a:t>
            </a:r>
            <a:r>
              <a:rPr lang="en-US" sz="2800" b="1" dirty="0" err="1">
                <a:latin typeface="Courier New" pitchFamily="-65" charset="0"/>
              </a:rPr>
              <a:t>beq</a:t>
            </a:r>
            <a:r>
              <a:rPr lang="en-US" sz="2800" b="1" dirty="0"/>
              <a:t> pair means </a:t>
            </a:r>
            <a:r>
              <a:rPr lang="en-US" sz="2800" b="1" dirty="0">
                <a:latin typeface="Courier New" pitchFamily="-65" charset="0"/>
              </a:rPr>
              <a:t>if(… ≥ …)</a:t>
            </a:r>
            <a:r>
              <a:rPr lang="en-US" sz="2800" b="1" dirty="0" err="1">
                <a:latin typeface="Courier New" pitchFamily="-65" charset="0"/>
              </a:rPr>
              <a:t>goto</a:t>
            </a:r>
            <a:r>
              <a:rPr lang="en-US" sz="2800" b="1" dirty="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313612" cy="474662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unsigned</a:t>
            </a:r>
            <a:r>
              <a:rPr lang="en-US" dirty="0"/>
              <a:t> numbers?</a:t>
            </a:r>
          </a:p>
        </p:txBody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410200"/>
          </a:xfrm>
        </p:spPr>
        <p:txBody>
          <a:bodyPr/>
          <a:lstStyle/>
          <a:p>
            <a:r>
              <a:rPr lang="en-US" dirty="0"/>
              <a:t>Also </a:t>
            </a:r>
            <a:r>
              <a:rPr lang="en-US" dirty="0">
                <a:solidFill>
                  <a:schemeClr val="accent1"/>
                </a:solidFill>
              </a:rPr>
              <a:t>unsigned</a:t>
            </a:r>
            <a:r>
              <a:rPr lang="en-US" dirty="0"/>
              <a:t> inequality instructions:</a:t>
            </a:r>
          </a:p>
          <a:p>
            <a:pPr>
              <a:buFont typeface="Times" pitchFamily="-65" charset="0"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/>
              <a:t>,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Font typeface="Times" pitchFamily="-65" charset="0"/>
              <a:buNone/>
            </a:pPr>
            <a:r>
              <a:rPr lang="en-US" dirty="0"/>
              <a:t>…which sets result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 or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dirty="0"/>
              <a:t> depending on unsigned comparisons</a:t>
            </a:r>
          </a:p>
          <a:p>
            <a:r>
              <a:rPr lang="en-US" dirty="0"/>
              <a:t>What is value of </a:t>
            </a:r>
            <a:r>
              <a:rPr lang="en-US" b="1" dirty="0">
                <a:latin typeface="Courier New" pitchFamily="-65" charset="0"/>
              </a:rPr>
              <a:t>$t0</a:t>
            </a:r>
            <a:r>
              <a:rPr lang="en-US" b="1" dirty="0"/>
              <a:t>, </a:t>
            </a:r>
            <a:r>
              <a:rPr lang="en-US" b="1" dirty="0">
                <a:latin typeface="Courier New" pitchFamily="-65" charset="0"/>
              </a:rPr>
              <a:t>$t1</a:t>
            </a:r>
            <a:r>
              <a:rPr lang="en-US" dirty="0"/>
              <a:t>?</a:t>
            </a:r>
          </a:p>
          <a:p>
            <a:pPr algn="ctr">
              <a:buFont typeface="Times" pitchFamily="-65" charset="0"/>
              <a:buNone/>
            </a:pPr>
            <a:r>
              <a:rPr lang="en-US" dirty="0"/>
              <a:t>(</a:t>
            </a:r>
            <a:r>
              <a:rPr lang="en-US" sz="2800" b="1" dirty="0">
                <a:latin typeface="Courier New" pitchFamily="-65" charset="0"/>
              </a:rPr>
              <a:t>$s0 = FFFF </a:t>
            </a:r>
            <a:r>
              <a:rPr lang="en-US" sz="2800" b="1" dirty="0" err="1">
                <a:latin typeface="Courier New" pitchFamily="-65" charset="0"/>
              </a:rPr>
              <a:t>FFFA</a:t>
            </a:r>
            <a:r>
              <a:rPr lang="en-US" sz="2800" baseline="-25000" dirty="0" err="1"/>
              <a:t>hex</a:t>
            </a:r>
            <a:r>
              <a:rPr lang="en-US" sz="2800" dirty="0"/>
              <a:t>, </a:t>
            </a:r>
            <a:r>
              <a:rPr lang="en-US" sz="2800" b="1" dirty="0">
                <a:latin typeface="Courier New" pitchFamily="-65" charset="0"/>
              </a:rPr>
              <a:t>$s1 = 0000 </a:t>
            </a:r>
            <a:r>
              <a:rPr lang="en-US" sz="2800" b="1" dirty="0" err="1">
                <a:latin typeface="Courier New" pitchFamily="-65" charset="0"/>
              </a:rPr>
              <a:t>FFFA</a:t>
            </a:r>
            <a:r>
              <a:rPr lang="en-US" sz="2800" baseline="-25000" dirty="0" err="1"/>
              <a:t>hex</a:t>
            </a:r>
            <a:r>
              <a:rPr lang="en-US" sz="2800" dirty="0"/>
              <a:t>)</a:t>
            </a:r>
            <a:endParaRPr lang="en-US" dirty="0"/>
          </a:p>
          <a:p>
            <a:pPr algn="ctr">
              <a:buFont typeface="Times" pitchFamily="-65" charset="0"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$t0, $s0, $s1</a:t>
            </a:r>
          </a:p>
          <a:p>
            <a:pPr algn="ctr">
              <a:buFont typeface="Times" pitchFamily="-65" charset="0"/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$t1, $s0, $s1</a:t>
            </a:r>
            <a:endParaRPr lang="en-US" b="1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/>
          <a:lstStyle/>
          <a:p>
            <a:r>
              <a:rPr lang="en-US" sz="3600" dirty="0" smtClean="0"/>
              <a:t>MIPS Signed vs. Unsigned – diff meanings!</a:t>
            </a:r>
            <a:endParaRPr lang="en-US" sz="3600" dirty="0"/>
          </a:p>
        </p:txBody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4650"/>
            <a:ext cx="8305800" cy="4679950"/>
          </a:xfrm>
        </p:spPr>
        <p:txBody>
          <a:bodyPr/>
          <a:lstStyle/>
          <a:p>
            <a:r>
              <a:rPr lang="en-US" dirty="0" smtClean="0"/>
              <a:t>MIPS terms Signed/Unsigned “overloaded”:</a:t>
            </a:r>
          </a:p>
          <a:p>
            <a:pPr lvl="1"/>
            <a:r>
              <a:rPr lang="en-US" dirty="0" smtClean="0"/>
              <a:t>Do/Don't sign extend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(lb,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Do/Don't overflow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(add,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sub,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div)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subu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divu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 signed/unsigned compare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slti/sltu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4">
      <a:dk1>
        <a:sysClr val="windowText" lastClr="000000"/>
      </a:dk1>
      <a:lt1>
        <a:sysClr val="window" lastClr="FFFFFF"/>
      </a:lt1>
      <a:dk2>
        <a:srgbClr val="3A8CBC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34351</TotalTime>
  <Pages>47</Pages>
  <Words>4380</Words>
  <Application>Microsoft Macintosh PowerPoint</Application>
  <PresentationFormat>Letter Paper (8.5x11 in)</PresentationFormat>
  <Paragraphs>297</Paragraphs>
  <Slides>38</Slides>
  <Notes>36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Metro</vt:lpstr>
      <vt:lpstr>Slide 1</vt:lpstr>
      <vt:lpstr>“And in Review…”</vt:lpstr>
      <vt:lpstr>Inequalities in MIPS (1/4)</vt:lpstr>
      <vt:lpstr>Inequalities in MIPS (2/4)</vt:lpstr>
      <vt:lpstr>Inequalities in MIPS (3/4)</vt:lpstr>
      <vt:lpstr>Inequalities in MIPS (4/4)</vt:lpstr>
      <vt:lpstr>Immediates in Inequalities</vt:lpstr>
      <vt:lpstr>What about unsigned numbers?</vt:lpstr>
      <vt:lpstr>MIPS Signed vs. Unsigned – diff meanings!</vt:lpstr>
      <vt:lpstr>Peer Instruction</vt:lpstr>
      <vt:lpstr>Peer Instruction Answer</vt:lpstr>
      <vt:lpstr>Administrivia</vt:lpstr>
      <vt:lpstr>C functions</vt:lpstr>
      <vt:lpstr>Function Call Bookkeeping</vt:lpstr>
      <vt:lpstr>Slide 15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 review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Peer Instruction Answer</vt:lpstr>
      <vt:lpstr>“And in Conclusion…”</vt:lpstr>
      <vt:lpstr>“And in Conclusion to the conclusion…”</vt:lpstr>
      <vt:lpstr>Bonus Slides</vt:lpstr>
      <vt:lpstr>Example: The C Switch Statement (1/3)</vt:lpstr>
      <vt:lpstr>Example: The C Switch Statement (2/3)</vt:lpstr>
      <vt:lpstr>Example: The C Switch Statement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Paul Pearce</cp:lastModifiedBy>
  <cp:revision>2408</cp:revision>
  <cp:lastPrinted>2010-07-01T06:03:31Z</cp:lastPrinted>
  <dcterms:created xsi:type="dcterms:W3CDTF">2010-06-30T19:55:15Z</dcterms:created>
  <dcterms:modified xsi:type="dcterms:W3CDTF">2010-07-01T06:20:19Z</dcterms:modified>
</cp:coreProperties>
</file>