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7" r:id="rId2"/>
    <p:sldId id="377" r:id="rId3"/>
    <p:sldId id="378" r:id="rId4"/>
    <p:sldId id="273" r:id="rId5"/>
    <p:sldId id="333" r:id="rId6"/>
    <p:sldId id="354" r:id="rId7"/>
    <p:sldId id="311" r:id="rId8"/>
    <p:sldId id="313" r:id="rId9"/>
    <p:sldId id="360" r:id="rId10"/>
    <p:sldId id="336" r:id="rId11"/>
    <p:sldId id="337" r:id="rId12"/>
    <p:sldId id="338" r:id="rId13"/>
    <p:sldId id="367" r:id="rId14"/>
    <p:sldId id="380" r:id="rId15"/>
    <p:sldId id="381" r:id="rId16"/>
    <p:sldId id="382" r:id="rId17"/>
    <p:sldId id="383" r:id="rId18"/>
    <p:sldId id="368" r:id="rId19"/>
    <p:sldId id="386" r:id="rId20"/>
    <p:sldId id="369" r:id="rId21"/>
    <p:sldId id="370" r:id="rId22"/>
    <p:sldId id="355" r:id="rId23"/>
    <p:sldId id="376" r:id="rId24"/>
    <p:sldId id="371" r:id="rId25"/>
    <p:sldId id="385" r:id="rId26"/>
    <p:sldId id="365" r:id="rId27"/>
    <p:sldId id="318" r:id="rId28"/>
    <p:sldId id="332" r:id="rId29"/>
    <p:sldId id="374" r:id="rId30"/>
    <p:sldId id="356" r:id="rId31"/>
    <p:sldId id="375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40" r:id="rId42"/>
    <p:sldId id="348" r:id="rId43"/>
    <p:sldId id="361" r:id="rId44"/>
    <p:sldId id="387" r:id="rId45"/>
    <p:sldId id="328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00" autoAdjust="0"/>
    <p:restoredTop sz="94660"/>
  </p:normalViewPr>
  <p:slideViewPr>
    <p:cSldViewPr snapToGrid="0">
      <p:cViewPr>
        <p:scale>
          <a:sx n="100" d="100"/>
          <a:sy n="100" d="100"/>
        </p:scale>
        <p:origin x="-193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5225" y="585788"/>
            <a:ext cx="4551363" cy="3414712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570" tIns="44785" rIns="89570" bIns="447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398713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057" y="6276365"/>
            <a:ext cx="5402380" cy="24793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79" tIns="43240" rIns="86479" bIns="43240">
            <a:normAutofit fontScale="92500" lnSpcReduction="10000"/>
          </a:bodyPr>
          <a:lstStyle/>
          <a:p>
            <a:pPr marL="223959" indent="-223959"/>
            <a:r>
              <a:rPr lang="en-US" dirty="0"/>
              <a:t>See following answer slide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398713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057" y="6276365"/>
            <a:ext cx="5402380" cy="24793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79" tIns="43240" rIns="86479" bIns="43240">
            <a:normAutofit fontScale="92500" lnSpcReduction="10000"/>
          </a:bodyPr>
          <a:lstStyle/>
          <a:p>
            <a:pPr marL="223959" indent="-223959"/>
            <a:r>
              <a:rPr lang="en-US" dirty="0"/>
              <a:t>See following answer slide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2" tIns="44971" rIns="89942" bIns="449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582" tIns="44791" rIns="89582" bIns="44791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Ask about what i holds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FFA2-08EA-F64F-8B93-16A314F08514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D2CC-54CE-5647-9376-00F485F15BE8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1185-314D-434D-A74C-A7AAF3118A76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5BE-C6E6-9A4D-999E-2DBDD1E74DF6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666-7DC5-CE4D-AF9F-C5D044C158B3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CCD-5471-C448-9FCF-E21501D135F9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CEDE-9A90-C14E-B95B-5ABBEE91BEE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8D99-DB8D-3446-BA0D-9D8B70EBCEE8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0F9F-A356-3A4A-9674-E635366F13EE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7EB3-CF28-E546-84D3-1BA60D83D2AE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77F5-0CE3-E94D-9C7F-834EBA37E371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nst.eecs.berkeley.edu/~cs61c/resources/HarveyNotesC1-3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princeton.edu/introcs/faq/c2jav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sz="4444" i="1" dirty="0" smtClean="0"/>
              <a:t>Introduction to C (Part I)</a:t>
            </a:r>
            <a:endParaRPr lang="en-US" sz="4444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499" y="3895725"/>
            <a:ext cx="6734175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Instructor:</a:t>
            </a:r>
            <a:br>
              <a:rPr lang="en-US" dirty="0" smtClean="0"/>
            </a:br>
            <a:r>
              <a:rPr lang="en-US" dirty="0" smtClean="0"/>
              <a:t>Michael Greenbaum</a:t>
            </a:r>
          </a:p>
          <a:p>
            <a:r>
              <a:rPr lang="en-US" dirty="0" smtClean="0"/>
              <a:t>http://inst.eecs.Berkeley.edu/~cs61c/su11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2ABA-EB16-A44B-B4CC-8B087E19EB38}" type="datetime1">
              <a:rPr lang="en-US" smtClean="0"/>
              <a:pPr/>
              <a:t>6/21/2011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Compilation: Overview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 </a:t>
            </a:r>
            <a:r>
              <a:rPr lang="en-US" i="1" dirty="0" smtClean="0"/>
              <a:t>compilers </a:t>
            </a:r>
            <a:r>
              <a:rPr lang="en-US" dirty="0" smtClean="0"/>
              <a:t>map C programs into architecture-specific machine code (string of 1s and 0s)</a:t>
            </a:r>
          </a:p>
          <a:p>
            <a:pPr lvl="1"/>
            <a:r>
              <a:rPr lang="en-US" dirty="0" smtClean="0"/>
              <a:t>Unlike </a:t>
            </a:r>
            <a:r>
              <a:rPr lang="en-US" i="1" dirty="0" smtClean="0"/>
              <a:t>Java</a:t>
            </a:r>
            <a:r>
              <a:rPr lang="en-US" dirty="0" smtClean="0"/>
              <a:t>, which converts to architecture independent </a:t>
            </a:r>
            <a:r>
              <a:rPr lang="en-US" dirty="0" err="1" smtClean="0"/>
              <a:t>bytecode</a:t>
            </a:r>
            <a:endParaRPr lang="en-US" dirty="0" smtClean="0"/>
          </a:p>
          <a:p>
            <a:pPr lvl="1"/>
            <a:r>
              <a:rPr lang="en-US" dirty="0" smtClean="0"/>
              <a:t>Unlike most Scheme environments, which </a:t>
            </a:r>
            <a:r>
              <a:rPr lang="en-US" i="1" dirty="0" smtClean="0"/>
              <a:t>interpret </a:t>
            </a:r>
            <a:r>
              <a:rPr lang="en-US" dirty="0" smtClean="0"/>
              <a:t>the code</a:t>
            </a:r>
          </a:p>
          <a:p>
            <a:pPr lvl="1"/>
            <a:r>
              <a:rPr lang="en-US" dirty="0" smtClean="0"/>
              <a:t>These differ mainly in exactly when your program is mapped to low-level machine instructions</a:t>
            </a:r>
          </a:p>
          <a:p>
            <a:pPr lvl="1"/>
            <a:r>
              <a:rPr lang="en-US" dirty="0" smtClean="0"/>
              <a:t>For C, generally a two part process of </a:t>
            </a:r>
            <a:r>
              <a:rPr lang="en-US" dirty="0" smtClean="0">
                <a:solidFill>
                  <a:srgbClr val="FF0000"/>
                </a:solidFill>
              </a:rPr>
              <a:t>compiling</a:t>
            </a:r>
            <a:r>
              <a:rPr lang="en-US" dirty="0" smtClean="0"/>
              <a:t> .</a:t>
            </a:r>
            <a:r>
              <a:rPr lang="en-US" dirty="0" err="1" smtClean="0"/>
              <a:t>c</a:t>
            </a:r>
            <a:r>
              <a:rPr lang="en-US" dirty="0" smtClean="0"/>
              <a:t> files to .</a:t>
            </a:r>
            <a:r>
              <a:rPr lang="en-US" dirty="0" err="1" smtClean="0"/>
              <a:t>o</a:t>
            </a:r>
            <a:r>
              <a:rPr lang="en-US" dirty="0" smtClean="0"/>
              <a:t> files, then </a:t>
            </a:r>
            <a:r>
              <a:rPr lang="en-US" dirty="0" smtClean="0">
                <a:solidFill>
                  <a:srgbClr val="FF0000"/>
                </a:solidFill>
              </a:rPr>
              <a:t>linking</a:t>
            </a:r>
            <a:r>
              <a:rPr lang="en-US" dirty="0" smtClean="0"/>
              <a:t> the .</a:t>
            </a:r>
            <a:r>
              <a:rPr lang="en-US" dirty="0" err="1" smtClean="0"/>
              <a:t>o</a:t>
            </a:r>
            <a:r>
              <a:rPr lang="en-US" dirty="0" smtClean="0"/>
              <a:t> files into executables;  </a:t>
            </a:r>
            <a:r>
              <a:rPr lang="en-US" dirty="0" smtClean="0">
                <a:solidFill>
                  <a:srgbClr val="FF0000"/>
                </a:solidFill>
              </a:rPr>
              <a:t>Assembling</a:t>
            </a:r>
            <a:r>
              <a:rPr lang="en-US" dirty="0" smtClean="0"/>
              <a:t> is also done (but is hidden, i.e., done automatically, by default)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74E8-2CC3-0C42-8D05-A1BEC42BF37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Compilation: Advantages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Excellent run-time performance: generally much faster than Scheme or Java for comparable code (because it optimizes for a given architecture)</a:t>
            </a:r>
          </a:p>
          <a:p>
            <a:r>
              <a:rPr lang="en-US" dirty="0" smtClean="0"/>
              <a:t>Fair compilation time: enhancements in compilation procedure (</a:t>
            </a:r>
            <a:r>
              <a:rPr lang="en-US" dirty="0" err="1" smtClean="0"/>
              <a:t>Makefiles</a:t>
            </a:r>
            <a:r>
              <a:rPr lang="en-US" dirty="0" smtClean="0"/>
              <a:t>) allow only modified files to be recompiled</a:t>
            </a:r>
          </a:p>
          <a:p>
            <a:r>
              <a:rPr lang="en-US" dirty="0" smtClean="0"/>
              <a:t>Why C?: </a:t>
            </a:r>
            <a:r>
              <a:rPr lang="en-US" i="1" dirty="0" smtClean="0"/>
              <a:t>we can write programs that allow us to exploit underlying features of the architecture – memory management, special instructions, parallelism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601D-9F8A-5844-8FB6-A1229462FD31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Compilation: Disadvantages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Compiled files, including the executable, are architecture-specific, depending on CPU type and the operating system</a:t>
            </a:r>
          </a:p>
          <a:p>
            <a:r>
              <a:rPr lang="en-US" dirty="0" smtClean="0"/>
              <a:t>Executable must be rebuilt on each new system</a:t>
            </a:r>
          </a:p>
          <a:p>
            <a:pPr lvl="1"/>
            <a:r>
              <a:rPr lang="en-US" dirty="0" smtClean="0"/>
              <a:t>I.e., “porting your code” to a new architecture</a:t>
            </a:r>
          </a:p>
          <a:p>
            <a:r>
              <a:rPr lang="en-US" dirty="0" smtClean="0"/>
              <a:t>“Change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Compile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Run [repeat]” iteration cycle can be slow, during the development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6A15-596B-0C49-B801-D8295484233D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Variables in 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23875" y="13335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  x = 2;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float y = 1.618;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char  z = 'A';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67250" y="1247775"/>
            <a:ext cx="4038600" cy="1838481"/>
          </a:xfrm>
        </p:spPr>
        <p:txBody>
          <a:bodyPr>
            <a:normAutofit/>
          </a:bodyPr>
          <a:lstStyle/>
          <a:p>
            <a:r>
              <a:rPr lang="en-US" dirty="0" smtClean="0"/>
              <a:t>You have to declare the type of data a variable will hold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5BE-C6E6-9A4D-999E-2DBDD1E74DF6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9328" y="2498293"/>
            <a:ext cx="8069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Type				Description						Examples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				signed integer						5,-12,0</a:t>
            </a:r>
          </a:p>
          <a:p>
            <a:r>
              <a:rPr lang="en-US" sz="2000" dirty="0" smtClean="0"/>
              <a:t>short </a:t>
            </a:r>
            <a:r>
              <a:rPr lang="en-US" sz="2000" dirty="0" err="1" smtClean="0"/>
              <a:t>int</a:t>
            </a:r>
            <a:r>
              <a:rPr lang="en-US" sz="2000" dirty="0" smtClean="0"/>
              <a:t> (short)   smaller signed integer</a:t>
            </a:r>
          </a:p>
          <a:p>
            <a:r>
              <a:rPr lang="en-US" sz="2000" dirty="0" smtClean="0"/>
              <a:t>long </a:t>
            </a:r>
            <a:r>
              <a:rPr lang="en-US" sz="2000" dirty="0" err="1" smtClean="0"/>
              <a:t>int</a:t>
            </a:r>
            <a:r>
              <a:rPr lang="en-US" sz="2000" dirty="0" smtClean="0"/>
              <a:t> (long) 	larger signed </a:t>
            </a:r>
            <a:r>
              <a:rPr lang="en-US" sz="2000" dirty="0" err="1" smtClean="0"/>
              <a:t>interger</a:t>
            </a:r>
            <a:endParaRPr lang="en-US" sz="2000" dirty="0" smtClean="0"/>
          </a:p>
          <a:p>
            <a:r>
              <a:rPr lang="en-US" sz="2000" dirty="0" smtClean="0"/>
              <a:t>char				single text character or symbol			'a', 'D', '?’</a:t>
            </a:r>
          </a:p>
          <a:p>
            <a:r>
              <a:rPr lang="en-US" sz="2000" dirty="0" smtClean="0"/>
              <a:t>float			floating point non-integer numbers		0.0, 1.618, -1.4</a:t>
            </a:r>
          </a:p>
          <a:p>
            <a:r>
              <a:rPr lang="en-US" sz="2000" dirty="0" smtClean="0"/>
              <a:t>double			greater precision FP number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4375" y="4848225"/>
            <a:ext cx="7648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Integer sizes are machine dependant!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Common size is 4 bytes, but can’t ever assume this.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Can add “unsigned” before </a:t>
            </a:r>
            <a:r>
              <a:rPr lang="en-US" sz="2400" dirty="0" err="1" smtClean="0"/>
              <a:t>int</a:t>
            </a:r>
            <a:r>
              <a:rPr lang="en-US" sz="2400" dirty="0" smtClean="0"/>
              <a:t> or char type for unsigned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eg</a:t>
            </a:r>
            <a:r>
              <a:rPr lang="en-US" sz="2400" dirty="0" smtClean="0"/>
              <a:t> unsigned </a:t>
            </a:r>
            <a:r>
              <a:rPr lang="en-US" sz="2400" dirty="0" err="1" smtClean="0"/>
              <a:t>int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58175" cy="4525963"/>
          </a:xfrm>
        </p:spPr>
        <p:txBody>
          <a:bodyPr/>
          <a:lstStyle/>
          <a:p>
            <a:r>
              <a:rPr lang="en-US" dirty="0" smtClean="0"/>
              <a:t>How do we encode characters?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Relevant question: How many different characters do we want to encode?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a’-’z</a:t>
            </a:r>
            <a:r>
              <a:rPr lang="en-US" dirty="0" smtClean="0"/>
              <a:t>’, ‘A-Z’, ‘0-9’.</a:t>
            </a:r>
          </a:p>
          <a:p>
            <a:pPr lvl="1"/>
            <a:r>
              <a:rPr lang="en-US" dirty="0" smtClean="0"/>
              <a:t>What else?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4" y="1266825"/>
            <a:ext cx="7915275" cy="4525963"/>
          </a:xfrm>
        </p:spPr>
        <p:txBody>
          <a:bodyPr/>
          <a:lstStyle/>
          <a:p>
            <a:r>
              <a:rPr lang="en-US" sz="2400" dirty="0" smtClean="0"/>
              <a:t>ASCII standard – 128 different characters and their numeric encodings.</a:t>
            </a:r>
          </a:p>
          <a:p>
            <a:pPr lvl="1"/>
            <a:r>
              <a:rPr lang="en-US" sz="2000" dirty="0" smtClean="0"/>
              <a:t>A char representing the character ‘a’ contains 97.</a:t>
            </a:r>
          </a:p>
          <a:p>
            <a:pPr lvl="1"/>
            <a:r>
              <a:rPr lang="en-US" sz="2000" dirty="0" smtClean="0"/>
              <a:t>char c = ‘a’; or char c = 97 are both valid</a:t>
            </a:r>
          </a:p>
          <a:p>
            <a:r>
              <a:rPr lang="en-US" sz="2400" dirty="0" smtClean="0"/>
              <a:t>7 bits is enough to store a char (2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= 128), round up to 1 byte since computers usually only deal with multiples of bytes.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3967696"/>
            <a:ext cx="5945855" cy="260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Idea – Bits can represent anything!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915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Say we have 0b 0110 0011</a:t>
            </a:r>
          </a:p>
          <a:p>
            <a:pPr lvl="1"/>
            <a:r>
              <a:rPr lang="en-US" dirty="0" smtClean="0"/>
              <a:t>Interpret it as a char – ‘c’</a:t>
            </a:r>
          </a:p>
          <a:p>
            <a:pPr lvl="1"/>
            <a:r>
              <a:rPr lang="en-US" dirty="0" smtClean="0"/>
              <a:t>Interpret it as a (signed or unsigned) integer: 99</a:t>
            </a:r>
          </a:p>
          <a:p>
            <a:r>
              <a:rPr lang="en-US" dirty="0" smtClean="0"/>
              <a:t>0b 1111 1111</a:t>
            </a:r>
          </a:p>
          <a:p>
            <a:pPr lvl="1"/>
            <a:r>
              <a:rPr lang="en-US" dirty="0" smtClean="0"/>
              <a:t>Interpret it as a char: (not a valid char)</a:t>
            </a:r>
          </a:p>
          <a:p>
            <a:pPr lvl="1"/>
            <a:r>
              <a:rPr lang="en-US" dirty="0" smtClean="0"/>
              <a:t>Interpret it as a signed </a:t>
            </a:r>
            <a:r>
              <a:rPr lang="en-US" dirty="0" err="1" smtClean="0"/>
              <a:t>int</a:t>
            </a:r>
            <a:r>
              <a:rPr lang="en-US" dirty="0" smtClean="0"/>
              <a:t>: -1</a:t>
            </a:r>
          </a:p>
          <a:p>
            <a:pPr lvl="1"/>
            <a:r>
              <a:rPr lang="en-US" dirty="0" smtClean="0"/>
              <a:t>Interpret it as an unsigned </a:t>
            </a:r>
            <a:r>
              <a:rPr lang="en-US" dirty="0" err="1" smtClean="0"/>
              <a:t>int</a:t>
            </a:r>
            <a:r>
              <a:rPr lang="en-US" smtClean="0"/>
              <a:t>: 255</a:t>
            </a:r>
            <a:endParaRPr lang="en-US" dirty="0" smtClean="0"/>
          </a:p>
          <a:p>
            <a:r>
              <a:rPr lang="en-US" dirty="0" smtClean="0"/>
              <a:t>It all depends on how the programmer looks at them.</a:t>
            </a:r>
          </a:p>
          <a:p>
            <a:r>
              <a:rPr lang="en-US" dirty="0" smtClean="0"/>
              <a:t>Just wait until Lecture 8, MIPS Instruction Formats, for an incredible example of this.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0102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 is a “weakly” typed language. You can explicitly </a:t>
            </a:r>
            <a:r>
              <a:rPr lang="en-US" dirty="0" smtClean="0">
                <a:solidFill>
                  <a:srgbClr val="FF0000"/>
                </a:solidFill>
              </a:rPr>
              <a:t>typecast </a:t>
            </a:r>
            <a:r>
              <a:rPr lang="en-US" dirty="0" smtClean="0"/>
              <a:t>from any type to any other.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-1;</a:t>
            </a:r>
            <a:br>
              <a:rPr lang="en-US" dirty="0" smtClean="0"/>
            </a:br>
            <a:r>
              <a:rPr lang="en-US" dirty="0" smtClean="0"/>
              <a:t>if(</a:t>
            </a:r>
            <a:r>
              <a:rPr lang="en-US" dirty="0" err="1" smtClean="0"/>
              <a:t>i</a:t>
            </a:r>
            <a:r>
              <a:rPr lang="en-US" dirty="0" smtClean="0"/>
              <a:t> &lt; 0) 					</a:t>
            </a:r>
            <a:r>
              <a:rPr lang="en-US" dirty="0" err="1" smtClean="0"/>
              <a:t>printf</a:t>
            </a:r>
            <a:r>
              <a:rPr lang="en-US" dirty="0" smtClean="0"/>
              <a:t>(“This will print\n”);</a:t>
            </a:r>
            <a:br>
              <a:rPr lang="en-US" dirty="0" smtClean="0"/>
            </a:br>
            <a:r>
              <a:rPr lang="en-US" dirty="0" smtClean="0"/>
              <a:t>if(</a:t>
            </a:r>
            <a:r>
              <a:rPr lang="en-US" dirty="0" smtClean="0">
                <a:solidFill>
                  <a:srgbClr val="FF0000"/>
                </a:solidFill>
              </a:rPr>
              <a:t>(unsigned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/>
              <a:t>i</a:t>
            </a:r>
            <a:r>
              <a:rPr lang="en-US" dirty="0" smtClean="0"/>
              <a:t> &lt; 0) 	</a:t>
            </a:r>
            <a:r>
              <a:rPr lang="en-US" dirty="0" err="1" smtClean="0"/>
              <a:t>printf</a:t>
            </a:r>
            <a:r>
              <a:rPr lang="en-US" dirty="0" smtClean="0"/>
              <a:t>(“This will not print\n”);</a:t>
            </a:r>
          </a:p>
          <a:p>
            <a:r>
              <a:rPr lang="en-US" dirty="0" smtClean="0"/>
              <a:t>Can be seen as changing the “programmer’s perspective” of the variable.</a:t>
            </a:r>
          </a:p>
          <a:p>
            <a:r>
              <a:rPr lang="en-US" dirty="0" smtClean="0"/>
              <a:t>Can typecast anything, even if it doesn’t really make sense: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node n; //We will see </a:t>
            </a:r>
            <a:r>
              <a:rPr lang="en-US" dirty="0" err="1" smtClean="0"/>
              <a:t>structs</a:t>
            </a:r>
            <a:r>
              <a:rPr lang="en-US" dirty="0" smtClean="0"/>
              <a:t> in a few slides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(</a:t>
            </a:r>
            <a:r>
              <a:rPr lang="en-US" dirty="0" err="1" smtClean="0"/>
              <a:t>int</a:t>
            </a:r>
            <a:r>
              <a:rPr lang="en-US" dirty="0" smtClean="0"/>
              <a:t>) n;</a:t>
            </a:r>
          </a:p>
          <a:p>
            <a:pPr lvl="1"/>
            <a:r>
              <a:rPr lang="en-US" dirty="0" smtClean="0"/>
              <a:t>More freedom, but easier to shoot yourself in the foot.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Functions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//Function prototypes</a:t>
            </a:r>
          </a:p>
          <a:p>
            <a:pPr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multiply(</a:t>
            </a:r>
            <a:r>
              <a:rPr lang="en-US" sz="1800" dirty="0" err="1" smtClean="0">
                <a:latin typeface="Courier New"/>
                <a:cs typeface="Courier New"/>
              </a:rPr>
              <a:t>int,int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void </a:t>
            </a:r>
            <a:r>
              <a:rPr lang="en-US" sz="1800" dirty="0" err="1" smtClean="0">
                <a:latin typeface="Courier New"/>
                <a:cs typeface="Courier New"/>
              </a:rPr>
              <a:t>sayHello</a:t>
            </a:r>
            <a:r>
              <a:rPr lang="en-US" sz="18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multiply(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x,int</a:t>
            </a:r>
            <a:r>
              <a:rPr lang="en-US" sz="1800" dirty="0" smtClean="0">
                <a:latin typeface="Courier New"/>
                <a:cs typeface="Courier New"/>
              </a:rPr>
              <a:t> y)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return x*y;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void </a:t>
            </a:r>
            <a:r>
              <a:rPr lang="en-US" sz="1800" dirty="0" err="1" smtClean="0">
                <a:latin typeface="Courier New"/>
                <a:cs typeface="Courier New"/>
              </a:rPr>
              <a:t>sayHello</a:t>
            </a:r>
            <a:r>
              <a:rPr lang="en-US" sz="1800" dirty="0" smtClean="0">
                <a:latin typeface="Courier New"/>
                <a:cs typeface="Courier New"/>
              </a:rPr>
              <a:t> ()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 smtClean="0">
                <a:latin typeface="Courier New"/>
                <a:cs typeface="Courier New"/>
              </a:rPr>
              <a:t>(“Hello\n”);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sz="3840" dirty="0" smtClean="0"/>
              <a:t>You have to declare the type of data you plan to return from a function</a:t>
            </a:r>
          </a:p>
          <a:p>
            <a:r>
              <a:rPr lang="en-US" sz="3840" dirty="0" smtClean="0"/>
              <a:t>Return type can be any C variable type, and is placed to the left of the function name</a:t>
            </a:r>
          </a:p>
          <a:p>
            <a:r>
              <a:rPr lang="en-US" sz="3840" dirty="0" smtClean="0"/>
              <a:t>You can also specify the return type as </a:t>
            </a:r>
            <a:r>
              <a:rPr lang="en-US" sz="3840" dirty="0" smtClean="0">
                <a:latin typeface="Courier New"/>
                <a:cs typeface="Courier New"/>
              </a:rPr>
              <a:t>void</a:t>
            </a:r>
            <a:endParaRPr lang="en-US" sz="3840" dirty="0" smtClean="0"/>
          </a:p>
          <a:p>
            <a:pPr lvl="1"/>
            <a:r>
              <a:rPr lang="en-US" sz="2880" dirty="0" smtClean="0"/>
              <a:t>Just think of this as saying that no value will be returned</a:t>
            </a:r>
          </a:p>
          <a:p>
            <a:r>
              <a:rPr lang="en-US" sz="3840" dirty="0" smtClean="0"/>
              <a:t>Also necessary to define types for values passed into a function</a:t>
            </a:r>
          </a:p>
          <a:p>
            <a:r>
              <a:rPr lang="en-US" sz="3840" dirty="0" smtClean="0"/>
              <a:t>Declaring the “prototype” of a function allows you to use it before the function’s definition.</a:t>
            </a:r>
            <a:endParaRPr lang="en-US" sz="384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Syntax: True or False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evaluates to FALSE in C?</a:t>
            </a:r>
          </a:p>
          <a:p>
            <a:pPr lvl="1"/>
            <a:r>
              <a:rPr lang="en-US" dirty="0" smtClean="0"/>
              <a:t>0 (integer)</a:t>
            </a:r>
          </a:p>
          <a:p>
            <a:pPr lvl="1"/>
            <a:r>
              <a:rPr lang="en-US" dirty="0" smtClean="0"/>
              <a:t>NULL (a special kind of </a:t>
            </a:r>
            <a:r>
              <a:rPr lang="en-US" i="1" dirty="0" smtClean="0"/>
              <a:t>pointer</a:t>
            </a:r>
            <a:r>
              <a:rPr lang="en-US" dirty="0" smtClean="0"/>
              <a:t>: more on this later)</a:t>
            </a:r>
          </a:p>
          <a:p>
            <a:pPr lvl="1"/>
            <a:r>
              <a:rPr lang="en-US" dirty="0" smtClean="0"/>
              <a:t>No explicit Boolean type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/>
              <a:t>What evaluates to TRUE in C?</a:t>
            </a:r>
          </a:p>
          <a:p>
            <a:pPr lvl="1"/>
            <a:r>
              <a:rPr lang="en-US" dirty="0" smtClean="0"/>
              <a:t>Anything that isn’t false is true</a:t>
            </a:r>
          </a:p>
          <a:p>
            <a:pPr lvl="1"/>
            <a:r>
              <a:rPr lang="en-US" dirty="0" smtClean="0"/>
              <a:t>Same idea as in scheme: only #</a:t>
            </a:r>
            <a:r>
              <a:rPr lang="en-US" dirty="0" err="1" smtClean="0"/>
              <a:t>f</a:t>
            </a:r>
            <a:r>
              <a:rPr lang="en-US" dirty="0" smtClean="0"/>
              <a:t> is false, </a:t>
            </a:r>
            <a:br>
              <a:rPr lang="en-US" dirty="0" smtClean="0"/>
            </a:br>
            <a:r>
              <a:rPr lang="en-US" dirty="0" smtClean="0"/>
              <a:t>anything else is true!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1217-B022-0D48-BA74-6861F1F42C34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Two’s Complement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we had 5 bits. What integers can be represented in two’s complement?</a:t>
            </a:r>
          </a:p>
          <a:p>
            <a:pPr marL="514350" indent="-514350">
              <a:buNone/>
            </a:pPr>
            <a:r>
              <a:rPr lang="en-US" dirty="0" smtClean="0"/>
              <a:t>	a) 			-32 to +31</a:t>
            </a:r>
          </a:p>
          <a:p>
            <a:pPr marL="514350" indent="-514350">
              <a:buNone/>
            </a:pPr>
            <a:r>
              <a:rPr lang="en-US" dirty="0" smtClean="0"/>
              <a:t>	b) 		 	-31 to +32</a:t>
            </a:r>
          </a:p>
          <a:p>
            <a:pPr marL="514350" indent="-514350">
              <a:buNone/>
            </a:pPr>
            <a:r>
              <a:rPr lang="en-US" dirty="0" smtClean="0"/>
              <a:t>	c) 		 		 0 to +31</a:t>
            </a:r>
          </a:p>
          <a:p>
            <a:pPr marL="514350" indent="-514350">
              <a:buNone/>
            </a:pPr>
            <a:r>
              <a:rPr lang="en-US" dirty="0" smtClean="0"/>
              <a:t>	d) 	 		-16 to +15</a:t>
            </a:r>
          </a:p>
          <a:p>
            <a:pPr marL="514350" indent="-514350">
              <a:buNone/>
            </a:pPr>
            <a:r>
              <a:rPr lang="en-US" dirty="0" smtClean="0"/>
              <a:t>	e)		 		-15 to +15</a:t>
            </a:r>
          </a:p>
          <a:p>
            <a:pPr marL="514350" indent="-514350">
              <a:buNone/>
            </a:pPr>
            <a:r>
              <a:rPr lang="en-US" dirty="0" smtClean="0"/>
              <a:t>	f)		 		-15 to +16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C321-2ABE-3449-A6B8-390337F9F253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92162"/>
          </a:xfrm>
        </p:spPr>
        <p:txBody>
          <a:bodyPr/>
          <a:lstStyle/>
          <a:p>
            <a:r>
              <a:rPr lang="en-US" dirty="0" err="1" smtClean="0"/>
              <a:t>Structs</a:t>
            </a:r>
            <a:r>
              <a:rPr lang="en-US" dirty="0" smtClean="0"/>
              <a:t>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6925"/>
            <a:ext cx="4038600" cy="40592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1800" dirty="0" smtClean="0">
              <a:latin typeface="Courier New"/>
            </a:endParaRPr>
          </a:p>
          <a:p>
            <a:pPr>
              <a:buNone/>
            </a:pPr>
            <a:r>
              <a:rPr lang="en-US" sz="1800" dirty="0" err="1" smtClean="0">
                <a:latin typeface="Courier New"/>
              </a:rPr>
              <a:t>typedef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struct</a:t>
            </a:r>
            <a:r>
              <a:rPr lang="en-US" sz="1800" dirty="0" smtClean="0">
                <a:latin typeface="Courier New"/>
              </a:rPr>
              <a:t> {</a:t>
            </a: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int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lengthInSeconds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int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yearRecorded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} Song;</a:t>
            </a:r>
          </a:p>
          <a:p>
            <a:pPr>
              <a:buNone/>
            </a:pPr>
            <a:endParaRPr lang="en-US" sz="1800" dirty="0" smtClean="0">
              <a:latin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 song1;</a:t>
            </a:r>
          </a:p>
          <a:p>
            <a:pPr>
              <a:buNone/>
            </a:pPr>
            <a:endParaRPr lang="en-US" sz="1800" dirty="0" smtClean="0">
              <a:latin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song1.lengthInSeconds =  213;</a:t>
            </a: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song1.yearRecorded    = 1994;</a:t>
            </a:r>
          </a:p>
          <a:p>
            <a:pPr>
              <a:buNone/>
            </a:pPr>
            <a:endParaRPr lang="en-US" sz="1800" dirty="0" smtClean="0">
              <a:latin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 song2;</a:t>
            </a:r>
          </a:p>
          <a:p>
            <a:pPr>
              <a:buNone/>
            </a:pPr>
            <a:endParaRPr lang="en-US" sz="1800" dirty="0" smtClean="0">
              <a:latin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song2.lengthInSeconds =  248;</a:t>
            </a:r>
          </a:p>
          <a:p>
            <a:pPr>
              <a:buNone/>
            </a:pPr>
            <a:r>
              <a:rPr lang="en-US" sz="1800" dirty="0" smtClean="0">
                <a:latin typeface="Courier New"/>
              </a:rPr>
              <a:t>song2.yearRecorded    = 1988;</a:t>
            </a:r>
            <a:endParaRPr lang="en-US" sz="1800" dirty="0">
              <a:latin typeface="Courier New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4492" y="2309094"/>
            <a:ext cx="32512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23875" y="113347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Way of defining compound data types.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structured group of variables, possibly including other </a:t>
            </a:r>
            <a:r>
              <a:rPr lang="en-US" sz="2400" dirty="0" err="1" smtClean="0"/>
              <a:t>structs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Consts</a:t>
            </a:r>
            <a:r>
              <a:rPr lang="en-US" dirty="0" smtClean="0"/>
              <a:t> and </a:t>
            </a:r>
            <a:r>
              <a:rPr lang="en-US" dirty="0" err="1" smtClean="0"/>
              <a:t>Enums</a:t>
            </a:r>
            <a:r>
              <a:rPr lang="en-US" dirty="0" smtClean="0"/>
              <a:t>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Constant is assigned a value once in the declaration;</a:t>
            </a:r>
            <a:br>
              <a:rPr lang="en-US" sz="2400" dirty="0" smtClean="0"/>
            </a:br>
            <a:r>
              <a:rPr lang="en-US" sz="2400" dirty="0" smtClean="0"/>
              <a:t>value can't change until the program is restarted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946" dirty="0" smtClean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const float </a:t>
            </a:r>
            <a:r>
              <a:rPr lang="en-US" sz="2000" dirty="0" err="1" smtClean="0">
                <a:latin typeface="Courier New"/>
                <a:cs typeface="Courier New"/>
              </a:rPr>
              <a:t>goldenRatio</a:t>
            </a:r>
            <a:r>
              <a:rPr lang="en-US" sz="2000" dirty="0" smtClean="0">
                <a:latin typeface="Courier New"/>
                <a:cs typeface="Courier New"/>
              </a:rPr>
              <a:t> = 1.618;</a:t>
            </a:r>
          </a:p>
          <a:p>
            <a:pPr>
              <a:buNone/>
            </a:pPr>
            <a:r>
              <a:rPr lang="en-US" sz="1946" dirty="0" smtClean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const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daysInWeek</a:t>
            </a:r>
            <a:r>
              <a:rPr lang="en-US" sz="2000" dirty="0" smtClean="0">
                <a:latin typeface="Courier New"/>
                <a:cs typeface="Courier New"/>
              </a:rPr>
              <a:t> = 7;</a:t>
            </a:r>
          </a:p>
          <a:p>
            <a:pPr>
              <a:buNone/>
            </a:pPr>
            <a:endParaRPr lang="en-US" sz="1946" dirty="0" smtClean="0">
              <a:latin typeface="Courier New"/>
              <a:cs typeface="Courier New"/>
            </a:endParaRPr>
          </a:p>
          <a:p>
            <a:r>
              <a:rPr lang="en-US" sz="2400" dirty="0" smtClean="0"/>
              <a:t>You can have a constant version of any of the standard C variable types</a:t>
            </a:r>
          </a:p>
          <a:p>
            <a:r>
              <a:rPr lang="en-US" sz="2400" dirty="0" err="1" smtClean="0"/>
              <a:t>Enums</a:t>
            </a:r>
            <a:r>
              <a:rPr lang="en-US" sz="2400" dirty="0" smtClean="0"/>
              <a:t>: a group of related constants used to parameterize libraries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F193-9ACE-BF4D-936F-9C0E1EE2D00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 Language Overview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C Syntax and Control Flow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Pointers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A67A-E7AF-8146-A618-A3FE49E32AB5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 office hours have been decided. For this week</a:t>
            </a:r>
          </a:p>
          <a:p>
            <a:pPr lvl="1"/>
            <a:r>
              <a:rPr lang="en-US" dirty="0" smtClean="0"/>
              <a:t>Justin – </a:t>
            </a:r>
            <a:r>
              <a:rPr lang="en-US" dirty="0" err="1" smtClean="0"/>
              <a:t>Th</a:t>
            </a:r>
            <a:r>
              <a:rPr lang="en-US" dirty="0" smtClean="0"/>
              <a:t> 1-2, F 11-12. Alcoves</a:t>
            </a:r>
          </a:p>
          <a:p>
            <a:pPr lvl="1"/>
            <a:r>
              <a:rPr lang="en-US" dirty="0" smtClean="0"/>
              <a:t>Sean –  W 3-4, </a:t>
            </a:r>
            <a:r>
              <a:rPr lang="en-US" dirty="0" err="1" smtClean="0"/>
              <a:t>Th</a:t>
            </a:r>
            <a:r>
              <a:rPr lang="en-US" dirty="0" smtClean="0"/>
              <a:t> 11-12. Moore room – 2</a:t>
            </a:r>
            <a:r>
              <a:rPr lang="en-US" baseline="30000" dirty="0" smtClean="0"/>
              <a:t>nd</a:t>
            </a:r>
            <a:r>
              <a:rPr lang="en-US" dirty="0" smtClean="0"/>
              <a:t> floor </a:t>
            </a:r>
            <a:r>
              <a:rPr lang="en-US" dirty="0" err="1" smtClean="0"/>
              <a:t>cory</a:t>
            </a:r>
            <a:r>
              <a:rPr lang="en-US" dirty="0" smtClean="0"/>
              <a:t> courtyard.</a:t>
            </a:r>
          </a:p>
          <a:p>
            <a:pPr lvl="1"/>
            <a:r>
              <a:rPr lang="en-US" dirty="0" smtClean="0"/>
              <a:t>Alvin – MW 12-1. Alcoves</a:t>
            </a:r>
          </a:p>
          <a:p>
            <a:r>
              <a:rPr lang="en-US" dirty="0" smtClean="0"/>
              <a:t>HW1 will be posted today.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5BE-C6E6-9A4D-999E-2DBDD1E74DF6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 Language Overview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C Syntax and Control Flow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Pointers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A67A-E7AF-8146-A618-A3FE49E32AB5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733425" y="247649"/>
            <a:ext cx="7924800" cy="7334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charset="-128"/>
              </a:rPr>
              <a:t>Actual C Code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4924425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#include &lt;</a:t>
            </a:r>
            <a:r>
              <a:rPr lang="en-US" sz="2400" dirty="0" err="1" smtClean="0">
                <a:latin typeface="Courier New" charset="0"/>
                <a:ea typeface="ＭＳ Ｐゴシック" charset="-128"/>
                <a:cs typeface="Courier New" charset="0"/>
              </a:rPr>
              <a:t>stdio.h</a:t>
            </a: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&gt;</a:t>
            </a:r>
          </a:p>
          <a:p>
            <a:pPr>
              <a:buFont typeface="Times" charset="0"/>
              <a:buNone/>
            </a:pP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#define REPEAT 5</a:t>
            </a:r>
          </a:p>
          <a:p>
            <a:pPr>
              <a:buFont typeface="Times" charset="0"/>
              <a:buNone/>
            </a:pPr>
            <a:endParaRPr lang="en-US" sz="2400" dirty="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>
              <a:buFont typeface="Times" charset="0"/>
              <a:buNone/>
            </a:pPr>
            <a:r>
              <a:rPr lang="en-US" sz="2400" dirty="0" err="1" smtClean="0">
                <a:latin typeface="Courier New" charset="0"/>
                <a:ea typeface="ＭＳ Ｐゴシック" charset="-128"/>
                <a:cs typeface="Courier New" charset="0"/>
              </a:rPr>
              <a:t>int</a:t>
            </a: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 main(</a:t>
            </a:r>
            <a:r>
              <a:rPr lang="en-US" sz="2400" dirty="0" err="1" smtClean="0">
                <a:latin typeface="Courier New" charset="0"/>
                <a:ea typeface="ＭＳ Ｐゴシック" charset="-128"/>
              </a:rPr>
              <a:t>int</a:t>
            </a:r>
            <a:r>
              <a:rPr lang="en-US" sz="2400" dirty="0" smtClean="0">
                <a:latin typeface="Courier New" charset="0"/>
                <a:ea typeface="ＭＳ Ｐゴシック" charset="-128"/>
              </a:rPr>
              <a:t> </a:t>
            </a:r>
            <a:r>
              <a:rPr lang="en-US" sz="2400" dirty="0" err="1" smtClean="0">
                <a:latin typeface="Courier New" charset="0"/>
                <a:ea typeface="ＭＳ Ｐゴシック" charset="-128"/>
              </a:rPr>
              <a:t>argc</a:t>
            </a:r>
            <a:r>
              <a:rPr lang="en-US" sz="2400" dirty="0" smtClean="0">
                <a:latin typeface="Courier New" charset="0"/>
                <a:ea typeface="ＭＳ Ｐゴシック" charset="-128"/>
              </a:rPr>
              <a:t>, char *</a:t>
            </a:r>
            <a:r>
              <a:rPr lang="en-US" sz="2400" dirty="0" err="1" smtClean="0">
                <a:latin typeface="Courier New" charset="0"/>
                <a:ea typeface="ＭＳ Ｐゴシック" charset="-128"/>
              </a:rPr>
              <a:t>argv</a:t>
            </a:r>
            <a:r>
              <a:rPr lang="en-US" sz="2400" dirty="0" smtClean="0">
                <a:latin typeface="Courier New" charset="0"/>
                <a:ea typeface="ＭＳ Ｐゴシック" charset="-128"/>
              </a:rPr>
              <a:t>[]</a:t>
            </a: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) { </a:t>
            </a:r>
          </a:p>
          <a:p>
            <a:pPr>
              <a:buFont typeface="Times" charset="0"/>
              <a:buNone/>
            </a:pP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	  </a:t>
            </a:r>
            <a:r>
              <a:rPr lang="en-US" sz="2400" dirty="0" err="1" smtClean="0">
                <a:latin typeface="Courier New" charset="0"/>
                <a:ea typeface="ＭＳ Ｐゴシック" charset="-128"/>
                <a:cs typeface="Courier New" charset="0"/>
              </a:rPr>
              <a:t>int</a:t>
            </a: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ＭＳ Ｐゴシック" charset="-128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;</a:t>
            </a:r>
          </a:p>
          <a:p>
            <a:pPr>
              <a:buFont typeface="Times" charset="0"/>
              <a:buNone/>
            </a:pP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	  </a:t>
            </a:r>
            <a:r>
              <a:rPr lang="en-US" sz="2400" dirty="0" err="1" smtClean="0">
                <a:latin typeface="Courier New" charset="0"/>
                <a:ea typeface="ＭＳ Ｐゴシック" charset="-128"/>
                <a:cs typeface="Courier New" charset="0"/>
              </a:rPr>
              <a:t>int</a:t>
            </a: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 n = 5;</a:t>
            </a:r>
          </a:p>
          <a:p>
            <a:pPr>
              <a:buFont typeface="Times" charset="0"/>
              <a:buNone/>
            </a:pP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	  for (</a:t>
            </a:r>
            <a:r>
              <a:rPr lang="en-US" sz="2400" dirty="0" err="1" smtClean="0">
                <a:latin typeface="Courier New" charset="0"/>
                <a:ea typeface="ＭＳ Ｐゴシック" charset="-128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 = 0; </a:t>
            </a:r>
            <a:r>
              <a:rPr lang="en-US" sz="2400" dirty="0" err="1" smtClean="0">
                <a:latin typeface="Courier New" charset="0"/>
                <a:ea typeface="ＭＳ Ｐゴシック" charset="-128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 &lt; REPEAT; </a:t>
            </a:r>
            <a:r>
              <a:rPr lang="en-US" sz="2400" dirty="0" err="1" smtClean="0">
                <a:latin typeface="Courier New" charset="0"/>
                <a:ea typeface="ＭＳ Ｐゴシック" charset="-128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 = </a:t>
            </a:r>
            <a:r>
              <a:rPr lang="en-US" sz="2400" dirty="0" err="1" smtClean="0">
                <a:latin typeface="Courier New" charset="0"/>
                <a:ea typeface="ＭＳ Ｐゴシック" charset="-128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 + 1) {</a:t>
            </a:r>
          </a:p>
          <a:p>
            <a:pPr>
              <a:buFont typeface="Times" charset="0"/>
              <a:buNone/>
            </a:pP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		 		</a:t>
            </a:r>
            <a:r>
              <a:rPr lang="en-US" sz="2400" dirty="0" err="1" smtClean="0">
                <a:latin typeface="Courier New" charset="0"/>
                <a:ea typeface="ＭＳ Ｐゴシック" charset="-128"/>
                <a:cs typeface="Courier New" charset="0"/>
              </a:rPr>
              <a:t>printf</a:t>
            </a: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("hello, world\n"); </a:t>
            </a:r>
          </a:p>
          <a:p>
            <a:pPr>
              <a:buFont typeface="Times" charset="0"/>
              <a:buNone/>
            </a:pP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	  }</a:t>
            </a:r>
          </a:p>
          <a:p>
            <a:pPr>
              <a:buFont typeface="Times" charset="0"/>
              <a:buNone/>
            </a:pP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	  return 0; </a:t>
            </a:r>
          </a:p>
          <a:p>
            <a:pPr>
              <a:buFont typeface="Times" charset="0"/>
              <a:buNone/>
            </a:pPr>
            <a:r>
              <a:rPr lang="en-US" sz="2400" dirty="0" smtClean="0">
                <a:latin typeface="Courier New" charset="0"/>
                <a:ea typeface="ＭＳ Ｐゴシック" charset="-128"/>
                <a:cs typeface="Courier New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Syntax: </a:t>
            </a:r>
            <a:r>
              <a:rPr lang="en-US" dirty="0" smtClean="0">
                <a:latin typeface="Courier"/>
                <a:cs typeface="Courier"/>
              </a:rPr>
              <a:t>main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get arguments to the main function, use: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[])</a:t>
            </a:r>
          </a:p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dirty="0" smtClean="0"/>
              <a:t>contains the number of strings on the command line (the executable counts as one, plus one for each argument). Here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/>
              <a:t> is 2:</a:t>
            </a:r>
          </a:p>
          <a:p>
            <a:pPr lvl="2">
              <a:buNone/>
            </a:pPr>
            <a:r>
              <a:rPr lang="en-US" dirty="0" err="1" smtClean="0"/>
              <a:t>unix</a:t>
            </a:r>
            <a:r>
              <a:rPr lang="en-US" dirty="0" smtClean="0"/>
              <a:t>% sort </a:t>
            </a:r>
            <a:r>
              <a:rPr lang="en-US" dirty="0" err="1" smtClean="0"/>
              <a:t>myFile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dirty="0" smtClean="0"/>
              <a:t>is a </a:t>
            </a:r>
            <a:r>
              <a:rPr lang="en-US" i="1" dirty="0" smtClean="0"/>
              <a:t>pointer </a:t>
            </a:r>
            <a:r>
              <a:rPr lang="en-US" dirty="0" smtClean="0"/>
              <a:t>to an array containing the arguments as strings (more on </a:t>
            </a:r>
            <a:r>
              <a:rPr lang="en-US" i="1" dirty="0" smtClean="0"/>
              <a:t>pointers </a:t>
            </a:r>
            <a:r>
              <a:rPr lang="en-US" dirty="0" smtClean="0"/>
              <a:t>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43F75-00C8-5047-BE83-9BB89F876F09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Syntax: Variable Declarations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Similar to Java, but with a few minor but important differences</a:t>
            </a:r>
          </a:p>
          <a:p>
            <a:r>
              <a:rPr lang="en-US" i="1" dirty="0" smtClean="0"/>
              <a:t>All </a:t>
            </a:r>
            <a:r>
              <a:rPr lang="en-US" dirty="0" smtClean="0"/>
              <a:t>variable declarations must appear before they are used (e.g., at the beginning of the block) </a:t>
            </a:r>
          </a:p>
          <a:p>
            <a:r>
              <a:rPr lang="en-US" dirty="0" smtClean="0"/>
              <a:t>A variable may be initialized in its declaration; </a:t>
            </a:r>
            <a:br>
              <a:rPr lang="en-US" dirty="0" smtClean="0"/>
            </a:br>
            <a:r>
              <a:rPr lang="en-US" dirty="0" smtClean="0"/>
              <a:t>if not, it holds garbage!</a:t>
            </a:r>
          </a:p>
          <a:p>
            <a:r>
              <a:rPr lang="en-US" dirty="0" smtClean="0"/>
              <a:t>Examples of declarations: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Correct:</a:t>
            </a:r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				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 = 0, </a:t>
            </a:r>
            <a:r>
              <a:rPr lang="en-US" dirty="0" err="1" smtClean="0">
                <a:latin typeface="Courier"/>
                <a:cs typeface="Courier"/>
              </a:rPr>
              <a:t>b</a:t>
            </a:r>
            <a:r>
              <a:rPr lang="en-US" dirty="0" smtClean="0">
                <a:latin typeface="Courier"/>
                <a:cs typeface="Courier"/>
              </a:rPr>
              <a:t> = 10;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					...</a:t>
            </a:r>
          </a:p>
          <a:p>
            <a:pPr lvl="1">
              <a:buClr>
                <a:schemeClr val="tx1"/>
              </a:buClr>
              <a:buFont typeface="Lucida Grande"/>
              <a:buChar char="−"/>
            </a:pPr>
            <a:r>
              <a:rPr lang="en-US" dirty="0" smtClean="0">
                <a:solidFill>
                  <a:srgbClr val="FF0000"/>
                </a:solidFill>
              </a:rPr>
              <a:t>Incorrect:</a:t>
            </a:r>
            <a:r>
              <a:rPr lang="en-US" dirty="0" smtClean="0"/>
              <a:t>    </a:t>
            </a:r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&lt; 10;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</a:t>
            </a:r>
          </a:p>
          <a:p>
            <a:pPr lvl="1">
              <a:buNone/>
            </a:pPr>
            <a:r>
              <a:rPr lang="en-US" dirty="0" smtClean="0">
                <a:latin typeface="Courier"/>
                <a:cs typeface="Courier"/>
              </a:rPr>
              <a:t>        		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D1FC-C552-3C4B-AB02-F54C41B54ECF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Syntax : Flow Control (1/2)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Within a function, remarkably close to Java constructs in methods (shows its legacy) in terms of flow control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if-else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if (expression) statement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if (expression) statement1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else statement2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while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while (expression)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    statement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do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    statement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while (expression);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B10-4CC4-2347-B22E-7F795B1B0C76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Syntax : Flow Control (2/2)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Courier New"/>
                <a:cs typeface="Courier New"/>
              </a:rPr>
              <a:t>for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for (initialize; check; update) statement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switch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switch (expression){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	case const1:    statements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	case const2:    statements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	default:        statements</a:t>
            </a:r>
          </a:p>
          <a:p>
            <a:pPr lvl="2">
              <a:buNone/>
            </a:pPr>
            <a:r>
              <a:rPr lang="en-US" dirty="0" smtClean="0">
                <a:latin typeface="Courier New"/>
                <a:cs typeface="Courier New"/>
              </a:rPr>
              <a:t>	}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break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B10-4CC4-2347-B22E-7F795B1B0C76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Two’s Complement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we had </a:t>
            </a:r>
            <a:r>
              <a:rPr lang="en-US" smtClean="0"/>
              <a:t>5 bits. </a:t>
            </a:r>
            <a:r>
              <a:rPr lang="en-US" dirty="0" smtClean="0"/>
              <a:t>What integers can be represented in two’s complement?</a:t>
            </a:r>
          </a:p>
          <a:p>
            <a:pPr marL="514350" indent="-514350">
              <a:buNone/>
            </a:pPr>
            <a:r>
              <a:rPr lang="en-US" dirty="0" smtClean="0"/>
              <a:t>	a) 			-32 to +31</a:t>
            </a:r>
          </a:p>
          <a:p>
            <a:pPr marL="514350" indent="-514350">
              <a:buNone/>
            </a:pPr>
            <a:r>
              <a:rPr lang="en-US" dirty="0" smtClean="0"/>
              <a:t>	b)			 	-31 to +32</a:t>
            </a:r>
          </a:p>
          <a:p>
            <a:pPr marL="514350" indent="-514350">
              <a:buNone/>
            </a:pPr>
            <a:r>
              <a:rPr lang="en-US" dirty="0" smtClean="0"/>
              <a:t>	c)		 		 0 to +31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d)				-16 to +15</a:t>
            </a:r>
          </a:p>
          <a:p>
            <a:pPr marL="514350" indent="-514350">
              <a:buNone/>
            </a:pPr>
            <a:r>
              <a:rPr lang="en-US" dirty="0" smtClean="0"/>
              <a:t>	e) 			-15 to +15</a:t>
            </a:r>
          </a:p>
          <a:p>
            <a:pPr marL="514350" indent="-514350">
              <a:buNone/>
            </a:pPr>
            <a:r>
              <a:rPr lang="en-US" dirty="0" smtClean="0"/>
              <a:t>	f)				-15 to +16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35E-95E9-2340-93F4-4EBB2AC589CE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Scheme vs. Java vs. C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Quick Start Introduction to C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Tec</a:t>
            </a:r>
            <a:r>
              <a:rPr lang="en-US" dirty="0" smtClean="0"/>
              <a:t>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Pointers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6350-E036-B649-9929-33157A1C3961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Scheme vs. Java vs. C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Quick Start Introduction to C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Technology Break</a:t>
            </a:r>
          </a:p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6350-E036-B649-9929-33157A1C3961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vs. Value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memory to be a single huge array</a:t>
            </a:r>
          </a:p>
          <a:p>
            <a:pPr lvl="1"/>
            <a:r>
              <a:rPr lang="en-US" dirty="0" smtClean="0"/>
              <a:t>Each cell of the array has an address associated with it</a:t>
            </a:r>
          </a:p>
          <a:p>
            <a:pPr lvl="1"/>
            <a:r>
              <a:rPr lang="en-US" dirty="0" smtClean="0"/>
              <a:t>Each cell also stores some value</a:t>
            </a:r>
          </a:p>
          <a:p>
            <a:pPr lvl="1"/>
            <a:r>
              <a:rPr lang="en-US" dirty="0" smtClean="0"/>
              <a:t>Do you think they use signed or unsigned numbers? Negative address?!</a:t>
            </a:r>
          </a:p>
          <a:p>
            <a:r>
              <a:rPr lang="en-US" dirty="0" smtClean="0"/>
              <a:t>Don’t confuse the address referring to a memory location with the value stored there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DA35-5CE8-A34C-8D81-5D7FF2AADF8D}" type="datetime1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2252" y="5692775"/>
            <a:ext cx="6875463" cy="631825"/>
            <a:chOff x="288" y="3216"/>
            <a:chExt cx="4331" cy="398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6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9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11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16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8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21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Rectangle 12"/>
            <p:cNvSpPr>
              <a:spLocks noChangeArrowheads="1"/>
            </p:cNvSpPr>
            <p:nvPr/>
          </p:nvSpPr>
          <p:spPr bwMode="auto">
            <a:xfrm>
              <a:off x="23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Rectangle 13"/>
            <p:cNvSpPr>
              <a:spLocks noChangeArrowheads="1"/>
            </p:cNvSpPr>
            <p:nvPr/>
          </p:nvSpPr>
          <p:spPr bwMode="auto">
            <a:xfrm>
              <a:off x="25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Rectangle 14"/>
            <p:cNvSpPr>
              <a:spLocks noChangeArrowheads="1"/>
            </p:cNvSpPr>
            <p:nvPr/>
          </p:nvSpPr>
          <p:spPr bwMode="auto">
            <a:xfrm>
              <a:off x="28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Rectangle 15"/>
            <p:cNvSpPr>
              <a:spLocks noChangeArrowheads="1"/>
            </p:cNvSpPr>
            <p:nvPr/>
          </p:nvSpPr>
          <p:spPr bwMode="auto">
            <a:xfrm>
              <a:off x="30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33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35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Rectangle 18"/>
            <p:cNvSpPr>
              <a:spLocks noChangeArrowheads="1"/>
            </p:cNvSpPr>
            <p:nvPr/>
          </p:nvSpPr>
          <p:spPr bwMode="auto">
            <a:xfrm>
              <a:off x="37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Rectangle 19"/>
            <p:cNvSpPr>
              <a:spLocks noChangeArrowheads="1"/>
            </p:cNvSpPr>
            <p:nvPr/>
          </p:nvSpPr>
          <p:spPr bwMode="auto">
            <a:xfrm>
              <a:off x="40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Text Box 20"/>
            <p:cNvSpPr txBox="1">
              <a:spLocks noChangeArrowheads="1"/>
            </p:cNvSpPr>
            <p:nvPr/>
          </p:nvSpPr>
          <p:spPr bwMode="auto">
            <a:xfrm>
              <a:off x="138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23</a:t>
              </a:r>
              <a:endParaRPr lang="en-US" sz="2000"/>
            </a:p>
          </p:txBody>
        </p:sp>
        <p:sp>
          <p:nvSpPr>
            <p:cNvPr id="35862" name="Text Box 21"/>
            <p:cNvSpPr txBox="1">
              <a:spLocks noChangeArrowheads="1"/>
            </p:cNvSpPr>
            <p:nvPr/>
          </p:nvSpPr>
          <p:spPr bwMode="auto">
            <a:xfrm>
              <a:off x="282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42</a:t>
              </a:r>
              <a:endParaRPr lang="en-US" sz="2000"/>
            </a:p>
          </p:txBody>
        </p:sp>
        <p:sp>
          <p:nvSpPr>
            <p:cNvPr id="35863" name="Text Box 22"/>
            <p:cNvSpPr txBox="1">
              <a:spLocks noChangeArrowheads="1"/>
            </p:cNvSpPr>
            <p:nvPr/>
          </p:nvSpPr>
          <p:spPr bwMode="auto">
            <a:xfrm>
              <a:off x="4272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4" name="Text Box 23"/>
            <p:cNvSpPr txBox="1">
              <a:spLocks noChangeArrowheads="1"/>
            </p:cNvSpPr>
            <p:nvPr/>
          </p:nvSpPr>
          <p:spPr bwMode="auto">
            <a:xfrm>
              <a:off x="288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5" name="Text Box 24"/>
            <p:cNvSpPr txBox="1">
              <a:spLocks noChangeArrowheads="1"/>
            </p:cNvSpPr>
            <p:nvPr/>
          </p:nvSpPr>
          <p:spPr bwMode="auto">
            <a:xfrm>
              <a:off x="633" y="3216"/>
              <a:ext cx="1451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/>
                <a:t>101</a:t>
              </a:r>
              <a:r>
                <a:rPr lang="en-US" sz="1700" dirty="0" smtClean="0"/>
                <a:t> 102 103 104 105 </a:t>
              </a:r>
              <a:r>
                <a:rPr lang="en-US" sz="1700" dirty="0"/>
                <a:t>...</a:t>
              </a:r>
            </a:p>
          </p:txBody>
        </p:sp>
      </p:grpSp>
      <p:sp>
        <p:nvSpPr>
          <p:cNvPr id="35845" name="Rectangle 25"/>
          <p:cNvSpPr>
            <a:spLocks noChangeArrowheads="1"/>
          </p:cNvSpPr>
          <p:nvPr/>
        </p:nvSpPr>
        <p:spPr bwMode="auto">
          <a:xfrm>
            <a:off x="685800" y="838200"/>
            <a:ext cx="78486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address </a:t>
            </a:r>
            <a:r>
              <a:rPr lang="en-US" dirty="0" smtClean="0"/>
              <a:t>refers to a particular memory location; e.g., it points to a memory location</a:t>
            </a:r>
          </a:p>
          <a:p>
            <a:r>
              <a:rPr lang="en-US" i="1" dirty="0" smtClean="0"/>
              <a:t>Pointer</a:t>
            </a:r>
            <a:r>
              <a:rPr lang="en-US" dirty="0" smtClean="0"/>
              <a:t>: A variable that contains the address of a variable</a:t>
            </a:r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9AB-E5C9-C344-AB32-0F15D4C396F1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85825" y="4436527"/>
            <a:ext cx="7437438" cy="2014538"/>
            <a:chOff x="558" y="2599"/>
            <a:chExt cx="4685" cy="126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12" y="3024"/>
              <a:ext cx="4331" cy="398"/>
              <a:chOff x="288" y="3216"/>
              <a:chExt cx="4331" cy="398"/>
            </a:xfrm>
          </p:grpSpPr>
          <p:sp>
            <p:nvSpPr>
              <p:cNvPr id="37903" name="Rectangle 6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4" name="Rectangle 7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5" name="Rectangle 8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6" name="Rectangle 9"/>
              <p:cNvSpPr>
                <a:spLocks noChangeArrowheads="1"/>
              </p:cNvSpPr>
              <p:nvPr/>
            </p:nvSpPr>
            <p:spPr bwMode="auto">
              <a:xfrm>
                <a:off x="16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7" name="Rectangle 10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8" name="Rectangle 11"/>
              <p:cNvSpPr>
                <a:spLocks noChangeArrowheads="1"/>
              </p:cNvSpPr>
              <p:nvPr/>
            </p:nvSpPr>
            <p:spPr bwMode="auto">
              <a:xfrm>
                <a:off x="18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9" name="Rectangle 12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0" name="Rectangle 13"/>
              <p:cNvSpPr>
                <a:spLocks noChangeArrowheads="1"/>
              </p:cNvSpPr>
              <p:nvPr/>
            </p:nvSpPr>
            <p:spPr bwMode="auto">
              <a:xfrm>
                <a:off x="23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1" name="Rectangle 14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2" name="Rectangle 15"/>
              <p:cNvSpPr>
                <a:spLocks noChangeArrowheads="1"/>
              </p:cNvSpPr>
              <p:nvPr/>
            </p:nvSpPr>
            <p:spPr bwMode="auto">
              <a:xfrm>
                <a:off x="28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3" name="Rectangle 16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4" name="Rectangle 17"/>
              <p:cNvSpPr>
                <a:spLocks noChangeArrowheads="1"/>
              </p:cNvSpPr>
              <p:nvPr/>
            </p:nvSpPr>
            <p:spPr bwMode="auto">
              <a:xfrm>
                <a:off x="33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5" name="Rectangle 18"/>
              <p:cNvSpPr>
                <a:spLocks noChangeArrowheads="1"/>
              </p:cNvSpPr>
              <p:nvPr/>
            </p:nvSpPr>
            <p:spPr bwMode="auto">
              <a:xfrm>
                <a:off x="35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6" name="Rectangle 19"/>
              <p:cNvSpPr>
                <a:spLocks noChangeArrowheads="1"/>
              </p:cNvSpPr>
              <p:nvPr/>
            </p:nvSpPr>
            <p:spPr bwMode="auto">
              <a:xfrm>
                <a:off x="37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7" name="Rectangle 20"/>
              <p:cNvSpPr>
                <a:spLocks noChangeArrowheads="1"/>
              </p:cNvSpPr>
              <p:nvPr/>
            </p:nvSpPr>
            <p:spPr bwMode="auto">
              <a:xfrm>
                <a:off x="40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8" name="Text Box 21"/>
              <p:cNvSpPr txBox="1">
                <a:spLocks noChangeArrowheads="1"/>
              </p:cNvSpPr>
              <p:nvPr/>
            </p:nvSpPr>
            <p:spPr bwMode="auto">
              <a:xfrm>
                <a:off x="138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23</a:t>
                </a:r>
                <a:endParaRPr lang="en-US" sz="2000"/>
              </a:p>
            </p:txBody>
          </p:sp>
          <p:sp>
            <p:nvSpPr>
              <p:cNvPr id="37919" name="Text Box 22"/>
              <p:cNvSpPr txBox="1">
                <a:spLocks noChangeArrowheads="1"/>
              </p:cNvSpPr>
              <p:nvPr/>
            </p:nvSpPr>
            <p:spPr bwMode="auto">
              <a:xfrm>
                <a:off x="282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42</a:t>
                </a:r>
                <a:endParaRPr lang="en-US" sz="2000"/>
              </a:p>
            </p:txBody>
          </p:sp>
          <p:sp>
            <p:nvSpPr>
              <p:cNvPr id="37920" name="Text Box 23"/>
              <p:cNvSpPr txBox="1">
                <a:spLocks noChangeArrowheads="1"/>
              </p:cNvSpPr>
              <p:nvPr/>
            </p:nvSpPr>
            <p:spPr bwMode="auto">
              <a:xfrm>
                <a:off x="4272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1" name="Text Box 24"/>
              <p:cNvSpPr txBox="1">
                <a:spLocks noChangeArrowheads="1"/>
              </p:cNvSpPr>
              <p:nvPr/>
            </p:nvSpPr>
            <p:spPr bwMode="auto">
              <a:xfrm>
                <a:off x="288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2" name="Text Box 25"/>
              <p:cNvSpPr txBox="1">
                <a:spLocks noChangeArrowheads="1"/>
              </p:cNvSpPr>
              <p:nvPr/>
            </p:nvSpPr>
            <p:spPr bwMode="auto">
              <a:xfrm>
                <a:off x="624" y="3216"/>
                <a:ext cx="1420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700" dirty="0">
                    <a:solidFill>
                      <a:schemeClr val="tx1"/>
                    </a:solidFill>
                  </a:rPr>
                  <a:t>101 102 103 104 105 ...</a:t>
                </a:r>
                <a:endParaRPr lang="en-US" sz="1700" dirty="0"/>
              </a:p>
            </p:txBody>
          </p:sp>
        </p:grpSp>
        <p:sp>
          <p:nvSpPr>
            <p:cNvPr id="37897" name="Text Box 26"/>
            <p:cNvSpPr txBox="1">
              <a:spLocks noChangeArrowheads="1"/>
            </p:cNvSpPr>
            <p:nvPr/>
          </p:nvSpPr>
          <p:spPr bwMode="auto">
            <a:xfrm>
              <a:off x="2044" y="3360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37898" name="Text Box 27"/>
            <p:cNvSpPr txBox="1">
              <a:spLocks noChangeArrowheads="1"/>
            </p:cNvSpPr>
            <p:nvPr/>
          </p:nvSpPr>
          <p:spPr bwMode="auto">
            <a:xfrm>
              <a:off x="3500" y="336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en-US" sz="2000"/>
            </a:p>
          </p:txBody>
        </p:sp>
        <p:cxnSp>
          <p:nvCxnSpPr>
            <p:cNvPr id="37899" name="AutoShape 28"/>
            <p:cNvCxnSpPr>
              <a:cxnSpLocks noChangeShapeType="1"/>
              <a:endCxn id="37922" idx="1"/>
            </p:cNvCxnSpPr>
            <p:nvPr/>
          </p:nvCxnSpPr>
          <p:spPr bwMode="auto">
            <a:xfrm>
              <a:off x="888" y="2880"/>
              <a:ext cx="360" cy="25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900" name="AutoShape 29"/>
            <p:cNvCxnSpPr>
              <a:cxnSpLocks noChangeShapeType="1"/>
            </p:cNvCxnSpPr>
            <p:nvPr/>
          </p:nvCxnSpPr>
          <p:spPr bwMode="auto">
            <a:xfrm flipV="1">
              <a:off x="1056" y="3510"/>
              <a:ext cx="912" cy="24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7901" name="Text Box 30"/>
            <p:cNvSpPr txBox="1">
              <a:spLocks noChangeArrowheads="1"/>
            </p:cNvSpPr>
            <p:nvPr/>
          </p:nvSpPr>
          <p:spPr bwMode="auto">
            <a:xfrm>
              <a:off x="614" y="2599"/>
              <a:ext cx="144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Location (address)</a:t>
              </a:r>
              <a:endParaRPr lang="en-US" sz="2000"/>
            </a:p>
          </p:txBody>
        </p:sp>
        <p:sp>
          <p:nvSpPr>
            <p:cNvPr id="37902" name="Text Box 31"/>
            <p:cNvSpPr txBox="1">
              <a:spLocks noChangeArrowheads="1"/>
            </p:cNvSpPr>
            <p:nvPr/>
          </p:nvSpPr>
          <p:spPr bwMode="auto">
            <a:xfrm>
              <a:off x="558" y="361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name</a:t>
              </a:r>
              <a:endParaRPr lang="en-US" sz="2000" dirty="0"/>
            </a:p>
          </p:txBody>
        </p:sp>
      </p:grpSp>
      <p:sp>
        <p:nvSpPr>
          <p:cNvPr id="1512480" name="Text Box 32"/>
          <p:cNvSpPr txBox="1">
            <a:spLocks noChangeArrowheads="1"/>
          </p:cNvSpPr>
          <p:nvPr/>
        </p:nvSpPr>
        <p:spPr bwMode="auto">
          <a:xfrm>
            <a:off x="7080250" y="567848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1512481" name="Text Box 33"/>
          <p:cNvSpPr txBox="1">
            <a:spLocks noChangeArrowheads="1"/>
          </p:cNvSpPr>
          <p:nvPr/>
        </p:nvSpPr>
        <p:spPr bwMode="auto">
          <a:xfrm>
            <a:off x="6959600" y="5389563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104</a:t>
            </a:r>
            <a:endParaRPr lang="en-US" sz="2000" dirty="0"/>
          </a:p>
        </p:txBody>
      </p:sp>
      <p:cxnSp>
        <p:nvCxnSpPr>
          <p:cNvPr id="1512482" name="AutoShape 34"/>
          <p:cNvCxnSpPr>
            <a:cxnSpLocks noChangeShapeType="1"/>
          </p:cNvCxnSpPr>
          <p:nvPr/>
        </p:nvCxnSpPr>
        <p:spPr bwMode="auto">
          <a:xfrm rot="5400000" flipH="1">
            <a:off x="5222875" y="3412867"/>
            <a:ext cx="265113" cy="3700463"/>
          </a:xfrm>
          <a:prstGeom prst="curvedConnector3">
            <a:avLst>
              <a:gd name="adj1" fmla="val 34251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1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1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0" grpId="0" autoUpdateAnimBg="0"/>
      <p:bldP spid="151248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D227-2DEC-3047-B75C-91BEA1B44A83}" type="datetime1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51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5275" y="1169988"/>
            <a:ext cx="8686800" cy="16335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create a pointer:</a:t>
            </a:r>
          </a:p>
          <a:p>
            <a:pPr marL="508000" lvl="1">
              <a:buFontTx/>
              <a:buNone/>
            </a:pPr>
            <a:r>
              <a:rPr lang="en-US" dirty="0" smtClean="0">
                <a:latin typeface="Courier New" charset="0"/>
              </a:rPr>
              <a:t>(&amp;</a:t>
            </a:r>
            <a:r>
              <a:rPr lang="en-US" dirty="0" smtClean="0"/>
              <a:t> operator: get address of a variable )</a:t>
            </a:r>
          </a:p>
          <a:p>
            <a:pPr>
              <a:buFont typeface="Times" charset="0"/>
              <a:buNone/>
            </a:pPr>
            <a:r>
              <a:rPr lang="en-US" dirty="0" err="1" smtClean="0">
                <a:latin typeface="Courier New" charset="0"/>
              </a:rPr>
              <a:t>int</a:t>
            </a:r>
            <a:r>
              <a:rPr lang="en-US" dirty="0" smtClean="0">
                <a:latin typeface="Courier New" charset="0"/>
              </a:rPr>
              <a:t> *</a:t>
            </a:r>
            <a:r>
              <a:rPr lang="en-US" dirty="0" err="1" smtClean="0">
                <a:latin typeface="Courier New" charset="0"/>
              </a:rPr>
              <a:t>p</a:t>
            </a:r>
            <a:r>
              <a:rPr lang="en-US" dirty="0" smtClean="0">
                <a:latin typeface="Courier New" charset="0"/>
              </a:rPr>
              <a:t>, </a:t>
            </a:r>
            <a:r>
              <a:rPr lang="en-US" dirty="0" err="1" smtClean="0">
                <a:latin typeface="Courier New" charset="0"/>
              </a:rPr>
              <a:t>x</a:t>
            </a:r>
            <a:r>
              <a:rPr lang="en-US" dirty="0" smtClean="0">
                <a:latin typeface="Courier New" charset="0"/>
              </a:rPr>
              <a:t>; 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2192858"/>
            <a:ext cx="3124200" cy="747713"/>
            <a:chOff x="2016" y="1104"/>
            <a:chExt cx="1968" cy="47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16" y="1104"/>
              <a:ext cx="912" cy="471"/>
              <a:chOff x="96" y="1632"/>
              <a:chExt cx="912" cy="471"/>
            </a:xfrm>
          </p:grpSpPr>
          <p:sp>
            <p:nvSpPr>
              <p:cNvPr id="39971" name="Rectangle 6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2" name="Text Box 7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 err="1">
                    <a:solidFill>
                      <a:schemeClr val="tx1"/>
                    </a:solidFill>
                    <a:latin typeface="Courier New" charset="0"/>
                  </a:rPr>
                  <a:t>p</a:t>
                </a:r>
                <a:endParaRPr lang="en-US" sz="2000" dirty="0"/>
              </a:p>
            </p:txBody>
          </p:sp>
          <p:sp>
            <p:nvSpPr>
              <p:cNvPr id="39973" name="Text Box 8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charset="0"/>
                  </a:rPr>
                  <a:t>?</a:t>
                </a:r>
                <a:endParaRPr lang="en-US" sz="2000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072" y="1104"/>
              <a:ext cx="912" cy="471"/>
              <a:chOff x="96" y="1632"/>
              <a:chExt cx="912" cy="471"/>
            </a:xfrm>
          </p:grpSpPr>
          <p:sp>
            <p:nvSpPr>
              <p:cNvPr id="39968" name="Rectangle 10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69" name="Text Box 11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 err="1">
                    <a:solidFill>
                      <a:schemeClr val="tx1"/>
                    </a:solidFill>
                    <a:latin typeface="Courier New" charset="0"/>
                  </a:rPr>
                  <a:t>x</a:t>
                </a:r>
                <a:endParaRPr lang="en-US" sz="2000" dirty="0"/>
              </a:p>
            </p:txBody>
          </p:sp>
          <p:sp>
            <p:nvSpPr>
              <p:cNvPr id="39970" name="Text Box 12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charset="0"/>
                  </a:rPr>
                  <a:t>?</a:t>
                </a:r>
                <a:endParaRPr lang="en-US" sz="2000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838200" y="3107258"/>
            <a:ext cx="5486400" cy="747713"/>
            <a:chOff x="528" y="1680"/>
            <a:chExt cx="3456" cy="471"/>
          </a:xfrm>
        </p:grpSpPr>
        <p:sp>
          <p:nvSpPr>
            <p:cNvPr id="39956" name="Rectangle 14"/>
            <p:cNvSpPr>
              <a:spLocks noChangeArrowheads="1"/>
            </p:cNvSpPr>
            <p:nvPr/>
          </p:nvSpPr>
          <p:spPr bwMode="auto">
            <a:xfrm>
              <a:off x="528" y="1728"/>
              <a:ext cx="1200" cy="2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dirty="0" err="1">
                  <a:solidFill>
                    <a:schemeClr val="tx1"/>
                  </a:solidFill>
                  <a:latin typeface="Courier New" charset="0"/>
                </a:rPr>
                <a:t>x</a:t>
              </a:r>
              <a:r>
                <a:rPr lang="en-US" sz="3200" dirty="0">
                  <a:solidFill>
                    <a:schemeClr val="tx1"/>
                  </a:solidFill>
                  <a:latin typeface="Courier New" charset="0"/>
                </a:rPr>
                <a:t> = 3; 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016" y="1680"/>
              <a:ext cx="1968" cy="471"/>
              <a:chOff x="2016" y="1584"/>
              <a:chExt cx="1968" cy="471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dirty="0"/>
                </a:p>
              </p:txBody>
            </p:sp>
            <p:sp>
              <p:nvSpPr>
                <p:cNvPr id="3996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>
                      <a:solidFill>
                        <a:schemeClr val="tx1"/>
                      </a:solidFill>
                      <a:latin typeface="Courier New" charset="0"/>
                    </a:rPr>
                    <a:t>?</a:t>
                  </a:r>
                  <a:endParaRPr lang="en-US" sz="2000" dirty="0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60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dirty="0"/>
                </a:p>
              </p:txBody>
            </p:sp>
            <p:sp>
              <p:nvSpPr>
                <p:cNvPr id="3996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838200" y="3945458"/>
            <a:ext cx="5486400" cy="823913"/>
            <a:chOff x="480" y="2208"/>
            <a:chExt cx="3456" cy="519"/>
          </a:xfrm>
        </p:grpSpPr>
        <p:sp>
          <p:nvSpPr>
            <p:cNvPr id="39945" name="Rectangle 25"/>
            <p:cNvSpPr>
              <a:spLocks noChangeArrowheads="1"/>
            </p:cNvSpPr>
            <p:nvPr/>
          </p:nvSpPr>
          <p:spPr bwMode="auto">
            <a:xfrm>
              <a:off x="480" y="2304"/>
              <a:ext cx="1200" cy="2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dirty="0" err="1">
                  <a:solidFill>
                    <a:schemeClr val="tx1"/>
                  </a:solidFill>
                  <a:latin typeface="Courier New" charset="0"/>
                </a:rPr>
                <a:t>p</a:t>
              </a:r>
              <a:r>
                <a:rPr lang="en-US" sz="3200" dirty="0">
                  <a:solidFill>
                    <a:schemeClr val="tx1"/>
                  </a:solidFill>
                  <a:latin typeface="Courier New" charset="0"/>
                </a:rPr>
                <a:t> </a:t>
              </a:r>
              <a:r>
                <a:rPr lang="en-US" sz="3200" dirty="0" smtClean="0">
                  <a:solidFill>
                    <a:schemeClr val="tx1"/>
                  </a:solidFill>
                  <a:latin typeface="Courier New" charset="0"/>
                </a:rPr>
                <a:t>= &amp;</a:t>
              </a:r>
              <a:r>
                <a:rPr lang="en-US" sz="3200" dirty="0" err="1">
                  <a:solidFill>
                    <a:schemeClr val="tx1"/>
                  </a:solidFill>
                  <a:latin typeface="Courier New" charset="0"/>
                </a:rPr>
                <a:t>x</a:t>
              </a:r>
              <a:r>
                <a:rPr lang="en-US" sz="3200" dirty="0">
                  <a:solidFill>
                    <a:schemeClr val="tx1"/>
                  </a:solidFill>
                  <a:latin typeface="Courier New" charset="0"/>
                </a:rPr>
                <a:t>; 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968" y="2256"/>
              <a:ext cx="1968" cy="471"/>
              <a:chOff x="2016" y="1584"/>
              <a:chExt cx="1968" cy="471"/>
            </a:xfrm>
          </p:grpSpPr>
          <p:grpSp>
            <p:nvGrpSpPr>
              <p:cNvPr id="11" name="Group 27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53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dirty="0"/>
                </a:p>
              </p:txBody>
            </p:sp>
            <p:sp>
              <p:nvSpPr>
                <p:cNvPr id="3995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50" name="Rectangle 32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dirty="0"/>
                </a:p>
              </p:txBody>
            </p:sp>
            <p:sp>
              <p:nvSpPr>
                <p:cNvPr id="3995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39947" name="Freeform 35"/>
            <p:cNvSpPr>
              <a:spLocks/>
            </p:cNvSpPr>
            <p:nvPr/>
          </p:nvSpPr>
          <p:spPr bwMode="auto">
            <a:xfrm>
              <a:off x="2544" y="2208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4532" name="Rectangle 36"/>
          <p:cNvSpPr>
            <a:spLocks noChangeArrowheads="1"/>
          </p:cNvSpPr>
          <p:nvPr/>
        </p:nvSpPr>
        <p:spPr bwMode="auto">
          <a:xfrm>
            <a:off x="228600" y="4832343"/>
            <a:ext cx="8915400" cy="14916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How get a value pointed to?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dirty="0">
                <a:solidFill>
                  <a:srgbClr val="0D407F"/>
                </a:solidFill>
                <a:latin typeface="Courier"/>
                <a:ea typeface="ＭＳ Ｐゴシック" charset="-128"/>
                <a:cs typeface="Courier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  <a:cs typeface="Courier"/>
              </a:rPr>
              <a:t>* “dereference operator”: get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  <a:cs typeface="Courier"/>
              </a:rPr>
              <a:t> the value that the pointer points to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printf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(“p points to %d\n”,*p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);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514533" name="Text Box 37"/>
          <p:cNvSpPr txBox="1">
            <a:spLocks noChangeArrowheads="1"/>
          </p:cNvSpPr>
          <p:nvPr/>
        </p:nvSpPr>
        <p:spPr bwMode="auto">
          <a:xfrm>
            <a:off x="6477000" y="2193919"/>
            <a:ext cx="2667000" cy="253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Note the “*” gets used 2 different ways in this example.  In the  declaration to indicate that </a:t>
            </a:r>
            <a:r>
              <a:rPr lang="en-US" sz="2000" b="1" dirty="0" err="1">
                <a:latin typeface="Courier New" charset="0"/>
              </a:rPr>
              <a:t>p</a:t>
            </a:r>
            <a:r>
              <a:rPr lang="en-US" sz="2000" dirty="0"/>
              <a:t> is going to be a pointer,  and in the </a:t>
            </a:r>
            <a:r>
              <a:rPr lang="en-US" sz="2000" b="1" dirty="0" err="1">
                <a:latin typeface="Courier New" charset="0"/>
              </a:rPr>
              <a:t>printf</a:t>
            </a:r>
            <a:r>
              <a:rPr lang="en-US" sz="2000" dirty="0"/>
              <a:t> to get the value pointed to by </a:t>
            </a:r>
            <a:r>
              <a:rPr lang="en-US" sz="2000" b="1" dirty="0" err="1">
                <a:latin typeface="Courier New" charset="0"/>
              </a:rPr>
              <a:t>p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1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4499" grpId="0" build="p" autoUpdateAnimBg="0"/>
      <p:bldP spid="1514532" grpId="0" build="p" autoUpdateAnimBg="0"/>
      <p:bldP spid="1514533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</a:t>
            </a:r>
            <a:endParaRPr lang="en-US"/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change a variable pointed to?</a:t>
            </a:r>
          </a:p>
          <a:p>
            <a:pPr lvl="1"/>
            <a:r>
              <a:rPr lang="en-US" dirty="0" smtClean="0"/>
              <a:t>Use the dereference operator 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on left of assignment operator </a:t>
            </a:r>
            <a:r>
              <a:rPr lang="en-US" dirty="0" smtClean="0">
                <a:latin typeface="Courier New"/>
                <a:cs typeface="Courier New"/>
              </a:rPr>
              <a:t>=</a:t>
            </a:r>
          </a:p>
          <a:p>
            <a:pPr lvl="1"/>
            <a:endParaRPr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6FA-780D-DC4A-A0EB-14F909DCC4F9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4529642"/>
            <a:ext cx="3124200" cy="823913"/>
            <a:chOff x="2016" y="2064"/>
            <a:chExt cx="1968" cy="51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16" y="2112"/>
              <a:ext cx="1968" cy="471"/>
              <a:chOff x="2016" y="1104"/>
              <a:chExt cx="1968" cy="471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2008" name="Rectangle 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dirty="0"/>
                </a:p>
              </p:txBody>
            </p:sp>
            <p:sp>
              <p:nvSpPr>
                <p:cNvPr id="420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2005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dirty="0"/>
                </a:p>
              </p:txBody>
            </p:sp>
            <p:sp>
              <p:nvSpPr>
                <p:cNvPr id="420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5</a:t>
                  </a:r>
                  <a:endParaRPr lang="en-US" sz="2000"/>
                </a:p>
              </p:txBody>
            </p:sp>
          </p:grpSp>
        </p:grpSp>
        <p:sp>
          <p:nvSpPr>
            <p:cNvPr id="42002" name="Freeform 14"/>
            <p:cNvSpPr>
              <a:spLocks/>
            </p:cNvSpPr>
            <p:nvPr/>
          </p:nvSpPr>
          <p:spPr bwMode="auto">
            <a:xfrm>
              <a:off x="2640" y="2064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5535" name="Rectangle 15"/>
          <p:cNvSpPr>
            <a:spLocks noChangeArrowheads="1"/>
          </p:cNvSpPr>
          <p:nvPr/>
        </p:nvSpPr>
        <p:spPr bwMode="auto">
          <a:xfrm>
            <a:off x="990600" y="4758242"/>
            <a:ext cx="18303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ourier New" charset="0"/>
              </a:rPr>
              <a:t>*</a:t>
            </a:r>
            <a:r>
              <a:rPr lang="en-US" sz="3200" dirty="0" err="1">
                <a:solidFill>
                  <a:schemeClr val="tx1"/>
                </a:solidFill>
                <a:latin typeface="Courier New" charset="0"/>
              </a:rPr>
              <a:t>p</a:t>
            </a:r>
            <a:r>
              <a:rPr lang="en-US" sz="3200" dirty="0">
                <a:solidFill>
                  <a:schemeClr val="tx1"/>
                </a:solidFill>
                <a:latin typeface="Courier New" charset="0"/>
              </a:rPr>
              <a:t> = 5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;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200400" y="3158042"/>
            <a:ext cx="3124200" cy="823913"/>
            <a:chOff x="2016" y="1200"/>
            <a:chExt cx="1968" cy="519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016" y="1248"/>
              <a:ext cx="1968" cy="471"/>
              <a:chOff x="2016" y="1104"/>
              <a:chExt cx="1968" cy="471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1998" name="Rectangle 19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p</a:t>
                  </a:r>
                  <a:endParaRPr lang="en-US" sz="2000" dirty="0"/>
                </a:p>
              </p:txBody>
            </p:sp>
            <p:sp>
              <p:nvSpPr>
                <p:cNvPr id="4200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1995" name="Rectangle 23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dirty="0" err="1">
                      <a:solidFill>
                        <a:schemeClr val="tx1"/>
                      </a:solidFill>
                      <a:latin typeface="Courier New" charset="0"/>
                    </a:rPr>
                    <a:t>x</a:t>
                  </a:r>
                  <a:endParaRPr lang="en-US" sz="2000" dirty="0"/>
                </a:p>
              </p:txBody>
            </p:sp>
            <p:sp>
              <p:nvSpPr>
                <p:cNvPr id="419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41992" name="Freeform 26"/>
            <p:cNvSpPr>
              <a:spLocks/>
            </p:cNvSpPr>
            <p:nvPr/>
          </p:nvSpPr>
          <p:spPr bwMode="auto">
            <a:xfrm>
              <a:off x="2640" y="1200"/>
              <a:ext cx="720" cy="288"/>
            </a:xfrm>
            <a:custGeom>
              <a:avLst/>
              <a:gdLst>
                <a:gd name="T0" fmla="*/ 0 w 720"/>
                <a:gd name="T1" fmla="*/ 344 h 392"/>
                <a:gd name="T2" fmla="*/ 384 w 720"/>
                <a:gd name="T3" fmla="*/ 8 h 392"/>
                <a:gd name="T4" fmla="*/ 720 w 720"/>
                <a:gd name="T5" fmla="*/ 39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1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23" grpId="0" build="p" autoUpdateAnimBg="0"/>
      <p:bldP spid="151553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Parameter Passing</a:t>
            </a:r>
            <a:endParaRPr lang="en-US"/>
          </a:p>
        </p:txBody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Java and C pass parameters “by value”</a:t>
            </a:r>
          </a:p>
          <a:p>
            <a:pPr lvl="1"/>
            <a:r>
              <a:rPr lang="en-US" dirty="0" smtClean="0"/>
              <a:t>Procedure/function/method gets a copy of the parameter, </a:t>
            </a:r>
            <a:r>
              <a:rPr lang="en-US" i="1" dirty="0" smtClean="0"/>
              <a:t>so changing the copy cannot change the original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addOne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 x = x + 1;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3;</a:t>
            </a: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addOne(y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dirty="0" smtClean="0"/>
              <a:t> remains equal to 3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1480-1B5D-6242-80E9-2CE3AA57FCE4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547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Parameter Passing</a:t>
            </a:r>
            <a:endParaRPr lang="en-US"/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can we get a function to change a value?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addOne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= *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+ 1;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= 3;</a:t>
            </a:r>
          </a:p>
          <a:p>
            <a:pPr lvl="1"/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addOne(&amp;y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y</a:t>
            </a:r>
            <a:r>
              <a:rPr lang="en-US" i="1" dirty="0" smtClean="0"/>
              <a:t> is now equal to 4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C45A-DD89-CA4B-B98B-7D56EBFF5454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571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Pointers are used to point to any kind of data 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, a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Normally a pointer only points to one type 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, a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/>
              <a:t>, etc.).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void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is a type that can point to anything (generic pointer)</a:t>
            </a:r>
          </a:p>
          <a:p>
            <a:pPr lvl="1"/>
            <a:r>
              <a:rPr lang="en-US" dirty="0" smtClean="0"/>
              <a:t>Use sparingly to help avoid program bugs, and security issues, and other bad things!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0B48-6325-264F-A47B-98ED911C900F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Question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void main(); {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=5, </a:t>
            </a:r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; // init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 = *(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&amp;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) + 1;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z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flip-</a:t>
            </a:r>
            <a:r>
              <a:rPr lang="en-US" dirty="0" err="1" smtClean="0">
                <a:latin typeface="Courier New"/>
                <a:cs typeface="Courier New"/>
              </a:rPr>
              <a:t>sign(p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printf("x</a:t>
            </a:r>
            <a:r>
              <a:rPr lang="en-US" dirty="0" smtClean="0">
                <a:latin typeface="Courier New"/>
                <a:cs typeface="Courier New"/>
              </a:rPr>
              <a:t>=%</a:t>
            </a:r>
            <a:r>
              <a:rPr lang="en-US" dirty="0" err="1" smtClean="0">
                <a:latin typeface="Courier New"/>
                <a:cs typeface="Courier New"/>
              </a:rPr>
              <a:t>d,y</a:t>
            </a:r>
            <a:r>
              <a:rPr lang="en-US" dirty="0" smtClean="0">
                <a:latin typeface="Courier New"/>
                <a:cs typeface="Courier New"/>
              </a:rPr>
              <a:t>=%</a:t>
            </a:r>
            <a:r>
              <a:rPr lang="en-US" dirty="0" err="1" smtClean="0">
                <a:latin typeface="Courier New"/>
                <a:cs typeface="Courier New"/>
              </a:rPr>
              <a:t>d,p</a:t>
            </a:r>
            <a:r>
              <a:rPr lang="en-US" dirty="0" smtClean="0">
                <a:latin typeface="Courier New"/>
                <a:cs typeface="Courier New"/>
              </a:rPr>
              <a:t>=%</a:t>
            </a:r>
            <a:r>
              <a:rPr lang="en-US" dirty="0" err="1" smtClean="0">
                <a:latin typeface="Courier New"/>
                <a:cs typeface="Courier New"/>
              </a:rPr>
              <a:t>d\n",x,y,p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}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flip-</a:t>
            </a:r>
            <a:r>
              <a:rPr lang="en-US" dirty="0" err="1" smtClean="0">
                <a:latin typeface="Courier New"/>
                <a:cs typeface="Courier New"/>
              </a:rPr>
              <a:t>sign(int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){*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= -(*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)}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94" i="1" dirty="0" smtClean="0"/>
              <a:t>How many syntax + logic </a:t>
            </a:r>
            <a:br>
              <a:rPr lang="en-US" sz="3294" i="1" dirty="0" smtClean="0"/>
            </a:br>
            <a:r>
              <a:rPr lang="en-US" sz="3294" i="1" dirty="0" smtClean="0"/>
              <a:t>errors in this C code?</a:t>
            </a:r>
            <a:endParaRPr lang="en-US" sz="3294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11FA-AD26-534A-94AC-26AB63AA90F9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923343" y="4392136"/>
            <a:ext cx="1928558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u="sng" dirty="0">
                <a:solidFill>
                  <a:schemeClr val="tx1"/>
                </a:solidFill>
                <a:latin typeface="Courier New" charset="0"/>
              </a:rPr>
              <a:t>#Errors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a)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1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b)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c)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d)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4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e) &gt;4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endParaRPr lang="en-US" sz="24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Scheme vs. Java vs. C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Quick Start Introduction to C</a:t>
            </a:r>
          </a:p>
          <a:p>
            <a:r>
              <a:rPr lang="en-US" dirty="0" smtClean="0"/>
              <a:t>Break</a:t>
            </a:r>
          </a:p>
          <a:p>
            <a:r>
              <a:rPr lang="en-US" dirty="0" smtClean="0"/>
              <a:t>Pointers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2ABE-E127-154B-AE27-DA9D7DB7D92E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Answer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658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#include &lt;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stdio.h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3484" dirty="0" smtClean="0">
                <a:latin typeface="Courier New"/>
                <a:cs typeface="Courier New"/>
              </a:rPr>
              <a:t>	</a:t>
            </a:r>
            <a:r>
              <a:rPr lang="en-US" sz="3484" dirty="0" smtClean="0">
                <a:solidFill>
                  <a:srgbClr val="FF0000"/>
                </a:solidFill>
                <a:latin typeface="Courier New"/>
                <a:cs typeface="Courier New"/>
              </a:rPr>
              <a:t>void</a:t>
            </a:r>
            <a:r>
              <a:rPr lang="en-US" sz="3484" dirty="0" smtClean="0">
                <a:latin typeface="Courier New"/>
                <a:cs typeface="Courier New"/>
              </a:rPr>
              <a:t> main()</a:t>
            </a:r>
            <a:r>
              <a:rPr lang="en-US" sz="3484" dirty="0" smtClean="0">
                <a:solidFill>
                  <a:srgbClr val="FF0000"/>
                </a:solidFill>
                <a:latin typeface="Courier New"/>
                <a:cs typeface="Courier New"/>
              </a:rPr>
              <a:t>;</a:t>
            </a:r>
            <a:r>
              <a:rPr lang="en-US" sz="3484" dirty="0" smtClean="0">
                <a:latin typeface="Courier New"/>
                <a:cs typeface="Courier New"/>
              </a:rPr>
              <a:t> {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</a:t>
            </a:r>
            <a:r>
              <a:rPr lang="en-US" sz="3484" dirty="0" err="1" smtClean="0">
                <a:latin typeface="Courier New"/>
                <a:cs typeface="Courier New"/>
              </a:rPr>
              <a:t>int</a:t>
            </a:r>
            <a:r>
              <a:rPr lang="en-US" sz="3484" dirty="0" smtClean="0">
                <a:latin typeface="Courier New"/>
                <a:cs typeface="Courier New"/>
              </a:rPr>
              <a:t> *p, x=5, y; // init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y = *(p = &amp;x) + 1;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</a:t>
            </a:r>
            <a:r>
              <a:rPr lang="en-US" sz="3484" dirty="0" err="1" smtClean="0">
                <a:latin typeface="Courier New"/>
                <a:cs typeface="Courier New"/>
              </a:rPr>
              <a:t>int</a:t>
            </a:r>
            <a:r>
              <a:rPr lang="en-US" sz="3484" dirty="0" smtClean="0">
                <a:latin typeface="Courier New"/>
                <a:cs typeface="Courier New"/>
              </a:rPr>
              <a:t> z;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flip</a:t>
            </a:r>
            <a:r>
              <a:rPr lang="en-US" sz="3484" dirty="0" smtClean="0">
                <a:solidFill>
                  <a:srgbClr val="FF0000"/>
                </a:solidFill>
                <a:latin typeface="Courier New"/>
                <a:cs typeface="Courier New"/>
              </a:rPr>
              <a:t>-</a:t>
            </a:r>
            <a:r>
              <a:rPr lang="en-US" sz="3484" dirty="0" smtClean="0">
                <a:latin typeface="Courier New"/>
                <a:cs typeface="Courier New"/>
              </a:rPr>
              <a:t>sign(p);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</a:t>
            </a:r>
            <a:r>
              <a:rPr lang="en-US" sz="3484" dirty="0" err="1" smtClean="0">
                <a:latin typeface="Courier New"/>
                <a:cs typeface="Courier New"/>
              </a:rPr>
              <a:t>printf</a:t>
            </a:r>
            <a:r>
              <a:rPr lang="en-US" sz="3484" dirty="0" smtClean="0">
                <a:latin typeface="Courier New"/>
                <a:cs typeface="Courier New"/>
              </a:rPr>
              <a:t>("x=%</a:t>
            </a:r>
            <a:r>
              <a:rPr lang="en-US" sz="3484" dirty="0" err="1" smtClean="0">
                <a:latin typeface="Courier New"/>
                <a:cs typeface="Courier New"/>
              </a:rPr>
              <a:t>d,y</a:t>
            </a:r>
            <a:r>
              <a:rPr lang="en-US" sz="3484" dirty="0" smtClean="0">
                <a:latin typeface="Courier New"/>
                <a:cs typeface="Courier New"/>
              </a:rPr>
              <a:t>=%</a:t>
            </a:r>
            <a:r>
              <a:rPr lang="en-US" sz="3484" dirty="0" err="1" smtClean="0">
                <a:latin typeface="Courier New"/>
                <a:cs typeface="Courier New"/>
              </a:rPr>
              <a:t>d,p</a:t>
            </a:r>
            <a:r>
              <a:rPr lang="en-US" sz="3484" dirty="0" smtClean="0">
                <a:latin typeface="Courier New"/>
                <a:cs typeface="Courier New"/>
              </a:rPr>
              <a:t>=%d\</a:t>
            </a:r>
            <a:r>
              <a:rPr lang="en-US" sz="3484" dirty="0" err="1" smtClean="0">
                <a:latin typeface="Courier New"/>
                <a:cs typeface="Courier New"/>
              </a:rPr>
              <a:t>n",x,y</a:t>
            </a:r>
            <a:r>
              <a:rPr lang="en-US" sz="3484" dirty="0" smtClean="0">
                <a:latin typeface="Courier New"/>
                <a:cs typeface="Courier New"/>
              </a:rPr>
              <a:t>,</a:t>
            </a:r>
            <a:r>
              <a:rPr lang="en-US" sz="3484" dirty="0" smtClean="0">
                <a:solidFill>
                  <a:srgbClr val="FF0000"/>
                </a:solidFill>
                <a:latin typeface="Courier New"/>
                <a:cs typeface="Courier New"/>
              </a:rPr>
              <a:t>*</a:t>
            </a:r>
            <a:r>
              <a:rPr lang="en-US" sz="3484" dirty="0" smtClean="0">
                <a:latin typeface="Courier New"/>
                <a:cs typeface="Courier New"/>
              </a:rPr>
              <a:t>p);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}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flip-sign(</a:t>
            </a:r>
            <a:r>
              <a:rPr lang="en-US" sz="3484" dirty="0" err="1" smtClean="0">
                <a:latin typeface="Courier New"/>
                <a:cs typeface="Courier New"/>
              </a:rPr>
              <a:t>int</a:t>
            </a:r>
            <a:r>
              <a:rPr lang="en-US" sz="3484" dirty="0" smtClean="0">
                <a:latin typeface="Courier New"/>
                <a:cs typeface="Courier New"/>
              </a:rPr>
              <a:t> *n){*n = -(*n)</a:t>
            </a:r>
            <a:r>
              <a:rPr lang="en-US" sz="3484" dirty="0" smtClean="0">
                <a:solidFill>
                  <a:srgbClr val="FF0000"/>
                </a:solidFill>
                <a:latin typeface="Courier New"/>
                <a:cs typeface="Courier New"/>
              </a:rPr>
              <a:t>;</a:t>
            </a:r>
            <a:r>
              <a:rPr lang="en-US" sz="3484" dirty="0" smtClean="0">
                <a:latin typeface="Courier New"/>
                <a:cs typeface="Courier New"/>
              </a:rPr>
              <a:t>}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613" i="1" dirty="0" smtClean="0"/>
              <a:t>How many syntax + logic </a:t>
            </a:r>
            <a:br>
              <a:rPr lang="en-US" sz="3613" i="1" dirty="0" smtClean="0"/>
            </a:br>
            <a:r>
              <a:rPr lang="en-US" sz="3613" i="1" dirty="0" smtClean="0"/>
              <a:t>errors in this C code?</a:t>
            </a:r>
          </a:p>
          <a:p>
            <a:pPr>
              <a:buNone/>
            </a:pPr>
            <a:r>
              <a:rPr lang="en-US" sz="3613" dirty="0" smtClean="0"/>
              <a:t>	</a:t>
            </a:r>
            <a:r>
              <a:rPr lang="en-US" sz="3613" dirty="0" smtClean="0">
                <a:solidFill>
                  <a:srgbClr val="FF0000"/>
                </a:solidFill>
              </a:rPr>
              <a:t>SIX</a:t>
            </a:r>
            <a:endParaRPr lang="en-US" sz="3613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470A-0283-054B-8C06-86BB55DA924C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7315200" y="4392136"/>
            <a:ext cx="15367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u="sng" dirty="0">
                <a:solidFill>
                  <a:schemeClr val="tx1"/>
                </a:solidFill>
                <a:latin typeface="Courier New" charset="0"/>
              </a:rPr>
              <a:t>#Errors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a)1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b)2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c)3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d)4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latin typeface="Courier New" charset="0"/>
              </a:rPr>
              <a:t>e)5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endParaRPr lang="en-US" sz="24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923343" y="4392136"/>
            <a:ext cx="1928558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u="sng" dirty="0">
                <a:solidFill>
                  <a:schemeClr val="tx1"/>
                </a:solidFill>
                <a:latin typeface="Courier New" charset="0"/>
              </a:rPr>
              <a:t>#Errors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a)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1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b)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c)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d)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4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charset="0"/>
              </a:rPr>
              <a:t>e) &gt;4</a:t>
            </a:r>
            <a:endParaRPr lang="en-US" sz="2400" dirty="0">
              <a:solidFill>
                <a:srgbClr val="FF0000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endParaRPr lang="en-US" sz="24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C Pointer Dangers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Declaring a pointer just allocates space to hold the pointer – it does not allocate the thing being pointed to!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Local variables in C are not initialized, they may contain anything (aka “garbage”)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What does the following code do?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EEC-CC45-414B-B179-D783A784D278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971800" y="4275665"/>
            <a:ext cx="3386063" cy="2316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void </a:t>
            </a:r>
            <a:r>
              <a:rPr lang="en-US" sz="3200" dirty="0" err="1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()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3200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 *</a:t>
            </a:r>
            <a:r>
              <a:rPr lang="en-US" sz="3200" dirty="0" err="1">
                <a:solidFill>
                  <a:schemeClr val="tx1"/>
                </a:solidFill>
                <a:latin typeface="Courier New"/>
                <a:cs typeface="Courier New"/>
              </a:rPr>
              <a:t>ptr</a:t>
            </a: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    *</a:t>
            </a:r>
            <a:r>
              <a:rPr lang="en-US" sz="3200" dirty="0" err="1">
                <a:solidFill>
                  <a:schemeClr val="tx1"/>
                </a:solidFill>
                <a:latin typeface="Courier New"/>
                <a:cs typeface="Courier New"/>
              </a:rPr>
              <a:t>ptr</a:t>
            </a: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 = 5;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in C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use pointers?</a:t>
            </a:r>
          </a:p>
          <a:p>
            <a:pPr lvl="1"/>
            <a:r>
              <a:rPr lang="en-US" dirty="0" smtClean="0"/>
              <a:t>If we want to pass a large </a:t>
            </a:r>
            <a:r>
              <a:rPr lang="en-US" dirty="0" err="1" smtClean="0"/>
              <a:t>struct</a:t>
            </a:r>
            <a:r>
              <a:rPr lang="en-US" dirty="0" smtClean="0"/>
              <a:t> or array, it’s easier / faster / etc. to pass a pointer than the whole thing</a:t>
            </a:r>
          </a:p>
          <a:p>
            <a:pPr lvl="1"/>
            <a:r>
              <a:rPr lang="en-US" dirty="0" smtClean="0"/>
              <a:t>In general, pointers allow cleaner, more compact code</a:t>
            </a:r>
          </a:p>
          <a:p>
            <a:r>
              <a:rPr lang="en-US" dirty="0" smtClean="0"/>
              <a:t>So what are the drawbacks?</a:t>
            </a:r>
          </a:p>
          <a:p>
            <a:pPr lvl="1"/>
            <a:r>
              <a:rPr lang="en-US" dirty="0" smtClean="0"/>
              <a:t>Pointers are probably the single largest source of bugs in C, so be careful anytime you deal with them</a:t>
            </a:r>
          </a:p>
          <a:p>
            <a:pPr lvl="2"/>
            <a:r>
              <a:rPr lang="en-US" dirty="0" smtClean="0"/>
              <a:t>Most problematic with dynamic memory management—which you will to know by the end of the semester, but not for the projects (there will be a lab later in the semester)</a:t>
            </a:r>
          </a:p>
          <a:p>
            <a:pPr lvl="2"/>
            <a:r>
              <a:rPr lang="en-US" i="1" dirty="0" smtClean="0"/>
              <a:t>Dangling references </a:t>
            </a:r>
            <a:r>
              <a:rPr lang="en-US" dirty="0" smtClean="0"/>
              <a:t>and </a:t>
            </a:r>
            <a:r>
              <a:rPr lang="en-US" i="1" dirty="0" smtClean="0"/>
              <a:t>memory leaks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759-3736-DE4A-8FC3-A465AE9FCCB4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Pointers in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time C was invented (early 1970s), compilers often didn’t produce efficient code</a:t>
            </a:r>
          </a:p>
          <a:p>
            <a:pPr lvl="1"/>
            <a:r>
              <a:rPr lang="en-US" dirty="0" smtClean="0"/>
              <a:t>Computers 25,000 times faster today, compilers better</a:t>
            </a:r>
          </a:p>
          <a:p>
            <a:r>
              <a:rPr lang="en-US" dirty="0" smtClean="0"/>
              <a:t>C designed to let programmer say what they want code to do without compiler getting in way</a:t>
            </a:r>
          </a:p>
          <a:p>
            <a:pPr lvl="1"/>
            <a:r>
              <a:rPr lang="en-US" dirty="0" smtClean="0"/>
              <a:t>Even give compilers hints which registers to use!</a:t>
            </a:r>
          </a:p>
          <a:p>
            <a:r>
              <a:rPr lang="en-US" dirty="0" smtClean="0"/>
              <a:t>Today’s compilers produce much better code, so may not need to use pointers </a:t>
            </a:r>
          </a:p>
          <a:p>
            <a:pPr lvl="1"/>
            <a:r>
              <a:rPr lang="en-US" dirty="0" smtClean="0"/>
              <a:t>Compilers even ignore hints since they do it better!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B54B-2F9F-5742-A785-4777A4414BB7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238125"/>
            <a:ext cx="8267700" cy="4746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charset="-128"/>
              </a:rPr>
              <a:t>Has there been an update to ANSI C?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219200"/>
            <a:ext cx="8153400" cy="4975225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</a:rPr>
              <a:t>Yes! It’s called the “C99” or “C9x” std</a:t>
            </a:r>
          </a:p>
          <a:p>
            <a:pPr lvl="1"/>
            <a:r>
              <a:rPr lang="en-US" sz="2400" dirty="0" smtClean="0"/>
              <a:t>You need “</a:t>
            </a:r>
            <a:r>
              <a:rPr lang="en-US" sz="2400" dirty="0" err="1" smtClean="0">
                <a:latin typeface="Courier New" charset="0"/>
              </a:rPr>
              <a:t>gcc</a:t>
            </a:r>
            <a:r>
              <a:rPr lang="en-US" sz="2400" dirty="0" smtClean="0">
                <a:latin typeface="Courier New" charset="0"/>
              </a:rPr>
              <a:t> -std=c99</a:t>
            </a:r>
            <a:r>
              <a:rPr lang="en-US" sz="2400" dirty="0" smtClean="0"/>
              <a:t>” to compile</a:t>
            </a:r>
          </a:p>
          <a:p>
            <a:r>
              <a:rPr lang="en-US" sz="2800" dirty="0" smtClean="0">
                <a:ea typeface="ＭＳ Ｐゴシック" charset="-128"/>
              </a:rPr>
              <a:t>References</a:t>
            </a:r>
          </a:p>
          <a:p>
            <a:pPr lvl="1">
              <a:buFontTx/>
              <a:buNone/>
            </a:pPr>
            <a:r>
              <a:rPr lang="en-US" sz="1600" dirty="0" smtClean="0">
                <a:solidFill>
                  <a:srgbClr val="800080"/>
                </a:solidFill>
                <a:latin typeface="Courier New" charset="0"/>
              </a:rPr>
              <a:t>http://en.wikipedia.org/wiki/C99</a:t>
            </a:r>
          </a:p>
          <a:p>
            <a:pPr lvl="1">
              <a:buFontTx/>
              <a:buNone/>
            </a:pPr>
            <a:r>
              <a:rPr lang="en-US" sz="1600" dirty="0" smtClean="0">
                <a:solidFill>
                  <a:srgbClr val="800080"/>
                </a:solidFill>
                <a:latin typeface="Courier New" charset="0"/>
              </a:rPr>
              <a:t>http://home.tiscalinet.ch/t_wolf/tw/c/c9x_changes.html</a:t>
            </a:r>
            <a:endParaRPr lang="en-US" dirty="0" smtClean="0"/>
          </a:p>
          <a:p>
            <a:r>
              <a:rPr lang="en-US" sz="2800" dirty="0" smtClean="0">
                <a:ea typeface="ＭＳ Ｐゴシック" charset="-128"/>
              </a:rPr>
              <a:t>Highlights</a:t>
            </a:r>
          </a:p>
          <a:p>
            <a:pPr lvl="1"/>
            <a:r>
              <a:rPr lang="en-US" sz="2400" dirty="0" smtClean="0"/>
              <a:t>Declarations in for loops, like Java </a:t>
            </a:r>
            <a:r>
              <a:rPr lang="en-US" sz="2400" dirty="0" smtClean="0">
                <a:solidFill>
                  <a:srgbClr val="800080"/>
                </a:solidFill>
              </a:rPr>
              <a:t>(#15)</a:t>
            </a:r>
          </a:p>
          <a:p>
            <a:pPr lvl="1"/>
            <a:r>
              <a:rPr lang="en-US" sz="2400" dirty="0" smtClean="0"/>
              <a:t>Java-like </a:t>
            </a:r>
            <a:r>
              <a:rPr lang="en-US" sz="2400" dirty="0" smtClean="0">
                <a:latin typeface="Courier New" charset="0"/>
              </a:rPr>
              <a:t>//</a:t>
            </a:r>
            <a:r>
              <a:rPr lang="en-US" sz="2400" dirty="0" smtClean="0"/>
              <a:t> comments (to end of line) </a:t>
            </a:r>
            <a:r>
              <a:rPr lang="en-US" sz="2400" dirty="0" smtClean="0">
                <a:solidFill>
                  <a:srgbClr val="800080"/>
                </a:solidFill>
              </a:rPr>
              <a:t>(#10)</a:t>
            </a:r>
          </a:p>
          <a:p>
            <a:pPr lvl="1"/>
            <a:r>
              <a:rPr lang="en-US" sz="2400" dirty="0" smtClean="0"/>
              <a:t>Variable-length non-global arrays </a:t>
            </a:r>
            <a:r>
              <a:rPr lang="en-US" sz="2400" dirty="0" smtClean="0">
                <a:solidFill>
                  <a:srgbClr val="800080"/>
                </a:solidFill>
              </a:rPr>
              <a:t>(#33)</a:t>
            </a:r>
            <a:endParaRPr lang="en-US" sz="2400" dirty="0" smtClean="0">
              <a:latin typeface="Courier New" charset="0"/>
            </a:endParaRPr>
          </a:p>
          <a:p>
            <a:pPr lvl="1"/>
            <a:r>
              <a:rPr lang="en-US" sz="2400" dirty="0" smtClean="0">
                <a:latin typeface="Courier New" charset="0"/>
              </a:rPr>
              <a:t>&lt;</a:t>
            </a:r>
            <a:r>
              <a:rPr lang="en-US" sz="2400" dirty="0" err="1" smtClean="0">
                <a:latin typeface="Courier New" charset="0"/>
              </a:rPr>
              <a:t>inttypes.h</a:t>
            </a:r>
            <a:r>
              <a:rPr lang="en-US" sz="2400" dirty="0" smtClean="0">
                <a:latin typeface="Courier New" charset="0"/>
              </a:rPr>
              <a:t>&gt;</a:t>
            </a:r>
            <a:r>
              <a:rPr lang="en-US" sz="2400" dirty="0" smtClean="0"/>
              <a:t>: explicit integer types </a:t>
            </a:r>
            <a:r>
              <a:rPr lang="en-US" sz="2400" dirty="0" smtClean="0">
                <a:solidFill>
                  <a:srgbClr val="800080"/>
                </a:solidFill>
              </a:rPr>
              <a:t>(#38)</a:t>
            </a:r>
            <a:endParaRPr lang="en-US" sz="2400" dirty="0" smtClean="0"/>
          </a:p>
          <a:p>
            <a:pPr lvl="1"/>
            <a:r>
              <a:rPr lang="en-US" sz="2400" dirty="0" smtClean="0">
                <a:latin typeface="Courier New" charset="0"/>
              </a:rPr>
              <a:t>&lt;</a:t>
            </a:r>
            <a:r>
              <a:rPr lang="en-US" sz="2400" dirty="0" err="1" smtClean="0">
                <a:latin typeface="Courier New" charset="0"/>
              </a:rPr>
              <a:t>stdbool.h</a:t>
            </a:r>
            <a:r>
              <a:rPr lang="en-US" sz="2400" dirty="0" smtClean="0">
                <a:latin typeface="Courier New" charset="0"/>
              </a:rPr>
              <a:t>&gt;</a:t>
            </a:r>
            <a:r>
              <a:rPr lang="en-US" sz="2400" dirty="0" smtClean="0"/>
              <a:t> for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logic </a:t>
            </a:r>
            <a:r>
              <a:rPr lang="en-US" sz="2400" dirty="0" err="1" smtClean="0"/>
              <a:t>def’s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800080"/>
                </a:solidFill>
              </a:rPr>
              <a:t>(#35)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Conclusion, …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Bits can represent anything!</a:t>
            </a:r>
          </a:p>
          <a:p>
            <a:pPr lvl="1"/>
            <a:r>
              <a:rPr lang="en-US" dirty="0" smtClean="0"/>
              <a:t>chars, integers, floating point, …</a:t>
            </a:r>
          </a:p>
          <a:p>
            <a:r>
              <a:rPr lang="en-US" dirty="0" smtClean="0"/>
              <a:t>C is an efficient language, but leaves safety to the programmer</a:t>
            </a:r>
          </a:p>
          <a:p>
            <a:pPr lvl="1"/>
            <a:r>
              <a:rPr lang="en-US" dirty="0" smtClean="0"/>
              <a:t>Weak type safety</a:t>
            </a:r>
          </a:p>
          <a:p>
            <a:pPr lvl="1"/>
            <a:r>
              <a:rPr lang="en-US" dirty="0" smtClean="0"/>
              <a:t>Variables not automatically initialized</a:t>
            </a:r>
          </a:p>
          <a:p>
            <a:pPr lvl="1"/>
            <a:r>
              <a:rPr lang="en-US" dirty="0" smtClean="0"/>
              <a:t>Use pointers with care: they are a common source of bugs in programs</a:t>
            </a:r>
          </a:p>
          <a:p>
            <a:r>
              <a:rPr lang="en-US" dirty="0" smtClean="0"/>
              <a:t>All data is in memory</a:t>
            </a:r>
          </a:p>
          <a:p>
            <a:pPr lvl="1"/>
            <a:r>
              <a:rPr lang="en-US" dirty="0" smtClean="0"/>
              <a:t>Each memory location has an address to use to refer to it and a value stored in it</a:t>
            </a:r>
          </a:p>
          <a:p>
            <a:r>
              <a:rPr lang="en-US" dirty="0" smtClean="0"/>
              <a:t>Pointer is a C version (abstraction) of a data address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 “follows” a pointer to its value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&amp;</a:t>
            </a:r>
            <a:r>
              <a:rPr lang="en-US" dirty="0" smtClean="0"/>
              <a:t>  gets the address of a value</a:t>
            </a:r>
          </a:p>
          <a:p>
            <a:pPr lvl="1"/>
            <a:r>
              <a:rPr lang="en-US" dirty="0" smtClean="0"/>
              <a:t>Arrays and strings are implemented as variations on pointers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FFA2-E343-F14A-A638-8CDAFBF816F3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1380067"/>
            <a:ext cx="8636000" cy="65193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$t0, 4($2)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p:oleObj spid="_x0000_s110594" name="Image" r:id="rId4" imgW="3492063" imgH="2400000" progId="">
              <p:embed/>
            </p:oleObj>
          </a:graphicData>
        </a:graphic>
      </p:graphicFrame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High Level </a:t>
            </a:r>
            <a:r>
              <a:rPr lang="en-US" sz="1800" b="1" dirty="0" smtClean="0">
                <a:solidFill>
                  <a:schemeClr val="bg1"/>
                </a:solidFill>
              </a:rPr>
              <a:t>Language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Program </a:t>
            </a:r>
            <a:r>
              <a:rPr lang="en-US" sz="1800" b="1" dirty="0">
                <a:solidFill>
                  <a:schemeClr val="bg1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Assembly  </a:t>
            </a:r>
            <a:r>
              <a:rPr lang="en-US" sz="1800" b="1" dirty="0" smtClean="0">
                <a:solidFill>
                  <a:srgbClr val="FF0000"/>
                </a:solidFill>
              </a:rPr>
              <a:t>Language Program </a:t>
            </a:r>
            <a:r>
              <a:rPr lang="en-US" sz="1800" b="1" dirty="0">
                <a:solidFill>
                  <a:srgbClr val="FF0000"/>
                </a:solidFill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e.g., MIPS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FFFFFF"/>
                </a:solidFill>
              </a:rPr>
              <a:t>temp = </a:t>
            </a:r>
            <a:r>
              <a:rPr lang="en-US" sz="1800" b="1" dirty="0" err="1">
                <a:solidFill>
                  <a:srgbClr val="FFFFFF"/>
                </a:solidFill>
              </a:rPr>
              <a:t>v[k</a:t>
            </a:r>
            <a:r>
              <a:rPr lang="en-US" sz="1800" b="1" dirty="0">
                <a:solidFill>
                  <a:srgbClr val="FFFFFF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FFFFFF"/>
                </a:solidFill>
              </a:rPr>
              <a:t>v[k</a:t>
            </a:r>
            <a:r>
              <a:rPr lang="en-US" sz="1800" b="1" dirty="0">
                <a:solidFill>
                  <a:srgbClr val="FFFFFF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FFFFFF"/>
                </a:solidFill>
              </a:rPr>
              <a:t>v[k+1] = temp;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latin typeface="Courier New" charset="0"/>
              </a:rPr>
              <a:t>0101 1000 0000 1001 1100 0110 1010 1111</a:t>
            </a:r>
            <a:r>
              <a:rPr lang="en-US" sz="1400" dirty="0"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Anything can be represented</a:t>
            </a:r>
            <a:br>
              <a:rPr lang="en-US" sz="1600" dirty="0" smtClean="0"/>
            </a:br>
            <a:r>
              <a:rPr lang="en-US" sz="1600" dirty="0" smtClean="0"/>
              <a:t>as a </a:t>
            </a:r>
            <a:r>
              <a:rPr lang="en-US" sz="1600" i="1" dirty="0" smtClean="0"/>
              <a:t>number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i.e., data or instructions</a:t>
            </a:r>
            <a:endParaRPr lang="en-US" sz="1600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2E4F-DF6A-6E42-BC88-B73B7A1433FF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25894" y="1497264"/>
            <a:ext cx="145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We are here!</a:t>
            </a:r>
            <a:endParaRPr lang="en-US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Language Overview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BFBFBF"/>
                </a:solidFill>
              </a:rPr>
              <a:t>C Syntax and Control Flow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Break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Pointers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3CF2-29D9-4E47-A5CE-86E81768DCD4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C</a:t>
            </a:r>
            <a:endParaRPr lang="en-US" dirty="0"/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l="-8882" r="-8882"/>
          <a:stretch>
            <a:fillRect/>
          </a:stretch>
        </p:blipFill>
        <p:spPr>
          <a:xfrm>
            <a:off x="524933" y="2411859"/>
            <a:ext cx="3682999" cy="4127449"/>
          </a:xfrm>
        </p:spPr>
      </p:pic>
      <p:sp>
        <p:nvSpPr>
          <p:cNvPr id="19460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Spring 2011 statistics</a:t>
            </a:r>
          </a:p>
          <a:p>
            <a:pPr lvl="1"/>
            <a:r>
              <a:rPr lang="en-US" dirty="0" smtClean="0"/>
              <a:t>83% already know JAVA</a:t>
            </a:r>
          </a:p>
          <a:p>
            <a:pPr lvl="1"/>
            <a:r>
              <a:rPr lang="en-US" dirty="0" smtClean="0"/>
              <a:t>54% already know C++</a:t>
            </a:r>
          </a:p>
          <a:p>
            <a:pPr lvl="1"/>
            <a:r>
              <a:rPr lang="en-US" dirty="0" smtClean="0"/>
              <a:t>34% already know C</a:t>
            </a:r>
          </a:p>
          <a:p>
            <a:pPr lvl="1"/>
            <a:r>
              <a:rPr lang="en-US" dirty="0" smtClean="0"/>
              <a:t>7% already know C#</a:t>
            </a:r>
          </a:p>
          <a:p>
            <a:pPr lvl="1"/>
            <a:r>
              <a:rPr lang="en-US" dirty="0" smtClean="0"/>
              <a:t>About 10% have not taken 61B or equivalent</a:t>
            </a:r>
          </a:p>
          <a:p>
            <a:r>
              <a:rPr lang="en-US" dirty="0" smtClean="0"/>
              <a:t>If you have no experience in these languages, then start early and ask a lot of questions in discussion!</a:t>
            </a:r>
          </a:p>
        </p:txBody>
      </p:sp>
      <p:sp>
        <p:nvSpPr>
          <p:cNvPr id="12" name="Content Placeholder 11"/>
          <p:cNvSpPr txBox="1">
            <a:spLocks/>
          </p:cNvSpPr>
          <p:nvPr/>
        </p:nvSpPr>
        <p:spPr>
          <a:xfrm>
            <a:off x="499534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03200" indent="-203200">
              <a:lnSpc>
                <a:spcPct val="75000"/>
              </a:lnSpc>
              <a:buSzPct val="100000"/>
              <a:buFont typeface="Times" charset="0"/>
              <a:buChar char="•"/>
              <a:defRPr/>
            </a:pPr>
            <a:r>
              <a:rPr lang="en-US" sz="2200" kern="0" dirty="0" smtClean="0"/>
              <a:t>Official prerequisites: “Some” C experience is required before CS61C</a:t>
            </a:r>
          </a:p>
          <a:p>
            <a:pPr marL="660400" lvl="1" indent="-203200">
              <a:lnSpc>
                <a:spcPct val="75000"/>
              </a:lnSpc>
              <a:buSzPct val="100000"/>
              <a:defRPr/>
            </a:pPr>
            <a:r>
              <a:rPr lang="en-US" sz="2200" i="1" kern="0" dirty="0" smtClean="0"/>
              <a:t>C++ or Java OK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1E4-6C19-8645-913B-41D2D1E4092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Disclaimer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470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will not learn how to fully code in C in these lectures! You’ll still need your C reference for this course</a:t>
            </a:r>
          </a:p>
          <a:p>
            <a:pPr lvl="1"/>
            <a:r>
              <a:rPr lang="en-US" dirty="0" smtClean="0"/>
              <a:t>K&amp;R is a must-have</a:t>
            </a:r>
          </a:p>
          <a:p>
            <a:pPr lvl="2"/>
            <a:r>
              <a:rPr lang="en-US" dirty="0" smtClean="0"/>
              <a:t>Check online for more sources</a:t>
            </a:r>
          </a:p>
          <a:p>
            <a:pPr lvl="1"/>
            <a:r>
              <a:rPr lang="en-US" dirty="0" smtClean="0"/>
              <a:t>“Brian Harvey’s helpful transition notes</a:t>
            </a:r>
          </a:p>
          <a:p>
            <a:pPr lvl="2"/>
            <a:r>
              <a:rPr lang="en-US" dirty="0" smtClean="0"/>
              <a:t>On CS61C class website</a:t>
            </a:r>
          </a:p>
          <a:p>
            <a:pPr lvl="2"/>
            <a:r>
              <a:rPr lang="en-US" dirty="0" smtClean="0">
                <a:hlinkClick r:id="rId3"/>
              </a:rPr>
              <a:t>http://inst.eecs.berkeley.edu/~cs61c/resources/HarveyNotesC1-3.pdf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Key C concepts: Pointers, Arrays, Implications for Memory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8512-2EE6-CD43-AB94-7D3428C28F9E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0" y="-13335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 vs. Java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501440"/>
          <a:ext cx="9143999" cy="6110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892"/>
                <a:gridCol w="3088485"/>
                <a:gridCol w="4528622"/>
              </a:tblGrid>
              <a:tr h="729401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Java</a:t>
                      </a:r>
                      <a:endParaRPr lang="en-US" sz="3200" dirty="0"/>
                    </a:p>
                  </a:txBody>
                  <a:tcPr anchor="ctr"/>
                </a:tc>
              </a:tr>
              <a:tr h="705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Type of Language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Function Oriented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Object Oriented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705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Program-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ming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Unit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Function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Class 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Abstract Data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Types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705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Compilation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Machine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dependant assembly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Machine independent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bytecode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705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Execution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Loads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and executes program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JVM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interprets </a:t>
                      </a:r>
                      <a:r>
                        <a:rPr lang="en-US" sz="2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bytecode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1697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hello, world 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include&lt;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stdio.h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&gt;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int 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main(void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) {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   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printf("Hello\n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");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   return 0;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}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public class 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HelloWorld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{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/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   public static void 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main(String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[] 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args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) { 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    </a:t>
                      </a:r>
                      <a:r>
                        <a:rPr lang="en-US" sz="1800" dirty="0" smtClean="0">
                          <a:latin typeface="Courier"/>
                          <a:ea typeface="Times New Roman"/>
                          <a:cs typeface="Courier"/>
                        </a:rPr>
                        <a:t> </a:t>
                      </a:r>
                      <a:r>
                        <a:rPr lang="en-US" sz="1800" dirty="0" err="1" smtClean="0">
                          <a:latin typeface="Courier"/>
                          <a:ea typeface="Times New Roman"/>
                          <a:cs typeface="Courier"/>
                        </a:rPr>
                        <a:t>System.out.printl(</a:t>
                      </a:r>
                      <a:r>
                        <a:rPr lang="en-US" sz="1800" dirty="0" err="1">
                          <a:latin typeface="Courier"/>
                          <a:ea typeface="Times New Roman"/>
                          <a:cs typeface="Courier"/>
                        </a:rPr>
                        <a:t>"Hello</a:t>
                      </a: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");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   }</a:t>
                      </a:r>
                      <a:b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</a:br>
                      <a:r>
                        <a:rPr lang="en-US" sz="1800" dirty="0">
                          <a:latin typeface="Courier"/>
                          <a:ea typeface="Times New Roman"/>
                          <a:cs typeface="Courier"/>
                        </a:rPr>
                        <a:t>}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  <a:tr h="4133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Memory management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Manual (</a:t>
                      </a:r>
                      <a:r>
                        <a:rPr lang="en-US" sz="1800" b="1" dirty="0" err="1" smtClean="0">
                          <a:latin typeface="Courier New"/>
                          <a:ea typeface="Times New Roman"/>
                          <a:cs typeface="Courier New"/>
                        </a:rPr>
                        <a:t>malloc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="1" dirty="0" smtClean="0">
                          <a:latin typeface="Courier New"/>
                          <a:ea typeface="Times New Roman"/>
                          <a:cs typeface="Courier New"/>
                        </a:rPr>
                        <a:t>free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Automatic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(garbage collection)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8194-F38F-E843-917A-3FF7B7868FA5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35201" y="6550223"/>
            <a:ext cx="450326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 </a:t>
            </a:r>
            <a:r>
              <a:rPr lang="en-US" sz="1400" dirty="0" smtClean="0">
                <a:hlinkClick r:id="rId2"/>
              </a:rPr>
              <a:t>http://www.cs.princeton.edu/introcs/faq/c2java.html</a:t>
            </a:r>
            <a:r>
              <a:rPr lang="en-US" sz="1400" dirty="0" smtClean="0"/>
              <a:t> 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</TotalTime>
  <Words>2683</Words>
  <Application>Microsoft Office PowerPoint</Application>
  <PresentationFormat>On-screen Show (4:3)</PresentationFormat>
  <Paragraphs>592</Paragraphs>
  <Slides>45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Office Theme</vt:lpstr>
      <vt:lpstr>Image</vt:lpstr>
      <vt:lpstr>CS 61C: Great Ideas in Computer Architecture (Machine Structures) Introduction to C (Part I)</vt:lpstr>
      <vt:lpstr>Two’s Complement Review</vt:lpstr>
      <vt:lpstr>Two’s Complement Review</vt:lpstr>
      <vt:lpstr>Agenda</vt:lpstr>
      <vt:lpstr>Levels of Representation/Interpretation</vt:lpstr>
      <vt:lpstr>Agenda</vt:lpstr>
      <vt:lpstr>Introduction to C</vt:lpstr>
      <vt:lpstr>Disclaimer</vt:lpstr>
      <vt:lpstr>C vs. Java</vt:lpstr>
      <vt:lpstr>Compilation: Overview</vt:lpstr>
      <vt:lpstr>Compilation: Advantages</vt:lpstr>
      <vt:lpstr>Compilation: Disadvantages</vt:lpstr>
      <vt:lpstr>Typed Variables in C</vt:lpstr>
      <vt:lpstr>Characters</vt:lpstr>
      <vt:lpstr>Characters</vt:lpstr>
      <vt:lpstr>Big Idea – Bits can represent anything!</vt:lpstr>
      <vt:lpstr>Types in C</vt:lpstr>
      <vt:lpstr>Typed Functions in C</vt:lpstr>
      <vt:lpstr>C Syntax: True or False</vt:lpstr>
      <vt:lpstr>Structs in C</vt:lpstr>
      <vt:lpstr>Consts and Enums in C</vt:lpstr>
      <vt:lpstr>Agenda</vt:lpstr>
      <vt:lpstr>Administrivia</vt:lpstr>
      <vt:lpstr>Agenda</vt:lpstr>
      <vt:lpstr>Actual C Code</vt:lpstr>
      <vt:lpstr>C Syntax: main</vt:lpstr>
      <vt:lpstr>C Syntax: Variable Declarations</vt:lpstr>
      <vt:lpstr>C Syntax : Flow Control (1/2)</vt:lpstr>
      <vt:lpstr>C Syntax : Flow Control (2/2)</vt:lpstr>
      <vt:lpstr>Agenda</vt:lpstr>
      <vt:lpstr>Agenda</vt:lpstr>
      <vt:lpstr>Address vs. Value</vt:lpstr>
      <vt:lpstr>Pointers</vt:lpstr>
      <vt:lpstr>Pointers</vt:lpstr>
      <vt:lpstr>Pointers</vt:lpstr>
      <vt:lpstr>Pointers and Parameter Passing</vt:lpstr>
      <vt:lpstr>Pointers and Parameter Passing</vt:lpstr>
      <vt:lpstr>Pointers</vt:lpstr>
      <vt:lpstr>Peer Instruction Question</vt:lpstr>
      <vt:lpstr>Peer Instruction Answer</vt:lpstr>
      <vt:lpstr>More C Pointer Dangers</vt:lpstr>
      <vt:lpstr>Pointers in C</vt:lpstr>
      <vt:lpstr>Why Pointers in C?</vt:lpstr>
      <vt:lpstr>Has there been an update to ANSI C?</vt:lpstr>
      <vt:lpstr>And In Conclusion, …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Michael</cp:lastModifiedBy>
  <cp:revision>56</cp:revision>
  <cp:lastPrinted>2010-08-26T14:54:54Z</cp:lastPrinted>
  <dcterms:created xsi:type="dcterms:W3CDTF">2011-01-24T00:30:20Z</dcterms:created>
  <dcterms:modified xsi:type="dcterms:W3CDTF">2011-06-21T23:23:27Z</dcterms:modified>
</cp:coreProperties>
</file>