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7" r:id="rId2"/>
    <p:sldId id="417" r:id="rId3"/>
    <p:sldId id="526" r:id="rId4"/>
    <p:sldId id="503" r:id="rId5"/>
    <p:sldId id="525" r:id="rId6"/>
    <p:sldId id="504" r:id="rId7"/>
    <p:sldId id="505" r:id="rId8"/>
    <p:sldId id="506" r:id="rId9"/>
    <p:sldId id="507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516" r:id="rId19"/>
    <p:sldId id="517" r:id="rId20"/>
    <p:sldId id="518" r:id="rId21"/>
    <p:sldId id="519" r:id="rId22"/>
    <p:sldId id="520" r:id="rId23"/>
    <p:sldId id="521" r:id="rId24"/>
    <p:sldId id="522" r:id="rId25"/>
    <p:sldId id="527" r:id="rId26"/>
    <p:sldId id="528" r:id="rId27"/>
    <p:sldId id="530" r:id="rId28"/>
    <p:sldId id="529" r:id="rId29"/>
    <p:sldId id="524" r:id="rId30"/>
    <p:sldId id="452" r:id="rId31"/>
    <p:sldId id="553" r:id="rId32"/>
    <p:sldId id="554" r:id="rId33"/>
    <p:sldId id="555" r:id="rId34"/>
    <p:sldId id="556" r:id="rId35"/>
    <p:sldId id="557" r:id="rId36"/>
    <p:sldId id="558" r:id="rId37"/>
    <p:sldId id="559" r:id="rId38"/>
    <p:sldId id="552" r:id="rId39"/>
    <p:sldId id="544" r:id="rId40"/>
    <p:sldId id="545" r:id="rId41"/>
    <p:sldId id="546" r:id="rId42"/>
    <p:sldId id="547" r:id="rId43"/>
    <p:sldId id="548" r:id="rId44"/>
    <p:sldId id="549" r:id="rId45"/>
    <p:sldId id="550" r:id="rId46"/>
    <p:sldId id="551" r:id="rId47"/>
    <p:sldId id="425" r:id="rId48"/>
    <p:sldId id="426" r:id="rId49"/>
    <p:sldId id="427" r:id="rId50"/>
    <p:sldId id="447" r:id="rId51"/>
    <p:sldId id="538" r:id="rId52"/>
    <p:sldId id="531" r:id="rId53"/>
    <p:sldId id="532" r:id="rId54"/>
    <p:sldId id="533" r:id="rId55"/>
    <p:sldId id="534" r:id="rId56"/>
    <p:sldId id="535" r:id="rId57"/>
    <p:sldId id="536" r:id="rId58"/>
    <p:sldId id="537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srgbClr val="FF0080"/>
    </p:penClr>
  </p:showPr>
  <p:clrMru>
    <a:srgbClr val="4F81BD"/>
    <a:srgbClr val="C8D7EA"/>
    <a:srgbClr val="A3BFDA"/>
    <a:srgbClr val="FCF6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0" autoAdjust="0"/>
    <p:restoredTop sz="83174" autoAdjust="0"/>
  </p:normalViewPr>
  <p:slideViewPr>
    <p:cSldViewPr snapToGrid="0">
      <p:cViewPr>
        <p:scale>
          <a:sx n="100" d="100"/>
          <a:sy n="100" d="100"/>
        </p:scale>
        <p:origin x="-94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304"/>
    </p:cViewPr>
  </p:sorterViewPr>
  <p:notesViewPr>
    <p:cSldViewPr snapToGrid="0">
      <p:cViewPr varScale="1">
        <p:scale>
          <a:sx n="100" d="100"/>
          <a:sy n="100" d="100"/>
        </p:scale>
        <p:origin x="-358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7288" y="587375"/>
            <a:ext cx="4554537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2227" name="Rectangle 3"/>
          <p:cNvSpPr>
            <a:spLocks noChangeArrowheads="1"/>
          </p:cNvSpPr>
          <p:nvPr>
            <p:ph type="body" idx="1"/>
          </p:nvPr>
        </p:nvSpPr>
        <p:spPr>
          <a:xfrm>
            <a:off x="515909" y="4342892"/>
            <a:ext cx="5910349" cy="41145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7288" y="587375"/>
            <a:ext cx="4554537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4275" name="Rectangle 3"/>
          <p:cNvSpPr>
            <a:spLocks noChangeArrowheads="1"/>
          </p:cNvSpPr>
          <p:nvPr>
            <p:ph type="body" idx="1"/>
          </p:nvPr>
        </p:nvSpPr>
        <p:spPr>
          <a:xfrm>
            <a:off x="515909" y="4342892"/>
            <a:ext cx="5910349" cy="41145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7288" y="587375"/>
            <a:ext cx="4554537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6323" name="Rectangle 3"/>
          <p:cNvSpPr>
            <a:spLocks noChangeArrowheads="1"/>
          </p:cNvSpPr>
          <p:nvPr>
            <p:ph type="body" idx="1"/>
          </p:nvPr>
        </p:nvSpPr>
        <p:spPr>
          <a:xfrm>
            <a:off x="515909" y="4342892"/>
            <a:ext cx="5910349" cy="41145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C299929-832E-EF43-A461-7EB369AD40DE}" type="datetime4">
              <a:rPr lang="en-US"/>
              <a:pPr/>
              <a:t>July 5,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1 — Computer Abstractions and Technology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63F52-9F4E-7642-A14F-FECAA5D4C461}" type="slidenum">
              <a:rPr lang="en-US"/>
              <a:pPr/>
              <a:t>47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2249AF9-D217-4D4E-9DBC-8AD974ADBBF3}" type="datetime4">
              <a:rPr lang="en-US"/>
              <a:pPr/>
              <a:t>July 5,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1 — Computer Abstractions and Technology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E3F6E8-C69D-B741-9981-525782B54703}" type="slidenum">
              <a:rPr lang="en-US"/>
              <a:pPr/>
              <a:t>48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A18BB33-59A0-5B4E-B9D2-11AE1C0710C3}" type="datetime3">
              <a:rPr lang="en-US"/>
              <a:pPr/>
              <a:t>5 July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3EBF9-167B-DC4C-8BB8-B9D68126F76E}" type="slidenum">
              <a:rPr lang="en-US"/>
              <a:pPr/>
              <a:t>49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8" tIns="44973" rIns="89948" bIns="44973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7288" y="587375"/>
            <a:ext cx="4554537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5603" name="Rectangle 3"/>
          <p:cNvSpPr>
            <a:spLocks noChangeArrowheads="1"/>
          </p:cNvSpPr>
          <p:nvPr>
            <p:ph type="body" idx="1"/>
          </p:nvPr>
        </p:nvSpPr>
        <p:spPr>
          <a:xfrm>
            <a:off x="515909" y="4342892"/>
            <a:ext cx="5910349" cy="41145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7288" y="587375"/>
            <a:ext cx="4554537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7651" name="Rectangle 3"/>
          <p:cNvSpPr>
            <a:spLocks noChangeArrowheads="1"/>
          </p:cNvSpPr>
          <p:nvPr>
            <p:ph type="body" idx="1"/>
          </p:nvPr>
        </p:nvSpPr>
        <p:spPr>
          <a:xfrm>
            <a:off x="515909" y="4342892"/>
            <a:ext cx="5910349" cy="41145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7288" y="587375"/>
            <a:ext cx="4554537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9699" name="Rectangle 3"/>
          <p:cNvSpPr>
            <a:spLocks noChangeArrowheads="1"/>
          </p:cNvSpPr>
          <p:nvPr>
            <p:ph type="body" idx="1"/>
          </p:nvPr>
        </p:nvSpPr>
        <p:spPr>
          <a:xfrm>
            <a:off x="515909" y="4342892"/>
            <a:ext cx="5910349" cy="41145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09" rIns="91421" bIns="4570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7288" y="587375"/>
            <a:ext cx="4554537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1747" name="Rectangle 3"/>
          <p:cNvSpPr>
            <a:spLocks noChangeArrowheads="1"/>
          </p:cNvSpPr>
          <p:nvPr>
            <p:ph type="body" idx="1"/>
          </p:nvPr>
        </p:nvSpPr>
        <p:spPr>
          <a:xfrm>
            <a:off x="515909" y="4342892"/>
            <a:ext cx="5910349" cy="41145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7288" y="587375"/>
            <a:ext cx="4554537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3795" name="Rectangle 3"/>
          <p:cNvSpPr>
            <a:spLocks noChangeArrowheads="1"/>
          </p:cNvSpPr>
          <p:nvPr>
            <p:ph type="body" idx="1"/>
          </p:nvPr>
        </p:nvSpPr>
        <p:spPr>
          <a:xfrm>
            <a:off x="515909" y="4342892"/>
            <a:ext cx="5910349" cy="41145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7288" y="587375"/>
            <a:ext cx="4554537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3" name="Rectangle 3"/>
          <p:cNvSpPr>
            <a:spLocks noChangeArrowheads="1"/>
          </p:cNvSpPr>
          <p:nvPr>
            <p:ph type="body" idx="1"/>
          </p:nvPr>
        </p:nvSpPr>
        <p:spPr>
          <a:xfrm>
            <a:off x="515909" y="4342892"/>
            <a:ext cx="5910349" cy="41145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7288" y="587375"/>
            <a:ext cx="4554537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7891" name="Rectangle 3"/>
          <p:cNvSpPr>
            <a:spLocks noChangeArrowheads="1"/>
          </p:cNvSpPr>
          <p:nvPr>
            <p:ph type="body" idx="1"/>
          </p:nvPr>
        </p:nvSpPr>
        <p:spPr>
          <a:xfrm>
            <a:off x="515909" y="4342892"/>
            <a:ext cx="5910349" cy="41145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429000" y="2398713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057" y="6276365"/>
            <a:ext cx="5402380" cy="24793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3" tIns="43237" rIns="86473" bIns="43237">
            <a:prstTxWarp prst="textNoShape">
              <a:avLst/>
            </a:prstTxWarp>
            <a:normAutofit fontScale="32500" lnSpcReduction="20000"/>
          </a:bodyPr>
          <a:lstStyle/>
          <a:p>
            <a:pPr marL="223959" indent="-223959"/>
            <a:r>
              <a:rPr lang="en-US" dirty="0"/>
              <a:t>Answer: (b) </a:t>
            </a:r>
          </a:p>
          <a:p>
            <a:pPr marL="223959" indent="-223959"/>
            <a:r>
              <a:rPr lang="en-US" dirty="0"/>
              <a:t>1: False</a:t>
            </a:r>
          </a:p>
          <a:p>
            <a:pPr marL="223959" indent="-223959"/>
            <a:r>
              <a:rPr lang="en-US" dirty="0"/>
              <a:t>2: True (it’s all relative)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429000" y="2398713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057" y="6276365"/>
            <a:ext cx="5402380" cy="24793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3" tIns="43237" rIns="86473" bIns="43237">
            <a:prstTxWarp prst="textNoShape">
              <a:avLst/>
            </a:prstTxWarp>
            <a:normAutofit fontScale="32500" lnSpcReduction="20000"/>
          </a:bodyPr>
          <a:lstStyle/>
          <a:p>
            <a:pPr marL="223959" indent="-223959"/>
            <a:r>
              <a:rPr lang="en-US" dirty="0"/>
              <a:t>Answer: (b) </a:t>
            </a:r>
          </a:p>
          <a:p>
            <a:pPr marL="223959" indent="-223959"/>
            <a:r>
              <a:rPr lang="en-US" dirty="0"/>
              <a:t>1: False</a:t>
            </a:r>
          </a:p>
          <a:p>
            <a:pPr marL="223959" indent="-223959"/>
            <a:r>
              <a:rPr lang="en-US" dirty="0"/>
              <a:t>2: True (it’s all relative)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7288" y="587375"/>
            <a:ext cx="4554537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4035" name="Rectangle 3"/>
          <p:cNvSpPr>
            <a:spLocks noChangeArrowheads="1"/>
          </p:cNvSpPr>
          <p:nvPr>
            <p:ph type="body" idx="1"/>
          </p:nvPr>
        </p:nvSpPr>
        <p:spPr>
          <a:xfrm>
            <a:off x="515909" y="4342892"/>
            <a:ext cx="5910349" cy="41145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7288" y="587375"/>
            <a:ext cx="4554537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6083" name="Rectangle 3"/>
          <p:cNvSpPr>
            <a:spLocks noChangeArrowheads="1"/>
          </p:cNvSpPr>
          <p:nvPr>
            <p:ph type="body" idx="1"/>
          </p:nvPr>
        </p:nvSpPr>
        <p:spPr>
          <a:xfrm>
            <a:off x="515909" y="4342892"/>
            <a:ext cx="5910349" cy="41145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7288" y="587375"/>
            <a:ext cx="4554537" cy="34163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8131" name="Rectangle 3"/>
          <p:cNvSpPr>
            <a:spLocks noChangeArrowheads="1"/>
          </p:cNvSpPr>
          <p:nvPr>
            <p:ph type="body" idx="1"/>
          </p:nvPr>
        </p:nvSpPr>
        <p:spPr>
          <a:xfrm>
            <a:off x="515909" y="4342892"/>
            <a:ext cx="5910349" cy="41145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0463" y="585788"/>
            <a:ext cx="4554537" cy="34178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0179" name="Rectangle 3"/>
          <p:cNvSpPr>
            <a:spLocks noChangeArrowheads="1"/>
          </p:cNvSpPr>
          <p:nvPr>
            <p:ph type="body" idx="1"/>
          </p:nvPr>
        </p:nvSpPr>
        <p:spPr>
          <a:xfrm>
            <a:off x="514350" y="4342892"/>
            <a:ext cx="5911908" cy="41145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2" tIns="45710" rIns="91422" bIns="45710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0CF0-9EFD-EA42-98F4-88FB20614471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588A-DD6E-514B-BEA3-53B160B0FA28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EC3-18FF-6A4D-943F-04D158D00180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717-E44D-4940-8977-B0222BD6ED0F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F034-8965-9749-87C2-EC13810E04DB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89CF-EC2C-FC49-BE11-6011F5F60514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2A34-ABC9-854B-9672-834EEF2BED0D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8572C-CE51-A64E-BC7E-32D6B0CF8D35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4290-3D1C-6542-9072-A5328BA292C8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64AC-215A-3449-9F30-773C647A0996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919A-604D-5A40-8D0C-7049DAB3147B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30A0-B4E4-A74C-A772-7B1645812EE1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61C: Great Ideas in Computer Architecture (Machine Structures):</a:t>
            </a:r>
            <a:br>
              <a:rPr lang="en-US" dirty="0" smtClean="0"/>
            </a:br>
            <a:r>
              <a:rPr lang="en-US" i="1" dirty="0" smtClean="0"/>
              <a:t>More MIPS Instruction Formats, </a:t>
            </a:r>
            <a:r>
              <a:rPr lang="en-US" i="1" dirty="0" smtClean="0"/>
              <a:t>Assembly</a:t>
            </a:r>
            <a:r>
              <a:rPr lang="en-US" i="1" dirty="0" smtClean="0"/>
              <a:t>, Linking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4825"/>
            <a:ext cx="699135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Instructors:</a:t>
            </a:r>
            <a:br>
              <a:rPr lang="en-US" dirty="0" smtClean="0"/>
            </a:br>
            <a:r>
              <a:rPr lang="en-US" dirty="0" smtClean="0"/>
              <a:t>Michael Greenbaum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927F-5D02-B147-AD67-229F927C91A5}" type="datetime1">
              <a:rPr lang="en-US" smtClean="0"/>
              <a:pPr/>
              <a:t>7/5/2011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Branches: PC-Relative Addressing (1/5)</a:t>
            </a:r>
            <a:endParaRPr lang="en-US" dirty="0"/>
          </a:p>
        </p:txBody>
      </p:sp>
      <p:sp>
        <p:nvSpPr>
          <p:cNvPr id="215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I-Format</a:t>
            </a:r>
          </a:p>
          <a:p>
            <a:endParaRPr lang="en-US" dirty="0" smtClean="0"/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err="1" smtClean="0">
                <a:latin typeface="Courier New"/>
                <a:cs typeface="Courier New"/>
              </a:rPr>
              <a:t>opcode</a:t>
            </a:r>
            <a:r>
              <a:rPr lang="en-US" b="1" dirty="0" smtClean="0"/>
              <a:t> </a:t>
            </a:r>
            <a:r>
              <a:rPr lang="en-US" dirty="0" smtClean="0"/>
              <a:t>specifies </a:t>
            </a:r>
            <a:r>
              <a:rPr lang="en-US" b="1" dirty="0" err="1" smtClean="0">
                <a:latin typeface="Courier New"/>
                <a:cs typeface="Courier New"/>
              </a:rPr>
              <a:t>beq</a:t>
            </a:r>
            <a:r>
              <a:rPr lang="en-US" b="1" dirty="0" smtClean="0"/>
              <a:t> </a:t>
            </a:r>
            <a:r>
              <a:rPr lang="en-US" dirty="0" smtClean="0"/>
              <a:t>versus </a:t>
            </a:r>
            <a:r>
              <a:rPr lang="en-US" b="1" dirty="0" err="1" smtClean="0">
                <a:latin typeface="Courier New"/>
                <a:cs typeface="Courier New"/>
              </a:rPr>
              <a:t>bne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err="1" smtClean="0">
                <a:latin typeface="Courier New"/>
                <a:cs typeface="Courier New"/>
              </a:rPr>
              <a:t>rs</a:t>
            </a:r>
            <a:r>
              <a:rPr lang="en-US" b="1" dirty="0" smtClean="0">
                <a:latin typeface="18 VAG Rounded Bol"/>
                <a:cs typeface="18 VAG Rounded Bol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/>
                <a:cs typeface="Courier New"/>
              </a:rPr>
              <a:t>rt</a:t>
            </a:r>
            <a:r>
              <a:rPr lang="en-US" b="1" dirty="0" smtClean="0"/>
              <a:t> </a:t>
            </a:r>
            <a:r>
              <a:rPr lang="en-US" dirty="0" smtClean="0"/>
              <a:t>specify registers to compare</a:t>
            </a:r>
          </a:p>
          <a:p>
            <a:r>
              <a:rPr lang="en-US" dirty="0" smtClean="0"/>
              <a:t>What can immediate specify?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immediate</a:t>
            </a:r>
            <a:r>
              <a:rPr lang="en-US" b="1" dirty="0" smtClean="0"/>
              <a:t> </a:t>
            </a:r>
            <a:r>
              <a:rPr lang="en-US" dirty="0" smtClean="0"/>
              <a:t>is only 16 bits</a:t>
            </a:r>
          </a:p>
          <a:p>
            <a:pPr lvl="1"/>
            <a:r>
              <a:rPr lang="en-US" dirty="0" smtClean="0"/>
              <a:t>PC (Program Counter) has byte address of current instruction being executed; </a:t>
            </a:r>
            <a:br>
              <a:rPr lang="en-US" dirty="0" smtClean="0"/>
            </a:br>
            <a:r>
              <a:rPr lang="en-US" dirty="0" smtClean="0"/>
              <a:t>32-bit pointer to memory </a:t>
            </a:r>
          </a:p>
          <a:p>
            <a:pPr lvl="1"/>
            <a:r>
              <a:rPr lang="en-US" dirty="0" smtClean="0"/>
              <a:t>So </a:t>
            </a:r>
            <a:r>
              <a:rPr lang="en-US" b="1" dirty="0" smtClean="0">
                <a:latin typeface="Courier New"/>
                <a:cs typeface="Courier New"/>
              </a:rPr>
              <a:t>immediate</a:t>
            </a:r>
            <a:r>
              <a:rPr lang="en-US" b="1" dirty="0" smtClean="0"/>
              <a:t> </a:t>
            </a:r>
            <a:r>
              <a:rPr lang="en-US" dirty="0" smtClean="0"/>
              <a:t>cannot specify entire address to branch to.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8650" y="1933575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99" y="3120"/>
              <a:ext cx="4647" cy="327"/>
              <a:chOff x="287" y="2496"/>
              <a:chExt cx="4647" cy="327"/>
            </a:xfrm>
          </p:grpSpPr>
          <p:sp>
            <p:nvSpPr>
              <p:cNvPr id="2159622" name="Text Box 6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59623" name="Text Box 7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59624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59625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59626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59627" name="Text Box 11"/>
              <p:cNvSpPr txBox="1">
                <a:spLocks noChangeArrowheads="1"/>
              </p:cNvSpPr>
              <p:nvPr/>
            </p:nvSpPr>
            <p:spPr bwMode="auto">
              <a:xfrm>
                <a:off x="3347" y="2496"/>
                <a:ext cx="132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tx1"/>
                    </a:solidFill>
                    <a:latin typeface="Courier New" pitchFamily="24" charset="0"/>
                  </a:rPr>
                  <a:t>immediate</a:t>
                </a:r>
                <a:endParaRPr lang="en-US" sz="2000" dirty="0"/>
              </a:p>
            </p:txBody>
          </p:sp>
        </p:grpSp>
        <p:sp>
          <p:nvSpPr>
            <p:cNvPr id="2159628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29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30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31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32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59633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59634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59635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524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do we typically use branches?</a:t>
            </a:r>
          </a:p>
          <a:p>
            <a:pPr lvl="1"/>
            <a:r>
              <a:rPr lang="en-US" dirty="0"/>
              <a:t>Answer: </a:t>
            </a:r>
            <a:r>
              <a:rPr lang="en-US" b="1" dirty="0">
                <a:latin typeface="Courier New" pitchFamily="24" charset="0"/>
              </a:rPr>
              <a:t>if-else</a:t>
            </a:r>
            <a:r>
              <a:rPr lang="en-US" b="1" dirty="0"/>
              <a:t>, </a:t>
            </a:r>
            <a:r>
              <a:rPr lang="en-US" b="1" dirty="0">
                <a:latin typeface="Courier New" pitchFamily="24" charset="0"/>
              </a:rPr>
              <a:t>while</a:t>
            </a:r>
            <a:r>
              <a:rPr lang="en-US" b="1" dirty="0"/>
              <a:t>, </a:t>
            </a:r>
            <a:r>
              <a:rPr lang="en-US" b="1" dirty="0">
                <a:latin typeface="Courier New" pitchFamily="24" charset="0"/>
              </a:rPr>
              <a:t>for</a:t>
            </a:r>
            <a:endParaRPr lang="en-US" b="1" dirty="0"/>
          </a:p>
          <a:p>
            <a:pPr lvl="1"/>
            <a:r>
              <a:rPr lang="en-US" dirty="0"/>
              <a:t>Loops are generally small: usually up to 50 instructions</a:t>
            </a:r>
          </a:p>
          <a:p>
            <a:pPr lvl="1"/>
            <a:r>
              <a:rPr lang="en-US" dirty="0"/>
              <a:t>Function calls and unconditional jumps are done using jump instructions (</a:t>
            </a:r>
            <a:r>
              <a:rPr lang="en-US" b="1" dirty="0" err="1">
                <a:latin typeface="Courier New" pitchFamily="24" charset="0"/>
              </a:rPr>
              <a:t>j</a:t>
            </a:r>
            <a:r>
              <a:rPr lang="en-US" dirty="0"/>
              <a:t> and </a:t>
            </a:r>
            <a:r>
              <a:rPr lang="en-US" b="1" dirty="0" err="1">
                <a:latin typeface="Courier New" pitchFamily="24" charset="0"/>
              </a:rPr>
              <a:t>jal</a:t>
            </a:r>
            <a:r>
              <a:rPr lang="en-US" dirty="0"/>
              <a:t>), not the branches.</a:t>
            </a:r>
          </a:p>
          <a:p>
            <a:r>
              <a:rPr lang="en-US" dirty="0"/>
              <a:t>Conclusion: may want to branch to anywhere in memory, but a branch often changes </a:t>
            </a:r>
            <a:r>
              <a:rPr lang="en-US" dirty="0">
                <a:solidFill>
                  <a:schemeClr val="accent2"/>
                </a:solidFill>
              </a:rPr>
              <a:t>PC</a:t>
            </a:r>
            <a:r>
              <a:rPr lang="en-US" dirty="0"/>
              <a:t> by a small amount</a:t>
            </a:r>
          </a:p>
        </p:txBody>
      </p:sp>
      <p:sp>
        <p:nvSpPr>
          <p:cNvPr id="7" name="Title 20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Branches: PC-Relative Addressing (2/5)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2894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Solution to branches in a 32-bit instruction: </a:t>
            </a:r>
            <a:r>
              <a:rPr lang="en-US" dirty="0">
                <a:solidFill>
                  <a:schemeClr val="accent2"/>
                </a:solidFill>
              </a:rPr>
              <a:t>PC-Relative Addressing</a:t>
            </a:r>
          </a:p>
          <a:p>
            <a:r>
              <a:rPr lang="en-US" dirty="0"/>
              <a:t>Let the 16-bit</a:t>
            </a:r>
            <a:r>
              <a:rPr lang="en-US" dirty="0" smtClean="0"/>
              <a:t> immediate field </a:t>
            </a:r>
            <a:r>
              <a:rPr lang="en-US" dirty="0"/>
              <a:t>be a signed two’s complement integer to be </a:t>
            </a:r>
            <a:r>
              <a:rPr lang="en-US" i="1" dirty="0">
                <a:solidFill>
                  <a:schemeClr val="accent2"/>
                </a:solidFill>
              </a:rPr>
              <a:t>added</a:t>
            </a:r>
            <a:r>
              <a:rPr lang="en-US" dirty="0"/>
              <a:t> to the PC if we take the branch.</a:t>
            </a:r>
          </a:p>
          <a:p>
            <a:r>
              <a:rPr lang="en-US" dirty="0"/>
              <a:t>Now we can branch ± 2</a:t>
            </a:r>
            <a:r>
              <a:rPr lang="en-US" baseline="30000" dirty="0"/>
              <a:t>15</a:t>
            </a:r>
            <a:r>
              <a:rPr lang="en-US" dirty="0"/>
              <a:t> bytes from the PC, which should be enough to cover almost any loop.</a:t>
            </a:r>
          </a:p>
          <a:p>
            <a:r>
              <a:rPr lang="en-US" dirty="0"/>
              <a:t>Any ideas to further optimize this?</a:t>
            </a:r>
          </a:p>
        </p:txBody>
      </p:sp>
      <p:sp>
        <p:nvSpPr>
          <p:cNvPr id="7" name="Title 20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Branches: PC-Relative Addressing (3/5)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357688"/>
          </a:xfrm>
        </p:spPr>
        <p:txBody>
          <a:bodyPr>
            <a:normAutofit fontScale="92500"/>
          </a:bodyPr>
          <a:lstStyle/>
          <a:p>
            <a:r>
              <a:rPr lang="en-US" dirty="0"/>
              <a:t>Note: Instructions are words, so they’re word aligned (byte address is always a multiple of 4, which means it ends with </a:t>
            </a:r>
            <a:r>
              <a:rPr lang="en-US" dirty="0">
                <a:latin typeface="Courier New" pitchFamily="24" charset="0"/>
              </a:rPr>
              <a:t>00</a:t>
            </a:r>
            <a:r>
              <a:rPr lang="en-US" dirty="0"/>
              <a:t> in binary).</a:t>
            </a:r>
          </a:p>
          <a:p>
            <a:pPr lvl="1"/>
            <a:r>
              <a:rPr lang="en-US" dirty="0"/>
              <a:t>So the number of bytes to add to the PC will always be a multiple of 4.</a:t>
            </a:r>
          </a:p>
          <a:p>
            <a:pPr lvl="1"/>
            <a:r>
              <a:rPr lang="en-US" dirty="0"/>
              <a:t>So specify the </a:t>
            </a:r>
            <a:r>
              <a:rPr lang="en-US" b="1" dirty="0">
                <a:latin typeface="Courier New" pitchFamily="24" charset="0"/>
              </a:rPr>
              <a:t>immediate</a:t>
            </a:r>
            <a:r>
              <a:rPr lang="en-US" b="1" dirty="0"/>
              <a:t> </a:t>
            </a:r>
            <a:r>
              <a:rPr lang="en-US" dirty="0"/>
              <a:t>in words.</a:t>
            </a:r>
          </a:p>
          <a:p>
            <a:r>
              <a:rPr lang="en-US" dirty="0"/>
              <a:t>Now, we can branch ± 2</a:t>
            </a:r>
            <a:r>
              <a:rPr lang="en-US" baseline="30000" dirty="0"/>
              <a:t>15</a:t>
            </a:r>
            <a:r>
              <a:rPr lang="en-US" dirty="0"/>
              <a:t> </a:t>
            </a:r>
            <a:r>
              <a:rPr lang="en-US" u="sng" dirty="0">
                <a:solidFill>
                  <a:schemeClr val="accent2"/>
                </a:solidFill>
              </a:rPr>
              <a:t>words</a:t>
            </a:r>
            <a:r>
              <a:rPr lang="en-US" dirty="0"/>
              <a:t> from the PC (or ± 2</a:t>
            </a:r>
            <a:r>
              <a:rPr lang="en-US" baseline="30000" dirty="0"/>
              <a:t>17</a:t>
            </a:r>
            <a:r>
              <a:rPr lang="en-US" dirty="0"/>
              <a:t> bytes), so we can handle loops 4 times as large.</a:t>
            </a:r>
          </a:p>
        </p:txBody>
      </p:sp>
      <p:sp>
        <p:nvSpPr>
          <p:cNvPr id="7" name="Title 20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Branches: PC-Relative Addressing (4/5)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930900"/>
          </a:xfrm>
        </p:spPr>
        <p:txBody>
          <a:bodyPr/>
          <a:lstStyle/>
          <a:p>
            <a:r>
              <a:rPr lang="en-US" dirty="0"/>
              <a:t>Branch Calculation:</a:t>
            </a:r>
          </a:p>
          <a:p>
            <a:pPr lvl="1"/>
            <a:r>
              <a:rPr lang="en-US" dirty="0"/>
              <a:t>If we </a:t>
            </a:r>
            <a:r>
              <a:rPr lang="en-US" dirty="0">
                <a:solidFill>
                  <a:schemeClr val="accent1"/>
                </a:solidFill>
              </a:rPr>
              <a:t>don’t</a:t>
            </a:r>
            <a:r>
              <a:rPr lang="en-US" dirty="0">
                <a:solidFill>
                  <a:srgbClr val="EA157A"/>
                </a:solidFill>
              </a:rPr>
              <a:t> </a:t>
            </a:r>
            <a:r>
              <a:rPr lang="en-US" dirty="0"/>
              <a:t>take the branch: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C00000"/>
                </a:solidFill>
              </a:rPr>
              <a:t>	PC </a:t>
            </a:r>
            <a:r>
              <a:rPr lang="en-US" dirty="0">
                <a:solidFill>
                  <a:srgbClr val="C00000"/>
                </a:solidFill>
              </a:rPr>
              <a:t>= PC + </a:t>
            </a:r>
            <a:r>
              <a:rPr lang="en-US" dirty="0" smtClean="0">
                <a:solidFill>
                  <a:srgbClr val="C00000"/>
                </a:solidFill>
              </a:rPr>
              <a:t>4 </a:t>
            </a:r>
            <a:r>
              <a:rPr lang="en-US" dirty="0">
                <a:solidFill>
                  <a:srgbClr val="C00000"/>
                </a:solidFill>
              </a:rPr>
              <a:t>=</a:t>
            </a:r>
            <a:r>
              <a:rPr lang="en-US" dirty="0" smtClean="0">
                <a:solidFill>
                  <a:srgbClr val="C00000"/>
                </a:solidFill>
              </a:rPr>
              <a:t> byte </a:t>
            </a:r>
            <a:r>
              <a:rPr lang="en-US" dirty="0">
                <a:solidFill>
                  <a:srgbClr val="C00000"/>
                </a:solidFill>
              </a:rPr>
              <a:t>address of next </a:t>
            </a:r>
            <a:r>
              <a:rPr lang="en-US" dirty="0" smtClean="0">
                <a:solidFill>
                  <a:srgbClr val="C00000"/>
                </a:solidFill>
              </a:rPr>
              <a:t>instruction</a:t>
            </a:r>
          </a:p>
          <a:p>
            <a:pPr lvl="1"/>
            <a:r>
              <a:rPr lang="en-US" dirty="0"/>
              <a:t>If we </a:t>
            </a:r>
            <a:r>
              <a:rPr lang="en-US" dirty="0">
                <a:solidFill>
                  <a:schemeClr val="accent1"/>
                </a:solidFill>
              </a:rPr>
              <a:t>do</a:t>
            </a:r>
            <a:r>
              <a:rPr lang="en-US" dirty="0"/>
              <a:t> take the branch:</a:t>
            </a:r>
          </a:p>
          <a:p>
            <a:pPr lvl="1">
              <a:buFontTx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C00000"/>
                </a:solidFill>
              </a:rPr>
              <a:t>PC </a:t>
            </a:r>
            <a:r>
              <a:rPr lang="en-US" dirty="0">
                <a:solidFill>
                  <a:srgbClr val="C00000"/>
                </a:solidFill>
              </a:rPr>
              <a:t>= (PC + 4) + (</a:t>
            </a:r>
            <a:r>
              <a:rPr lang="en-US" b="1" dirty="0">
                <a:solidFill>
                  <a:srgbClr val="C00000"/>
                </a:solidFill>
                <a:latin typeface="Courier New" pitchFamily="24" charset="0"/>
              </a:rPr>
              <a:t>immediate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* 4)</a:t>
            </a:r>
          </a:p>
          <a:p>
            <a:pPr lvl="1"/>
            <a:r>
              <a:rPr lang="en-US" dirty="0"/>
              <a:t>Observations</a:t>
            </a:r>
          </a:p>
          <a:p>
            <a:pPr lvl="2"/>
            <a:r>
              <a:rPr lang="en-US" b="1" dirty="0">
                <a:latin typeface="Courier New" pitchFamily="24" charset="0"/>
              </a:rPr>
              <a:t>Immediate</a:t>
            </a:r>
            <a:r>
              <a:rPr lang="en-US" b="1" dirty="0"/>
              <a:t> </a:t>
            </a:r>
            <a:r>
              <a:rPr lang="en-US" dirty="0"/>
              <a:t>field specifies the number of words to jump, which is simply the number of instructions to jump.</a:t>
            </a:r>
          </a:p>
          <a:p>
            <a:pPr lvl="2"/>
            <a:r>
              <a:rPr lang="en-US" b="1" dirty="0">
                <a:latin typeface="Courier New" pitchFamily="24" charset="0"/>
              </a:rPr>
              <a:t>Immediate</a:t>
            </a:r>
            <a:r>
              <a:rPr lang="en-US" b="1" dirty="0"/>
              <a:t> </a:t>
            </a:r>
            <a:r>
              <a:rPr lang="en-US" dirty="0"/>
              <a:t>field can be positive or negative.</a:t>
            </a:r>
          </a:p>
          <a:p>
            <a:pPr lvl="2"/>
            <a:r>
              <a:rPr lang="en-US" dirty="0"/>
              <a:t>Due to hardware, add </a:t>
            </a:r>
            <a:r>
              <a:rPr lang="en-US" b="1" dirty="0">
                <a:latin typeface="Courier New" pitchFamily="24" charset="0"/>
              </a:rPr>
              <a:t>immediate</a:t>
            </a:r>
            <a:r>
              <a:rPr lang="en-US" b="1" dirty="0"/>
              <a:t> </a:t>
            </a:r>
            <a:r>
              <a:rPr lang="en-US" dirty="0"/>
              <a:t>to (PC+4), not to PC; will be clearer why later in course</a:t>
            </a:r>
          </a:p>
        </p:txBody>
      </p:sp>
      <p:sp>
        <p:nvSpPr>
          <p:cNvPr id="7" name="Title 20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Branches: PC-Relative Addressing (5/5)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343025"/>
            <a:ext cx="7848600" cy="5227637"/>
          </a:xfrm>
        </p:spPr>
        <p:txBody>
          <a:bodyPr>
            <a:normAutofit lnSpcReduction="10000"/>
          </a:bodyPr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/>
              <a:t>MIPS Code: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b="1" dirty="0" smtClean="0">
                <a:latin typeface="Courier New" pitchFamily="24" charset="0"/>
              </a:rPr>
              <a:t>	Loop:</a:t>
            </a:r>
            <a:r>
              <a:rPr lang="en-US" sz="2400" b="1" dirty="0" smtClean="0">
                <a:latin typeface="Courier New" pitchFamily="24" charset="0"/>
              </a:rPr>
              <a:t> </a:t>
            </a:r>
            <a:r>
              <a:rPr lang="en-US" b="1" dirty="0" err="1" smtClean="0">
                <a:latin typeface="Courier New" pitchFamily="24" charset="0"/>
              </a:rPr>
              <a:t>beq</a:t>
            </a:r>
            <a:r>
              <a:rPr lang="en-US" b="1" dirty="0" smtClean="0">
                <a:latin typeface="Courier New" pitchFamily="24" charset="0"/>
              </a:rPr>
              <a:t>   </a:t>
            </a:r>
            <a:r>
              <a:rPr lang="en-US" b="1" dirty="0">
                <a:latin typeface="Courier New" pitchFamily="24" charset="0"/>
              </a:rPr>
              <a:t>$9,$0,</a:t>
            </a:r>
            <a:r>
              <a:rPr lang="en-US" b="1" u="sng" dirty="0" smtClean="0">
                <a:solidFill>
                  <a:schemeClr val="accent2"/>
                </a:solidFill>
                <a:latin typeface="Courier New" pitchFamily="24" charset="0"/>
              </a:rPr>
              <a:t>End</a:t>
            </a:r>
            <a:br>
              <a:rPr lang="en-US" b="1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b="1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addu</a:t>
            </a:r>
            <a:r>
              <a:rPr lang="en-US" b="1" dirty="0" smtClean="0">
                <a:latin typeface="Courier New" pitchFamily="24" charset="0"/>
              </a:rPr>
              <a:t>  </a:t>
            </a:r>
            <a:r>
              <a:rPr lang="en-US" b="1" dirty="0">
                <a:latin typeface="Courier New" pitchFamily="24" charset="0"/>
              </a:rPr>
              <a:t>$8,$8,$</a:t>
            </a:r>
            <a:r>
              <a:rPr lang="en-US" b="1" dirty="0" smtClean="0">
                <a:latin typeface="Courier New" pitchFamily="24" charset="0"/>
              </a:rPr>
              <a:t>10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addiu</a:t>
            </a:r>
            <a:r>
              <a:rPr lang="en-US" b="1" dirty="0" smtClean="0">
                <a:latin typeface="Courier New" pitchFamily="24" charset="0"/>
              </a:rPr>
              <a:t> </a:t>
            </a:r>
            <a:r>
              <a:rPr lang="en-US" b="1" dirty="0">
                <a:latin typeface="Courier New" pitchFamily="24" charset="0"/>
              </a:rPr>
              <a:t>$9,$9,-</a:t>
            </a:r>
            <a:r>
              <a:rPr lang="en-US" b="1" dirty="0" smtClean="0">
                <a:latin typeface="Courier New" pitchFamily="24" charset="0"/>
              </a:rPr>
              <a:t>1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      j     Loop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End</a:t>
            </a:r>
            <a:r>
              <a:rPr lang="en-US" b="1" dirty="0">
                <a:latin typeface="Courier New" pitchFamily="24" charset="0"/>
              </a:rPr>
              <a:t>:</a:t>
            </a:r>
            <a:endParaRPr lang="en-US" b="1" dirty="0"/>
          </a:p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b="1" dirty="0" err="1">
                <a:latin typeface="Courier New" pitchFamily="24" charset="0"/>
              </a:rPr>
              <a:t>beq</a:t>
            </a:r>
            <a:r>
              <a:rPr lang="en-US" b="1" dirty="0"/>
              <a:t> </a:t>
            </a:r>
            <a:r>
              <a:rPr lang="en-US" dirty="0"/>
              <a:t>branch is I-Format: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b="1" dirty="0" err="1">
                <a:latin typeface="Courier New" pitchFamily="24" charset="0"/>
              </a:rPr>
              <a:t>opcode</a:t>
            </a:r>
            <a:r>
              <a:rPr lang="en-US" b="1" dirty="0"/>
              <a:t> </a:t>
            </a:r>
            <a:r>
              <a:rPr lang="en-US" dirty="0"/>
              <a:t>= 4 (look up in table)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b="1" dirty="0" err="1">
                <a:latin typeface="Courier New" pitchFamily="24" charset="0"/>
              </a:rPr>
              <a:t>rs</a:t>
            </a:r>
            <a:r>
              <a:rPr lang="en-US" b="1" dirty="0"/>
              <a:t> </a:t>
            </a:r>
            <a:r>
              <a:rPr lang="en-US" dirty="0"/>
              <a:t>= 9 (first operand)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b="1" dirty="0" err="1">
                <a:latin typeface="Courier New" pitchFamily="24" charset="0"/>
              </a:rPr>
              <a:t>rt</a:t>
            </a:r>
            <a:r>
              <a:rPr lang="en-US" b="1" dirty="0"/>
              <a:t> </a:t>
            </a:r>
            <a:r>
              <a:rPr lang="en-US" dirty="0"/>
              <a:t>= 0 (second operand)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b="1" dirty="0">
                <a:latin typeface="Courier New" pitchFamily="24" charset="0"/>
              </a:rPr>
              <a:t>immediate</a:t>
            </a:r>
            <a:r>
              <a:rPr lang="en-US" b="1" dirty="0"/>
              <a:t> </a:t>
            </a:r>
            <a:r>
              <a:rPr lang="en-US" dirty="0"/>
              <a:t>= ???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Example (1/3)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333500"/>
            <a:ext cx="8153400" cy="48847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MIPS Code:</a:t>
            </a:r>
          </a:p>
          <a:p>
            <a:pPr lvl="1">
              <a:buFontTx/>
              <a:buNone/>
            </a:pPr>
            <a:r>
              <a:rPr lang="en-US" b="1" dirty="0" smtClean="0">
                <a:latin typeface="Courier New" pitchFamily="24" charset="0"/>
              </a:rPr>
              <a:t>	Loop: </a:t>
            </a:r>
            <a:r>
              <a:rPr lang="en-US" b="1" dirty="0" err="1" smtClean="0">
                <a:latin typeface="Courier New" pitchFamily="24" charset="0"/>
              </a:rPr>
              <a:t>beq</a:t>
            </a:r>
            <a:r>
              <a:rPr lang="en-US" b="1" dirty="0" smtClean="0">
                <a:latin typeface="Courier New" pitchFamily="24" charset="0"/>
              </a:rPr>
              <a:t>   $9,$0,</a:t>
            </a:r>
            <a:r>
              <a:rPr lang="en-US" b="1" u="sng" dirty="0" smtClean="0">
                <a:solidFill>
                  <a:schemeClr val="accent2"/>
                </a:solidFill>
                <a:latin typeface="Courier New" pitchFamily="24" charset="0"/>
              </a:rPr>
              <a:t>End</a:t>
            </a:r>
            <a:br>
              <a:rPr lang="en-US" b="1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b="1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addu</a:t>
            </a:r>
            <a:r>
              <a:rPr lang="en-US" b="1" dirty="0" smtClean="0">
                <a:latin typeface="Courier New" pitchFamily="24" charset="0"/>
              </a:rPr>
              <a:t>  $8,$8,$10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addiu</a:t>
            </a:r>
            <a:r>
              <a:rPr lang="en-US" b="1" dirty="0" smtClean="0">
                <a:latin typeface="Courier New" pitchFamily="24" charset="0"/>
              </a:rPr>
              <a:t> $9,$9,-1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j</a:t>
            </a:r>
            <a:r>
              <a:rPr lang="en-US" b="1" dirty="0" smtClean="0">
                <a:latin typeface="Courier New" pitchFamily="24" charset="0"/>
              </a:rPr>
              <a:t>     Loop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End:</a:t>
            </a:r>
            <a:endParaRPr lang="en-US" b="1" dirty="0" smtClean="0"/>
          </a:p>
          <a:p>
            <a:r>
              <a:rPr lang="en-US" b="1" dirty="0" smtClean="0">
                <a:latin typeface="Courier New" pitchFamily="24" charset="0"/>
              </a:rPr>
              <a:t>immediate</a:t>
            </a:r>
            <a:r>
              <a:rPr lang="en-US" b="1" dirty="0" smtClean="0"/>
              <a:t> </a:t>
            </a:r>
            <a:r>
              <a:rPr lang="en-US" dirty="0"/>
              <a:t>Field:</a:t>
            </a:r>
          </a:p>
          <a:p>
            <a:pPr lvl="1"/>
            <a:r>
              <a:rPr lang="en-US" dirty="0"/>
              <a:t>Number of </a:t>
            </a:r>
            <a:r>
              <a:rPr lang="en-US" dirty="0">
                <a:solidFill>
                  <a:schemeClr val="accent2"/>
                </a:solidFill>
              </a:rPr>
              <a:t>instructions</a:t>
            </a:r>
            <a:r>
              <a:rPr lang="en-US" dirty="0"/>
              <a:t> to add to (or subtract from) the PC, starting at the instruction </a:t>
            </a:r>
            <a:r>
              <a:rPr lang="en-US" i="1" dirty="0">
                <a:solidFill>
                  <a:schemeClr val="accent2"/>
                </a:solidFill>
              </a:rPr>
              <a:t>following</a:t>
            </a:r>
            <a:r>
              <a:rPr lang="en-US" dirty="0"/>
              <a:t> the branch.</a:t>
            </a:r>
          </a:p>
          <a:p>
            <a:pPr lvl="1"/>
            <a:r>
              <a:rPr lang="en-US" dirty="0"/>
              <a:t>In </a:t>
            </a:r>
            <a:r>
              <a:rPr lang="en-US" b="1" dirty="0" err="1">
                <a:latin typeface="Courier New" pitchFamily="24" charset="0"/>
              </a:rPr>
              <a:t>beq</a:t>
            </a:r>
            <a:r>
              <a:rPr lang="en-US" b="1" dirty="0"/>
              <a:t> </a:t>
            </a:r>
            <a:r>
              <a:rPr lang="en-US" dirty="0"/>
              <a:t>case, </a:t>
            </a:r>
            <a:r>
              <a:rPr lang="en-US" b="1" dirty="0">
                <a:latin typeface="Courier New" pitchFamily="24" charset="0"/>
              </a:rPr>
              <a:t>immediate</a:t>
            </a:r>
            <a:r>
              <a:rPr lang="en-US" b="1" dirty="0"/>
              <a:t> </a:t>
            </a:r>
            <a:r>
              <a:rPr lang="en-US" dirty="0"/>
              <a:t>= 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Example (2/3)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4050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MIPS Code:</a:t>
            </a:r>
          </a:p>
          <a:p>
            <a:pPr lvl="1">
              <a:buFontTx/>
              <a:buNone/>
            </a:pPr>
            <a:r>
              <a:rPr lang="en-US" b="1" dirty="0" smtClean="0">
                <a:latin typeface="Courier New" pitchFamily="24" charset="0"/>
              </a:rPr>
              <a:t>	Loop: </a:t>
            </a:r>
            <a:r>
              <a:rPr lang="en-US" b="1" dirty="0" err="1" smtClean="0">
                <a:latin typeface="Courier New" pitchFamily="24" charset="0"/>
              </a:rPr>
              <a:t>beq</a:t>
            </a:r>
            <a:r>
              <a:rPr lang="en-US" b="1" dirty="0" smtClean="0">
                <a:latin typeface="Courier New" pitchFamily="24" charset="0"/>
              </a:rPr>
              <a:t>   $9,$0,</a:t>
            </a:r>
            <a:r>
              <a:rPr lang="en-US" b="1" u="sng" dirty="0" smtClean="0">
                <a:solidFill>
                  <a:schemeClr val="accent2"/>
                </a:solidFill>
                <a:latin typeface="Courier New" pitchFamily="24" charset="0"/>
              </a:rPr>
              <a:t>End</a:t>
            </a:r>
            <a:br>
              <a:rPr lang="en-US" b="1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b="1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addu</a:t>
            </a:r>
            <a:r>
              <a:rPr lang="en-US" b="1" dirty="0" smtClean="0">
                <a:latin typeface="Courier New" pitchFamily="24" charset="0"/>
              </a:rPr>
              <a:t>  $8,$8,$10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addiu</a:t>
            </a:r>
            <a:r>
              <a:rPr lang="en-US" b="1" dirty="0" smtClean="0">
                <a:latin typeface="Courier New" pitchFamily="24" charset="0"/>
              </a:rPr>
              <a:t> $9,$9,-1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      </a:t>
            </a:r>
            <a:r>
              <a:rPr lang="en-US" b="1" dirty="0" err="1" smtClean="0">
                <a:latin typeface="Courier New" pitchFamily="24" charset="0"/>
              </a:rPr>
              <a:t>j</a:t>
            </a:r>
            <a:r>
              <a:rPr lang="en-US" b="1" dirty="0" smtClean="0">
                <a:latin typeface="Courier New" pitchFamily="24" charset="0"/>
              </a:rPr>
              <a:t>     Loop</a:t>
            </a:r>
            <a:br>
              <a:rPr lang="en-US" b="1" dirty="0" smtClean="0">
                <a:latin typeface="Courier New" pitchFamily="24" charset="0"/>
              </a:rPr>
            </a:br>
            <a:r>
              <a:rPr lang="en-US" b="1" dirty="0" smtClean="0">
                <a:latin typeface="Courier New" pitchFamily="24" charset="0"/>
              </a:rPr>
              <a:t>End:</a:t>
            </a:r>
            <a:endParaRPr lang="en-US" b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4572000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66790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4</a:t>
                </a:r>
                <a:endParaRPr lang="en-US" sz="2000"/>
              </a:p>
            </p:txBody>
          </p:sp>
          <p:sp>
            <p:nvSpPr>
              <p:cNvPr id="2166791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9</a:t>
                </a:r>
                <a:endParaRPr lang="en-US" sz="2000"/>
              </a:p>
            </p:txBody>
          </p:sp>
          <p:sp>
            <p:nvSpPr>
              <p:cNvPr id="2166792" name="Text Box 8"/>
              <p:cNvSpPr txBox="1">
                <a:spLocks noChangeArrowheads="1"/>
              </p:cNvSpPr>
              <p:nvPr/>
            </p:nvSpPr>
            <p:spPr bwMode="auto">
              <a:xfrm>
                <a:off x="2287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2166793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794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795" name="Text Box 11"/>
              <p:cNvSpPr txBox="1">
                <a:spLocks noChangeArrowheads="1"/>
              </p:cNvSpPr>
              <p:nvPr/>
            </p:nvSpPr>
            <p:spPr bwMode="auto">
              <a:xfrm>
                <a:off x="3885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3</a:t>
                </a:r>
                <a:endParaRPr lang="en-US" sz="2000"/>
              </a:p>
            </p:txBody>
          </p:sp>
        </p:grpSp>
        <p:sp>
          <p:nvSpPr>
            <p:cNvPr id="2166796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797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798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799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00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01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02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03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166804" name="Rectangle 20"/>
          <p:cNvSpPr>
            <a:spLocks noChangeArrowheads="1"/>
          </p:cNvSpPr>
          <p:nvPr/>
        </p:nvSpPr>
        <p:spPr bwMode="auto">
          <a:xfrm>
            <a:off x="533400" y="40386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dirty="0">
                <a:solidFill>
                  <a:srgbClr val="C00000"/>
                </a:solidFill>
                <a:latin typeface="+mj-lt"/>
                <a:ea typeface="ＭＳ Ｐゴシック" pitchFamily="24" charset="-128"/>
                <a:cs typeface="B VAG Rounded Bold"/>
              </a:rPr>
              <a:t>decimal representation:</a:t>
            </a:r>
          </a:p>
        </p:txBody>
      </p:sp>
      <p:sp>
        <p:nvSpPr>
          <p:cNvPr id="2166805" name="Rectangle 21"/>
          <p:cNvSpPr>
            <a:spLocks noChangeArrowheads="1"/>
          </p:cNvSpPr>
          <p:nvPr/>
        </p:nvSpPr>
        <p:spPr bwMode="auto">
          <a:xfrm>
            <a:off x="533400" y="5148263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dirty="0">
                <a:solidFill>
                  <a:srgbClr val="C00000"/>
                </a:solidFill>
                <a:latin typeface="+mj-lt"/>
                <a:ea typeface="ＭＳ Ｐゴシック" pitchFamily="24" charset="-128"/>
                <a:cs typeface="B VAG Rounded Bold"/>
              </a:rPr>
              <a:t>binary representation: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33400" y="5638800"/>
            <a:ext cx="8153400" cy="976313"/>
            <a:chOff x="432" y="3120"/>
            <a:chExt cx="5136" cy="615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499" y="3120"/>
              <a:ext cx="4857" cy="327"/>
              <a:chOff x="287" y="2496"/>
              <a:chExt cx="4857" cy="327"/>
            </a:xfrm>
          </p:grpSpPr>
          <p:sp>
            <p:nvSpPr>
              <p:cNvPr id="2166808" name="Text Box 24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000100</a:t>
                </a:r>
                <a:endParaRPr lang="en-US" sz="2000"/>
              </a:p>
            </p:txBody>
          </p:sp>
          <p:sp>
            <p:nvSpPr>
              <p:cNvPr id="2166809" name="Text Box 25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01001</a:t>
                </a:r>
                <a:endParaRPr lang="en-US" sz="2000"/>
              </a:p>
            </p:txBody>
          </p:sp>
          <p:sp>
            <p:nvSpPr>
              <p:cNvPr id="2166810" name="Text Box 26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00000</a:t>
                </a:r>
                <a:endParaRPr lang="en-US" sz="2000"/>
              </a:p>
            </p:txBody>
          </p:sp>
          <p:sp>
            <p:nvSpPr>
              <p:cNvPr id="2166811" name="Text Box 27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812" name="Text Box 28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813" name="Text Box 29"/>
              <p:cNvSpPr txBox="1">
                <a:spLocks noChangeArrowheads="1"/>
              </p:cNvSpPr>
              <p:nvPr/>
            </p:nvSpPr>
            <p:spPr bwMode="auto">
              <a:xfrm>
                <a:off x="2877" y="2496"/>
                <a:ext cx="226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0000000000000011</a:t>
                </a:r>
                <a:endParaRPr lang="en-US" sz="2000"/>
              </a:p>
            </p:txBody>
          </p:sp>
        </p:grpSp>
        <p:sp>
          <p:nvSpPr>
            <p:cNvPr id="2166814" name="Rectangle 30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5" name="Line 31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6" name="Line 32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7" name="Line 33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8" name="Text Box 34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19" name="Text Box 35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20" name="Text Box 36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21" name="Text Box 37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Example (3/3)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on </a:t>
            </a:r>
            <a:r>
              <a:rPr lang="en-US" dirty="0" smtClean="0"/>
              <a:t>PC-Relative addressing</a:t>
            </a:r>
            <a:endParaRPr lang="en-US" dirty="0"/>
          </a:p>
        </p:txBody>
      </p:sp>
      <p:sp>
        <p:nvSpPr>
          <p:cNvPr id="216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 smtClean="0"/>
              <a:t>the value in branch immediate field change if we move the code?</a:t>
            </a:r>
          </a:p>
          <a:p>
            <a:r>
              <a:rPr lang="en-US" dirty="0" smtClean="0"/>
              <a:t>What do we do if destination is &gt; 2</a:t>
            </a:r>
            <a:r>
              <a:rPr lang="en-US" baseline="30000" dirty="0" smtClean="0"/>
              <a:t>15</a:t>
            </a:r>
            <a:r>
              <a:rPr lang="en-US" dirty="0" smtClean="0"/>
              <a:t> instructions away from branch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6850"/>
            <a:ext cx="7848600" cy="46545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branches, we assumed that we won’t want to branch too far, so we can specify </a:t>
            </a:r>
            <a:r>
              <a:rPr lang="en-US" i="1" dirty="0" smtClean="0">
                <a:solidFill>
                  <a:schemeClr val="accent2"/>
                </a:solidFill>
              </a:rPr>
              <a:t>change</a:t>
            </a:r>
            <a:r>
              <a:rPr lang="en-US" dirty="0" smtClean="0"/>
              <a:t> in PC.</a:t>
            </a:r>
          </a:p>
          <a:p>
            <a:r>
              <a:rPr lang="en-US" dirty="0" smtClean="0"/>
              <a:t>For general jumps (</a:t>
            </a:r>
            <a:r>
              <a:rPr lang="en-US" b="1" dirty="0" err="1" smtClean="0">
                <a:latin typeface="Courier New" pitchFamily="24" charset="0"/>
              </a:rPr>
              <a:t>j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24" charset="0"/>
              </a:rPr>
              <a:t>jal</a:t>
            </a:r>
            <a:r>
              <a:rPr lang="en-US" dirty="0" smtClean="0"/>
              <a:t>), we may jump to </a:t>
            </a:r>
            <a:r>
              <a:rPr lang="en-US" i="1" dirty="0" smtClean="0">
                <a:solidFill>
                  <a:schemeClr val="accent2"/>
                </a:solidFill>
              </a:rPr>
              <a:t>anywhere</a:t>
            </a:r>
            <a:r>
              <a:rPr lang="en-US" dirty="0" smtClean="0"/>
              <a:t> in memory.</a:t>
            </a:r>
          </a:p>
          <a:p>
            <a:r>
              <a:rPr lang="en-US" dirty="0" smtClean="0"/>
              <a:t>Ideally, we could specify a 32-bit memory address to jump to.</a:t>
            </a:r>
          </a:p>
          <a:p>
            <a:r>
              <a:rPr lang="en-US" dirty="0" smtClean="0"/>
              <a:t>Unfortunately, we can’t fit both a 6-bit </a:t>
            </a:r>
            <a:r>
              <a:rPr lang="en-US" dirty="0" err="1" smtClean="0"/>
              <a:t>opcode</a:t>
            </a:r>
            <a:r>
              <a:rPr lang="en-US" dirty="0" smtClean="0"/>
              <a:t> and a 32-bit address into a single 32-bit word, so we compromise.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J-Format Instructions (1/5)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and J Instruction Formats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Assembler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Break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Linking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BD57-B9E3-3C45-B158-56D2993E300D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J-Format Instructions (2/5)</a:t>
            </a:r>
            <a:endParaRPr lang="en-US" dirty="0"/>
          </a:p>
        </p:txBody>
      </p:sp>
      <p:sp>
        <p:nvSpPr>
          <p:cNvPr id="217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 two “fields” of these bit widths: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usual, each field has a name:</a:t>
            </a:r>
          </a:p>
          <a:p>
            <a:endParaRPr lang="en-US" dirty="0" smtClean="0"/>
          </a:p>
          <a:p>
            <a:r>
              <a:rPr lang="en-US" dirty="0" smtClean="0"/>
              <a:t>Key Concepts</a:t>
            </a:r>
          </a:p>
          <a:p>
            <a:pPr lvl="1"/>
            <a:r>
              <a:rPr lang="en-US" dirty="0" smtClean="0"/>
              <a:t>Keep </a:t>
            </a:r>
            <a:r>
              <a:rPr lang="en-US" b="1" dirty="0" err="1" smtClean="0">
                <a:latin typeface="Courier New"/>
                <a:cs typeface="Courier New"/>
              </a:rPr>
              <a:t>opcode</a:t>
            </a:r>
            <a:r>
              <a:rPr lang="en-US" b="1" dirty="0" smtClean="0"/>
              <a:t> </a:t>
            </a:r>
            <a:r>
              <a:rPr lang="en-US" dirty="0" smtClean="0"/>
              <a:t>field identical to R-format and I-format for consistency.</a:t>
            </a:r>
          </a:p>
          <a:p>
            <a:pPr lvl="1"/>
            <a:r>
              <a:rPr lang="en-US" dirty="0" smtClean="0"/>
              <a:t>Collapse all other fields to make room for large target address.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1500" y="2286000"/>
            <a:ext cx="8153400" cy="519113"/>
            <a:chOff x="336" y="1488"/>
            <a:chExt cx="5136" cy="327"/>
          </a:xfrm>
        </p:grpSpPr>
        <p:sp>
          <p:nvSpPr>
            <p:cNvPr id="2171909" name="Text Box 5"/>
            <p:cNvSpPr txBox="1">
              <a:spLocks noChangeArrowheads="1"/>
            </p:cNvSpPr>
            <p:nvPr/>
          </p:nvSpPr>
          <p:spPr bwMode="auto">
            <a:xfrm>
              <a:off x="384" y="1488"/>
              <a:ext cx="9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6 bits</a:t>
              </a:r>
              <a:endParaRPr lang="en-US" sz="2000"/>
            </a:p>
          </p:txBody>
        </p:sp>
        <p:sp>
          <p:nvSpPr>
            <p:cNvPr id="2171910" name="Text Box 6"/>
            <p:cNvSpPr txBox="1">
              <a:spLocks noChangeArrowheads="1"/>
            </p:cNvSpPr>
            <p:nvPr/>
          </p:nvSpPr>
          <p:spPr bwMode="auto">
            <a:xfrm>
              <a:off x="2828" y="1488"/>
              <a:ext cx="105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26 bits</a:t>
              </a:r>
              <a:endParaRPr lang="en-US" sz="2000"/>
            </a:p>
          </p:txBody>
        </p:sp>
        <p:sp>
          <p:nvSpPr>
            <p:cNvPr id="2171911" name="Line 7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912" name="Rectangle 8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52450" y="3499233"/>
            <a:ext cx="8153400" cy="519113"/>
            <a:chOff x="336" y="1488"/>
            <a:chExt cx="5136" cy="327"/>
          </a:xfrm>
        </p:grpSpPr>
        <p:sp>
          <p:nvSpPr>
            <p:cNvPr id="2171914" name="Text Box 10"/>
            <p:cNvSpPr txBox="1">
              <a:spLocks noChangeArrowheads="1"/>
            </p:cNvSpPr>
            <p:nvPr/>
          </p:nvSpPr>
          <p:spPr bwMode="auto">
            <a:xfrm>
              <a:off x="384" y="1488"/>
              <a:ext cx="9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opcode</a:t>
              </a:r>
              <a:endParaRPr lang="en-US" sz="2000"/>
            </a:p>
          </p:txBody>
        </p:sp>
        <p:sp>
          <p:nvSpPr>
            <p:cNvPr id="2171915" name="Text Box 11"/>
            <p:cNvSpPr txBox="1">
              <a:spLocks noChangeArrowheads="1"/>
            </p:cNvSpPr>
            <p:nvPr/>
          </p:nvSpPr>
          <p:spPr bwMode="auto">
            <a:xfrm>
              <a:off x="2357" y="1488"/>
              <a:ext cx="199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ourier New" pitchFamily="24" charset="0"/>
                </a:rPr>
                <a:t>target address</a:t>
              </a:r>
              <a:endParaRPr lang="en-US" sz="2000" dirty="0"/>
            </a:p>
          </p:txBody>
        </p:sp>
        <p:sp>
          <p:nvSpPr>
            <p:cNvPr id="2171916" name="Line 12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917" name="Rectangle 13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38688" y="1817148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528123" y="1842376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J-Format Instructions (3/5)</a:t>
            </a:r>
            <a:endParaRPr lang="en-US"/>
          </a:p>
        </p:txBody>
      </p:sp>
      <p:sp>
        <p:nvSpPr>
          <p:cNvPr id="217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now, we can specify 26 bits of the 32-bit </a:t>
            </a:r>
            <a:r>
              <a:rPr lang="en-US" dirty="0" smtClean="0"/>
              <a:t>address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Optimization:</a:t>
            </a:r>
          </a:p>
          <a:p>
            <a:pPr lvl="1"/>
            <a:r>
              <a:rPr lang="en-US" dirty="0" smtClean="0"/>
              <a:t>Note that, just like with branches, jumps will only jump to word aligned addresses, so last two bits are always </a:t>
            </a:r>
            <a:r>
              <a:rPr lang="en-US" dirty="0" smtClean="0">
                <a:latin typeface="Courier New"/>
                <a:cs typeface="Courier New"/>
              </a:rPr>
              <a:t>00</a:t>
            </a:r>
            <a:r>
              <a:rPr lang="en-US" dirty="0" smtClean="0"/>
              <a:t> (in binary).</a:t>
            </a:r>
          </a:p>
          <a:p>
            <a:pPr lvl="1"/>
            <a:r>
              <a:rPr lang="en-US" dirty="0" smtClean="0"/>
              <a:t>So let’s just take this for granted and not even specify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6350"/>
            <a:ext cx="8077200" cy="53419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Now specify 28 bits of a 32-bit address</a:t>
            </a:r>
          </a:p>
          <a:p>
            <a:r>
              <a:rPr lang="en-US" dirty="0"/>
              <a:t>Where do we get the other 4 bits?</a:t>
            </a:r>
          </a:p>
          <a:p>
            <a:pPr lvl="1"/>
            <a:r>
              <a:rPr lang="en-US" dirty="0"/>
              <a:t>By definition, take the 4 highest order bits from the PC.</a:t>
            </a:r>
          </a:p>
          <a:p>
            <a:pPr lvl="1"/>
            <a:r>
              <a:rPr lang="en-US" dirty="0"/>
              <a:t>Technically, this means that we cannot jump to </a:t>
            </a:r>
            <a:r>
              <a:rPr lang="en-US" i="1" dirty="0">
                <a:solidFill>
                  <a:schemeClr val="accent2"/>
                </a:solidFill>
              </a:rPr>
              <a:t>anywhere</a:t>
            </a:r>
            <a:r>
              <a:rPr lang="en-US" dirty="0"/>
              <a:t> in memory, but it’s adequate 99.9999…% of the time, since programs aren’t that long </a:t>
            </a:r>
          </a:p>
          <a:p>
            <a:pPr lvl="2"/>
            <a:r>
              <a:rPr lang="en-US" dirty="0"/>
              <a:t>only if straddle a 256 MB boundary</a:t>
            </a:r>
          </a:p>
          <a:p>
            <a:pPr lvl="1"/>
            <a:r>
              <a:rPr lang="en-US" dirty="0"/>
              <a:t>If we absolutely need to specify a 32-bit address, we can always put it in a register and use the </a:t>
            </a:r>
            <a:r>
              <a:rPr lang="en-US" b="1" dirty="0" err="1">
                <a:latin typeface="Courier New" pitchFamily="24" charset="0"/>
              </a:rPr>
              <a:t>jr</a:t>
            </a:r>
            <a:r>
              <a:rPr lang="en-US" b="1" dirty="0"/>
              <a:t> </a:t>
            </a:r>
            <a:r>
              <a:rPr lang="en-US" dirty="0"/>
              <a:t>instruction.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J-Format Instructions (4/5)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371600"/>
            <a:ext cx="8153400" cy="4479925"/>
          </a:xfrm>
        </p:spPr>
        <p:txBody>
          <a:bodyPr/>
          <a:lstStyle/>
          <a:p>
            <a:r>
              <a:rPr lang="en-US" dirty="0"/>
              <a:t>Summary:</a:t>
            </a:r>
          </a:p>
          <a:p>
            <a:pPr lvl="1"/>
            <a:r>
              <a:rPr lang="en-US" dirty="0"/>
              <a:t>New PC = {</a:t>
            </a:r>
            <a:r>
              <a:rPr lang="en-US" dirty="0" smtClean="0"/>
              <a:t> (PC+4)[</a:t>
            </a:r>
            <a:r>
              <a:rPr lang="en-US" dirty="0"/>
              <a:t>31..28], target address, 00 }</a:t>
            </a:r>
          </a:p>
          <a:p>
            <a:r>
              <a:rPr lang="en-US" dirty="0"/>
              <a:t>Understand where each part came from!</a:t>
            </a:r>
          </a:p>
          <a:p>
            <a:r>
              <a:rPr lang="en-US" dirty="0"/>
              <a:t>Note: { , , } means concatenation </a:t>
            </a:r>
            <a:br>
              <a:rPr lang="en-US" dirty="0"/>
            </a:br>
            <a:r>
              <a:rPr lang="en-US" dirty="0"/>
              <a:t>{ 4 bits , 26 bits , 2 bits } = 32 bit address</a:t>
            </a:r>
          </a:p>
          <a:p>
            <a:pPr lvl="1"/>
            <a:r>
              <a:rPr lang="en-US" dirty="0"/>
              <a:t>{ 1010, 11111111111111111111111111, 00 } = 10101111111111111111111111111100</a:t>
            </a:r>
          </a:p>
          <a:p>
            <a:pPr lvl="1"/>
            <a:r>
              <a:rPr lang="en-US" dirty="0"/>
              <a:t>Note: Book uses ||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J-Format Instructions (5/5)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5" y="3019425"/>
            <a:ext cx="6934200" cy="2481262"/>
          </a:xfrm>
          <a:noFill/>
        </p:spPr>
        <p:txBody>
          <a:bodyPr/>
          <a:lstStyle/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Times" pitchFamily="24" charset="0"/>
              <a:buNone/>
            </a:pPr>
            <a:r>
              <a:rPr lang="en-US" sz="2400" dirty="0" smtClean="0">
                <a:ea typeface="Courier New" pitchFamily="24" charset="0"/>
                <a:cs typeface="Courier New" pitchFamily="24" charset="0"/>
              </a:rPr>
              <a:t>	When 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combining two C files into one executable, recall we can compile </a:t>
            </a:r>
            <a:r>
              <a:rPr lang="en-US" sz="2400" dirty="0" smtClean="0">
                <a:ea typeface="Courier New" pitchFamily="24" charset="0"/>
                <a:cs typeface="Courier New" pitchFamily="24" charset="0"/>
              </a:rPr>
              <a:t>and assemble them 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independently &amp; then merge them </a:t>
            </a:r>
            <a:r>
              <a:rPr lang="en-US" sz="2400" dirty="0" smtClean="0">
                <a:ea typeface="Courier New" pitchFamily="24" charset="0"/>
                <a:cs typeface="Courier New" pitchFamily="24" charset="0"/>
              </a:rPr>
              <a:t>together. When merging two or more binaries: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Times" pitchFamily="24" charset="0"/>
              <a:buNone/>
            </a:pPr>
            <a:endParaRPr lang="en-US" sz="2400" dirty="0" smtClean="0">
              <a:ea typeface="Courier New" pitchFamily="24" charset="0"/>
              <a:cs typeface="Courier New" pitchFamily="24" charset="0"/>
            </a:endParaRPr>
          </a:p>
          <a:p>
            <a:pPr marL="609600" indent="-609600">
              <a:lnSpc>
                <a:spcPct val="2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ea typeface="Courier New" pitchFamily="24" charset="0"/>
                <a:cs typeface="Courier New" pitchFamily="24" charset="0"/>
              </a:rPr>
              <a:t>Jump</a:t>
            </a:r>
            <a:r>
              <a:rPr lang="en-US" sz="2400" b="1" dirty="0">
                <a:solidFill>
                  <a:srgbClr val="FFFF2F"/>
                </a:solidFill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dirty="0" err="1">
                <a:ea typeface="Courier New" pitchFamily="24" charset="0"/>
                <a:cs typeface="Courier New" pitchFamily="24" charset="0"/>
              </a:rPr>
              <a:t>insts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 don’t require any changes.</a:t>
            </a:r>
          </a:p>
          <a:p>
            <a:pPr marL="609600" indent="-609600">
              <a:lnSpc>
                <a:spcPct val="30000"/>
              </a:lnSpc>
              <a:spcAft>
                <a:spcPts val="600"/>
              </a:spcAft>
              <a:buFont typeface="Times" pitchFamily="24" charset="0"/>
              <a:buAutoNum type="arabicParenR"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ea typeface="Courier New" pitchFamily="24" charset="0"/>
                <a:cs typeface="Courier New" pitchFamily="24" charset="0"/>
              </a:rPr>
              <a:t>Branch</a:t>
            </a:r>
            <a:r>
              <a:rPr lang="en-US" sz="2400" b="1" dirty="0">
                <a:solidFill>
                  <a:srgbClr val="FFFF2F"/>
                </a:solidFill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dirty="0" err="1">
                <a:ea typeface="Courier New" pitchFamily="24" charset="0"/>
                <a:cs typeface="Courier New" pitchFamily="24" charset="0"/>
              </a:rPr>
              <a:t>insts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 don’t require any changes.</a:t>
            </a:r>
          </a:p>
        </p:txBody>
      </p:sp>
      <p:sp>
        <p:nvSpPr>
          <p:cNvPr id="2176004" name="Rectangle 4"/>
          <p:cNvSpPr>
            <a:spLocks noChangeArrowheads="1"/>
          </p:cNvSpPr>
          <p:nvPr/>
        </p:nvSpPr>
        <p:spPr bwMode="auto">
          <a:xfrm>
            <a:off x="7353300" y="3162300"/>
            <a:ext cx="1524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24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 dirty="0">
                <a:latin typeface="Courier New" pitchFamily="24" charset="0"/>
              </a:rPr>
              <a:t>y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24" charset="0"/>
              </a:rPr>
              <a:t>) </a:t>
            </a:r>
            <a:r>
              <a:rPr lang="en-US" sz="2400" b="1" dirty="0">
                <a:latin typeface="Courier New" pitchFamily="24" charset="0"/>
              </a:rPr>
              <a:t>FF</a:t>
            </a:r>
            <a:endParaRPr lang="en-US" sz="2400" b="1" dirty="0">
              <a:solidFill>
                <a:schemeClr val="tx1"/>
              </a:solidFill>
              <a:latin typeface="Courier New" pitchFamily="24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 dirty="0">
                <a:latin typeface="Courier New" pitchFamily="24" charset="0"/>
              </a:rPr>
              <a:t>p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24" charset="0"/>
              </a:rPr>
              <a:t>) </a:t>
            </a:r>
            <a:r>
              <a:rPr lang="en-US" sz="2400" b="1" dirty="0">
                <a:latin typeface="Courier New" pitchFamily="24" charset="0"/>
              </a:rPr>
              <a:t>F</a:t>
            </a:r>
            <a:r>
              <a:rPr lang="en-US" sz="2400" b="1" dirty="0">
                <a:solidFill>
                  <a:schemeClr val="tx1"/>
                </a:solidFill>
                <a:latin typeface="Courier New" pitchFamily="24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 dirty="0">
                <a:latin typeface="Courier New" pitchFamily="24" charset="0"/>
              </a:rPr>
              <a:t>g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24" charset="0"/>
              </a:rPr>
              <a:t>) </a:t>
            </a:r>
            <a:r>
              <a:rPr lang="en-US" sz="2400" b="1" dirty="0">
                <a:solidFill>
                  <a:schemeClr val="tx1"/>
                </a:solidFill>
                <a:latin typeface="Courier New" pitchFamily="24" charset="0"/>
              </a:rPr>
              <a:t>T</a:t>
            </a:r>
            <a:r>
              <a:rPr lang="en-US" sz="2400" b="1" dirty="0">
                <a:latin typeface="Courier New" pitchFamily="24" charset="0"/>
              </a:rPr>
              <a:t>F</a:t>
            </a:r>
            <a:endParaRPr lang="en-US" sz="2400" b="1" dirty="0">
              <a:solidFill>
                <a:schemeClr val="tx1"/>
              </a:solidFill>
              <a:latin typeface="Courier New" pitchFamily="24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 dirty="0">
                <a:latin typeface="Courier New" pitchFamily="24" charset="0"/>
              </a:rPr>
              <a:t>r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24" charset="0"/>
              </a:rPr>
              <a:t>) </a:t>
            </a:r>
            <a:r>
              <a:rPr lang="en-US" sz="2400" b="1" dirty="0">
                <a:solidFill>
                  <a:schemeClr val="tx1"/>
                </a:solidFill>
                <a:latin typeface="Courier New" pitchFamily="24" charset="0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 dirty="0">
                <a:latin typeface="Courier New" pitchFamily="24" charset="0"/>
              </a:rPr>
              <a:t>b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24" charset="0"/>
              </a:rPr>
              <a:t>)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24" charset="0"/>
              </a:rPr>
              <a:t>dunno</a:t>
            </a:r>
            <a:endParaRPr lang="en-US" sz="2400" b="1" dirty="0">
              <a:solidFill>
                <a:schemeClr val="tx1"/>
              </a:solidFill>
              <a:latin typeface="Courier New" pitchFamily="2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Question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5" y="3019425"/>
            <a:ext cx="6934200" cy="2481262"/>
          </a:xfrm>
          <a:noFill/>
        </p:spPr>
        <p:txBody>
          <a:bodyPr/>
          <a:lstStyle/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Times" pitchFamily="24" charset="0"/>
              <a:buNone/>
            </a:pPr>
            <a:r>
              <a:rPr lang="en-US" sz="2400" dirty="0" smtClean="0">
                <a:ea typeface="Courier New" pitchFamily="24" charset="0"/>
                <a:cs typeface="Courier New" pitchFamily="24" charset="0"/>
              </a:rPr>
              <a:t>	When 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combining two C files into one executable, recall we can compile </a:t>
            </a:r>
            <a:r>
              <a:rPr lang="en-US" sz="2400" dirty="0" smtClean="0">
                <a:ea typeface="Courier New" pitchFamily="24" charset="0"/>
                <a:cs typeface="Courier New" pitchFamily="24" charset="0"/>
              </a:rPr>
              <a:t>and assemble them 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independently &amp; then merge them </a:t>
            </a:r>
            <a:r>
              <a:rPr lang="en-US" sz="2400" dirty="0" smtClean="0">
                <a:ea typeface="Courier New" pitchFamily="24" charset="0"/>
                <a:cs typeface="Courier New" pitchFamily="24" charset="0"/>
              </a:rPr>
              <a:t>together. When merging two or more binaries: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Times" pitchFamily="24" charset="0"/>
              <a:buNone/>
            </a:pPr>
            <a:endParaRPr lang="en-US" sz="2400" dirty="0" smtClean="0">
              <a:ea typeface="Courier New" pitchFamily="24" charset="0"/>
              <a:cs typeface="Courier New" pitchFamily="24" charset="0"/>
            </a:endParaRPr>
          </a:p>
          <a:p>
            <a:pPr marL="609600" indent="-609600">
              <a:lnSpc>
                <a:spcPct val="2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ea typeface="Courier New" pitchFamily="24" charset="0"/>
                <a:cs typeface="Courier New" pitchFamily="24" charset="0"/>
              </a:rPr>
              <a:t>Jump</a:t>
            </a:r>
            <a:r>
              <a:rPr lang="en-US" sz="2400" b="1" dirty="0">
                <a:solidFill>
                  <a:srgbClr val="FFFF2F"/>
                </a:solidFill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dirty="0" err="1">
                <a:ea typeface="Courier New" pitchFamily="24" charset="0"/>
                <a:cs typeface="Courier New" pitchFamily="24" charset="0"/>
              </a:rPr>
              <a:t>insts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 don’t require any changes.</a:t>
            </a:r>
          </a:p>
          <a:p>
            <a:pPr marL="609600" indent="-609600">
              <a:lnSpc>
                <a:spcPct val="30000"/>
              </a:lnSpc>
              <a:spcAft>
                <a:spcPts val="600"/>
              </a:spcAft>
              <a:buFont typeface="Times" pitchFamily="24" charset="0"/>
              <a:buAutoNum type="arabicParenR"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ea typeface="Courier New" pitchFamily="24" charset="0"/>
                <a:cs typeface="Courier New" pitchFamily="24" charset="0"/>
              </a:rPr>
              <a:t>Branch</a:t>
            </a:r>
            <a:r>
              <a:rPr lang="en-US" sz="2400" b="1" dirty="0">
                <a:solidFill>
                  <a:srgbClr val="FFFF2F"/>
                </a:solidFill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dirty="0" err="1">
                <a:ea typeface="Courier New" pitchFamily="24" charset="0"/>
                <a:cs typeface="Courier New" pitchFamily="24" charset="0"/>
              </a:rPr>
              <a:t>insts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 don’t require any changes.</a:t>
            </a:r>
          </a:p>
        </p:txBody>
      </p:sp>
      <p:sp>
        <p:nvSpPr>
          <p:cNvPr id="2176004" name="Rectangle 4"/>
          <p:cNvSpPr>
            <a:spLocks noChangeArrowheads="1"/>
          </p:cNvSpPr>
          <p:nvPr/>
        </p:nvSpPr>
        <p:spPr bwMode="auto">
          <a:xfrm>
            <a:off x="7353300" y="3162300"/>
            <a:ext cx="1524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24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 dirty="0">
                <a:latin typeface="Courier New" pitchFamily="24" charset="0"/>
              </a:rPr>
              <a:t>y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24" charset="0"/>
              </a:rPr>
              <a:t>) </a:t>
            </a:r>
            <a:r>
              <a:rPr lang="en-US" sz="2400" b="1" dirty="0">
                <a:latin typeface="Courier New" pitchFamily="24" charset="0"/>
              </a:rPr>
              <a:t>FF</a:t>
            </a:r>
            <a:endParaRPr lang="en-US" sz="2400" b="1" dirty="0">
              <a:solidFill>
                <a:schemeClr val="tx1"/>
              </a:solidFill>
              <a:latin typeface="Courier New" pitchFamily="24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 dirty="0">
                <a:latin typeface="Courier New" pitchFamily="24" charset="0"/>
              </a:rPr>
              <a:t>p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24" charset="0"/>
              </a:rPr>
              <a:t>) </a:t>
            </a:r>
            <a:r>
              <a:rPr lang="en-US" sz="2400" b="1" dirty="0">
                <a:latin typeface="Courier New" pitchFamily="24" charset="0"/>
              </a:rPr>
              <a:t>F</a:t>
            </a:r>
            <a:r>
              <a:rPr lang="en-US" sz="2400" b="1" dirty="0">
                <a:solidFill>
                  <a:schemeClr val="tx1"/>
                </a:solidFill>
                <a:latin typeface="Courier New" pitchFamily="24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 dirty="0">
                <a:latin typeface="Courier New" pitchFamily="24" charset="0"/>
              </a:rPr>
              <a:t>g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24" charset="0"/>
              </a:rPr>
              <a:t>) </a:t>
            </a:r>
            <a:r>
              <a:rPr lang="en-US" sz="2400" b="1" dirty="0">
                <a:solidFill>
                  <a:schemeClr val="tx1"/>
                </a:solidFill>
                <a:latin typeface="Courier New" pitchFamily="24" charset="0"/>
              </a:rPr>
              <a:t>T</a:t>
            </a:r>
            <a:r>
              <a:rPr lang="en-US" sz="2400" b="1" dirty="0">
                <a:latin typeface="Courier New" pitchFamily="24" charset="0"/>
              </a:rPr>
              <a:t>F</a:t>
            </a:r>
            <a:endParaRPr lang="en-US" sz="2400" b="1" dirty="0">
              <a:solidFill>
                <a:schemeClr val="tx1"/>
              </a:solidFill>
              <a:latin typeface="Courier New" pitchFamily="24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 dirty="0">
                <a:latin typeface="Courier New" pitchFamily="24" charset="0"/>
              </a:rPr>
              <a:t>r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24" charset="0"/>
              </a:rPr>
              <a:t>) </a:t>
            </a:r>
            <a:r>
              <a:rPr lang="en-US" sz="2400" b="1" dirty="0">
                <a:solidFill>
                  <a:schemeClr val="tx1"/>
                </a:solidFill>
                <a:latin typeface="Courier New" pitchFamily="24" charset="0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 dirty="0">
                <a:latin typeface="Courier New" pitchFamily="24" charset="0"/>
              </a:rPr>
              <a:t>b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24" charset="0"/>
              </a:rPr>
              <a:t>)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24" charset="0"/>
              </a:rPr>
              <a:t>dunno</a:t>
            </a:r>
            <a:endParaRPr lang="en-US" sz="2400" b="1" dirty="0">
              <a:solidFill>
                <a:schemeClr val="tx1"/>
              </a:solidFill>
              <a:latin typeface="Courier New" pitchFamily="2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Question</a:t>
            </a:r>
            <a:endParaRPr lang="en-US" dirty="0"/>
          </a:p>
        </p:txBody>
      </p:sp>
      <p:sp>
        <p:nvSpPr>
          <p:cNvPr id="6" name="AutoShape 1030"/>
          <p:cNvSpPr>
            <a:spLocks noChangeArrowheads="1"/>
          </p:cNvSpPr>
          <p:nvPr/>
        </p:nvSpPr>
        <p:spPr bwMode="auto">
          <a:xfrm>
            <a:off x="7334250" y="3809040"/>
            <a:ext cx="1447800" cy="381000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accent1"/>
            </a:solidFill>
            <a:round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5257800"/>
            <a:ext cx="5829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US" sz="2200" dirty="0" smtClean="0"/>
              <a:t>What about calling function in another file? Also, absolute addresses of labels may change as multiple files are merged together.</a:t>
            </a:r>
          </a:p>
          <a:p>
            <a:pPr marL="457200" indent="-457200">
              <a:buAutoNum type="arabicParenR"/>
            </a:pPr>
            <a:r>
              <a:rPr lang="en-US" sz="2200" dirty="0" smtClean="0"/>
              <a:t>Branch addresses are relative 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 and J Instruction Formats</a:t>
            </a:r>
          </a:p>
          <a:p>
            <a:r>
              <a:rPr lang="en-US" b="1" dirty="0" smtClean="0"/>
              <a:t>Administrivia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Assembler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Break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Linking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BD57-B9E3-3C45-B158-56D2993E300D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1 has been posted</a:t>
            </a:r>
          </a:p>
          <a:p>
            <a:pPr lvl="1"/>
            <a:r>
              <a:rPr lang="en-US" dirty="0" smtClean="0"/>
              <a:t>Due Sunday at midnight</a:t>
            </a:r>
          </a:p>
          <a:p>
            <a:pPr lvl="1"/>
            <a:r>
              <a:rPr lang="en-US" dirty="0" smtClean="0"/>
              <a:t>Part 2 posted today – A short but “interesting” MIPS program to run on your simulator.</a:t>
            </a:r>
          </a:p>
          <a:p>
            <a:pPr lvl="1"/>
            <a:r>
              <a:rPr lang="en-US" dirty="0" smtClean="0"/>
              <a:t>How are things going?</a:t>
            </a:r>
          </a:p>
          <a:p>
            <a:r>
              <a:rPr lang="en-US" dirty="0" smtClean="0"/>
              <a:t>The Midterm is next Friday.</a:t>
            </a:r>
          </a:p>
          <a:p>
            <a:pPr lvl="1"/>
            <a:r>
              <a:rPr lang="en-US" dirty="0" smtClean="0"/>
              <a:t>Exact location and time still TBD.</a:t>
            </a:r>
          </a:p>
          <a:p>
            <a:pPr lvl="1"/>
            <a:r>
              <a:rPr lang="en-US" dirty="0" smtClean="0"/>
              <a:t>Review session held next Monday.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717-E44D-4940-8977-B0222BD6ED0F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2011 --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 and J Instruction Formats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dirty="0" smtClean="0"/>
              <a:t>The Assembler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Break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Linking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BD57-B9E3-3C45-B158-56D2993E300D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000000"/>
                </a:solidFill>
              </a:rPr>
              <a:t>lw</a:t>
            </a:r>
            <a:r>
              <a:rPr lang="en-US" sz="1600" dirty="0">
                <a:solidFill>
                  <a:srgbClr val="000000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000000"/>
                </a:solidFill>
              </a:rPr>
              <a:t>lw</a:t>
            </a:r>
            <a:r>
              <a:rPr lang="en-US" sz="1600" dirty="0">
                <a:solidFill>
                  <a:srgbClr val="000000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000000"/>
                </a:solidFill>
              </a:rPr>
              <a:t>sw</a:t>
            </a:r>
            <a:r>
              <a:rPr lang="en-US" sz="1600" dirty="0">
                <a:solidFill>
                  <a:srgbClr val="000000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000000"/>
                </a:solidFill>
              </a:rPr>
              <a:t>sw</a:t>
            </a:r>
            <a:r>
              <a:rPr lang="en-US" sz="1600" dirty="0">
                <a:solidFill>
                  <a:srgbClr val="000000"/>
                </a:solidFill>
              </a:rPr>
              <a:t>	  $t0, 4($2)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p:oleObj spid="_x0000_s160770" name="Image" r:id="rId4" imgW="3492063" imgH="2400000" progId="">
              <p:embed/>
            </p:oleObj>
          </a:graphicData>
        </a:graphic>
      </p:graphicFrame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High Level </a:t>
            </a:r>
            <a:r>
              <a:rPr lang="en-US" sz="1800" b="1" dirty="0" smtClean="0">
                <a:solidFill>
                  <a:srgbClr val="000000"/>
                </a:solidFill>
              </a:rPr>
              <a:t>Language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Program </a:t>
            </a:r>
            <a:r>
              <a:rPr lang="en-US" sz="1800" b="1" dirty="0">
                <a:solidFill>
                  <a:srgbClr val="000000"/>
                </a:solidFill>
              </a:rPr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Assembly  </a:t>
            </a:r>
            <a:r>
              <a:rPr lang="en-US" sz="1800" b="1" dirty="0" smtClean="0"/>
              <a:t>Language Program </a:t>
            </a:r>
            <a:r>
              <a:rPr lang="en-US" sz="1800" b="1" dirty="0"/>
              <a:t>(</a:t>
            </a:r>
            <a:r>
              <a:rPr lang="en-US" sz="1800" b="1" dirty="0" smtClean="0"/>
              <a:t>e.g., MIPS</a:t>
            </a:r>
            <a:r>
              <a:rPr lang="en-US" sz="1800" b="1" dirty="0"/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temp = </a:t>
            </a: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v[k+1] = temp;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latin typeface="Courier New" charset="0"/>
              </a:rPr>
              <a:t>0101 1000 0000 1001 1100 0110 1010 1111</a:t>
            </a:r>
            <a:r>
              <a:rPr lang="en-US" sz="1400" dirty="0"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00000"/>
                </a:solidFill>
              </a:rPr>
              <a:t>Anything can be represented</a:t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as a </a:t>
            </a:r>
            <a:r>
              <a:rPr lang="en-US" sz="1600" i="1" dirty="0" smtClean="0">
                <a:solidFill>
                  <a:srgbClr val="000000"/>
                </a:solidFill>
              </a:rPr>
              <a:t>number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i.e., data or instructions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4752-84EF-CD45-8E06-A73CC334BBD8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54000" y="2257425"/>
            <a:ext cx="8686800" cy="1743075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54000" y="3196238"/>
            <a:ext cx="8636000" cy="870404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lw</a:t>
            </a:r>
            <a:r>
              <a:rPr lang="en-US" sz="1600" dirty="0">
                <a:solidFill>
                  <a:srgbClr val="FF0000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lw</a:t>
            </a:r>
            <a:r>
              <a:rPr lang="en-US" sz="1600" dirty="0">
                <a:solidFill>
                  <a:srgbClr val="FF0000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sw</a:t>
            </a:r>
            <a:r>
              <a:rPr lang="en-US" sz="1600" dirty="0">
                <a:solidFill>
                  <a:srgbClr val="FF0000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sw</a:t>
            </a:r>
            <a:r>
              <a:rPr lang="en-US" sz="1600" dirty="0">
                <a:solidFill>
                  <a:srgbClr val="FF0000"/>
                </a:solidFill>
              </a:rPr>
              <a:t>	  $t0, 4($2)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p:oleObj spid="_x0000_s161794" name="Image" r:id="rId4" imgW="3492063" imgH="2400000" progId="">
              <p:embed/>
            </p:oleObj>
          </a:graphicData>
        </a:graphic>
      </p:graphicFrame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High Level </a:t>
            </a:r>
            <a:r>
              <a:rPr lang="en-US" sz="1800" b="1" dirty="0" smtClean="0"/>
              <a:t>Language</a:t>
            </a:r>
            <a:br>
              <a:rPr lang="en-US" sz="1800" b="1" dirty="0" smtClean="0"/>
            </a:br>
            <a:r>
              <a:rPr lang="en-US" sz="1800" b="1" dirty="0" smtClean="0"/>
              <a:t>Program </a:t>
            </a:r>
            <a:r>
              <a:rPr lang="en-US" sz="1800" b="1" dirty="0"/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FF0000"/>
                </a:solidFill>
              </a:rPr>
              <a:t>Assembly  </a:t>
            </a:r>
            <a:r>
              <a:rPr lang="en-US" sz="1800" b="1" dirty="0" smtClean="0">
                <a:solidFill>
                  <a:srgbClr val="FF0000"/>
                </a:solidFill>
              </a:rPr>
              <a:t>Language Program </a:t>
            </a:r>
            <a:r>
              <a:rPr lang="en-US" sz="1800" b="1" dirty="0">
                <a:solidFill>
                  <a:srgbClr val="FF0000"/>
                </a:solidFill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e.g., MIPS</a:t>
            </a:r>
            <a:r>
              <a:rPr lang="en-US" sz="18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temp = </a:t>
            </a: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v[k+1] = temp;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rgbClr val="FFFFFF"/>
                </a:solidFill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rgbClr val="FFFFFF"/>
                </a:solidFill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rgbClr val="FFFFFF"/>
                </a:solidFill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rgbClr val="FFFFFF"/>
                </a:solidFill>
                <a:latin typeface="Courier New" charset="0"/>
              </a:rPr>
              <a:t>0101 1000 0000 1001 1100 0110 1010 1111</a:t>
            </a:r>
            <a:r>
              <a:rPr lang="en-US" sz="1400" dirty="0">
                <a:solidFill>
                  <a:srgbClr val="FFFFFF"/>
                </a:solidFill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Anything can be represented</a:t>
            </a:r>
            <a:br>
              <a:rPr lang="en-US" sz="1600" dirty="0" smtClean="0"/>
            </a:br>
            <a:r>
              <a:rPr lang="en-US" sz="1600" dirty="0" smtClean="0"/>
              <a:t>as a </a:t>
            </a:r>
            <a:r>
              <a:rPr lang="en-US" sz="1600" i="1" dirty="0" smtClean="0"/>
              <a:t>number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i.e., data or instructions</a:t>
            </a:r>
            <a:endParaRPr lang="en-US" sz="1600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6FD4-549D-D849-A62D-0CFBE446B0F4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325894" y="1497264"/>
            <a:ext cx="145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FFFF"/>
                </a:solidFill>
              </a:rPr>
              <a:t>We are here!</a:t>
            </a:r>
            <a:endParaRPr lang="en-US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552575"/>
            <a:ext cx="8153400" cy="4559300"/>
          </a:xfrm>
        </p:spPr>
        <p:txBody>
          <a:bodyPr>
            <a:normAutofit/>
          </a:bodyPr>
          <a:lstStyle/>
          <a:p>
            <a:r>
              <a:rPr lang="en-US" altLang="en-US" dirty="0"/>
              <a:t>Input: Assembly Language </a:t>
            </a:r>
            <a:r>
              <a:rPr lang="en-US" altLang="en-US" dirty="0" smtClean="0"/>
              <a:t>File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(e.g., </a:t>
            </a:r>
            <a:r>
              <a:rPr lang="en-US" altLang="en-US" dirty="0" err="1">
                <a:latin typeface="Courier New" charset="0"/>
              </a:rPr>
              <a:t>foo.s</a:t>
            </a:r>
            <a:r>
              <a:rPr lang="en-US" altLang="en-US" dirty="0"/>
              <a:t> for MIPS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Outputs: Object File (e.g</a:t>
            </a:r>
            <a:r>
              <a:rPr lang="en-US" altLang="en-US" dirty="0"/>
              <a:t>., </a:t>
            </a:r>
            <a:r>
              <a:rPr lang="en-US" altLang="en-US" dirty="0" err="1">
                <a:latin typeface="Courier New" charset="0"/>
              </a:rPr>
              <a:t>foo.o</a:t>
            </a:r>
            <a:r>
              <a:rPr lang="en-US" altLang="en-US" dirty="0"/>
              <a:t> for MIPS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b="1" dirty="0" smtClean="0"/>
              <a:t>Produces Machine </a:t>
            </a:r>
            <a:r>
              <a:rPr lang="en-US" altLang="en-US" b="1" dirty="0" smtClean="0"/>
              <a:t>Language</a:t>
            </a:r>
            <a:endParaRPr lang="en-US" altLang="en-US" b="1" dirty="0" smtClean="0"/>
          </a:p>
          <a:p>
            <a:pPr lvl="1"/>
            <a:r>
              <a:rPr lang="en-US" altLang="en-US" dirty="0" smtClean="0"/>
              <a:t>Replace </a:t>
            </a:r>
            <a:r>
              <a:rPr lang="en-US" altLang="en-US" dirty="0">
                <a:solidFill>
                  <a:srgbClr val="4F81BD"/>
                </a:solidFill>
              </a:rPr>
              <a:t>Pseudoinstructions</a:t>
            </a:r>
          </a:p>
          <a:p>
            <a:pPr lvl="1"/>
            <a:r>
              <a:rPr lang="en-US" altLang="en-US" dirty="0" smtClean="0"/>
              <a:t>Reads and Uses </a:t>
            </a:r>
            <a:r>
              <a:rPr lang="en-US" altLang="en-US" dirty="0" smtClean="0">
                <a:solidFill>
                  <a:schemeClr val="accent1"/>
                </a:solidFill>
              </a:rPr>
              <a:t>Directives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Produces various information tables…</a:t>
            </a:r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Assembler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838325"/>
            <a:ext cx="8305800" cy="414337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+mj-lt"/>
                <a:ea typeface="ＭＳ Ｐゴシック" pitchFamily="34" charset="-128"/>
              </a:rPr>
              <a:t>MIPS “Instructions” that are convenient for an assembly programmer to use</a:t>
            </a:r>
          </a:p>
          <a:p>
            <a:pPr lvl="1"/>
            <a:r>
              <a:rPr lang="en-US" dirty="0" smtClean="0">
                <a:latin typeface="+mj-lt"/>
                <a:ea typeface="ＭＳ Ｐゴシック" pitchFamily="34" charset="-128"/>
              </a:rPr>
              <a:t>Programmer meaning either a human assembly writer or a compiler.</a:t>
            </a:r>
          </a:p>
          <a:p>
            <a:r>
              <a:rPr lang="en-US" dirty="0" smtClean="0">
                <a:latin typeface="+mj-lt"/>
                <a:ea typeface="ＭＳ Ｐゴシック" pitchFamily="34" charset="-128"/>
              </a:rPr>
              <a:t>Get translated by the assembler into real instructions.</a:t>
            </a:r>
          </a:p>
          <a:p>
            <a:r>
              <a:rPr lang="en-US" dirty="0" smtClean="0">
                <a:latin typeface="+mj-lt"/>
                <a:ea typeface="ＭＳ Ｐゴシック" pitchFamily="34" charset="-128"/>
              </a:rPr>
              <a:t>Some examples follow…</a:t>
            </a:r>
            <a:endParaRPr lang="en-US" dirty="0" smtClean="0">
              <a:latin typeface="+mj-lt"/>
              <a:ea typeface="ＭＳ Ｐゴシック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Pseudoinstructions (1/3)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96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Example Pseudoinstructions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66725" y="979488"/>
            <a:ext cx="7848600" cy="5392737"/>
          </a:xfrm>
        </p:spPr>
        <p:txBody>
          <a:bodyPr/>
          <a:lstStyle/>
          <a:p>
            <a:pPr eaLnBrk="1" hangingPunct="1">
              <a:lnSpc>
                <a:spcPct val="65000"/>
              </a:lnSpc>
            </a:pPr>
            <a:endParaRPr lang="en-US" dirty="0" smtClean="0">
              <a:latin typeface="18 VAG Rounded Thin   55390" charset="0"/>
              <a:ea typeface="ＭＳ Ｐゴシック" pitchFamily="34" charset="-128"/>
            </a:endParaRPr>
          </a:p>
          <a:p>
            <a:pPr>
              <a:lnSpc>
                <a:spcPct val="6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Register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Move</a:t>
            </a:r>
            <a:br>
              <a:rPr lang="en-US" dirty="0" smtClean="0">
                <a:latin typeface="+mj-lt"/>
                <a:ea typeface="ＭＳ Ｐゴシック" pitchFamily="34" charset="-128"/>
              </a:rPr>
            </a:br>
            <a:r>
              <a:rPr lang="en-US" sz="2800" dirty="0" smtClean="0">
                <a:latin typeface="+mj-lt"/>
                <a:ea typeface="ＭＳ Ｐゴシック" pitchFamily="34" charset="-128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	move</a:t>
            </a:r>
            <a: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reg2,reg1</a:t>
            </a:r>
            <a:endParaRPr lang="en-US" sz="2800" b="1" dirty="0" smtClean="0">
              <a:solidFill>
                <a:schemeClr val="accent2"/>
              </a:solidFill>
              <a:latin typeface="18 VAG Rounded Light   02390" charset="0"/>
              <a:ea typeface="ＭＳ Ｐゴシック" pitchFamily="34" charset="-128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dirty="0" smtClean="0">
                <a:latin typeface="+mj-lt"/>
                <a:ea typeface="ＭＳ Ｐゴシック" pitchFamily="34" charset="-128"/>
              </a:rPr>
              <a:t>Translates to</a:t>
            </a:r>
            <a:r>
              <a:rPr lang="en-US" dirty="0" smtClean="0">
                <a:latin typeface="+mj-lt"/>
                <a:ea typeface="ＭＳ Ｐゴシック" pitchFamily="34" charset="-128"/>
              </a:rPr>
              <a:t>: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	add reg2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,$zero,reg1</a:t>
            </a:r>
            <a:br>
              <a:rPr lang="en-US" b="1" dirty="0" smtClean="0">
                <a:latin typeface="Courier New" pitchFamily="49" charset="0"/>
                <a:ea typeface="ＭＳ Ｐゴシック" pitchFamily="34" charset="-128"/>
              </a:rPr>
            </a:br>
            <a:endParaRPr lang="en-US" b="1" dirty="0" smtClean="0">
              <a:latin typeface="Courier New" pitchFamily="49" charset="0"/>
              <a:ea typeface="ＭＳ Ｐゴシック" pitchFamily="34" charset="-128"/>
            </a:endParaRPr>
          </a:p>
          <a:p>
            <a:pPr eaLnBrk="1" hangingPunct="1">
              <a:lnSpc>
                <a:spcPct val="6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Load Immediate</a:t>
            </a:r>
            <a:endParaRPr lang="en-US" dirty="0" smtClean="0">
              <a:latin typeface="+mj-lt"/>
              <a:ea typeface="ＭＳ Ｐゴシック" pitchFamily="34" charset="-128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li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reg,value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/>
            </a:r>
            <a:b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</a:br>
            <a:endParaRPr lang="en-US" b="1" dirty="0" smtClean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dirty="0" smtClean="0">
                <a:latin typeface="+mj-lt"/>
                <a:ea typeface="ＭＳ Ｐゴシック" pitchFamily="34" charset="-128"/>
              </a:rPr>
              <a:t>If value fits in 16 bits: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addi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reg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,$zero,value</a:t>
            </a:r>
            <a:endParaRPr lang="en-US" b="1" dirty="0" smtClean="0"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dirty="0" smtClean="0">
                <a:latin typeface="+mj-lt"/>
                <a:ea typeface="ＭＳ Ｐゴシック" pitchFamily="34" charset="-128"/>
              </a:rPr>
              <a:t>else: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lui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reg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, upper_16_bits_of_value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ori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reg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,$zero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, 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lower_16_bits</a:t>
            </a:r>
            <a:endParaRPr lang="en-US" b="1" dirty="0" smtClean="0">
              <a:latin typeface="18 VAG Rounded Light   02390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629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Example Pseudoinstructions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08025"/>
            <a:ext cx="7848600" cy="5464175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dirty="0" smtClean="0">
              <a:latin typeface="+mj-lt"/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latin typeface="+mj-lt"/>
                <a:ea typeface="ＭＳ Ｐゴシック" pitchFamily="34" charset="-128"/>
              </a:rPr>
              <a:t>Load Address: How do we get the address of an instruction or global variable into a register?</a:t>
            </a:r>
          </a:p>
          <a:p>
            <a:pPr eaLnBrk="1" hangingPunct="1"/>
            <a:endParaRPr lang="en-US" dirty="0" smtClean="0">
              <a:latin typeface="+mj-lt"/>
              <a:ea typeface="ＭＳ Ｐゴシック" pitchFamily="34" charset="-128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la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reg,label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dirty="0" smtClean="0">
              <a:solidFill>
                <a:schemeClr val="accent2"/>
              </a:solidFill>
              <a:latin typeface="+mj-lt"/>
              <a:ea typeface="ＭＳ Ｐゴシック" pitchFamily="34" charset="-128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dirty="0" smtClean="0">
                <a:latin typeface="+mj-lt"/>
                <a:ea typeface="ＭＳ Ｐゴシック" pitchFamily="34" charset="-128"/>
              </a:rPr>
              <a:t>Again if value fits in 16 bits: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addi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reg,$zero,label_value</a:t>
            </a:r>
            <a:endParaRPr lang="en-US" b="1" dirty="0" smtClean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dirty="0" smtClean="0">
                <a:latin typeface="+mj-lt"/>
                <a:ea typeface="ＭＳ Ｐゴシック" pitchFamily="34" charset="-128"/>
              </a:rPr>
              <a:t>else: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lui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reg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, upper_16_bits_of_value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ori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reg,$zero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, lower_16_bits</a:t>
            </a:r>
          </a:p>
          <a:p>
            <a:pPr eaLnBrk="1" hangingPunct="1">
              <a:buFont typeface="Times" charset="0"/>
              <a:buNone/>
            </a:pPr>
            <a:endParaRPr lang="en-US" dirty="0" smtClean="0"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086600" cy="779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Pseudoinstructions (2/3</a:t>
            </a:r>
            <a:r>
              <a:rPr lang="en-US" dirty="0"/>
              <a:t>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153400" cy="49911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+mj-lt"/>
                <a:ea typeface="ＭＳ Ｐゴシック" pitchFamily="34" charset="-128"/>
              </a:rPr>
              <a:t>Problem: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When breaking up a </a:t>
            </a:r>
            <a:r>
              <a:rPr lang="en-US" dirty="0" err="1" smtClean="0">
                <a:latin typeface="+mj-lt"/>
                <a:ea typeface="ＭＳ Ｐゴシック" pitchFamily="34" charset="-128"/>
              </a:rPr>
              <a:t>pseudoinstruction</a:t>
            </a:r>
            <a:r>
              <a:rPr lang="en-US" dirty="0" smtClean="0">
                <a:latin typeface="+mj-lt"/>
                <a:ea typeface="ＭＳ Ｐゴシック" pitchFamily="34" charset="-128"/>
              </a:rPr>
              <a:t>, the assembler may need to use an extra register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If it uses any regular register, it’ll overwrite whatever the program has put into it.</a:t>
            </a:r>
          </a:p>
          <a:p>
            <a:pPr eaLnBrk="1" hangingPunct="1"/>
            <a:r>
              <a:rPr lang="en-US" dirty="0" smtClean="0">
                <a:latin typeface="+mj-lt"/>
                <a:ea typeface="ＭＳ Ｐゴシック" pitchFamily="34" charset="-128"/>
              </a:rPr>
              <a:t>Solution: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Reserve a register (</a:t>
            </a:r>
            <a:r>
              <a:rPr lang="en-US" b="1" dirty="0" smtClean="0">
                <a:latin typeface="+mj-lt"/>
                <a:ea typeface="ＭＳ Ｐゴシック" pitchFamily="34" charset="-128"/>
              </a:rPr>
              <a:t>$1</a:t>
            </a:r>
            <a:r>
              <a:rPr lang="en-US" dirty="0" smtClean="0">
                <a:latin typeface="+mj-lt"/>
                <a:ea typeface="ＭＳ Ｐゴシック" pitchFamily="34" charset="-128"/>
              </a:rPr>
              <a:t>, called </a:t>
            </a:r>
            <a:r>
              <a:rPr lang="en-US" b="1" dirty="0" smtClean="0">
                <a:latin typeface="+mj-lt"/>
                <a:ea typeface="ＭＳ Ｐゴシック" pitchFamily="34" charset="-128"/>
              </a:rPr>
              <a:t>$at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for “assembler temporary”) that assembler will use to break up pseudo-instructions.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Since the assembler may use this at any time, it’s not safe to code with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086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Example Pseudoinstructions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57250"/>
            <a:ext cx="7848600" cy="3698875"/>
          </a:xfrm>
        </p:spPr>
        <p:txBody>
          <a:bodyPr/>
          <a:lstStyle/>
          <a:p>
            <a:pPr eaLnBrk="1" hangingPunct="1">
              <a:lnSpc>
                <a:spcPct val="65000"/>
              </a:lnSpc>
            </a:pPr>
            <a:endParaRPr lang="en-US" dirty="0" smtClean="0">
              <a:latin typeface="18 VAG Rounded Thin   55390" charset="0"/>
              <a:ea typeface="ＭＳ Ｐゴシック" pitchFamily="34" charset="-128"/>
            </a:endParaRPr>
          </a:p>
          <a:p>
            <a:pPr eaLnBrk="1" hangingPunct="1">
              <a:lnSpc>
                <a:spcPct val="6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Rotate Right Instruction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ror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reg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, value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endParaRPr lang="en-US" dirty="0" smtClean="0">
              <a:solidFill>
                <a:schemeClr val="accent2"/>
              </a:solidFill>
              <a:latin typeface="18 VAG Rounded Light   02390" charset="0"/>
              <a:ea typeface="ＭＳ Ｐゴシック" pitchFamily="34" charset="-128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dirty="0" smtClean="0">
                <a:latin typeface="+mj-lt"/>
                <a:ea typeface="ＭＳ Ｐゴシック" pitchFamily="34" charset="-128"/>
              </a:rPr>
              <a:t>Expands to: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srl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$at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,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reg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, value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sll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reg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,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reg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, 32-value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or	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reg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,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reg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$at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endParaRPr lang="en-US" dirty="0" smtClean="0">
              <a:latin typeface="Courier New" pitchFamily="49" charset="0"/>
              <a:ea typeface="ＭＳ Ｐゴシック" pitchFamily="34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77000" y="3494088"/>
            <a:ext cx="1905000" cy="304800"/>
            <a:chOff x="4080" y="2112"/>
            <a:chExt cx="1200" cy="192"/>
          </a:xfrm>
        </p:grpSpPr>
        <p:sp>
          <p:nvSpPr>
            <p:cNvPr id="51219" name="Rectangle 5" descr="Wide upward diagonal"/>
            <p:cNvSpPr>
              <a:spLocks noChangeArrowheads="1"/>
            </p:cNvSpPr>
            <p:nvPr/>
          </p:nvSpPr>
          <p:spPr bwMode="auto">
            <a:xfrm>
              <a:off x="4080" y="2112"/>
              <a:ext cx="336" cy="19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0" name="Rectangle 6" descr="Wide downward diagonal"/>
            <p:cNvSpPr>
              <a:spLocks noChangeArrowheads="1"/>
            </p:cNvSpPr>
            <p:nvPr/>
          </p:nvSpPr>
          <p:spPr bwMode="auto">
            <a:xfrm>
              <a:off x="4416" y="2112"/>
              <a:ext cx="864" cy="192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477000" y="2514600"/>
            <a:ext cx="1905000" cy="396875"/>
            <a:chOff x="4080" y="1495"/>
            <a:chExt cx="1200" cy="250"/>
          </a:xfrm>
        </p:grpSpPr>
        <p:sp>
          <p:nvSpPr>
            <p:cNvPr id="51216" name="Rectangle 8" descr="Wide upward diagonal"/>
            <p:cNvSpPr>
              <a:spLocks noChangeArrowheads="1"/>
            </p:cNvSpPr>
            <p:nvPr/>
          </p:nvSpPr>
          <p:spPr bwMode="auto">
            <a:xfrm>
              <a:off x="4080" y="1536"/>
              <a:ext cx="336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7" name="Rectangle 9" descr="Wide downward diagonal"/>
            <p:cNvSpPr>
              <a:spLocks noChangeArrowheads="1"/>
            </p:cNvSpPr>
            <p:nvPr/>
          </p:nvSpPr>
          <p:spPr bwMode="auto">
            <a:xfrm>
              <a:off x="4416" y="1536"/>
              <a:ext cx="864" cy="192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8" name="Text Box 10"/>
            <p:cNvSpPr txBox="1">
              <a:spLocks noChangeArrowheads="1"/>
            </p:cNvSpPr>
            <p:nvPr/>
          </p:nvSpPr>
          <p:spPr bwMode="auto">
            <a:xfrm>
              <a:off x="4166" y="1495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0</a:t>
              </a:r>
              <a:endParaRPr lang="en-US" sz="2000" b="1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477000" y="2984500"/>
            <a:ext cx="1905000" cy="396875"/>
            <a:chOff x="4080" y="1791"/>
            <a:chExt cx="1200" cy="250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4080" y="1824"/>
              <a:ext cx="1200" cy="192"/>
              <a:chOff x="4080" y="1824"/>
              <a:chExt cx="1200" cy="192"/>
            </a:xfrm>
          </p:grpSpPr>
          <p:sp>
            <p:nvSpPr>
              <p:cNvPr id="51214" name="Rectangle 13" descr="Wide upward diagonal"/>
              <p:cNvSpPr>
                <a:spLocks noChangeArrowheads="1"/>
              </p:cNvSpPr>
              <p:nvPr/>
            </p:nvSpPr>
            <p:spPr bwMode="auto">
              <a:xfrm>
                <a:off x="4080" y="1824"/>
                <a:ext cx="336" cy="19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5" name="Rectangle 14" descr="Wide downward diagonal"/>
              <p:cNvSpPr>
                <a:spLocks noChangeArrowheads="1"/>
              </p:cNvSpPr>
              <p:nvPr/>
            </p:nvSpPr>
            <p:spPr bwMode="auto">
              <a:xfrm>
                <a:off x="4416" y="1824"/>
                <a:ext cx="86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13" name="Text Box 15"/>
            <p:cNvSpPr txBox="1">
              <a:spLocks noChangeArrowheads="1"/>
            </p:cNvSpPr>
            <p:nvPr/>
          </p:nvSpPr>
          <p:spPr bwMode="auto">
            <a:xfrm>
              <a:off x="4790" y="1791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0</a:t>
              </a:r>
              <a:endParaRPr lang="en-US" sz="2000" b="1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462713" y="1524000"/>
            <a:ext cx="1933575" cy="304800"/>
            <a:chOff x="4071" y="960"/>
            <a:chExt cx="1218" cy="192"/>
          </a:xfrm>
        </p:grpSpPr>
        <p:sp>
          <p:nvSpPr>
            <p:cNvPr id="51209" name="Rectangle 17" descr="Wide upward diagonal"/>
            <p:cNvSpPr>
              <a:spLocks noChangeArrowheads="1"/>
            </p:cNvSpPr>
            <p:nvPr/>
          </p:nvSpPr>
          <p:spPr bwMode="auto">
            <a:xfrm>
              <a:off x="4944" y="960"/>
              <a:ext cx="336" cy="19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0" name="Rectangle 18" descr="Wide downward diagonal"/>
            <p:cNvSpPr>
              <a:spLocks noChangeArrowheads="1"/>
            </p:cNvSpPr>
            <p:nvPr/>
          </p:nvSpPr>
          <p:spPr bwMode="auto">
            <a:xfrm>
              <a:off x="4080" y="960"/>
              <a:ext cx="864" cy="192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211" name="AutoShape 19"/>
            <p:cNvCxnSpPr>
              <a:cxnSpLocks noChangeShapeType="1"/>
              <a:stCxn id="51209" idx="3"/>
              <a:endCxn id="51210" idx="1"/>
            </p:cNvCxnSpPr>
            <p:nvPr/>
          </p:nvCxnSpPr>
          <p:spPr bwMode="auto">
            <a:xfrm flipH="1">
              <a:off x="4071" y="1056"/>
              <a:ext cx="1218" cy="1"/>
            </a:xfrm>
            <a:prstGeom prst="bentConnector5">
              <a:avLst>
                <a:gd name="adj1" fmla="val -11083"/>
                <a:gd name="adj2" fmla="val -24000009"/>
                <a:gd name="adj3" fmla="val 111083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51208" name="Rectangle 20"/>
          <p:cNvSpPr>
            <a:spLocks noChangeArrowheads="1"/>
          </p:cNvSpPr>
          <p:nvPr/>
        </p:nvSpPr>
        <p:spPr bwMode="auto">
          <a:xfrm>
            <a:off x="609600" y="3676650"/>
            <a:ext cx="7848600" cy="2800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203200" indent="-203200">
              <a:lnSpc>
                <a:spcPct val="6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 dirty="0">
              <a:solidFill>
                <a:schemeClr val="tx1"/>
              </a:solidFill>
            </a:endParaRPr>
          </a:p>
          <a:p>
            <a:pPr marL="685800" lvl="1" indent="-190500">
              <a:lnSpc>
                <a:spcPct val="65000"/>
              </a:lnSpc>
              <a:spcBef>
                <a:spcPct val="40000"/>
              </a:spcBef>
              <a:buSzPct val="100000"/>
            </a:pPr>
            <a:endParaRPr lang="en-US" sz="2800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203200" indent="-203200">
              <a:lnSpc>
                <a:spcPct val="6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“</a:t>
            </a:r>
            <a:r>
              <a:rPr lang="en-US" sz="3200" b="1" dirty="0">
                <a:solidFill>
                  <a:schemeClr val="accent2"/>
                </a:solidFill>
              </a:rPr>
              <a:t>N</a:t>
            </a:r>
            <a:r>
              <a:rPr lang="en-US" sz="3200" b="1" dirty="0">
                <a:solidFill>
                  <a:schemeClr val="tx1"/>
                </a:solidFill>
              </a:rPr>
              <a:t>o </a:t>
            </a:r>
            <a:r>
              <a:rPr lang="en-US" sz="3200" b="1" dirty="0" err="1">
                <a:solidFill>
                  <a:schemeClr val="accent2"/>
                </a:solidFill>
              </a:rPr>
              <a:t>OP</a:t>
            </a:r>
            <a:r>
              <a:rPr lang="en-US" sz="3200" b="1" dirty="0" err="1">
                <a:solidFill>
                  <a:schemeClr val="tx1"/>
                </a:solidFill>
              </a:rPr>
              <a:t>eration</a:t>
            </a:r>
            <a:r>
              <a:rPr lang="en-US" sz="3200" b="1" dirty="0">
                <a:solidFill>
                  <a:schemeClr val="tx1"/>
                </a:solidFill>
              </a:rPr>
              <a:t>” instruction</a:t>
            </a:r>
          </a:p>
          <a:p>
            <a:pPr marL="685800" lvl="1" indent="-190500">
              <a:lnSpc>
                <a:spcPct val="65000"/>
              </a:lnSpc>
              <a:spcBef>
                <a:spcPct val="40000"/>
              </a:spcBef>
              <a:buSzPct val="100000"/>
            </a:pPr>
            <a:r>
              <a:rPr lang="en-US" sz="2800" b="1" dirty="0" err="1">
                <a:solidFill>
                  <a:schemeClr val="accent2"/>
                </a:solidFill>
                <a:latin typeface="Courier New" pitchFamily="49" charset="0"/>
              </a:rPr>
              <a:t>nop</a:t>
            </a:r>
            <a:endParaRPr lang="en-US" sz="28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685800" lvl="1" indent="-190500">
              <a:lnSpc>
                <a:spcPct val="6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tx1"/>
                </a:solidFill>
              </a:rPr>
              <a:t>Expands to instruction = 0</a:t>
            </a:r>
            <a:r>
              <a:rPr lang="en-US" sz="2800" b="1" baseline="-25000" dirty="0">
                <a:solidFill>
                  <a:schemeClr val="tx1"/>
                </a:solidFill>
              </a:rPr>
              <a:t>ten</a:t>
            </a:r>
            <a:r>
              <a:rPr lang="en-US" sz="2800" b="1" dirty="0">
                <a:solidFill>
                  <a:schemeClr val="tx1"/>
                </a:solidFill>
              </a:rPr>
              <a:t>,</a:t>
            </a:r>
          </a:p>
          <a:p>
            <a:pPr marL="685800" lvl="1" indent="-190500">
              <a:lnSpc>
                <a:spcPct val="65000"/>
              </a:lnSpc>
              <a:spcBef>
                <a:spcPct val="40000"/>
              </a:spcBef>
              <a:buSzPct val="100000"/>
            </a:pP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</a:rPr>
              <a:t>sll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</a:rPr>
              <a:t>	$0, $0, 0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858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Example Pseudoinstructions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44600"/>
            <a:ext cx="8763000" cy="5232400"/>
          </a:xfrm>
        </p:spPr>
        <p:txBody>
          <a:bodyPr/>
          <a:lstStyle/>
          <a:p>
            <a:pPr eaLnBrk="1" hangingPunct="1">
              <a:lnSpc>
                <a:spcPct val="6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Wrong operation for operand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addu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reg,reg,value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# should be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addiu</a:t>
            </a:r>
            <a:endParaRPr lang="en-US" b="1" dirty="0" smtClean="0"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endParaRPr lang="en-US" dirty="0" smtClean="0"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dirty="0" smtClean="0">
                <a:latin typeface="+mj-lt"/>
                <a:ea typeface="ＭＳ Ｐゴシック" pitchFamily="34" charset="-128"/>
              </a:rPr>
              <a:t>If value fits in 16 bits, </a:t>
            </a:r>
            <a:r>
              <a:rPr lang="en-US" b="1" dirty="0" err="1" smtClean="0">
                <a:latin typeface="+mj-lt"/>
                <a:ea typeface="ＭＳ Ｐゴシック" pitchFamily="34" charset="-128"/>
              </a:rPr>
              <a:t>addu</a:t>
            </a:r>
            <a:r>
              <a:rPr lang="en-US" b="1" dirty="0" smtClean="0">
                <a:latin typeface="+mj-lt"/>
                <a:ea typeface="ＭＳ Ｐゴシック" pitchFamily="34" charset="-128"/>
              </a:rPr>
              <a:t>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is changed to: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addiu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reg,reg,value</a:t>
            </a:r>
            <a:endParaRPr lang="en-US" b="1" dirty="0" smtClean="0"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dirty="0" smtClean="0">
                <a:latin typeface="+mj-lt"/>
                <a:ea typeface="ＭＳ Ｐゴシック" pitchFamily="34" charset="-128"/>
              </a:rPr>
              <a:t>else: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lui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$at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, upper 16_bits_of_value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ori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$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at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,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$at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, lower_16_bits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addu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reg,reg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$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at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  <a:p>
            <a:pPr eaLnBrk="1" hangingPunct="1">
              <a:lnSpc>
                <a:spcPct val="65000"/>
              </a:lnSpc>
            </a:pPr>
            <a:endParaRPr lang="en-US" dirty="0" smtClean="0">
              <a:latin typeface="+mj-lt"/>
              <a:ea typeface="ＭＳ Ｐゴシック" pitchFamily="34" charset="-128"/>
            </a:endParaRPr>
          </a:p>
          <a:p>
            <a:pPr eaLnBrk="1" hangingPunct="1">
              <a:lnSpc>
                <a:spcPct val="6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Any 32-bit </a:t>
            </a:r>
            <a:r>
              <a:rPr lang="en-US" dirty="0" err="1" smtClean="0">
                <a:latin typeface="+mj-lt"/>
                <a:ea typeface="ＭＳ Ｐゴシック" pitchFamily="34" charset="-128"/>
              </a:rPr>
              <a:t>immediates</a:t>
            </a:r>
            <a:r>
              <a:rPr lang="en-US" dirty="0" smtClean="0">
                <a:latin typeface="+mj-lt"/>
                <a:ea typeface="ＭＳ Ｐゴシック" pitchFamily="34" charset="-128"/>
              </a:rPr>
              <a:t> will get translated into an appropriate </a:t>
            </a:r>
            <a:r>
              <a:rPr lang="en-US" dirty="0" err="1" smtClean="0">
                <a:latin typeface="+mj-lt"/>
                <a:ea typeface="ＭＳ Ｐゴシック" pitchFamily="34" charset="-128"/>
              </a:rPr>
              <a:t>lui</a:t>
            </a:r>
            <a:r>
              <a:rPr lang="en-US" dirty="0" smtClean="0">
                <a:latin typeface="+mj-lt"/>
                <a:ea typeface="ＭＳ Ｐゴシック" pitchFamily="34" charset="-128"/>
              </a:rPr>
              <a:t>/</a:t>
            </a:r>
            <a:r>
              <a:rPr lang="en-US" dirty="0" err="1" smtClean="0">
                <a:latin typeface="+mj-lt"/>
                <a:ea typeface="ＭＳ Ｐゴシック" pitchFamily="34" charset="-128"/>
              </a:rPr>
              <a:t>ori</a:t>
            </a:r>
            <a:r>
              <a:rPr lang="en-US" dirty="0" smtClean="0">
                <a:latin typeface="+mj-lt"/>
                <a:ea typeface="ＭＳ Ｐゴシック" pitchFamily="34" charset="-128"/>
              </a:rPr>
              <a:t> combination!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92138"/>
            <a:ext cx="7391400" cy="703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Pseudoinstructions (3/3</a:t>
            </a:r>
            <a:r>
              <a:rPr lang="en-US" dirty="0"/>
              <a:t>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66725" y="1644650"/>
            <a:ext cx="8382000" cy="433705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+mj-lt"/>
                <a:ea typeface="ＭＳ Ｐゴシック" pitchFamily="34" charset="-128"/>
              </a:rPr>
              <a:t>MAL</a:t>
            </a:r>
            <a:r>
              <a:rPr lang="en-US" dirty="0" smtClean="0">
                <a:latin typeface="+mj-lt"/>
                <a:ea typeface="ＭＳ Ｐゴシック" pitchFamily="34" charset="-128"/>
              </a:rPr>
              <a:t>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(MIPS Assembly Language): the set of instructions that a programmer may use to code in MIPS; this </a:t>
            </a:r>
            <a:r>
              <a:rPr lang="en-US" u="sng" dirty="0" smtClean="0">
                <a:solidFill>
                  <a:schemeClr val="accent2"/>
                </a:solidFill>
                <a:latin typeface="+mj-lt"/>
                <a:ea typeface="ＭＳ Ｐゴシック" pitchFamily="34" charset="-128"/>
              </a:rPr>
              <a:t>includes</a:t>
            </a:r>
            <a:r>
              <a:rPr lang="en-US" dirty="0" smtClean="0">
                <a:latin typeface="+mj-lt"/>
                <a:ea typeface="ＭＳ Ｐゴシック" pitchFamily="34" charset="-128"/>
              </a:rPr>
              <a:t> </a:t>
            </a:r>
            <a:r>
              <a:rPr lang="en-US" dirty="0" err="1" smtClean="0">
                <a:latin typeface="+mj-lt"/>
                <a:ea typeface="ＭＳ Ｐゴシック" pitchFamily="34" charset="-128"/>
              </a:rPr>
              <a:t>pseudoinstructions</a:t>
            </a:r>
            <a:endParaRPr lang="en-US" dirty="0" smtClean="0">
              <a:latin typeface="+mj-lt"/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+mj-lt"/>
                <a:ea typeface="ＭＳ Ｐゴシック" pitchFamily="34" charset="-128"/>
              </a:rPr>
              <a:t>TAL</a:t>
            </a:r>
            <a:r>
              <a:rPr lang="en-US" dirty="0" smtClean="0">
                <a:latin typeface="+mj-lt"/>
                <a:ea typeface="ＭＳ Ｐゴシック" pitchFamily="34" charset="-128"/>
              </a:rPr>
              <a:t> (True Assembly Language):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the set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of instructions (which exist in the MIPS ISA) that can actually get directly translated into a single machine language instruction (32-bit binary string). Green sheet is </a:t>
            </a:r>
            <a:r>
              <a:rPr lang="en-US" dirty="0" smtClean="0">
                <a:solidFill>
                  <a:schemeClr val="accent2"/>
                </a:solidFill>
                <a:latin typeface="+mj-lt"/>
                <a:ea typeface="ＭＳ Ｐゴシック" pitchFamily="34" charset="-128"/>
              </a:rPr>
              <a:t>TAL</a:t>
            </a:r>
            <a:r>
              <a:rPr lang="en-US" dirty="0" smtClean="0">
                <a:latin typeface="+mj-lt"/>
                <a:ea typeface="ＭＳ Ｐゴシック" pitchFamily="34" charset="-128"/>
              </a:rPr>
              <a:t>!</a:t>
            </a:r>
          </a:p>
          <a:p>
            <a:pPr eaLnBrk="1" hangingPunct="1"/>
            <a:r>
              <a:rPr lang="en-US" dirty="0" smtClean="0">
                <a:latin typeface="+mj-lt"/>
                <a:ea typeface="ＭＳ Ｐゴシック" pitchFamily="34" charset="-128"/>
              </a:rPr>
              <a:t>A program must be converted from MAL into TAL before translation into 1s &amp; 0s.</a:t>
            </a:r>
            <a:endParaRPr lang="en-US" dirty="0" smtClean="0"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55725"/>
            <a:ext cx="8407400" cy="5273675"/>
          </a:xfrm>
        </p:spPr>
        <p:txBody>
          <a:bodyPr>
            <a:normAutofit/>
          </a:bodyPr>
          <a:lstStyle/>
          <a:p>
            <a:r>
              <a:rPr lang="en-US" altLang="en-US" dirty="0"/>
              <a:t>Give directions to assembler, but do not produce machine instructions</a:t>
            </a:r>
          </a:p>
          <a:p>
            <a:pPr lvl="1">
              <a:buFontTx/>
              <a:buNone/>
            </a:pPr>
            <a:r>
              <a:rPr lang="en-US" altLang="en-US" dirty="0">
                <a:latin typeface="Courier New" charset="0"/>
              </a:rPr>
              <a:t> .text</a:t>
            </a:r>
            <a:r>
              <a:rPr lang="en-US" altLang="en-US" dirty="0"/>
              <a:t>: Subsequent items put in user text segment</a:t>
            </a:r>
          </a:p>
          <a:p>
            <a:pPr lvl="1">
              <a:buFontTx/>
              <a:buNone/>
            </a:pPr>
            <a:r>
              <a:rPr lang="en-US" altLang="en-US" dirty="0">
                <a:latin typeface="Courier New" charset="0"/>
              </a:rPr>
              <a:t> .data</a:t>
            </a:r>
            <a:r>
              <a:rPr lang="en-US" altLang="en-US" dirty="0"/>
              <a:t>: Subsequent items put in user data segment</a:t>
            </a:r>
          </a:p>
          <a:p>
            <a:pPr lvl="1">
              <a:buFontTx/>
              <a:buNone/>
            </a:pPr>
            <a:r>
              <a:rPr lang="en-US" altLang="en-US" dirty="0">
                <a:latin typeface="Courier New" charset="0"/>
              </a:rPr>
              <a:t> .</a:t>
            </a:r>
            <a:r>
              <a:rPr lang="en-US" altLang="en-US" dirty="0" err="1">
                <a:latin typeface="Courier New" charset="0"/>
              </a:rPr>
              <a:t>globl</a:t>
            </a:r>
            <a:r>
              <a:rPr lang="en-US" altLang="en-US" dirty="0"/>
              <a:t> </a:t>
            </a:r>
            <a:r>
              <a:rPr lang="en-US" altLang="en-US" dirty="0">
                <a:latin typeface="Courier New" charset="0"/>
              </a:rPr>
              <a:t>sym</a:t>
            </a:r>
            <a:r>
              <a:rPr lang="en-US" altLang="en-US" dirty="0"/>
              <a:t>: declares </a:t>
            </a:r>
            <a:r>
              <a:rPr lang="en-US" altLang="en-US" dirty="0">
                <a:latin typeface="Courier New" charset="0"/>
              </a:rPr>
              <a:t>sym</a:t>
            </a:r>
            <a:r>
              <a:rPr lang="en-US" altLang="en-US" dirty="0"/>
              <a:t> global and can be referenced from other files</a:t>
            </a:r>
          </a:p>
          <a:p>
            <a:pPr lvl="1">
              <a:buFontTx/>
              <a:buNone/>
            </a:pPr>
            <a:r>
              <a:rPr lang="en-US" altLang="en-US" dirty="0">
                <a:latin typeface="Courier New" charset="0"/>
              </a:rPr>
              <a:t> .</a:t>
            </a:r>
            <a:r>
              <a:rPr lang="en-US" altLang="en-US" dirty="0" err="1">
                <a:latin typeface="Courier New" charset="0"/>
              </a:rPr>
              <a:t>asciiz</a:t>
            </a:r>
            <a:r>
              <a:rPr lang="en-US" altLang="en-US" dirty="0">
                <a:latin typeface="Courier New" charset="0"/>
              </a:rPr>
              <a:t> </a:t>
            </a:r>
            <a:r>
              <a:rPr lang="en-US" altLang="en-US" dirty="0" err="1">
                <a:latin typeface="Courier New" charset="0"/>
              </a:rPr>
              <a:t>str</a:t>
            </a:r>
            <a:r>
              <a:rPr lang="en-US" altLang="en-US" dirty="0"/>
              <a:t>: Store the string </a:t>
            </a:r>
            <a:r>
              <a:rPr lang="en-US" altLang="en-US" dirty="0" err="1">
                <a:latin typeface="Courier New" charset="0"/>
              </a:rPr>
              <a:t>str</a:t>
            </a:r>
            <a:r>
              <a:rPr lang="en-US" altLang="en-US" dirty="0"/>
              <a:t> in memory and null-terminate it</a:t>
            </a:r>
          </a:p>
          <a:p>
            <a:pPr lvl="1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>
                <a:latin typeface="Courier New" charset="0"/>
              </a:rPr>
              <a:t>.word w1…</a:t>
            </a:r>
            <a:r>
              <a:rPr lang="en-US" altLang="en-US" dirty="0" err="1">
                <a:latin typeface="Courier New" charset="0"/>
              </a:rPr>
              <a:t>wn</a:t>
            </a:r>
            <a:r>
              <a:rPr lang="en-US" altLang="en-US" dirty="0"/>
              <a:t>: Store the </a:t>
            </a:r>
            <a:r>
              <a:rPr lang="en-US" altLang="en-US" i="1" dirty="0" err="1"/>
              <a:t>n</a:t>
            </a:r>
            <a:r>
              <a:rPr lang="en-US" altLang="en-US" dirty="0"/>
              <a:t> 32-bit quantities in successive memory words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Assembler Directives (p. B-5 to B-7)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Machine Language (1/3)</a:t>
            </a:r>
            <a:endParaRPr lang="en-US" dirty="0"/>
          </a:p>
        </p:txBody>
      </p:sp>
      <p:sp>
        <p:nvSpPr>
          <p:cNvPr id="2276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1625"/>
            <a:ext cx="8229600" cy="48387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Simple Case</a:t>
            </a:r>
          </a:p>
          <a:p>
            <a:pPr lvl="1"/>
            <a:r>
              <a:rPr lang="en-US" dirty="0" smtClean="0"/>
              <a:t>Arithmetic, Logical, Shifts, and so on.</a:t>
            </a:r>
          </a:p>
          <a:p>
            <a:pPr lvl="1"/>
            <a:r>
              <a:rPr lang="en-US" dirty="0" smtClean="0"/>
              <a:t>All necessary info is within the instruction already.</a:t>
            </a:r>
          </a:p>
          <a:p>
            <a:r>
              <a:rPr lang="en-US" dirty="0" smtClean="0"/>
              <a:t>What about Branches?</a:t>
            </a:r>
          </a:p>
          <a:p>
            <a:pPr lvl="1"/>
            <a:r>
              <a:rPr lang="en-US" dirty="0" smtClean="0"/>
              <a:t>PC-Relative</a:t>
            </a:r>
          </a:p>
          <a:p>
            <a:pPr lvl="1"/>
            <a:r>
              <a:rPr lang="en-US" dirty="0" smtClean="0"/>
              <a:t>So once </a:t>
            </a:r>
            <a:r>
              <a:rPr lang="en-US" dirty="0" err="1" smtClean="0"/>
              <a:t>pseudoinstructions</a:t>
            </a:r>
            <a:r>
              <a:rPr lang="en-US" dirty="0" smtClean="0"/>
              <a:t> </a:t>
            </a:r>
            <a:r>
              <a:rPr lang="en-US" dirty="0" smtClean="0"/>
              <a:t>are replaced by real ones, we know by how many instructions to branch.</a:t>
            </a:r>
          </a:p>
          <a:p>
            <a:r>
              <a:rPr lang="en-US" dirty="0" smtClean="0"/>
              <a:t>So these can be handled.</a:t>
            </a:r>
          </a:p>
          <a:p>
            <a:pPr lvl="1"/>
            <a:r>
              <a:rPr lang="en-US" dirty="0" smtClean="0"/>
              <a:t>Extra for experts: What about long branches?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581150"/>
            <a:ext cx="8077200" cy="44354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MIPS Machine Language Instruction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 smtClean="0"/>
              <a:t>Encode an instruction in 32 bits!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lnSpc>
                <a:spcPct val="85000"/>
              </a:lnSpc>
            </a:pPr>
            <a:r>
              <a:rPr lang="en-US" dirty="0" smtClean="0"/>
              <a:t>Reading an instruction </a:t>
            </a:r>
            <a:r>
              <a:rPr lang="en-US" dirty="0" smtClean="0"/>
              <a:t>starts </a:t>
            </a:r>
            <a:r>
              <a:rPr lang="en-US" dirty="0"/>
              <a:t>by </a:t>
            </a:r>
            <a:r>
              <a:rPr lang="en-US" dirty="0" smtClean="0"/>
              <a:t>decoding </a:t>
            </a:r>
            <a:r>
              <a:rPr lang="en-US" dirty="0" smtClean="0"/>
              <a:t>the </a:t>
            </a:r>
            <a:r>
              <a:rPr lang="en-US" b="1" dirty="0" err="1" smtClean="0">
                <a:latin typeface="Courier New" pitchFamily="24" charset="0"/>
              </a:rPr>
              <a:t>opcode</a:t>
            </a:r>
            <a:r>
              <a:rPr lang="en-US" b="1" dirty="0" smtClean="0"/>
              <a:t> </a:t>
            </a:r>
            <a:r>
              <a:rPr lang="en-US" dirty="0"/>
              <a:t>field</a:t>
            </a:r>
            <a:r>
              <a:rPr lang="en-US" dirty="0" smtClean="0"/>
              <a:t>.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J-Format – Coming up soon…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9550" y="2881311"/>
            <a:ext cx="8610600" cy="1495425"/>
            <a:chOff x="144" y="1161"/>
            <a:chExt cx="5424" cy="94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7805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opcode</a:t>
                  </a:r>
                  <a:endParaRPr lang="en-US" sz="2000"/>
                </a:p>
              </p:txBody>
            </p:sp>
            <p:sp>
              <p:nvSpPr>
                <p:cNvPr id="21780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rs</a:t>
                  </a:r>
                  <a:endParaRPr lang="en-US" sz="2000"/>
                </a:p>
              </p:txBody>
            </p:sp>
            <p:sp>
              <p:nvSpPr>
                <p:cNvPr id="217805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rt</a:t>
                  </a:r>
                  <a:endParaRPr lang="en-US" sz="2000"/>
                </a:p>
              </p:txBody>
            </p:sp>
            <p:sp>
              <p:nvSpPr>
                <p:cNvPr id="217805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780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7806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immediate</a:t>
                  </a:r>
                  <a:endParaRPr lang="en-US" sz="2000"/>
                </a:p>
              </p:txBody>
            </p:sp>
          </p:grpSp>
          <p:sp>
            <p:nvSpPr>
              <p:cNvPr id="217806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4"/>
              <a:chOff x="144" y="2409"/>
              <a:chExt cx="5424" cy="654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7807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 dirty="0" err="1">
                        <a:solidFill>
                          <a:schemeClr val="tx1"/>
                        </a:solidFill>
                        <a:latin typeface="Courier New" pitchFamily="24" charset="0"/>
                      </a:rPr>
                      <a:t>opcode</a:t>
                    </a:r>
                    <a:endParaRPr lang="en-US" sz="2000" dirty="0"/>
                  </a:p>
                </p:txBody>
              </p:sp>
              <p:sp>
                <p:nvSpPr>
                  <p:cNvPr id="217807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217807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217807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217807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217807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 dirty="0" err="1">
                        <a:solidFill>
                          <a:schemeClr val="tx1"/>
                        </a:solidFill>
                        <a:latin typeface="Courier New" pitchFamily="24" charset="0"/>
                      </a:rPr>
                      <a:t>shamt</a:t>
                    </a:r>
                    <a:endParaRPr lang="en-US" sz="2000" dirty="0"/>
                  </a:p>
                </p:txBody>
              </p:sp>
            </p:grpSp>
            <p:sp>
              <p:nvSpPr>
                <p:cNvPr id="2178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7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7808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54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18 VAG Rounded Bold   07390"/>
                  </a:rPr>
                  <a:t>R</a:t>
                </a:r>
                <a:endParaRPr lang="en-US" sz="2000" dirty="0">
                  <a:latin typeface="18 VAG Rounded Bold   07390"/>
                </a:endParaRPr>
              </a:p>
            </p:txBody>
          </p:sp>
          <p:sp>
            <p:nvSpPr>
              <p:cNvPr id="217808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1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18 VAG Rounded Bold   07390"/>
                  </a:rPr>
                  <a:t>I</a:t>
                </a:r>
              </a:p>
            </p:txBody>
          </p:sp>
        </p:grpSp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Producing Machine Language (2/3)</a:t>
            </a:r>
            <a:endParaRPr lang="en-US"/>
          </a:p>
        </p:txBody>
      </p:sp>
      <p:sp>
        <p:nvSpPr>
          <p:cNvPr id="2277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“Forward Reference” problem</a:t>
            </a:r>
          </a:p>
          <a:p>
            <a:pPr lvl="1"/>
            <a:r>
              <a:rPr lang="en-US" dirty="0" smtClean="0"/>
              <a:t>Branch instructions can refer to labels that are “forward” in the program: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Solved </a:t>
            </a:r>
            <a:r>
              <a:rPr lang="en-US" dirty="0" smtClean="0"/>
              <a:t>by taking 2 passes over the program. </a:t>
            </a:r>
          </a:p>
          <a:p>
            <a:pPr lvl="2"/>
            <a:r>
              <a:rPr lang="en-US" dirty="0" smtClean="0"/>
              <a:t>First pass remembers position of labels</a:t>
            </a:r>
          </a:p>
          <a:p>
            <a:pPr lvl="2"/>
            <a:r>
              <a:rPr lang="en-US" dirty="0" smtClean="0"/>
              <a:t>Second pass uses label positions to generate code </a:t>
            </a:r>
            <a:endParaRPr lang="en-US" dirty="0"/>
          </a:p>
        </p:txBody>
      </p:sp>
      <p:sp>
        <p:nvSpPr>
          <p:cNvPr id="2277380" name="Rectangle 4"/>
          <p:cNvSpPr>
            <a:spLocks noChangeArrowheads="1"/>
          </p:cNvSpPr>
          <p:nvPr/>
        </p:nvSpPr>
        <p:spPr bwMode="auto">
          <a:xfrm>
            <a:off x="1095375" y="2847975"/>
            <a:ext cx="7848600" cy="17748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 or  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v0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 $0</a:t>
            </a:r>
            <a:b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L1: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slt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t0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 $a1</a:t>
            </a:r>
            <a:b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beq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t0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 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  <a:ea typeface="ＭＳ Ｐゴシック" pitchFamily="-65" charset="-128"/>
              </a:rPr>
              <a:t>L2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addi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a1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a1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-1</a:t>
            </a:r>
            <a:b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j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L1</a:t>
            </a:r>
            <a:b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  <a:ea typeface="ＭＳ Ｐゴシック" pitchFamily="-65" charset="-128"/>
              </a:rPr>
              <a:t>L2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: add 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t1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a0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a1</a:t>
            </a:r>
            <a:endParaRPr lang="en-US" sz="2400" b="1" dirty="0">
              <a:solidFill>
                <a:schemeClr val="tx2"/>
              </a:solidFill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Machine Language (3/3)</a:t>
            </a:r>
            <a:endParaRPr lang="en-US" dirty="0"/>
          </a:p>
        </p:txBody>
      </p:sp>
      <p:sp>
        <p:nvSpPr>
          <p:cNvPr id="2278403" name="Rectangle 3"/>
          <p:cNvSpPr>
            <a:spLocks noGrp="1" noChangeArrowheads="1"/>
          </p:cNvSpPr>
          <p:nvPr>
            <p:ph idx="1"/>
          </p:nvPr>
        </p:nvSpPr>
        <p:spPr>
          <a:xfrm>
            <a:off x="447675" y="1481137"/>
            <a:ext cx="7848600" cy="53768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about jumps (</a:t>
            </a:r>
            <a:r>
              <a:rPr lang="en-US" b="1" dirty="0" err="1">
                <a:latin typeface="Courier New" pitchFamily="-65" charset="0"/>
              </a:rPr>
              <a:t>j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jal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Jumps require </a:t>
            </a:r>
            <a:r>
              <a:rPr lang="en-US" dirty="0">
                <a:solidFill>
                  <a:schemeClr val="accent1"/>
                </a:solidFill>
              </a:rPr>
              <a:t>absolute address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So, forward or not, still can’t generate machine instruction without knowing the position of instructions in memory.</a:t>
            </a:r>
          </a:p>
          <a:p>
            <a:r>
              <a:rPr lang="en-US" dirty="0"/>
              <a:t>What about references to data?</a:t>
            </a:r>
          </a:p>
          <a:p>
            <a:pPr lvl="1"/>
            <a:r>
              <a:rPr lang="en-US" b="1" dirty="0">
                <a:latin typeface="Courier New" pitchFamily="-65" charset="0"/>
              </a:rPr>
              <a:t>la</a:t>
            </a:r>
            <a:r>
              <a:rPr lang="en-US" dirty="0"/>
              <a:t> gets broken up into </a:t>
            </a:r>
            <a:r>
              <a:rPr lang="en-US" b="1" dirty="0" err="1">
                <a:latin typeface="Courier New" pitchFamily="-65" charset="0"/>
              </a:rPr>
              <a:t>lui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ori</a:t>
            </a:r>
            <a:endParaRPr lang="en-US" b="1" dirty="0">
              <a:latin typeface="Courier New" pitchFamily="-65" charset="0"/>
            </a:endParaRPr>
          </a:p>
          <a:p>
            <a:pPr lvl="1"/>
            <a:r>
              <a:rPr lang="en-US" dirty="0"/>
              <a:t>These will require the full 32-bit address of the data.</a:t>
            </a:r>
          </a:p>
          <a:p>
            <a:r>
              <a:rPr lang="en-US" dirty="0"/>
              <a:t>These can’t be determined yet, so we create two tables…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Symbol Table</a:t>
            </a:r>
            <a:endParaRPr lang="en-US"/>
          </a:p>
        </p:txBody>
      </p:sp>
      <p:sp>
        <p:nvSpPr>
          <p:cNvPr id="2279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“items” in this file that may be used by other files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are they?</a:t>
            </a:r>
          </a:p>
          <a:p>
            <a:pPr lvl="1"/>
            <a:r>
              <a:rPr lang="en-US" dirty="0" smtClean="0"/>
              <a:t>Labels: function calling</a:t>
            </a:r>
          </a:p>
          <a:p>
            <a:pPr lvl="1"/>
            <a:r>
              <a:rPr lang="en-US" dirty="0" smtClean="0"/>
              <a:t>Data: anything in the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.data</a:t>
            </a:r>
            <a:r>
              <a:rPr lang="en-US" dirty="0" smtClean="0"/>
              <a:t> section; variables which may be accessed across 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Relocation Table</a:t>
            </a:r>
            <a:endParaRPr lang="en-US" dirty="0"/>
          </a:p>
        </p:txBody>
      </p:sp>
      <p:sp>
        <p:nvSpPr>
          <p:cNvPr id="2280451" name="Rectangle 3"/>
          <p:cNvSpPr>
            <a:spLocks noGrp="1" noChangeArrowheads="1"/>
          </p:cNvSpPr>
          <p:nvPr>
            <p:ph idx="1"/>
          </p:nvPr>
        </p:nvSpPr>
        <p:spPr>
          <a:xfrm>
            <a:off x="476250" y="1666875"/>
            <a:ext cx="7848600" cy="4286250"/>
          </a:xfrm>
        </p:spPr>
        <p:txBody>
          <a:bodyPr>
            <a:normAutofit/>
          </a:bodyPr>
          <a:lstStyle/>
          <a:p>
            <a:r>
              <a:rPr lang="en-US" dirty="0"/>
              <a:t>List of “items” this file needs the address </a:t>
            </a:r>
            <a:r>
              <a:rPr lang="en-US" dirty="0" smtClean="0"/>
              <a:t>of later.</a:t>
            </a:r>
            <a:endParaRPr lang="en-US" dirty="0"/>
          </a:p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Any label jumped to: </a:t>
            </a:r>
            <a:r>
              <a:rPr lang="en-US" b="1" dirty="0" err="1">
                <a:latin typeface="Courier New" pitchFamily="-65" charset="0"/>
              </a:rPr>
              <a:t>j</a:t>
            </a:r>
            <a:r>
              <a:rPr lang="en-US" dirty="0"/>
              <a:t> or </a:t>
            </a:r>
            <a:r>
              <a:rPr lang="en-US" b="1" dirty="0" err="1">
                <a:latin typeface="Courier New" pitchFamily="-65" charset="0"/>
              </a:rPr>
              <a:t>jal</a:t>
            </a:r>
            <a:endParaRPr lang="en-US" b="1" dirty="0">
              <a:latin typeface="Courier New" pitchFamily="-65" charset="0"/>
            </a:endParaRPr>
          </a:p>
          <a:p>
            <a:pPr lvl="2"/>
            <a:r>
              <a:rPr lang="en-US" dirty="0"/>
              <a:t>internal</a:t>
            </a:r>
          </a:p>
          <a:p>
            <a:pPr lvl="2"/>
            <a:r>
              <a:rPr lang="en-US" dirty="0"/>
              <a:t>external (including lib files)</a:t>
            </a:r>
          </a:p>
          <a:p>
            <a:pPr lvl="1"/>
            <a:r>
              <a:rPr lang="en-US" dirty="0"/>
              <a:t>Any piece of </a:t>
            </a:r>
            <a:r>
              <a:rPr lang="en-US" dirty="0" smtClean="0"/>
              <a:t>data that references an address</a:t>
            </a:r>
          </a:p>
          <a:p>
            <a:pPr lvl="2"/>
            <a:r>
              <a:rPr lang="en-US" dirty="0"/>
              <a:t>such as the </a:t>
            </a:r>
            <a:r>
              <a:rPr lang="en-US" b="1" dirty="0">
                <a:latin typeface="Courier New" pitchFamily="-65" charset="0"/>
              </a:rPr>
              <a:t>la</a:t>
            </a:r>
            <a:r>
              <a:rPr lang="en-US" dirty="0"/>
              <a:t> instruction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7675" y="169863"/>
            <a:ext cx="8229600" cy="1143000"/>
          </a:xfrm>
        </p:spPr>
        <p:txBody>
          <a:bodyPr/>
          <a:lstStyle/>
          <a:p>
            <a:r>
              <a:rPr lang="en-US" dirty="0" smtClean="0"/>
              <a:t>Object File Format</a:t>
            </a:r>
            <a:endParaRPr lang="en-US" dirty="0"/>
          </a:p>
        </p:txBody>
      </p:sp>
      <p:sp>
        <p:nvSpPr>
          <p:cNvPr id="2281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153400" cy="5626100"/>
          </a:xfrm>
        </p:spPr>
        <p:txBody>
          <a:bodyPr/>
          <a:lstStyle/>
          <a:p>
            <a:r>
              <a:rPr lang="en-US" sz="2800" u="sng" dirty="0">
                <a:solidFill>
                  <a:schemeClr val="accent1"/>
                </a:solidFill>
              </a:rPr>
              <a:t>object file header</a:t>
            </a:r>
            <a:r>
              <a:rPr lang="en-US" sz="2800" dirty="0"/>
              <a:t>: size and position of the other pieces of the object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text segment</a:t>
            </a:r>
            <a:r>
              <a:rPr lang="en-US" sz="2800" dirty="0"/>
              <a:t>: the machine code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data segment</a:t>
            </a:r>
            <a:r>
              <a:rPr lang="en-US" sz="2800" dirty="0"/>
              <a:t>: binary representation of the data in the source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relocation information</a:t>
            </a:r>
            <a:r>
              <a:rPr lang="en-US" sz="2800" dirty="0"/>
              <a:t>: identifies lines of code that need to be “handled”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symbol table</a:t>
            </a:r>
            <a:r>
              <a:rPr lang="en-US" sz="2800" dirty="0"/>
              <a:t>: list of this file’s labels and data that can be referenced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debugging information</a:t>
            </a:r>
          </a:p>
          <a:p>
            <a:r>
              <a:rPr lang="en-US" sz="2800" dirty="0"/>
              <a:t>A standard format is ELF (except </a:t>
            </a:r>
            <a:r>
              <a:rPr lang="en-US" sz="2800" dirty="0" smtClean="0"/>
              <a:t>MS, Apple)</a:t>
            </a:r>
            <a:br>
              <a:rPr lang="en-US" sz="2800" dirty="0" smtClean="0"/>
            </a:br>
            <a:r>
              <a:rPr lang="en-US" sz="1800" b="1" dirty="0" smtClean="0">
                <a:latin typeface="Courier New"/>
                <a:cs typeface="Courier New"/>
              </a:rPr>
              <a:t>http</a:t>
            </a:r>
            <a:r>
              <a:rPr lang="en-US" sz="1800" b="1" dirty="0">
                <a:latin typeface="Courier New"/>
                <a:cs typeface="Courier New"/>
              </a:rPr>
              <a:t>://</a:t>
            </a:r>
            <a:r>
              <a:rPr lang="en-US" sz="1800" b="1" dirty="0" err="1">
                <a:latin typeface="Courier New"/>
                <a:cs typeface="Courier New"/>
              </a:rPr>
              <a:t>www.skyfree.org/linux/references/ELF_Format.pdf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 and J Instruction Formats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Assembler</a:t>
            </a:r>
          </a:p>
          <a:p>
            <a:r>
              <a:rPr lang="en-US" b="1" dirty="0" smtClean="0"/>
              <a:t>Break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Linking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BD57-B9E3-3C45-B158-56D2993E300D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 and J Instruction Formats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Assembler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Break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Linking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BD57-B9E3-3C45-B158-56D2993E300D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Separate Compilation and Assembly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98800"/>
          </a:xfrm>
        </p:spPr>
        <p:txBody>
          <a:bodyPr/>
          <a:lstStyle/>
          <a:p>
            <a:r>
              <a:rPr lang="en-US" dirty="0" smtClean="0"/>
              <a:t>No need to compile all code at once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to put </a:t>
            </a:r>
            <a:r>
              <a:rPr lang="en-US" dirty="0" smtClean="0"/>
              <a:t>pieces together?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047066" y="6492875"/>
            <a:ext cx="2133600" cy="365125"/>
          </a:xfrm>
        </p:spPr>
        <p:txBody>
          <a:bodyPr/>
          <a:lstStyle/>
          <a:p>
            <a:r>
              <a:rPr lang="en-US" dirty="0" smtClean="0"/>
              <a:t>Summer 2011 -- Lecture #9</a:t>
            </a:r>
            <a:endParaRPr lang="en-AU" dirty="0"/>
          </a:p>
        </p:txBody>
      </p:sp>
      <p:sp>
        <p:nvSpPr>
          <p:cNvPr id="186377" name="Text Box 9"/>
          <p:cNvSpPr txBox="1">
            <a:spLocks noChangeArrowheads="1"/>
          </p:cNvSpPr>
          <p:nvPr/>
        </p:nvSpPr>
        <p:spPr bwMode="auto">
          <a:xfrm>
            <a:off x="395288" y="5707063"/>
            <a:ext cx="83534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FIGURE B.1.1 The process that produces an executable file.</a:t>
            </a:r>
            <a:r>
              <a:rPr lang="en-US" sz="1200" dirty="0"/>
              <a:t> An assembler translates a file of assembly language into an object file, which is linked with other files and libraries into an executable file. Copyright © 2009 Elsevier, Inc. All rights reserved.</a:t>
            </a:r>
          </a:p>
        </p:txBody>
      </p:sp>
      <p:pic>
        <p:nvPicPr>
          <p:cNvPr id="186378" name="Picture 10" descr="App-b-01-01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3395663"/>
            <a:ext cx="6561137" cy="2286000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1185333" y="6492875"/>
            <a:ext cx="2133600" cy="365125"/>
          </a:xfrm>
        </p:spPr>
        <p:txBody>
          <a:bodyPr/>
          <a:lstStyle/>
          <a:p>
            <a:fld id="{C3B323E5-F262-814B-957F-BE299791C491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72100" y="3990975"/>
            <a:ext cx="1333500" cy="1038225"/>
          </a:xfrm>
          <a:prstGeom prst="rect">
            <a:avLst/>
          </a:prstGeom>
          <a:noFill/>
          <a:ln w="508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Stitches Files Together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AU" dirty="0"/>
          </a:p>
        </p:txBody>
      </p:sp>
      <p:sp>
        <p:nvSpPr>
          <p:cNvPr id="460802" name="Text Box 2"/>
          <p:cNvSpPr txBox="1">
            <a:spLocks noChangeArrowheads="1"/>
          </p:cNvSpPr>
          <p:nvPr/>
        </p:nvSpPr>
        <p:spPr bwMode="auto">
          <a:xfrm>
            <a:off x="382588" y="5834063"/>
            <a:ext cx="8353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FIGURE B.3.1 The linker searches a collection of object </a:t>
            </a:r>
            <a:r>
              <a:rPr lang="en-US" sz="1200" b="1" dirty="0" smtClean="0"/>
              <a:t>files </a:t>
            </a:r>
            <a:r>
              <a:rPr lang="en-US" sz="1200" b="1" dirty="0"/>
              <a:t>and program libraries to find nonlocal routines used in a program, combines them into a single executable file, and resolves references between routines in different files.</a:t>
            </a:r>
            <a:r>
              <a:rPr lang="en-US" sz="1200" dirty="0"/>
              <a:t> Copyright © 2009 Elsevier, Inc. All rights reserved.</a:t>
            </a:r>
          </a:p>
        </p:txBody>
      </p:sp>
      <p:pic>
        <p:nvPicPr>
          <p:cNvPr id="460804" name="Picture 4" descr="App-b-03-01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" y="1371600"/>
            <a:ext cx="6840537" cy="4430713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88E4-9316-9749-914E-0FD6AD4800D5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81867" y="6288617"/>
            <a:ext cx="2133600" cy="365125"/>
          </a:xfrm>
        </p:spPr>
        <p:txBody>
          <a:bodyPr/>
          <a:lstStyle/>
          <a:p>
            <a:r>
              <a:rPr lang="en-US" dirty="0" smtClean="0"/>
              <a:t>Summer 2011 -- Lecture #9</a:t>
            </a:r>
            <a:endParaRPr lang="en-AU" dirty="0"/>
          </a:p>
        </p:txBody>
      </p:sp>
      <p:sp>
        <p:nvSpPr>
          <p:cNvPr id="343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 Object Modules</a:t>
            </a:r>
            <a:endParaRPr lang="en-AU"/>
          </a:p>
        </p:txBody>
      </p:sp>
      <p:sp>
        <p:nvSpPr>
          <p:cNvPr id="3430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Produces an executable image</a:t>
            </a:r>
          </a:p>
          <a:p>
            <a:pPr lvl="1"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1.</a:t>
            </a:r>
            <a:r>
              <a:rPr lang="en-US" dirty="0"/>
              <a:t>	Merges segments</a:t>
            </a:r>
          </a:p>
          <a:p>
            <a:pPr lvl="1"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2.</a:t>
            </a:r>
            <a:r>
              <a:rPr lang="en-US" dirty="0"/>
              <a:t>	Resolve labels (determine their addresses)</a:t>
            </a:r>
          </a:p>
          <a:p>
            <a:pPr lvl="1">
              <a:buFont typeface="Wingdings" charset="2"/>
              <a:buNone/>
            </a:pPr>
            <a:r>
              <a:rPr lang="en-US" dirty="0">
                <a:solidFill>
                  <a:schemeClr val="hlink"/>
                </a:solidFill>
              </a:rPr>
              <a:t>3.</a:t>
            </a:r>
            <a:r>
              <a:rPr lang="en-US" dirty="0"/>
              <a:t>	Patch location-dependent and external refs</a:t>
            </a:r>
            <a:endParaRPr lang="en-US" dirty="0" smtClean="0"/>
          </a:p>
          <a:p>
            <a:r>
              <a:rPr lang="en-US" dirty="0" smtClean="0"/>
              <a:t>Often a slower than compiling </a:t>
            </a:r>
          </a:p>
          <a:p>
            <a:pPr lvl="1"/>
            <a:r>
              <a:rPr lang="en-US" dirty="0" smtClean="0"/>
              <a:t>all the machine code files must be read into memory and linked together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999" y="6492875"/>
            <a:ext cx="2133600" cy="365125"/>
          </a:xfrm>
        </p:spPr>
        <p:txBody>
          <a:bodyPr/>
          <a:lstStyle/>
          <a:p>
            <a:fld id="{AA927017-1DB1-E143-BBA3-CC19F75B767B}" type="datetime1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Transfer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data transfer instructions (</a:t>
            </a:r>
            <a:r>
              <a:rPr lang="en-US" sz="2400" dirty="0" err="1" smtClean="0"/>
              <a:t>lw,sw,lb,sb,etc</a:t>
            </a:r>
            <a:r>
              <a:rPr lang="en-US" sz="2400" dirty="0" smtClean="0"/>
              <a:t>.) specify two registers and a constant (the offset).</a:t>
            </a:r>
          </a:p>
          <a:p>
            <a:r>
              <a:rPr lang="en-US" sz="2400" dirty="0" smtClean="0"/>
              <a:t>Represented with I-Format</a:t>
            </a:r>
          </a:p>
          <a:p>
            <a:r>
              <a:rPr lang="en-US" sz="2400" dirty="0" smtClean="0"/>
              <a:t>Example: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				lw $t0 -4($t1)</a:t>
            </a:r>
          </a:p>
          <a:p>
            <a:pPr>
              <a:buNone/>
            </a:pPr>
            <a:r>
              <a:rPr lang="en-US" sz="2400" dirty="0" smtClean="0">
                <a:latin typeface="+mj-lt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opcode</a:t>
            </a:r>
            <a:r>
              <a:rPr lang="en-US" sz="2400" dirty="0" smtClean="0">
                <a:latin typeface="+mj-lt"/>
                <a:cs typeface="Courier New" pitchFamily="49" charset="0"/>
              </a:rPr>
              <a:t> = 35 =&gt; 100011</a:t>
            </a:r>
          </a:p>
          <a:p>
            <a:pPr>
              <a:buNone/>
            </a:pPr>
            <a:r>
              <a:rPr lang="en-US" sz="2400" dirty="0" smtClean="0">
                <a:latin typeface="+mj-lt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rs</a:t>
            </a:r>
            <a:r>
              <a:rPr lang="en-US" sz="2400" dirty="0" smtClean="0">
                <a:latin typeface="+mj-lt"/>
                <a:cs typeface="Courier New" pitchFamily="49" charset="0"/>
              </a:rPr>
              <a:t> = 9 ($t1) =&gt; 01001</a:t>
            </a:r>
          </a:p>
          <a:p>
            <a:pPr>
              <a:buNone/>
            </a:pPr>
            <a:r>
              <a:rPr lang="en-US" sz="2400" dirty="0" smtClean="0">
                <a:latin typeface="+mj-lt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rt</a:t>
            </a:r>
            <a:r>
              <a:rPr lang="en-US" sz="2400" dirty="0" smtClean="0">
                <a:latin typeface="+mj-lt"/>
                <a:cs typeface="Courier New" pitchFamily="49" charset="0"/>
              </a:rPr>
              <a:t> = 8 ($t0) =&gt; 01000</a:t>
            </a:r>
          </a:p>
          <a:p>
            <a:pPr>
              <a:buNone/>
            </a:pPr>
            <a:r>
              <a:rPr lang="en-US" sz="2400" dirty="0" smtClean="0">
                <a:latin typeface="+mj-lt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imm</a:t>
            </a:r>
            <a:r>
              <a:rPr lang="en-US" sz="2400" dirty="0" smtClean="0">
                <a:latin typeface="+mj-lt"/>
                <a:cs typeface="Courier New" pitchFamily="49" charset="0"/>
              </a:rPr>
              <a:t> = -4 =&gt; 1111111111111100</a:t>
            </a:r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717-E44D-4940-8977-B0222BD6ED0F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2011 --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7" name="Group 20"/>
          <p:cNvGrpSpPr>
            <a:grpSpLocks/>
          </p:cNvGrpSpPr>
          <p:nvPr/>
        </p:nvGrpSpPr>
        <p:grpSpPr bwMode="auto">
          <a:xfrm>
            <a:off x="619125" y="5676900"/>
            <a:ext cx="8153400" cy="976313"/>
            <a:chOff x="432" y="3120"/>
            <a:chExt cx="5136" cy="615"/>
          </a:xfrm>
        </p:grpSpPr>
        <p:grpSp>
          <p:nvGrpSpPr>
            <p:cNvPr id="58" name="Group 21"/>
            <p:cNvGrpSpPr>
              <a:grpSpLocks/>
            </p:cNvGrpSpPr>
            <p:nvPr/>
          </p:nvGrpSpPr>
          <p:grpSpPr bwMode="auto">
            <a:xfrm>
              <a:off x="496" y="3120"/>
              <a:ext cx="4867" cy="330"/>
              <a:chOff x="284" y="2496"/>
              <a:chExt cx="4867" cy="330"/>
            </a:xfrm>
          </p:grpSpPr>
          <p:sp>
            <p:nvSpPr>
              <p:cNvPr id="67" name="Text Box 22"/>
              <p:cNvSpPr txBox="1">
                <a:spLocks noChangeArrowheads="1"/>
              </p:cNvSpPr>
              <p:nvPr/>
            </p:nvSpPr>
            <p:spPr bwMode="auto">
              <a:xfrm>
                <a:off x="284" y="2496"/>
                <a:ext cx="928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  <a:latin typeface="Courier New" pitchFamily="-65" charset="0"/>
                  </a:rPr>
                  <a:t>100011</a:t>
                </a:r>
                <a:endParaRPr lang="en-US" sz="2000" dirty="0"/>
              </a:p>
            </p:txBody>
          </p:sp>
          <p:sp>
            <p:nvSpPr>
              <p:cNvPr id="68" name="Text Box 23"/>
              <p:cNvSpPr txBox="1">
                <a:spLocks noChangeArrowheads="1"/>
              </p:cNvSpPr>
              <p:nvPr/>
            </p:nvSpPr>
            <p:spPr bwMode="auto">
              <a:xfrm>
                <a:off x="1217" y="2496"/>
                <a:ext cx="793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  <a:latin typeface="Courier New" pitchFamily="-65" charset="0"/>
                  </a:rPr>
                  <a:t>01001</a:t>
                </a:r>
                <a:endParaRPr lang="en-US" sz="2000" dirty="0"/>
              </a:p>
            </p:txBody>
          </p:sp>
          <p:sp>
            <p:nvSpPr>
              <p:cNvPr id="69" name="Text Box 24"/>
              <p:cNvSpPr txBox="1">
                <a:spLocks noChangeArrowheads="1"/>
              </p:cNvSpPr>
              <p:nvPr/>
            </p:nvSpPr>
            <p:spPr bwMode="auto">
              <a:xfrm>
                <a:off x="2016" y="2496"/>
                <a:ext cx="793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  <a:latin typeface="Courier New" pitchFamily="-65" charset="0"/>
                  </a:rPr>
                  <a:t>01000</a:t>
                </a:r>
                <a:endParaRPr lang="en-US" sz="2000" dirty="0"/>
              </a:p>
            </p:txBody>
          </p:sp>
          <p:sp>
            <p:nvSpPr>
              <p:cNvPr id="70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71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72" name="Text Box 27"/>
              <p:cNvSpPr txBox="1">
                <a:spLocks noChangeArrowheads="1"/>
              </p:cNvSpPr>
              <p:nvPr/>
            </p:nvSpPr>
            <p:spPr bwMode="auto">
              <a:xfrm>
                <a:off x="2870" y="2496"/>
                <a:ext cx="2281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  <a:latin typeface="Courier New" pitchFamily="-65" charset="0"/>
                  </a:rPr>
                  <a:t>1111111111111100</a:t>
                </a:r>
                <a:endParaRPr lang="en-US" sz="2000" dirty="0"/>
              </a:p>
            </p:txBody>
          </p:sp>
        </p:grpSp>
        <p:sp>
          <p:nvSpPr>
            <p:cNvPr id="59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64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65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66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“And in Conclusion, 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Everything is a (binary) number in a computer</a:t>
            </a:r>
          </a:p>
          <a:p>
            <a:pPr lvl="1"/>
            <a:r>
              <a:rPr lang="en-US" dirty="0" smtClean="0"/>
              <a:t>Instructions </a:t>
            </a:r>
            <a:r>
              <a:rPr lang="en-US" dirty="0" smtClean="0"/>
              <a:t>are data</a:t>
            </a:r>
            <a:r>
              <a:rPr lang="en-US" dirty="0" smtClean="0"/>
              <a:t>; stored program concept</a:t>
            </a:r>
          </a:p>
          <a:p>
            <a:pPr lvl="1"/>
            <a:r>
              <a:rPr lang="en-US" dirty="0" smtClean="0"/>
              <a:t>Different addressing schemes are needed due to the limitations of the I-Format and J-Format</a:t>
            </a:r>
            <a:endParaRPr lang="en-US" dirty="0" smtClean="0"/>
          </a:p>
          <a:p>
            <a:r>
              <a:rPr lang="en-US" dirty="0" smtClean="0"/>
              <a:t>Assemblers </a:t>
            </a:r>
            <a:r>
              <a:rPr lang="en-US" dirty="0" smtClean="0"/>
              <a:t>support </a:t>
            </a:r>
            <a:r>
              <a:rPr lang="en-US" dirty="0" err="1" smtClean="0"/>
              <a:t>pseudoinstructions</a:t>
            </a:r>
            <a:r>
              <a:rPr lang="en-US" dirty="0" smtClean="0"/>
              <a:t> for the assembly language programmer, keep track of labels and data locations for linker.</a:t>
            </a:r>
            <a:endParaRPr lang="en-US" dirty="0" smtClean="0"/>
          </a:p>
          <a:p>
            <a:r>
              <a:rPr lang="en-US" dirty="0" smtClean="0"/>
              <a:t>Linkers </a:t>
            </a:r>
            <a:r>
              <a:rPr lang="en-US" dirty="0" smtClean="0"/>
              <a:t>allow separate </a:t>
            </a:r>
            <a:r>
              <a:rPr lang="en-US" dirty="0" smtClean="0"/>
              <a:t>compilation and assembly of modules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8EDD-DCFD-3B42-AD9D-4B819668C243}" type="datetime1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18 VAG Rounded Bold   07390" charset="0"/>
                <a:ea typeface="ＭＳ Ｐゴシック" pitchFamily="34" charset="-128"/>
              </a:rPr>
              <a:t>Bonus slides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255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18 VAG Rounded Thin   55390" charset="0"/>
                <a:ea typeface="ＭＳ Ｐゴシック" pitchFamily="34" charset="-128"/>
              </a:rPr>
              <a:t>These are extra slides that used to be included in lecture notes, but have been moved to this, the “bonus” area to serve as a supplement.</a:t>
            </a:r>
          </a:p>
          <a:p>
            <a:pPr eaLnBrk="1" hangingPunct="1"/>
            <a:r>
              <a:rPr lang="en-US" dirty="0" smtClean="0">
                <a:latin typeface="18 VAG Rounded Thin   55390" charset="0"/>
                <a:ea typeface="ＭＳ Ｐゴシック" pitchFamily="34" charset="-128"/>
              </a:rPr>
              <a:t>The slides will appear in the order they would have in the normal presentation</a:t>
            </a:r>
          </a:p>
        </p:txBody>
      </p:sp>
      <p:sp>
        <p:nvSpPr>
          <p:cNvPr id="81924" name="WordArt 4"/>
          <p:cNvSpPr>
            <a:spLocks noChangeArrowheads="1" noChangeShapeType="1" noTextEdit="1"/>
          </p:cNvSpPr>
          <p:nvPr/>
        </p:nvSpPr>
        <p:spPr bwMode="auto">
          <a:xfrm>
            <a:off x="2438400" y="4581525"/>
            <a:ext cx="4267200" cy="2019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086600" cy="703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Disassembling </a:t>
            </a:r>
            <a:r>
              <a:rPr lang="en-US" dirty="0"/>
              <a:t>Example (1/7)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848600" cy="56007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18 VAG Rounded Thin   55390" charset="0"/>
                <a:ea typeface="ＭＳ Ｐゴシック" pitchFamily="34" charset="-128"/>
              </a:rPr>
              <a:t>Here </a:t>
            </a:r>
            <a:r>
              <a:rPr lang="en-US" dirty="0" smtClean="0">
                <a:latin typeface="18 VAG Rounded Thin   55390" charset="0"/>
                <a:ea typeface="ＭＳ Ｐゴシック" pitchFamily="34" charset="-128"/>
              </a:rPr>
              <a:t>are six machine language instructions in hexadecimal:</a:t>
            </a:r>
          </a:p>
          <a:p>
            <a:pPr eaLnBrk="1" hangingPunct="1">
              <a:lnSpc>
                <a:spcPct val="85000"/>
              </a:lnSpc>
              <a:spcBef>
                <a:spcPct val="75000"/>
              </a:spcBef>
              <a:buFont typeface="Times" charset="0"/>
              <a:buNone/>
            </a:pPr>
            <a:r>
              <a:rPr lang="en-US" sz="2800" dirty="0" smtClean="0">
                <a:latin typeface="Courier New" pitchFamily="49" charset="0"/>
                <a:ea typeface="ＭＳ Ｐゴシック" pitchFamily="34" charset="-128"/>
              </a:rPr>
              <a:t>		</a:t>
            </a:r>
            <a: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  <a:t>00001025</a:t>
            </a:r>
            <a:r>
              <a:rPr lang="en-US" sz="2800" b="1" baseline="-25000" dirty="0" smtClean="0">
                <a:latin typeface="Courier New" pitchFamily="49" charset="0"/>
                <a:ea typeface="ＭＳ Ｐゴシック" pitchFamily="34" charset="-128"/>
              </a:rPr>
              <a:t>hex</a:t>
            </a:r>
            <a: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  <a:t/>
            </a:r>
            <a:b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</a:br>
            <a: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  <a:t>	0005402A</a:t>
            </a:r>
            <a:r>
              <a:rPr lang="en-US" sz="2800" b="1" baseline="-25000" dirty="0" smtClean="0">
                <a:latin typeface="Courier New" pitchFamily="49" charset="0"/>
                <a:ea typeface="ＭＳ Ｐゴシック" pitchFamily="34" charset="-128"/>
              </a:rPr>
              <a:t>hex</a:t>
            </a:r>
            <a: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  <a:t/>
            </a:r>
            <a:b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</a:br>
            <a: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  <a:t>	11000003</a:t>
            </a:r>
            <a:r>
              <a:rPr lang="en-US" sz="2800" b="1" baseline="-25000" dirty="0" smtClean="0">
                <a:latin typeface="Courier New" pitchFamily="49" charset="0"/>
                <a:ea typeface="ＭＳ Ｐゴシック" pitchFamily="34" charset="-128"/>
              </a:rPr>
              <a:t>hex</a:t>
            </a:r>
            <a: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  <a:t/>
            </a:r>
            <a:b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</a:br>
            <a: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  <a:t>	00441020</a:t>
            </a:r>
            <a:r>
              <a:rPr lang="en-US" sz="2800" b="1" baseline="-25000" dirty="0" smtClean="0">
                <a:latin typeface="Courier New" pitchFamily="49" charset="0"/>
                <a:ea typeface="ＭＳ Ｐゴシック" pitchFamily="34" charset="-128"/>
              </a:rPr>
              <a:t>hex</a:t>
            </a:r>
            <a: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  <a:t/>
            </a:r>
            <a:b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</a:br>
            <a: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  <a:t>	20A5FFFF</a:t>
            </a:r>
            <a:r>
              <a:rPr lang="en-US" sz="2800" b="1" baseline="-25000" dirty="0" smtClean="0">
                <a:latin typeface="Courier New" pitchFamily="49" charset="0"/>
                <a:ea typeface="ＭＳ Ｐゴシック" pitchFamily="34" charset="-128"/>
              </a:rPr>
              <a:t>hex</a:t>
            </a:r>
            <a: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  <a:t> </a:t>
            </a:r>
            <a:b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</a:br>
            <a:r>
              <a:rPr lang="en-US" sz="2800" b="1" dirty="0" smtClean="0">
                <a:latin typeface="Courier New" pitchFamily="49" charset="0"/>
                <a:ea typeface="ＭＳ Ｐゴシック" pitchFamily="34" charset="-128"/>
              </a:rPr>
              <a:t>	08100001</a:t>
            </a:r>
            <a:r>
              <a:rPr lang="en-US" sz="2800" b="1" baseline="-25000" dirty="0" smtClean="0">
                <a:latin typeface="Courier New" pitchFamily="49" charset="0"/>
                <a:ea typeface="ＭＳ Ｐゴシック" pitchFamily="34" charset="-128"/>
              </a:rPr>
              <a:t>hex</a:t>
            </a:r>
            <a:endParaRPr lang="en-US" b="1" dirty="0" smtClean="0">
              <a:latin typeface="New Century Schlbk" charset="0"/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latin typeface="18 VAG Rounded Thin   55390" charset="0"/>
                <a:ea typeface="ＭＳ Ｐゴシック" pitchFamily="34" charset="-128"/>
              </a:rPr>
              <a:t>Let the first instruction be at address 4,194,304</a:t>
            </a:r>
            <a:r>
              <a:rPr lang="en-US" baseline="-25000" dirty="0" smtClean="0">
                <a:latin typeface="18 VAG Rounded Thin   55390" charset="0"/>
                <a:ea typeface="ＭＳ Ｐゴシック" pitchFamily="34" charset="-128"/>
              </a:rPr>
              <a:t>ten</a:t>
            </a:r>
            <a:r>
              <a:rPr lang="en-US" dirty="0" smtClean="0">
                <a:latin typeface="18 VAG Rounded Thin   55390" charset="0"/>
                <a:ea typeface="ＭＳ Ｐゴシック" pitchFamily="34" charset="-128"/>
              </a:rPr>
              <a:t> (0x00400000</a:t>
            </a:r>
            <a:r>
              <a:rPr lang="en-US" sz="2800" baseline="-25000" dirty="0" smtClean="0">
                <a:latin typeface="Courier New" pitchFamily="49" charset="0"/>
                <a:ea typeface="ＭＳ Ｐゴシック" pitchFamily="34" charset="-128"/>
              </a:rPr>
              <a:t>hex</a:t>
            </a:r>
            <a:r>
              <a:rPr lang="en-US" dirty="0" smtClean="0">
                <a:latin typeface="18 VAG Rounded Thin   55390" charset="0"/>
                <a:ea typeface="ＭＳ Ｐゴシック" pitchFamily="34" charset="-128"/>
              </a:rPr>
              <a:t>).</a:t>
            </a:r>
          </a:p>
          <a:p>
            <a:pPr eaLnBrk="1" hangingPunct="1"/>
            <a:r>
              <a:rPr lang="en-US" dirty="0" smtClean="0">
                <a:latin typeface="18 VAG Rounded Thin   55390" charset="0"/>
                <a:ea typeface="ＭＳ Ｐゴシック" pitchFamily="34" charset="-128"/>
              </a:rPr>
              <a:t>Next step: convert hex to binary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772400" cy="703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Disassembling </a:t>
            </a:r>
            <a:r>
              <a:rPr lang="en-US" dirty="0"/>
              <a:t>Example (2/7)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5105400"/>
            <a:ext cx="8077200" cy="1447800"/>
            <a:chOff x="144" y="1161"/>
            <a:chExt cx="5424" cy="97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7"/>
              <a:ext cx="5136" cy="637"/>
              <a:chOff x="432" y="3119"/>
              <a:chExt cx="5136" cy="637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77" y="3119"/>
                <a:ext cx="4672" cy="350"/>
                <a:chOff x="265" y="2495"/>
                <a:chExt cx="4672" cy="350"/>
              </a:xfrm>
            </p:grpSpPr>
            <p:sp>
              <p:nvSpPr>
                <p:cNvPr id="2666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5" y="2495"/>
                  <a:ext cx="973" cy="34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1</a:t>
                  </a:r>
                  <a:r>
                    <a:rPr lang="en-US" sz="2800" b="1">
                      <a:solidFill>
                        <a:schemeClr val="tx1"/>
                      </a:solidFill>
                    </a:rPr>
                    <a:t>, </a:t>
                  </a:r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4-62</a:t>
                  </a:r>
                  <a:endParaRPr lang="en-US" sz="2000"/>
                </a:p>
              </p:txBody>
            </p:sp>
            <p:sp>
              <p:nvSpPr>
                <p:cNvPr id="2666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06" y="2496"/>
                  <a:ext cx="411" cy="34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rs</a:t>
                  </a:r>
                  <a:endParaRPr lang="en-US" sz="2000"/>
                </a:p>
              </p:txBody>
            </p:sp>
            <p:sp>
              <p:nvSpPr>
                <p:cNvPr id="2666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07" y="2496"/>
                  <a:ext cx="410" cy="34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rt</a:t>
                  </a:r>
                  <a:endParaRPr lang="en-US" sz="2000"/>
                </a:p>
              </p:txBody>
            </p:sp>
            <p:sp>
              <p:nvSpPr>
                <p:cNvPr id="2666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49" y="2546"/>
                  <a:ext cx="124" cy="26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666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3" y="2546"/>
                  <a:ext cx="124" cy="26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666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03" y="2496"/>
                  <a:ext cx="1413" cy="34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immediate</a:t>
                  </a:r>
                  <a:endParaRPr lang="en-US" sz="2000"/>
                </a:p>
              </p:txBody>
            </p:sp>
          </p:grpSp>
          <p:sp>
            <p:nvSpPr>
              <p:cNvPr id="26653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4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5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6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7" name="Text Box 17"/>
              <p:cNvSpPr txBox="1">
                <a:spLocks noChangeArrowheads="1"/>
              </p:cNvSpPr>
              <p:nvPr/>
            </p:nvSpPr>
            <p:spPr bwMode="auto">
              <a:xfrm>
                <a:off x="524" y="3408"/>
                <a:ext cx="123" cy="3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658" name="Text Box 18"/>
              <p:cNvSpPr txBox="1">
                <a:spLocks noChangeArrowheads="1"/>
              </p:cNvSpPr>
              <p:nvPr/>
            </p:nvSpPr>
            <p:spPr bwMode="auto">
              <a:xfrm>
                <a:off x="1436" y="3408"/>
                <a:ext cx="124" cy="3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659" name="Text Box 19"/>
              <p:cNvSpPr txBox="1">
                <a:spLocks noChangeArrowheads="1"/>
              </p:cNvSpPr>
              <p:nvPr/>
            </p:nvSpPr>
            <p:spPr bwMode="auto">
              <a:xfrm>
                <a:off x="2204" y="3408"/>
                <a:ext cx="123" cy="3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660" name="Text Box 20"/>
              <p:cNvSpPr txBox="1">
                <a:spLocks noChangeArrowheads="1"/>
              </p:cNvSpPr>
              <p:nvPr/>
            </p:nvSpPr>
            <p:spPr bwMode="auto">
              <a:xfrm>
                <a:off x="3836" y="3408"/>
                <a:ext cx="123" cy="3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76"/>
              <a:chOff x="144" y="2409"/>
              <a:chExt cx="5424" cy="676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49"/>
                <a:chOff x="240" y="2496"/>
                <a:chExt cx="5136" cy="349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614" y="2496"/>
                  <a:ext cx="4683" cy="349"/>
                  <a:chOff x="614" y="2496"/>
                  <a:chExt cx="4683" cy="349"/>
                </a:xfrm>
              </p:grpSpPr>
              <p:sp>
                <p:nvSpPr>
                  <p:cNvPr id="26646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4" y="2496"/>
                    <a:ext cx="267" cy="3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49" charset="0"/>
                      </a:rPr>
                      <a:t>0</a:t>
                    </a:r>
                    <a:endParaRPr lang="en-US" sz="2000"/>
                  </a:p>
                </p:txBody>
              </p:sp>
              <p:sp>
                <p:nvSpPr>
                  <p:cNvPr id="26647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08" y="2496"/>
                    <a:ext cx="411" cy="3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49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26648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2496"/>
                    <a:ext cx="410" cy="3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49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26649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06" y="2496"/>
                    <a:ext cx="411" cy="3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49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26650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57" y="2496"/>
                    <a:ext cx="840" cy="3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49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26651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90" y="2496"/>
                    <a:ext cx="840" cy="3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49" charset="0"/>
                      </a:rPr>
                      <a:t>shamt</a:t>
                    </a:r>
                    <a:endParaRPr lang="en-US" sz="2000"/>
                  </a:p>
                </p:txBody>
              </p:sp>
            </p:grpSp>
            <p:sp>
              <p:nvSpPr>
                <p:cNvPr id="26640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41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42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43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44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45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6637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96" cy="3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R</a:t>
                </a:r>
                <a:endParaRPr lang="en-US" sz="2000"/>
              </a:p>
            </p:txBody>
          </p:sp>
          <p:sp>
            <p:nvSpPr>
              <p:cNvPr id="26638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190" cy="3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I</a:t>
                </a:r>
              </a:p>
            </p:txBody>
          </p:sp>
        </p:grpSp>
        <p:sp>
          <p:nvSpPr>
            <p:cNvPr id="26631" name="Rectangle 38"/>
            <p:cNvSpPr>
              <a:spLocks noChangeArrowheads="1"/>
            </p:cNvSpPr>
            <p:nvPr/>
          </p:nvSpPr>
          <p:spPr bwMode="auto">
            <a:xfrm>
              <a:off x="432" y="177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257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J</a:t>
              </a:r>
            </a:p>
          </p:txBody>
        </p:sp>
        <p:sp>
          <p:nvSpPr>
            <p:cNvPr id="26634" name="Text Box 41"/>
            <p:cNvSpPr txBox="1">
              <a:spLocks noChangeArrowheads="1"/>
            </p:cNvSpPr>
            <p:nvPr/>
          </p:nvSpPr>
          <p:spPr bwMode="auto">
            <a:xfrm>
              <a:off x="2256" y="1776"/>
              <a:ext cx="2130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49" charset="0"/>
                </a:rPr>
                <a:t>target address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6635" name="Text Box 42"/>
            <p:cNvSpPr txBox="1">
              <a:spLocks noChangeArrowheads="1"/>
            </p:cNvSpPr>
            <p:nvPr/>
          </p:nvSpPr>
          <p:spPr bwMode="auto">
            <a:xfrm>
              <a:off x="480" y="1784"/>
              <a:ext cx="781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49" charset="0"/>
                </a:rPr>
                <a:t>2</a:t>
              </a:r>
              <a:r>
                <a:rPr lang="en-US" sz="2800" b="1">
                  <a:solidFill>
                    <a:schemeClr val="tx1"/>
                  </a:solidFill>
                </a:rPr>
                <a:t> or </a:t>
              </a:r>
              <a:r>
                <a:rPr lang="en-US" sz="2800" b="1">
                  <a:solidFill>
                    <a:schemeClr val="tx1"/>
                  </a:solidFill>
                  <a:latin typeface="Courier New" pitchFamily="49" charset="0"/>
                </a:rPr>
                <a:t>3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2188"/>
            <a:ext cx="7848600" cy="5637212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800" smtClean="0">
                <a:latin typeface="18 VAG Rounded Thin   55390" charset="0"/>
                <a:ea typeface="ＭＳ Ｐゴシック" pitchFamily="34" charset="-128"/>
              </a:rPr>
              <a:t>The six machine language instructions in binary:</a:t>
            </a:r>
            <a:r>
              <a:rPr lang="en-US" sz="2400" smtClean="0">
                <a:latin typeface="Courier New" pitchFamily="49" charset="0"/>
                <a:ea typeface="ＭＳ Ｐゴシック" pitchFamily="34" charset="-128"/>
              </a:rPr>
              <a:t>	</a:t>
            </a:r>
          </a:p>
          <a:p>
            <a:pPr marL="508000" lvl="1" eaLnBrk="1" hangingPunct="1"/>
            <a:endParaRPr lang="en-US" sz="2000" smtClean="0">
              <a:latin typeface="Courier New" pitchFamily="49" charset="0"/>
              <a:ea typeface="ＭＳ Ｐゴシック" pitchFamily="34" charset="-128"/>
            </a:endParaRPr>
          </a:p>
          <a:p>
            <a:pPr eaLnBrk="1" hangingPunct="1">
              <a:lnSpc>
                <a:spcPct val="85000"/>
              </a:lnSpc>
              <a:buFont typeface="Times" charset="0"/>
              <a:buNone/>
            </a:pPr>
            <a:r>
              <a:rPr lang="en-US" sz="2400" smtClean="0">
                <a:latin typeface="Courier New" pitchFamily="49" charset="0"/>
                <a:ea typeface="ＭＳ Ｐゴシック" pitchFamily="34" charset="-128"/>
              </a:rPr>
              <a:t>  </a:t>
            </a: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00000000000000000001000000100101</a:t>
            </a:r>
            <a:b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00000000000001010100000000101010</a:t>
            </a:r>
            <a:b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00010001000000000000000000000011</a:t>
            </a:r>
            <a:b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00000000010001000001000000100000</a:t>
            </a:r>
            <a:b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00100000101001011111111111111111 </a:t>
            </a:r>
            <a:b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sz="2400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00001000000100000000000000000001</a:t>
            </a:r>
            <a:endParaRPr lang="en-US" sz="2800" b="1" smtClean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867400" cy="703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Disassembling </a:t>
            </a:r>
            <a:r>
              <a:rPr lang="en-US" dirty="0"/>
              <a:t>Example (3/7)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2188"/>
            <a:ext cx="7848600" cy="5637212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800" dirty="0" smtClean="0">
                <a:latin typeface="18 VAG Rounded Thin   55390" charset="0"/>
                <a:ea typeface="ＭＳ Ｐゴシック" pitchFamily="34" charset="-128"/>
              </a:rPr>
              <a:t>Select the </a:t>
            </a:r>
            <a:r>
              <a:rPr lang="en-US" sz="2800" dirty="0" err="1" smtClean="0">
                <a:latin typeface="18 VAG Rounded Thin   55390" charset="0"/>
                <a:ea typeface="ＭＳ Ｐゴシック" pitchFamily="34" charset="-128"/>
              </a:rPr>
              <a:t>opcode</a:t>
            </a:r>
            <a:r>
              <a:rPr lang="en-US" sz="2800" dirty="0" smtClean="0">
                <a:latin typeface="18 VAG Rounded Thin   55390" charset="0"/>
                <a:ea typeface="ＭＳ Ｐゴシック" pitchFamily="34" charset="-128"/>
              </a:rPr>
              <a:t> (first 6 bits) </a:t>
            </a:r>
            <a:br>
              <a:rPr lang="en-US" sz="2800" dirty="0" smtClean="0">
                <a:latin typeface="18 VAG Rounded Thin   55390" charset="0"/>
                <a:ea typeface="ＭＳ Ｐゴシック" pitchFamily="34" charset="-128"/>
              </a:rPr>
            </a:br>
            <a:r>
              <a:rPr lang="en-US" sz="2800" dirty="0" smtClean="0">
                <a:latin typeface="18 VAG Rounded Thin   55390" charset="0"/>
                <a:ea typeface="ＭＳ Ｐゴシック" pitchFamily="34" charset="-128"/>
              </a:rPr>
              <a:t>to determine the format: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	</a:t>
            </a:r>
          </a:p>
          <a:p>
            <a:pPr marL="508000" lvl="1" eaLnBrk="1" hangingPunct="1"/>
            <a:endParaRPr lang="en-US" sz="2000" dirty="0" smtClean="0">
              <a:latin typeface="Courier New" pitchFamily="49" charset="0"/>
              <a:ea typeface="ＭＳ Ｐゴシック" pitchFamily="34" charset="-128"/>
            </a:endParaRPr>
          </a:p>
          <a:p>
            <a:pPr eaLnBrk="1" hangingPunct="1">
              <a:lnSpc>
                <a:spcPct val="85000"/>
              </a:lnSpc>
              <a:buFont typeface="Times" charset="0"/>
              <a:buNone/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  </a:t>
            </a: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00000000000000000001000000100101</a:t>
            </a:r>
            <a:b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00000000000001010100000000101010</a:t>
            </a:r>
            <a:b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00010001000000000000000000000011</a:t>
            </a:r>
            <a:b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00000000010001000001000000100000</a:t>
            </a:r>
            <a:b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00100000101001011111111111111111 </a:t>
            </a:r>
            <a:b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00001000000100000000000000000001</a:t>
            </a:r>
            <a:endParaRPr lang="en-US" sz="2800" b="1" dirty="0" smtClean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sz="2800" dirty="0" smtClean="0">
                <a:latin typeface="18 VAG Rounded Thin   55390" charset="0"/>
                <a:ea typeface="ＭＳ Ｐゴシック" pitchFamily="34" charset="-128"/>
              </a:rPr>
              <a:t>Look at </a:t>
            </a:r>
            <a:r>
              <a:rPr lang="en-US" sz="2800" b="1" dirty="0" err="1" smtClean="0">
                <a:solidFill>
                  <a:srgbClr val="7FD13B"/>
                </a:solidFill>
                <a:latin typeface="Courier New" pitchFamily="49" charset="0"/>
                <a:ea typeface="ＭＳ Ｐゴシック" pitchFamily="34" charset="-128"/>
              </a:rPr>
              <a:t>opcode</a:t>
            </a:r>
            <a:r>
              <a:rPr lang="en-US" sz="2800" dirty="0" smtClean="0">
                <a:latin typeface="18 VAG Rounded Thin   55390" charset="0"/>
                <a:ea typeface="ＭＳ Ｐゴシック" pitchFamily="34" charset="-128"/>
              </a:rPr>
              <a:t>: </a:t>
            </a:r>
            <a:br>
              <a:rPr lang="en-US" sz="2800" dirty="0" smtClean="0">
                <a:latin typeface="18 VAG Rounded Thin   55390" charset="0"/>
                <a:ea typeface="ＭＳ Ｐゴシック" pitchFamily="34" charset="-128"/>
              </a:rPr>
            </a:br>
            <a:r>
              <a:rPr lang="en-US" sz="2800" dirty="0" smtClean="0">
                <a:latin typeface="18 VAG Rounded Thin   55390" charset="0"/>
                <a:ea typeface="ＭＳ Ｐゴシック" pitchFamily="34" charset="-128"/>
              </a:rPr>
              <a:t>0 means R-Format,</a:t>
            </a:r>
            <a:br>
              <a:rPr lang="en-US" sz="2800" dirty="0" smtClean="0">
                <a:latin typeface="18 VAG Rounded Thin   55390" charset="0"/>
                <a:ea typeface="ＭＳ Ｐゴシック" pitchFamily="34" charset="-128"/>
              </a:rPr>
            </a:br>
            <a:r>
              <a:rPr lang="en-US" sz="2800" dirty="0" smtClean="0">
                <a:latin typeface="18 VAG Rounded Thin   55390" charset="0"/>
                <a:ea typeface="ＭＳ Ｐゴシック" pitchFamily="34" charset="-128"/>
              </a:rPr>
              <a:t>2 or 3 mean J-Format, </a:t>
            </a:r>
            <a:br>
              <a:rPr lang="en-US" sz="2800" dirty="0" smtClean="0">
                <a:latin typeface="18 VAG Rounded Thin   55390" charset="0"/>
                <a:ea typeface="ＭＳ Ｐゴシック" pitchFamily="34" charset="-128"/>
              </a:rPr>
            </a:br>
            <a:r>
              <a:rPr lang="en-US" sz="2800" dirty="0" smtClean="0">
                <a:latin typeface="18 VAG Rounded Thin   55390" charset="0"/>
                <a:ea typeface="ＭＳ Ｐゴシック" pitchFamily="34" charset="-128"/>
              </a:rPr>
              <a:t>otherwise I-Format.</a:t>
            </a:r>
          </a:p>
          <a:p>
            <a:pPr eaLnBrk="1" hangingPunct="1">
              <a:lnSpc>
                <a:spcPct val="85000"/>
              </a:lnSpc>
            </a:pPr>
            <a:r>
              <a:rPr lang="en-US" sz="2800" dirty="0" smtClean="0">
                <a:latin typeface="18 VAG Rounded Thin   55390" charset="0"/>
                <a:ea typeface="ＭＳ Ｐゴシック" pitchFamily="34" charset="-128"/>
              </a:rPr>
              <a:t> Next step: separation of fields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114425" y="2192338"/>
            <a:ext cx="1143000" cy="19050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245637" name="Text Box 5"/>
          <p:cNvSpPr txBox="1">
            <a:spLocks noChangeArrowheads="1"/>
          </p:cNvSpPr>
          <p:nvPr/>
        </p:nvSpPr>
        <p:spPr bwMode="auto">
          <a:xfrm>
            <a:off x="654050" y="2144713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R</a:t>
            </a:r>
          </a:p>
        </p:txBody>
      </p:sp>
      <p:sp>
        <p:nvSpPr>
          <p:cNvPr id="2245638" name="Text Box 6"/>
          <p:cNvSpPr txBox="1">
            <a:spLocks noChangeArrowheads="1"/>
          </p:cNvSpPr>
          <p:nvPr/>
        </p:nvSpPr>
        <p:spPr bwMode="auto">
          <a:xfrm>
            <a:off x="654050" y="2471738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R</a:t>
            </a:r>
          </a:p>
        </p:txBody>
      </p:sp>
      <p:sp>
        <p:nvSpPr>
          <p:cNvPr id="2245639" name="Text Box 7"/>
          <p:cNvSpPr txBox="1">
            <a:spLocks noChangeArrowheads="1"/>
          </p:cNvSpPr>
          <p:nvPr/>
        </p:nvSpPr>
        <p:spPr bwMode="auto">
          <a:xfrm>
            <a:off x="722313" y="2808288"/>
            <a:ext cx="2682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I</a:t>
            </a:r>
          </a:p>
        </p:txBody>
      </p:sp>
      <p:sp>
        <p:nvSpPr>
          <p:cNvPr id="2245640" name="Text Box 8"/>
          <p:cNvSpPr txBox="1">
            <a:spLocks noChangeArrowheads="1"/>
          </p:cNvSpPr>
          <p:nvPr/>
        </p:nvSpPr>
        <p:spPr bwMode="auto">
          <a:xfrm>
            <a:off x="661988" y="3081338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R</a:t>
            </a:r>
          </a:p>
        </p:txBody>
      </p:sp>
      <p:sp>
        <p:nvSpPr>
          <p:cNvPr id="2245641" name="Text Box 9"/>
          <p:cNvSpPr txBox="1">
            <a:spLocks noChangeArrowheads="1"/>
          </p:cNvSpPr>
          <p:nvPr/>
        </p:nvSpPr>
        <p:spPr bwMode="auto">
          <a:xfrm>
            <a:off x="722313" y="3406775"/>
            <a:ext cx="2682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I</a:t>
            </a:r>
          </a:p>
        </p:txBody>
      </p:sp>
      <p:sp>
        <p:nvSpPr>
          <p:cNvPr id="2245642" name="Text Box 10"/>
          <p:cNvSpPr txBox="1">
            <a:spLocks noChangeArrowheads="1"/>
          </p:cNvSpPr>
          <p:nvPr/>
        </p:nvSpPr>
        <p:spPr bwMode="auto">
          <a:xfrm>
            <a:off x="668338" y="3722688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J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80988" y="1697038"/>
            <a:ext cx="13192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Format: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2233613" y="2173288"/>
          <a:ext cx="483295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52"/>
                <a:gridCol w="919504"/>
                <a:gridCol w="906178"/>
                <a:gridCol w="906178"/>
                <a:gridCol w="1208238"/>
              </a:tblGrid>
              <a:tr h="317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500">
                <a:tc gridSpan="5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5637" grpId="0" autoUpdateAnimBg="0"/>
      <p:bldP spid="2245639" grpId="0" autoUpdateAnimBg="0"/>
      <p:bldP spid="2245640" grpId="0" autoUpdateAnimBg="0"/>
      <p:bldP spid="2245641" grpId="0" autoUpdateAnimBg="0"/>
      <p:bldP spid="2245642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867400" cy="703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Disassembling </a:t>
            </a:r>
            <a:r>
              <a:rPr lang="en-US" dirty="0"/>
              <a:t>Example (4/7)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763000" cy="415925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smtClean="0">
                <a:latin typeface="18 VAG Rounded Thin   55390" charset="0"/>
                <a:ea typeface="ＭＳ Ｐゴシック" pitchFamily="34" charset="-128"/>
              </a:rPr>
              <a:t>Fields separated based on format/opcode: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057400"/>
            <a:ext cx="8153400" cy="2805113"/>
            <a:chOff x="288" y="1296"/>
            <a:chExt cx="5136" cy="176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88" y="1296"/>
              <a:ext cx="5136" cy="327"/>
              <a:chOff x="240" y="2496"/>
              <a:chExt cx="5136" cy="327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623" y="2496"/>
                <a:ext cx="4446" cy="327"/>
                <a:chOff x="623" y="2496"/>
                <a:chExt cx="4446" cy="327"/>
              </a:xfrm>
            </p:grpSpPr>
            <p:sp>
              <p:nvSpPr>
                <p:cNvPr id="30806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623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0</a:t>
                  </a:r>
                  <a:endParaRPr lang="en-US" sz="2000"/>
                </a:p>
              </p:txBody>
            </p:sp>
            <p:sp>
              <p:nvSpPr>
                <p:cNvPr id="3080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88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0</a:t>
                  </a:r>
                  <a:endParaRPr lang="en-US" sz="2000"/>
                </a:p>
              </p:txBody>
            </p:sp>
            <p:sp>
              <p:nvSpPr>
                <p:cNvPr id="3080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87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0</a:t>
                  </a:r>
                  <a:endParaRPr lang="en-US" sz="2000"/>
                </a:p>
              </p:txBody>
            </p:sp>
            <p:sp>
              <p:nvSpPr>
                <p:cNvPr id="3080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086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2</a:t>
                  </a:r>
                  <a:endParaRPr lang="en-US" sz="2000"/>
                </a:p>
              </p:txBody>
            </p:sp>
            <p:sp>
              <p:nvSpPr>
                <p:cNvPr id="3081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684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37</a:t>
                  </a:r>
                  <a:endParaRPr lang="en-US" sz="2000"/>
                </a:p>
              </p:txBody>
            </p:sp>
            <p:sp>
              <p:nvSpPr>
                <p:cNvPr id="3081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885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0</a:t>
                  </a:r>
                  <a:endParaRPr lang="en-US" sz="2000"/>
                </a:p>
              </p:txBody>
            </p:sp>
          </p:grpSp>
          <p:sp>
            <p:nvSpPr>
              <p:cNvPr id="30800" name="Rectangle 13"/>
              <p:cNvSpPr>
                <a:spLocks noChangeArrowheads="1"/>
              </p:cNvSpPr>
              <p:nvPr/>
            </p:nvSpPr>
            <p:spPr bwMode="auto">
              <a:xfrm>
                <a:off x="240" y="2496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1" name="Line 14"/>
              <p:cNvSpPr>
                <a:spLocks noChangeShapeType="1"/>
              </p:cNvSpPr>
              <p:nvPr/>
            </p:nvSpPr>
            <p:spPr bwMode="auto">
              <a:xfrm>
                <a:off x="1200" y="249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2" name="Line 15"/>
              <p:cNvSpPr>
                <a:spLocks noChangeShapeType="1"/>
              </p:cNvSpPr>
              <p:nvPr/>
            </p:nvSpPr>
            <p:spPr bwMode="auto">
              <a:xfrm>
                <a:off x="2016" y="249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3" name="Line 16"/>
              <p:cNvSpPr>
                <a:spLocks noChangeShapeType="1"/>
              </p:cNvSpPr>
              <p:nvPr/>
            </p:nvSpPr>
            <p:spPr bwMode="auto">
              <a:xfrm>
                <a:off x="2784" y="249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4" name="Line 17"/>
              <p:cNvSpPr>
                <a:spLocks noChangeShapeType="1"/>
              </p:cNvSpPr>
              <p:nvPr/>
            </p:nvSpPr>
            <p:spPr bwMode="auto">
              <a:xfrm>
                <a:off x="3600" y="249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5" name="Line 18"/>
              <p:cNvSpPr>
                <a:spLocks noChangeShapeType="1"/>
              </p:cNvSpPr>
              <p:nvPr/>
            </p:nvSpPr>
            <p:spPr bwMode="auto">
              <a:xfrm>
                <a:off x="4416" y="249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88" y="1593"/>
              <a:ext cx="5136" cy="327"/>
              <a:chOff x="240" y="2496"/>
              <a:chExt cx="5136" cy="327"/>
            </a:xfrm>
          </p:grpSpPr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623" y="2496"/>
                <a:ext cx="4446" cy="327"/>
                <a:chOff x="623" y="2496"/>
                <a:chExt cx="4446" cy="327"/>
              </a:xfrm>
            </p:grpSpPr>
            <p:sp>
              <p:nvSpPr>
                <p:cNvPr id="3079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623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0</a:t>
                  </a:r>
                  <a:endParaRPr lang="en-US" sz="2000"/>
                </a:p>
              </p:txBody>
            </p:sp>
            <p:sp>
              <p:nvSpPr>
                <p:cNvPr id="3079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488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0</a:t>
                  </a:r>
                  <a:endParaRPr lang="en-US" sz="2000"/>
                </a:p>
              </p:txBody>
            </p:sp>
            <p:sp>
              <p:nvSpPr>
                <p:cNvPr id="3079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287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5</a:t>
                  </a:r>
                  <a:endParaRPr lang="en-US" sz="2000"/>
                </a:p>
              </p:txBody>
            </p:sp>
            <p:sp>
              <p:nvSpPr>
                <p:cNvPr id="307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086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8</a:t>
                  </a:r>
                  <a:endParaRPr lang="en-US" sz="2000"/>
                </a:p>
              </p:txBody>
            </p:sp>
            <p:sp>
              <p:nvSpPr>
                <p:cNvPr id="307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684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42</a:t>
                  </a:r>
                  <a:endParaRPr lang="en-US" sz="2000"/>
                </a:p>
              </p:txBody>
            </p:sp>
            <p:sp>
              <p:nvSpPr>
                <p:cNvPr id="3079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885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0</a:t>
                  </a:r>
                  <a:endParaRPr lang="en-US" sz="2000"/>
                </a:p>
              </p:txBody>
            </p:sp>
          </p:grpSp>
          <p:sp>
            <p:nvSpPr>
              <p:cNvPr id="30787" name="Rectangle 27"/>
              <p:cNvSpPr>
                <a:spLocks noChangeArrowheads="1"/>
              </p:cNvSpPr>
              <p:nvPr/>
            </p:nvSpPr>
            <p:spPr bwMode="auto">
              <a:xfrm>
                <a:off x="240" y="2496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8" name="Line 28"/>
              <p:cNvSpPr>
                <a:spLocks noChangeShapeType="1"/>
              </p:cNvSpPr>
              <p:nvPr/>
            </p:nvSpPr>
            <p:spPr bwMode="auto">
              <a:xfrm>
                <a:off x="1200" y="249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9" name="Line 29"/>
              <p:cNvSpPr>
                <a:spLocks noChangeShapeType="1"/>
              </p:cNvSpPr>
              <p:nvPr/>
            </p:nvSpPr>
            <p:spPr bwMode="auto">
              <a:xfrm>
                <a:off x="2016" y="249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0" name="Line 30"/>
              <p:cNvSpPr>
                <a:spLocks noChangeShapeType="1"/>
              </p:cNvSpPr>
              <p:nvPr/>
            </p:nvSpPr>
            <p:spPr bwMode="auto">
              <a:xfrm>
                <a:off x="2784" y="249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1" name="Line 31"/>
              <p:cNvSpPr>
                <a:spLocks noChangeShapeType="1"/>
              </p:cNvSpPr>
              <p:nvPr/>
            </p:nvSpPr>
            <p:spPr bwMode="auto">
              <a:xfrm>
                <a:off x="3600" y="249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2" name="Line 32"/>
              <p:cNvSpPr>
                <a:spLocks noChangeShapeType="1"/>
              </p:cNvSpPr>
              <p:nvPr/>
            </p:nvSpPr>
            <p:spPr bwMode="auto">
              <a:xfrm>
                <a:off x="4416" y="249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88" y="1872"/>
              <a:ext cx="5136" cy="615"/>
              <a:chOff x="432" y="3120"/>
              <a:chExt cx="5136" cy="615"/>
            </a:xfrm>
          </p:grpSpPr>
          <p:grpSp>
            <p:nvGrpSpPr>
              <p:cNvPr id="8" name="Group 34"/>
              <p:cNvGrpSpPr>
                <a:grpSpLocks/>
              </p:cNvGrpSpPr>
              <p:nvPr/>
            </p:nvGrpSpPr>
            <p:grpSpPr bwMode="auto">
              <a:xfrm>
                <a:off x="835" y="3120"/>
                <a:ext cx="4311" cy="327"/>
                <a:chOff x="623" y="2496"/>
                <a:chExt cx="4311" cy="327"/>
              </a:xfrm>
            </p:grpSpPr>
            <p:sp>
              <p:nvSpPr>
                <p:cNvPr id="30780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623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4</a:t>
                  </a:r>
                  <a:endParaRPr lang="en-US" sz="2000"/>
                </a:p>
              </p:txBody>
            </p:sp>
            <p:sp>
              <p:nvSpPr>
                <p:cNvPr id="3078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488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8</a:t>
                  </a:r>
                  <a:endParaRPr lang="en-US" sz="2000"/>
                </a:p>
              </p:txBody>
            </p:sp>
            <p:sp>
              <p:nvSpPr>
                <p:cNvPr id="30782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287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0</a:t>
                  </a:r>
                  <a:endParaRPr lang="en-US" sz="2000"/>
                </a:p>
              </p:txBody>
            </p:sp>
            <p:sp>
              <p:nvSpPr>
                <p:cNvPr id="30783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0784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0785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818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+3</a:t>
                  </a:r>
                  <a:endParaRPr lang="en-US" sz="2000"/>
                </a:p>
              </p:txBody>
            </p:sp>
          </p:grpSp>
          <p:sp>
            <p:nvSpPr>
              <p:cNvPr id="30772" name="Rectangle 41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3" name="Line 42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4" name="Line 43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5" name="Line 44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6" name="Text Box 45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777" name="Text Box 46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778" name="Text Box 47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779" name="Text Box 48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288" y="2160"/>
              <a:ext cx="5136" cy="327"/>
              <a:chOff x="240" y="2496"/>
              <a:chExt cx="5136" cy="327"/>
            </a:xfrm>
          </p:grpSpPr>
          <p:grpSp>
            <p:nvGrpSpPr>
              <p:cNvPr id="10" name="Group 50"/>
              <p:cNvGrpSpPr>
                <a:grpSpLocks/>
              </p:cNvGrpSpPr>
              <p:nvPr/>
            </p:nvGrpSpPr>
            <p:grpSpPr bwMode="auto">
              <a:xfrm>
                <a:off x="623" y="2496"/>
                <a:ext cx="4446" cy="327"/>
                <a:chOff x="623" y="2496"/>
                <a:chExt cx="4446" cy="327"/>
              </a:xfrm>
            </p:grpSpPr>
            <p:sp>
              <p:nvSpPr>
                <p:cNvPr id="30765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623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0</a:t>
                  </a:r>
                  <a:endParaRPr lang="en-US" sz="2000"/>
                </a:p>
              </p:txBody>
            </p:sp>
            <p:sp>
              <p:nvSpPr>
                <p:cNvPr id="30766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1488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2</a:t>
                  </a:r>
                  <a:endParaRPr lang="en-US" sz="2000"/>
                </a:p>
              </p:txBody>
            </p:sp>
            <p:sp>
              <p:nvSpPr>
                <p:cNvPr id="30767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287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4</a:t>
                  </a:r>
                  <a:endParaRPr lang="en-US" sz="2000"/>
                </a:p>
              </p:txBody>
            </p:sp>
            <p:sp>
              <p:nvSpPr>
                <p:cNvPr id="3076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086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2</a:t>
                  </a:r>
                  <a:endParaRPr lang="en-US" sz="2000"/>
                </a:p>
              </p:txBody>
            </p:sp>
            <p:sp>
              <p:nvSpPr>
                <p:cNvPr id="30769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684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32</a:t>
                  </a:r>
                  <a:endParaRPr lang="en-US" sz="2000"/>
                </a:p>
              </p:txBody>
            </p:sp>
            <p:sp>
              <p:nvSpPr>
                <p:cNvPr id="3077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885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0</a:t>
                  </a:r>
                  <a:endParaRPr lang="en-US" sz="2000"/>
                </a:p>
              </p:txBody>
            </p:sp>
          </p:grpSp>
          <p:sp>
            <p:nvSpPr>
              <p:cNvPr id="30759" name="Rectangle 57"/>
              <p:cNvSpPr>
                <a:spLocks noChangeArrowheads="1"/>
              </p:cNvSpPr>
              <p:nvPr/>
            </p:nvSpPr>
            <p:spPr bwMode="auto">
              <a:xfrm>
                <a:off x="240" y="2496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0" name="Line 58"/>
              <p:cNvSpPr>
                <a:spLocks noChangeShapeType="1"/>
              </p:cNvSpPr>
              <p:nvPr/>
            </p:nvSpPr>
            <p:spPr bwMode="auto">
              <a:xfrm>
                <a:off x="1200" y="249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1" name="Line 59"/>
              <p:cNvSpPr>
                <a:spLocks noChangeShapeType="1"/>
              </p:cNvSpPr>
              <p:nvPr/>
            </p:nvSpPr>
            <p:spPr bwMode="auto">
              <a:xfrm>
                <a:off x="2016" y="249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2" name="Line 60"/>
              <p:cNvSpPr>
                <a:spLocks noChangeShapeType="1"/>
              </p:cNvSpPr>
              <p:nvPr/>
            </p:nvSpPr>
            <p:spPr bwMode="auto">
              <a:xfrm>
                <a:off x="2784" y="249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3" name="Line 61"/>
              <p:cNvSpPr>
                <a:spLocks noChangeShapeType="1"/>
              </p:cNvSpPr>
              <p:nvPr/>
            </p:nvSpPr>
            <p:spPr bwMode="auto">
              <a:xfrm>
                <a:off x="3600" y="249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4" name="Line 62"/>
              <p:cNvSpPr>
                <a:spLocks noChangeShapeType="1"/>
              </p:cNvSpPr>
              <p:nvPr/>
            </p:nvSpPr>
            <p:spPr bwMode="auto">
              <a:xfrm>
                <a:off x="4416" y="249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63"/>
            <p:cNvGrpSpPr>
              <a:grpSpLocks/>
            </p:cNvGrpSpPr>
            <p:nvPr/>
          </p:nvGrpSpPr>
          <p:grpSpPr bwMode="auto">
            <a:xfrm>
              <a:off x="288" y="2448"/>
              <a:ext cx="5136" cy="615"/>
              <a:chOff x="432" y="3120"/>
              <a:chExt cx="5136" cy="615"/>
            </a:xfrm>
          </p:grpSpPr>
          <p:grpSp>
            <p:nvGrpSpPr>
              <p:cNvPr id="12" name="Group 64"/>
              <p:cNvGrpSpPr>
                <a:grpSpLocks/>
              </p:cNvGrpSpPr>
              <p:nvPr/>
            </p:nvGrpSpPr>
            <p:grpSpPr bwMode="auto">
              <a:xfrm>
                <a:off x="835" y="3120"/>
                <a:ext cx="4311" cy="327"/>
                <a:chOff x="623" y="2496"/>
                <a:chExt cx="4311" cy="327"/>
              </a:xfrm>
            </p:grpSpPr>
            <p:sp>
              <p:nvSpPr>
                <p:cNvPr id="30752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623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8</a:t>
                  </a:r>
                  <a:endParaRPr lang="en-US" sz="2000"/>
                </a:p>
              </p:txBody>
            </p:sp>
            <p:sp>
              <p:nvSpPr>
                <p:cNvPr id="30753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488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5</a:t>
                  </a:r>
                  <a:endParaRPr lang="en-US" sz="2000"/>
                </a:p>
              </p:txBody>
            </p:sp>
            <p:sp>
              <p:nvSpPr>
                <p:cNvPr id="30754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2287" y="249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5</a:t>
                  </a:r>
                  <a:endParaRPr lang="en-US" sz="2000"/>
                </a:p>
              </p:txBody>
            </p:sp>
            <p:sp>
              <p:nvSpPr>
                <p:cNvPr id="30755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0756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30757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818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49" charset="0"/>
                    </a:rPr>
                    <a:t>-1</a:t>
                  </a:r>
                  <a:endParaRPr lang="en-US" sz="2000"/>
                </a:p>
              </p:txBody>
            </p:sp>
          </p:grpSp>
          <p:sp>
            <p:nvSpPr>
              <p:cNvPr id="30744" name="Rectangle 71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5" name="Line 72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6" name="Line 73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7" name="Line 74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8" name="Text Box 75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749" name="Text Box 76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750" name="Text Box 77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751" name="Text Box 78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79"/>
            <p:cNvGrpSpPr>
              <a:grpSpLocks/>
            </p:cNvGrpSpPr>
            <p:nvPr/>
          </p:nvGrpSpPr>
          <p:grpSpPr bwMode="auto">
            <a:xfrm>
              <a:off x="288" y="2736"/>
              <a:ext cx="5136" cy="327"/>
              <a:chOff x="336" y="1488"/>
              <a:chExt cx="5136" cy="327"/>
            </a:xfrm>
          </p:grpSpPr>
          <p:sp>
            <p:nvSpPr>
              <p:cNvPr id="30739" name="Text Box 80"/>
              <p:cNvSpPr txBox="1">
                <a:spLocks noChangeArrowheads="1"/>
              </p:cNvSpPr>
              <p:nvPr/>
            </p:nvSpPr>
            <p:spPr bwMode="auto">
              <a:xfrm>
                <a:off x="720" y="1488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49" charset="0"/>
                  </a:rPr>
                  <a:t>2</a:t>
                </a:r>
                <a:endParaRPr lang="en-US" sz="2000"/>
              </a:p>
            </p:txBody>
          </p:sp>
          <p:sp>
            <p:nvSpPr>
              <p:cNvPr id="30740" name="Text Box 81"/>
              <p:cNvSpPr txBox="1">
                <a:spLocks noChangeArrowheads="1"/>
              </p:cNvSpPr>
              <p:nvPr/>
            </p:nvSpPr>
            <p:spPr bwMode="auto">
              <a:xfrm>
                <a:off x="2693" y="1488"/>
                <a:ext cx="132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49" charset="0"/>
                  </a:rPr>
                  <a:t>1,048,577</a:t>
                </a:r>
                <a:endParaRPr lang="en-US" sz="2000"/>
              </a:p>
            </p:txBody>
          </p:sp>
          <p:sp>
            <p:nvSpPr>
              <p:cNvPr id="30741" name="Line 82"/>
              <p:cNvSpPr>
                <a:spLocks noChangeShapeType="1"/>
              </p:cNvSpPr>
              <p:nvPr/>
            </p:nvSpPr>
            <p:spPr bwMode="auto">
              <a:xfrm>
                <a:off x="1296" y="1488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2" name="Rectangle 83"/>
              <p:cNvSpPr>
                <a:spLocks noChangeArrowheads="1"/>
              </p:cNvSpPr>
              <p:nvPr/>
            </p:nvSpPr>
            <p:spPr bwMode="auto">
              <a:xfrm>
                <a:off x="336" y="1488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725" name="Rectangle 84"/>
          <p:cNvSpPr>
            <a:spLocks noChangeArrowheads="1"/>
          </p:cNvSpPr>
          <p:nvPr/>
        </p:nvSpPr>
        <p:spPr bwMode="auto">
          <a:xfrm>
            <a:off x="685800" y="5299075"/>
            <a:ext cx="7848600" cy="781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Next step: translate (“disassemble”) to MIPS assembly instructions</a:t>
            </a:r>
          </a:p>
        </p:txBody>
      </p:sp>
      <p:sp>
        <p:nvSpPr>
          <p:cNvPr id="30726" name="Text Box 85"/>
          <p:cNvSpPr txBox="1">
            <a:spLocks noChangeArrowheads="1"/>
          </p:cNvSpPr>
          <p:nvPr/>
        </p:nvSpPr>
        <p:spPr bwMode="auto">
          <a:xfrm>
            <a:off x="0" y="20574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R</a:t>
            </a:r>
          </a:p>
        </p:txBody>
      </p:sp>
      <p:sp>
        <p:nvSpPr>
          <p:cNvPr id="30727" name="Text Box 86"/>
          <p:cNvSpPr txBox="1">
            <a:spLocks noChangeArrowheads="1"/>
          </p:cNvSpPr>
          <p:nvPr/>
        </p:nvSpPr>
        <p:spPr bwMode="auto">
          <a:xfrm>
            <a:off x="0" y="25146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R</a:t>
            </a:r>
          </a:p>
        </p:txBody>
      </p:sp>
      <p:sp>
        <p:nvSpPr>
          <p:cNvPr id="30728" name="Text Box 87"/>
          <p:cNvSpPr txBox="1">
            <a:spLocks noChangeArrowheads="1"/>
          </p:cNvSpPr>
          <p:nvPr/>
        </p:nvSpPr>
        <p:spPr bwMode="auto">
          <a:xfrm>
            <a:off x="68263" y="2971800"/>
            <a:ext cx="2682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I</a:t>
            </a:r>
          </a:p>
        </p:txBody>
      </p:sp>
      <p:sp>
        <p:nvSpPr>
          <p:cNvPr id="30729" name="Text Box 88"/>
          <p:cNvSpPr txBox="1">
            <a:spLocks noChangeArrowheads="1"/>
          </p:cNvSpPr>
          <p:nvPr/>
        </p:nvSpPr>
        <p:spPr bwMode="auto">
          <a:xfrm>
            <a:off x="0" y="34290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R</a:t>
            </a:r>
          </a:p>
        </p:txBody>
      </p:sp>
      <p:sp>
        <p:nvSpPr>
          <p:cNvPr id="30730" name="Text Box 89"/>
          <p:cNvSpPr txBox="1">
            <a:spLocks noChangeArrowheads="1"/>
          </p:cNvSpPr>
          <p:nvPr/>
        </p:nvSpPr>
        <p:spPr bwMode="auto">
          <a:xfrm>
            <a:off x="68263" y="3886200"/>
            <a:ext cx="2682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I</a:t>
            </a:r>
          </a:p>
        </p:txBody>
      </p:sp>
      <p:sp>
        <p:nvSpPr>
          <p:cNvPr id="30731" name="Text Box 90"/>
          <p:cNvSpPr txBox="1">
            <a:spLocks noChangeArrowheads="1"/>
          </p:cNvSpPr>
          <p:nvPr/>
        </p:nvSpPr>
        <p:spPr bwMode="auto">
          <a:xfrm>
            <a:off x="25400" y="43434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J</a:t>
            </a:r>
          </a:p>
        </p:txBody>
      </p:sp>
      <p:sp>
        <p:nvSpPr>
          <p:cNvPr id="30732" name="Text Box 91"/>
          <p:cNvSpPr txBox="1">
            <a:spLocks noChangeArrowheads="1"/>
          </p:cNvSpPr>
          <p:nvPr/>
        </p:nvSpPr>
        <p:spPr bwMode="auto">
          <a:xfrm>
            <a:off x="0" y="1524000"/>
            <a:ext cx="13192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Format: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324600" cy="7794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Disassembling </a:t>
            </a:r>
            <a:r>
              <a:rPr lang="en-US" dirty="0"/>
              <a:t>Example (5/7)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7924800" cy="3733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tabLst>
                <a:tab pos="857250" algn="l"/>
                <a:tab pos="3429000" algn="l"/>
              </a:tabLst>
            </a:pPr>
            <a:r>
              <a:rPr lang="en-US" smtClean="0">
                <a:latin typeface="18 VAG Rounded Thin   55390" charset="0"/>
                <a:ea typeface="ＭＳ Ｐゴシック" pitchFamily="34" charset="-128"/>
              </a:rPr>
              <a:t>MIPS Assembly (Part 1):</a:t>
            </a:r>
          </a:p>
          <a:p>
            <a:pPr eaLnBrk="1" hangingPunct="1">
              <a:buFont typeface="Times" charset="0"/>
              <a:buNone/>
              <a:tabLst>
                <a:tab pos="857250" algn="l"/>
                <a:tab pos="3429000" algn="l"/>
              </a:tabLst>
            </a:pPr>
            <a:r>
              <a:rPr lang="en-US" sz="280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sz="2800" smtClean="0">
                <a:latin typeface="18 VAG Rounded Thin   55390" charset="0"/>
                <a:ea typeface="ＭＳ Ｐゴシック" pitchFamily="34" charset="-128"/>
              </a:rPr>
              <a:t>Address:</a:t>
            </a:r>
            <a:r>
              <a:rPr lang="en-US" sz="280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sz="2800" smtClean="0">
                <a:latin typeface="18 VAG Rounded Thin   55390" charset="0"/>
                <a:ea typeface="ＭＳ Ｐゴシック" pitchFamily="34" charset="-128"/>
              </a:rPr>
              <a:t>Assembly instructions:</a:t>
            </a:r>
          </a:p>
          <a:p>
            <a:pPr eaLnBrk="1" hangingPunct="1">
              <a:buFont typeface="Times" charset="0"/>
              <a:buNone/>
              <a:tabLst>
                <a:tab pos="857250" algn="l"/>
                <a:tab pos="3429000" algn="l"/>
              </a:tabLst>
            </a:pPr>
            <a:r>
              <a:rPr lang="en-US" sz="2800" smtClean="0">
                <a:latin typeface="Courier New" pitchFamily="49" charset="0"/>
                <a:ea typeface="ＭＳ Ｐゴシック" pitchFamily="34" charset="-128"/>
              </a:rPr>
              <a:t>		</a:t>
            </a:r>
            <a:r>
              <a:rPr lang="en-US" sz="2800" b="1" smtClean="0">
                <a:latin typeface="Courier New" pitchFamily="49" charset="0"/>
                <a:ea typeface="ＭＳ Ｐゴシック" pitchFamily="34" charset="-128"/>
              </a:rPr>
              <a:t>0x00400000     or    $2,$0,$0		0x00400004     slt   $8,$0,$5		0x00400008     beq   $8,$0,3		0x0040000c     add   $2,$2,$4		0x00400010     addi  $5,$5,-1		0x00400014     j     0x100001</a:t>
            </a:r>
          </a:p>
          <a:p>
            <a:pPr eaLnBrk="1" hangingPunct="1">
              <a:buFont typeface="Times" charset="0"/>
              <a:buNone/>
              <a:tabLst>
                <a:tab pos="857250" algn="l"/>
                <a:tab pos="3429000" algn="l"/>
              </a:tabLst>
            </a:pPr>
            <a:r>
              <a:rPr lang="en-US" sz="2800" b="1" smtClean="0">
                <a:latin typeface="Courier New" pitchFamily="49" charset="0"/>
                <a:ea typeface="ＭＳ Ｐゴシック" pitchFamily="34" charset="-128"/>
              </a:rPr>
              <a:t>		0x00400018</a:t>
            </a:r>
          </a:p>
          <a:p>
            <a:pPr eaLnBrk="1" hangingPunct="1">
              <a:buFont typeface="Times" charset="0"/>
              <a:buNone/>
              <a:tabLst>
                <a:tab pos="857250" algn="l"/>
                <a:tab pos="3429000" algn="l"/>
              </a:tabLst>
            </a:pPr>
            <a:endParaRPr lang="en-US" sz="2800" b="1" smtClean="0">
              <a:latin typeface="Courier New" pitchFamily="49" charset="0"/>
              <a:ea typeface="ＭＳ Ｐゴシック" pitchFamily="34" charset="-128"/>
            </a:endParaRPr>
          </a:p>
          <a:p>
            <a:pPr eaLnBrk="1" hangingPunct="1">
              <a:buFont typeface="Times" charset="0"/>
              <a:buNone/>
              <a:tabLst>
                <a:tab pos="857250" algn="l"/>
                <a:tab pos="3429000" algn="l"/>
              </a:tabLst>
            </a:pPr>
            <a:endParaRPr lang="en-US" sz="2800" b="1" smtClean="0">
              <a:latin typeface="Courier New" pitchFamily="49" charset="0"/>
              <a:ea typeface="ＭＳ Ｐゴシック" pitchFamily="34" charset="-128"/>
            </a:endParaRPr>
          </a:p>
          <a:p>
            <a:pPr eaLnBrk="1" hangingPunct="1">
              <a:buFont typeface="Times" charset="0"/>
              <a:buNone/>
              <a:tabLst>
                <a:tab pos="857250" algn="l"/>
                <a:tab pos="3429000" algn="l"/>
              </a:tabLst>
            </a:pPr>
            <a:endParaRPr lang="en-US" b="1" smtClean="0">
              <a:latin typeface="18 VAG Rounded Thin   55390" charset="0"/>
              <a:ea typeface="ＭＳ Ｐゴシック" pitchFamily="34" charset="-128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838200" y="5330825"/>
            <a:ext cx="7848600" cy="1146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Better solution: translate to more meaningful MIPS instructions (fix the branch/jump and add labels, registers)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638800" cy="703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Disassembling </a:t>
            </a:r>
            <a:r>
              <a:rPr lang="en-US" dirty="0"/>
              <a:t>Example (6/7)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143000"/>
            <a:ext cx="9067800" cy="370681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>
                <a:latin typeface="18 VAG Rounded Thin   55390" charset="0"/>
                <a:ea typeface="ＭＳ Ｐゴシック" pitchFamily="34" charset="-128"/>
              </a:rPr>
              <a:t>MIPS Assembly (Part 2):</a:t>
            </a:r>
            <a:endParaRPr lang="en-US" smtClean="0">
              <a:latin typeface="18 VAG Rounded Light   02390" charset="0"/>
              <a:ea typeface="ＭＳ Ｐゴシック" pitchFamily="34" charset="-128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 or    $v0,$0,$0</a:t>
            </a:r>
            <a:b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Loop:  slt   $t0,$0,$a1  </a:t>
            </a:r>
            <a:r>
              <a:rPr lang="en-US" sz="2200" b="1" smtClean="0">
                <a:solidFill>
                  <a:srgbClr val="EA157A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#t0 = 1 if $0 &lt; $a0</a:t>
            </a:r>
          </a:p>
          <a:p>
            <a:pPr lvl="1" eaLnBrk="1" hangingPunct="1">
              <a:buFontTx/>
              <a:buNone/>
            </a:pPr>
            <a:r>
              <a:rPr lang="en-US" sz="2000" b="1" smtClean="0">
                <a:solidFill>
                  <a:srgbClr val="EA157A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						</a:t>
            </a:r>
            <a:r>
              <a:rPr lang="en-US" sz="1400" b="1" smtClean="0">
                <a:solidFill>
                  <a:srgbClr val="EA157A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</a:t>
            </a:r>
            <a:r>
              <a:rPr lang="en-US" sz="2200" b="1" smtClean="0">
                <a:solidFill>
                  <a:srgbClr val="EA157A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#t0 = 0 if $0&gt;= $a0</a:t>
            </a: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 beq   $t0,$0,Exit </a:t>
            </a:r>
            <a:r>
              <a:rPr lang="en-US" sz="2200" b="1" smtClean="0">
                <a:solidFill>
                  <a:srgbClr val="EA157A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# goto exit</a:t>
            </a:r>
          </a:p>
          <a:p>
            <a:pPr lvl="1" eaLnBrk="1" hangingPunct="1">
              <a:buFontTx/>
              <a:buNone/>
            </a:pP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						 </a:t>
            </a:r>
            <a:r>
              <a:rPr lang="en-US" sz="2200" b="1" smtClean="0">
                <a:solidFill>
                  <a:srgbClr val="EA157A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# if $a0 &lt;= 0</a:t>
            </a: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 add   $v0,$v0,$a0</a:t>
            </a:r>
            <a:b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 addi  $a1,$a1,-1</a:t>
            </a:r>
            <a:b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 j     Loop</a:t>
            </a:r>
            <a:b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Exit: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914400" y="5619750"/>
            <a:ext cx="6248400" cy="781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Next step: translate to C code (must be creative!)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ChangeArrowheads="1"/>
          </p:cNvSpPr>
          <p:nvPr/>
        </p:nvSpPr>
        <p:spPr bwMode="auto">
          <a:xfrm>
            <a:off x="0" y="4197350"/>
            <a:ext cx="9144000" cy="2736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Courier New" pitchFamily="49" charset="0"/>
              </a:rPr>
              <a:t>      or   $v0,$0,$0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49" charset="0"/>
              </a:rPr>
              <a:t>Loop: slt  $t0,$0,$a1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49" charset="0"/>
              </a:rPr>
              <a:t>      beq  $t0,$0,Exit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49" charset="0"/>
              </a:rPr>
              <a:t>      add  $v0,$v0,$a0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49" charset="0"/>
              </a:rPr>
              <a:t>      addi $a1,$a1,-1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49" charset="0"/>
              </a:rPr>
              <a:t>      j    Loop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49" charset="0"/>
              </a:rPr>
              <a:t>Exit: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58738"/>
            <a:ext cx="6248400" cy="5508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Disassembling </a:t>
            </a:r>
            <a:r>
              <a:rPr lang="en-US" dirty="0"/>
              <a:t>Example (7/7)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971800" y="798513"/>
            <a:ext cx="6019800" cy="3316287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en-US" sz="2600" smtClean="0">
                <a:solidFill>
                  <a:schemeClr val="accent2"/>
                </a:solidFill>
                <a:latin typeface="18 VAG Rounded Thin   55390" charset="0"/>
                <a:ea typeface="ＭＳ Ｐゴシック" pitchFamily="34" charset="-128"/>
              </a:rPr>
              <a:t>After </a:t>
            </a:r>
            <a:r>
              <a:rPr lang="en-US" sz="2600" smtClean="0">
                <a:latin typeface="18 VAG Rounded Thin   55390" charset="0"/>
                <a:ea typeface="ＭＳ Ｐゴシック" pitchFamily="34" charset="-128"/>
              </a:rPr>
              <a:t>C code </a:t>
            </a:r>
            <a:endParaRPr lang="en-US" smtClean="0">
              <a:latin typeface="18 VAG Rounded Thin   55390" charset="0"/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200" b="1" smtClean="0">
                <a:latin typeface="Courier New" pitchFamily="49" charset="0"/>
                <a:ea typeface="ＭＳ Ｐゴシック" pitchFamily="34" charset="-128"/>
              </a:rPr>
              <a:t>$v0</a:t>
            </a:r>
            <a:r>
              <a:rPr lang="en-US" sz="2200" smtClean="0">
                <a:latin typeface="18 VAG Rounded Thin   55390" charset="0"/>
                <a:ea typeface="ＭＳ Ｐゴシック" pitchFamily="34" charset="-128"/>
              </a:rPr>
              <a:t>: product </a:t>
            </a:r>
            <a:r>
              <a:rPr lang="en-US" sz="2200" b="1" smtClean="0">
                <a:latin typeface="Courier New" pitchFamily="49" charset="0"/>
                <a:ea typeface="ＭＳ Ｐゴシック" pitchFamily="34" charset="-128"/>
              </a:rPr>
              <a:t>$a0</a:t>
            </a:r>
            <a:r>
              <a:rPr lang="en-US" sz="2200" smtClean="0">
                <a:latin typeface="18 VAG Rounded Thin   55390" charset="0"/>
                <a:ea typeface="ＭＳ Ｐゴシック" pitchFamily="34" charset="-128"/>
              </a:rPr>
              <a:t>: multiplicand </a:t>
            </a:r>
            <a:r>
              <a:rPr lang="en-US" sz="2200" b="1" smtClean="0">
                <a:latin typeface="Courier New" pitchFamily="49" charset="0"/>
                <a:ea typeface="ＭＳ Ｐゴシック" pitchFamily="34" charset="-128"/>
              </a:rPr>
              <a:t>$a1</a:t>
            </a:r>
            <a:r>
              <a:rPr lang="en-US" sz="2200" smtClean="0">
                <a:latin typeface="18 VAG Rounded Thin   55390" charset="0"/>
                <a:ea typeface="ＭＳ Ｐゴシック" pitchFamily="34" charset="-128"/>
              </a:rPr>
              <a:t>: multiplier</a:t>
            </a:r>
          </a:p>
          <a:p>
            <a:pPr eaLnBrk="1" hangingPunct="1">
              <a:buFont typeface="Times" charset="0"/>
              <a:buNone/>
            </a:pPr>
            <a:r>
              <a:rPr lang="en-US" sz="2800" smtClean="0">
                <a:latin typeface="Courier New" pitchFamily="49" charset="0"/>
                <a:ea typeface="ＭＳ Ｐゴシック" pitchFamily="34" charset="-128"/>
              </a:rPr>
              <a:t>	</a:t>
            </a:r>
            <a:r>
              <a:rPr lang="en-US" sz="2600" b="1" smtClean="0">
                <a:latin typeface="Courier New" pitchFamily="49" charset="0"/>
                <a:ea typeface="ＭＳ Ｐゴシック" pitchFamily="34" charset="-128"/>
              </a:rPr>
              <a:t>product = 0;</a:t>
            </a:r>
            <a:br>
              <a:rPr lang="en-US" sz="2600" b="1" smtClean="0">
                <a:latin typeface="Courier New" pitchFamily="49" charset="0"/>
                <a:ea typeface="ＭＳ Ｐゴシック" pitchFamily="34" charset="-128"/>
              </a:rPr>
            </a:br>
            <a:r>
              <a:rPr lang="en-US" sz="2600" b="1" smtClean="0">
                <a:latin typeface="Courier New" pitchFamily="49" charset="0"/>
                <a:ea typeface="ＭＳ Ｐゴシック" pitchFamily="34" charset="-128"/>
              </a:rPr>
              <a:t>while (multiplier &gt; 0) {</a:t>
            </a:r>
            <a:br>
              <a:rPr lang="en-US" sz="2600" b="1" smtClean="0">
                <a:latin typeface="Courier New" pitchFamily="49" charset="0"/>
                <a:ea typeface="ＭＳ Ｐゴシック" pitchFamily="34" charset="-128"/>
              </a:rPr>
            </a:br>
            <a:r>
              <a:rPr lang="en-US" sz="2600" b="1" smtClean="0">
                <a:latin typeface="Courier New" pitchFamily="49" charset="0"/>
                <a:ea typeface="ＭＳ Ｐゴシック" pitchFamily="34" charset="-128"/>
              </a:rPr>
              <a:t>	product += multiplicand; 	multiplier -= 1;</a:t>
            </a:r>
            <a:br>
              <a:rPr lang="en-US" sz="2600" b="1" smtClean="0">
                <a:latin typeface="Courier New" pitchFamily="49" charset="0"/>
                <a:ea typeface="ＭＳ Ｐゴシック" pitchFamily="34" charset="-128"/>
              </a:rPr>
            </a:br>
            <a:r>
              <a:rPr lang="en-US" sz="2600" b="1" smtClean="0">
                <a:latin typeface="Courier New" pitchFamily="49" charset="0"/>
                <a:ea typeface="ＭＳ Ｐゴシック" pitchFamily="34" charset="-128"/>
              </a:rPr>
              <a:t>}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250825" y="784225"/>
            <a:ext cx="2339975" cy="33305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Bef>
                <a:spcPct val="75000"/>
              </a:spcBef>
              <a:buSzPct val="100000"/>
            </a:pPr>
            <a:r>
              <a:rPr lang="en-US" sz="2800" b="1">
                <a:solidFill>
                  <a:schemeClr val="accent2"/>
                </a:solidFill>
              </a:rPr>
              <a:t>Before </a:t>
            </a:r>
            <a:r>
              <a:rPr lang="en-US" sz="2800" b="1">
                <a:solidFill>
                  <a:schemeClr val="tx1"/>
                </a:solidFill>
              </a:rPr>
              <a:t>Hex:</a:t>
            </a:r>
            <a:r>
              <a:rPr lang="en-US" sz="2800" b="1">
                <a:solidFill>
                  <a:schemeClr val="tx1"/>
                </a:solidFill>
                <a:latin typeface="Courier New" pitchFamily="49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49" charset="0"/>
              </a:rPr>
              <a:t>	</a:t>
            </a:r>
            <a:br>
              <a:rPr lang="en-US" sz="2800" b="1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49" charset="0"/>
              </a:rPr>
              <a:t>00001025</a:t>
            </a:r>
            <a:r>
              <a:rPr lang="en-US" sz="2800" b="1" baseline="-25000">
                <a:solidFill>
                  <a:schemeClr val="tx1"/>
                </a:solidFill>
                <a:latin typeface="Courier New" pitchFamily="49" charset="0"/>
              </a:rPr>
              <a:t>hex</a:t>
            </a:r>
            <a:r>
              <a:rPr lang="en-US" sz="2800" b="1">
                <a:solidFill>
                  <a:schemeClr val="tx1"/>
                </a:solidFill>
                <a:latin typeface="Courier New" pitchFamily="49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49" charset="0"/>
              </a:rPr>
              <a:t>0005402A</a:t>
            </a:r>
            <a:r>
              <a:rPr lang="en-US" sz="2800" b="1" baseline="-25000">
                <a:solidFill>
                  <a:schemeClr val="tx1"/>
                </a:solidFill>
                <a:latin typeface="Courier New" pitchFamily="49" charset="0"/>
              </a:rPr>
              <a:t>hex</a:t>
            </a:r>
            <a:r>
              <a:rPr lang="en-US" sz="2800" b="1">
                <a:solidFill>
                  <a:schemeClr val="tx1"/>
                </a:solidFill>
                <a:latin typeface="Courier New" pitchFamily="49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49" charset="0"/>
              </a:rPr>
              <a:t>11000003</a:t>
            </a:r>
            <a:r>
              <a:rPr lang="en-US" sz="2800" b="1" baseline="-25000">
                <a:solidFill>
                  <a:schemeClr val="tx1"/>
                </a:solidFill>
                <a:latin typeface="Courier New" pitchFamily="49" charset="0"/>
              </a:rPr>
              <a:t>hex</a:t>
            </a:r>
            <a:r>
              <a:rPr lang="en-US" sz="2800" b="1">
                <a:solidFill>
                  <a:schemeClr val="tx1"/>
                </a:solidFill>
                <a:latin typeface="Courier New" pitchFamily="49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49" charset="0"/>
              </a:rPr>
              <a:t>00441020</a:t>
            </a:r>
            <a:r>
              <a:rPr lang="en-US" sz="2800" b="1" baseline="-25000">
                <a:solidFill>
                  <a:schemeClr val="tx1"/>
                </a:solidFill>
                <a:latin typeface="Courier New" pitchFamily="49" charset="0"/>
              </a:rPr>
              <a:t>hex</a:t>
            </a:r>
            <a:r>
              <a:rPr lang="en-US" sz="2800" b="1">
                <a:solidFill>
                  <a:schemeClr val="tx1"/>
                </a:solidFill>
                <a:latin typeface="Courier New" pitchFamily="49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49" charset="0"/>
              </a:rPr>
              <a:t>20A5FFFF</a:t>
            </a:r>
            <a:r>
              <a:rPr lang="en-US" sz="2800" b="1" baseline="-25000">
                <a:solidFill>
                  <a:schemeClr val="tx1"/>
                </a:solidFill>
                <a:latin typeface="Courier New" pitchFamily="49" charset="0"/>
              </a:rPr>
              <a:t>hex</a:t>
            </a:r>
            <a:r>
              <a:rPr lang="en-US" sz="2800" b="1">
                <a:solidFill>
                  <a:schemeClr val="tx1"/>
                </a:solidFill>
                <a:latin typeface="Courier New" pitchFamily="49" charset="0"/>
              </a:rPr>
              <a:t> </a:t>
            </a:r>
            <a:br>
              <a:rPr lang="en-US" sz="2800" b="1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49" charset="0"/>
              </a:rPr>
              <a:t>08100001</a:t>
            </a:r>
            <a:r>
              <a:rPr lang="en-US" sz="2800" b="1" baseline="-25000">
                <a:solidFill>
                  <a:schemeClr val="tx1"/>
                </a:solidFill>
                <a:latin typeface="Courier New" pitchFamily="49" charset="0"/>
              </a:rPr>
              <a:t>hex</a:t>
            </a:r>
            <a:endParaRPr lang="en-US" sz="3200">
              <a:solidFill>
                <a:schemeClr val="tx1"/>
              </a:solidFill>
              <a:latin typeface="New Century Schlbk" charset="0"/>
            </a:endParaRPr>
          </a:p>
          <a:p>
            <a:r>
              <a:rPr lang="en-US" sz="2000"/>
              <a:t>                           </a:t>
            </a:r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4724400" y="4448175"/>
            <a:ext cx="4114800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7FD13B"/>
                </a:solidFill>
              </a:rPr>
              <a:t>Demonstrated Big 61C Idea: Instructions are just numbers, code is treated like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41676"/>
            <a:ext cx="8229600" cy="54752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Unsigned </a:t>
            </a:r>
            <a:r>
              <a:rPr lang="en-US" dirty="0"/>
              <a:t># sign-extended?</a:t>
            </a:r>
          </a:p>
          <a:p>
            <a:pPr lvl="1"/>
            <a:r>
              <a:rPr lang="en-US" b="1" dirty="0" err="1">
                <a:latin typeface="Courier New" pitchFamily="24" charset="0"/>
              </a:rPr>
              <a:t>addiu</a:t>
            </a:r>
            <a:r>
              <a:rPr lang="en-US" dirty="0"/>
              <a:t>, </a:t>
            </a:r>
            <a:r>
              <a:rPr lang="en-US" b="1" dirty="0" err="1">
                <a:latin typeface="Courier New" pitchFamily="24" charset="0"/>
              </a:rPr>
              <a:t>sltiu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sign-extends</a:t>
            </a:r>
            <a:r>
              <a:rPr lang="en-US" dirty="0"/>
              <a:t> </a:t>
            </a:r>
            <a:r>
              <a:rPr lang="en-US" dirty="0" err="1"/>
              <a:t>immediates</a:t>
            </a:r>
            <a:r>
              <a:rPr lang="en-US" dirty="0"/>
              <a:t> to 32 bits. Thus, # is a “signed” integer.</a:t>
            </a:r>
          </a:p>
          <a:p>
            <a:r>
              <a:rPr lang="en-US" dirty="0"/>
              <a:t>Rationale</a:t>
            </a:r>
          </a:p>
          <a:p>
            <a:pPr lvl="1"/>
            <a:r>
              <a:rPr lang="en-US" sz="2400" b="1" dirty="0" err="1">
                <a:latin typeface="Courier New" pitchFamily="24" charset="0"/>
              </a:rPr>
              <a:t>addiu</a:t>
            </a:r>
            <a:r>
              <a:rPr lang="en-US" sz="2400" b="1" dirty="0"/>
              <a:t> </a:t>
            </a:r>
            <a:r>
              <a:rPr lang="en-US" sz="2400" dirty="0"/>
              <a:t>so that can add </a:t>
            </a:r>
            <a:r>
              <a:rPr lang="en-US" sz="2400" dirty="0" err="1"/>
              <a:t>w</a:t>
            </a:r>
            <a:r>
              <a:rPr lang="en-US" sz="2400" dirty="0"/>
              <a:t>/out </a:t>
            </a:r>
            <a:r>
              <a:rPr lang="en-US" sz="2400" dirty="0" smtClean="0"/>
              <a:t>overflow. Remember, the </a:t>
            </a:r>
            <a:r>
              <a:rPr lang="en-US" sz="2400" dirty="0" err="1" smtClean="0"/>
              <a:t>u</a:t>
            </a:r>
            <a:r>
              <a:rPr lang="en-US" sz="2400" dirty="0" smtClean="0"/>
              <a:t> means don’t signal overflow, not signed </a:t>
            </a:r>
            <a:r>
              <a:rPr lang="en-US" sz="2400" dirty="0" err="1" smtClean="0"/>
              <a:t>vs</a:t>
            </a:r>
            <a:r>
              <a:rPr lang="en-US" sz="2400" dirty="0" smtClean="0"/>
              <a:t> unsigned integers!</a:t>
            </a:r>
          </a:p>
          <a:p>
            <a:pPr lvl="1"/>
            <a:r>
              <a:rPr lang="en-US" sz="2400" b="1" dirty="0" err="1" smtClean="0">
                <a:latin typeface="Courier New" pitchFamily="24" charset="0"/>
              </a:rPr>
              <a:t>sltiu</a:t>
            </a:r>
            <a:r>
              <a:rPr lang="en-US" sz="2400" b="1" dirty="0" smtClean="0"/>
              <a:t> </a:t>
            </a:r>
            <a:r>
              <a:rPr lang="en-US" sz="2400" dirty="0"/>
              <a:t>suffers so that we can have</a:t>
            </a:r>
            <a:r>
              <a:rPr lang="en-US" sz="2400" dirty="0" smtClean="0"/>
              <a:t> easy HW</a:t>
            </a:r>
            <a:endParaRPr lang="en-US" sz="2400" dirty="0"/>
          </a:p>
          <a:p>
            <a:pPr lvl="2"/>
            <a:r>
              <a:rPr lang="en-US" dirty="0"/>
              <a:t>Does this mean we’ll get wrong answers?</a:t>
            </a:r>
          </a:p>
          <a:p>
            <a:pPr lvl="2"/>
            <a:r>
              <a:rPr lang="en-US" dirty="0"/>
              <a:t>Nope, it means assembler has to handle any unsigned immediate 2</a:t>
            </a:r>
            <a:r>
              <a:rPr lang="en-US" baseline="30000" dirty="0"/>
              <a:t>15</a:t>
            </a:r>
            <a:r>
              <a:rPr lang="en-US" dirty="0"/>
              <a:t> ≤ </a:t>
            </a:r>
            <a:r>
              <a:rPr lang="en-US" dirty="0" err="1"/>
              <a:t>n</a:t>
            </a:r>
            <a:r>
              <a:rPr lang="en-US" dirty="0"/>
              <a:t> &lt; 2</a:t>
            </a:r>
            <a:r>
              <a:rPr lang="en-US" baseline="30000" dirty="0"/>
              <a:t>16</a:t>
            </a:r>
            <a:r>
              <a:rPr lang="en-US" dirty="0"/>
              <a:t> (I.e., with a </a:t>
            </a:r>
            <a:r>
              <a:rPr lang="en-US" dirty="0">
                <a:latin typeface="Courier New"/>
                <a:cs typeface="Courier New"/>
              </a:rPr>
              <a:t>1</a:t>
            </a:r>
            <a:r>
              <a:rPr lang="en-US" dirty="0"/>
              <a:t> in the 15th bit and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s in the upper 2 bytes) as it does for numbers that are too large. </a:t>
            </a:r>
            <a:r>
              <a:rPr lang="en-US" sz="3200" dirty="0" err="1">
                <a:latin typeface="Symbol" pitchFamily="24" charset="2"/>
              </a:rPr>
              <a:t></a:t>
            </a:r>
            <a:endParaRPr lang="en-US" sz="3200" dirty="0">
              <a:solidFill>
                <a:srgbClr val="000550"/>
              </a:solidFill>
              <a:latin typeface="Symbol" pitchFamily="24" charset="2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16-Bit Immediate?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333500"/>
            <a:ext cx="7848600" cy="4343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Problem: </a:t>
            </a:r>
          </a:p>
          <a:p>
            <a:pPr lvl="1"/>
            <a:r>
              <a:rPr lang="en-US" dirty="0"/>
              <a:t>Chances are that </a:t>
            </a:r>
            <a:r>
              <a:rPr lang="en-US" b="1" dirty="0" err="1">
                <a:latin typeface="Courier New" pitchFamily="24" charset="0"/>
              </a:rPr>
              <a:t>addi</a:t>
            </a:r>
            <a:r>
              <a:rPr lang="en-US" dirty="0"/>
              <a:t>, </a:t>
            </a:r>
            <a:r>
              <a:rPr lang="en-US" b="1" dirty="0" err="1">
                <a:latin typeface="Courier New" pitchFamily="24" charset="0"/>
              </a:rPr>
              <a:t>lw</a:t>
            </a:r>
            <a:r>
              <a:rPr lang="en-US" dirty="0"/>
              <a:t>, </a:t>
            </a:r>
            <a:r>
              <a:rPr lang="en-US" b="1" dirty="0" err="1">
                <a:latin typeface="Courier New" pitchFamily="24" charset="0"/>
              </a:rPr>
              <a:t>sw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24" charset="0"/>
              </a:rPr>
              <a:t>slti</a:t>
            </a:r>
            <a:r>
              <a:rPr lang="en-US" b="1" dirty="0"/>
              <a:t> </a:t>
            </a:r>
            <a:r>
              <a:rPr lang="en-US" dirty="0"/>
              <a:t>will use </a:t>
            </a:r>
            <a:r>
              <a:rPr lang="en-US" dirty="0" err="1"/>
              <a:t>immediates</a:t>
            </a:r>
            <a:r>
              <a:rPr lang="en-US" dirty="0"/>
              <a:t> small enough to fit in the immediate field.</a:t>
            </a:r>
          </a:p>
          <a:p>
            <a:pPr lvl="1"/>
            <a:r>
              <a:rPr lang="en-US" dirty="0"/>
              <a:t>…but what if it’s too big</a:t>
            </a:r>
            <a:r>
              <a:rPr lang="en-US" dirty="0" smtClean="0"/>
              <a:t>? What about logic operations?</a:t>
            </a:r>
            <a:endParaRPr lang="en-US" dirty="0" smtClean="0"/>
          </a:p>
          <a:p>
            <a:pPr lvl="1"/>
            <a:r>
              <a:rPr lang="en-US" dirty="0" smtClean="0"/>
              <a:t>Want to support up to a 32-bit immediate</a:t>
            </a:r>
          </a:p>
          <a:p>
            <a:pPr lvl="2"/>
            <a:r>
              <a:rPr lang="en-US" dirty="0" smtClean="0"/>
              <a:t>Allows full bitwise logic operations</a:t>
            </a:r>
          </a:p>
          <a:p>
            <a:pPr lvl="2"/>
            <a:r>
              <a:rPr lang="en-US" dirty="0" smtClean="0"/>
              <a:t>Not much point in supporting larger than processer word size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16-Bit Immediate?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47775"/>
            <a:ext cx="8153400" cy="5399088"/>
          </a:xfrm>
        </p:spPr>
        <p:txBody>
          <a:bodyPr/>
          <a:lstStyle/>
          <a:p>
            <a:r>
              <a:rPr lang="en-US" dirty="0"/>
              <a:t>Solution to Problem:</a:t>
            </a:r>
          </a:p>
          <a:p>
            <a:pPr lvl="1"/>
            <a:r>
              <a:rPr lang="en-US" dirty="0"/>
              <a:t>Handle it in software + new instruction</a:t>
            </a:r>
          </a:p>
          <a:p>
            <a:pPr lvl="1"/>
            <a:r>
              <a:rPr lang="en-US" dirty="0"/>
              <a:t>Don’t change the current instructions: instead, add a new instruction to help out</a:t>
            </a:r>
          </a:p>
          <a:p>
            <a:r>
              <a:rPr lang="en-US" dirty="0"/>
              <a:t>New instruction:</a:t>
            </a:r>
          </a:p>
          <a:p>
            <a:pPr lvl="1">
              <a:buFontTx/>
              <a:buNone/>
            </a:pPr>
            <a:r>
              <a:rPr lang="en-US" b="1" dirty="0"/>
              <a:t>		</a:t>
            </a:r>
            <a:r>
              <a:rPr lang="en-US" b="1" dirty="0" err="1">
                <a:latin typeface="Courier New" pitchFamily="24" charset="0"/>
              </a:rPr>
              <a:t>lui</a:t>
            </a:r>
            <a:r>
              <a:rPr lang="en-US" b="1" dirty="0">
                <a:latin typeface="Courier New" pitchFamily="24" charset="0"/>
              </a:rPr>
              <a:t>   register, immediate</a:t>
            </a:r>
            <a:endParaRPr lang="en-US" b="1" dirty="0"/>
          </a:p>
          <a:p>
            <a:pPr lvl="1"/>
            <a:r>
              <a:rPr lang="en-US" dirty="0"/>
              <a:t>stands for </a:t>
            </a:r>
            <a:r>
              <a:rPr lang="en-US" dirty="0">
                <a:solidFill>
                  <a:schemeClr val="accent2"/>
                </a:solidFill>
              </a:rPr>
              <a:t>L</a:t>
            </a:r>
            <a:r>
              <a:rPr lang="en-US" dirty="0"/>
              <a:t>oad </a:t>
            </a:r>
            <a:r>
              <a:rPr lang="en-US" dirty="0">
                <a:solidFill>
                  <a:schemeClr val="accent2"/>
                </a:solidFill>
              </a:rPr>
              <a:t>U</a:t>
            </a:r>
            <a:r>
              <a:rPr lang="en-US" dirty="0"/>
              <a:t>pper </a:t>
            </a:r>
            <a:r>
              <a:rPr lang="en-US" dirty="0">
                <a:solidFill>
                  <a:schemeClr val="accent2"/>
                </a:solidFill>
              </a:rPr>
              <a:t>I</a:t>
            </a:r>
            <a:r>
              <a:rPr lang="en-US" dirty="0"/>
              <a:t>mmediate</a:t>
            </a:r>
          </a:p>
          <a:p>
            <a:pPr lvl="1"/>
            <a:r>
              <a:rPr lang="en-US" dirty="0"/>
              <a:t>takes 16-bit immediate and puts these bits in the upper half (high order half) of the</a:t>
            </a:r>
            <a:r>
              <a:rPr lang="en-US" dirty="0" smtClean="0"/>
              <a:t> register</a:t>
            </a:r>
            <a:endParaRPr lang="en-US" dirty="0"/>
          </a:p>
          <a:p>
            <a:pPr lvl="1"/>
            <a:r>
              <a:rPr lang="en-US" dirty="0"/>
              <a:t>sets lower half to</a:t>
            </a:r>
            <a:r>
              <a:rPr lang="en-US" dirty="0" smtClean="0"/>
              <a:t> </a:t>
            </a:r>
            <a:r>
              <a:rPr lang="en-US" b="1" dirty="0" smtClean="0">
                <a:latin typeface="Courier New"/>
                <a:cs typeface="Courier New"/>
              </a:rPr>
              <a:t>0</a:t>
            </a:r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16-Bit Immediate?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04925"/>
            <a:ext cx="8382000" cy="52768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Solution to Problem (continued):</a:t>
            </a:r>
          </a:p>
          <a:p>
            <a:pPr lvl="1"/>
            <a:r>
              <a:rPr lang="en-US" dirty="0"/>
              <a:t>So how does </a:t>
            </a:r>
            <a:r>
              <a:rPr lang="en-US" b="1" dirty="0" err="1">
                <a:latin typeface="Courier New" pitchFamily="24" charset="0"/>
              </a:rPr>
              <a:t>lui</a:t>
            </a:r>
            <a:r>
              <a:rPr lang="en-US" b="1" dirty="0"/>
              <a:t> </a:t>
            </a:r>
            <a:r>
              <a:rPr lang="en-US" dirty="0"/>
              <a:t>help us?</a:t>
            </a:r>
          </a:p>
          <a:p>
            <a:pPr lvl="1"/>
            <a:r>
              <a:rPr lang="en-US" dirty="0"/>
              <a:t>Example:</a:t>
            </a:r>
          </a:p>
          <a:p>
            <a:pPr lvl="2">
              <a:buFont typeface="Wingdings" pitchFamily="24" charset="2"/>
              <a:buNone/>
            </a:pPr>
            <a:r>
              <a:rPr lang="en-US" b="1" dirty="0" smtClean="0"/>
              <a:t>	        </a:t>
            </a:r>
            <a:r>
              <a:rPr lang="en-US" b="1" dirty="0" err="1" smtClean="0">
                <a:latin typeface="Courier New" pitchFamily="24" charset="0"/>
              </a:rPr>
              <a:t>addi</a:t>
            </a:r>
            <a:r>
              <a:rPr lang="en-US" b="1" dirty="0" smtClean="0">
                <a:latin typeface="Courier New" pitchFamily="24" charset="0"/>
              </a:rPr>
              <a:t> $</a:t>
            </a:r>
            <a:r>
              <a:rPr lang="en-US" b="1" dirty="0">
                <a:latin typeface="Courier New" pitchFamily="24" charset="0"/>
              </a:rPr>
              <a:t>t0,$t0, 0xABABCDCD</a:t>
            </a:r>
            <a:endParaRPr lang="en-US" b="1" dirty="0" smtClean="0"/>
          </a:p>
          <a:p>
            <a:pPr lvl="1">
              <a:buFont typeface="Wingdings" pitchFamily="24" charset="2"/>
              <a:buNone/>
            </a:pPr>
            <a:r>
              <a:rPr lang="en-US" dirty="0" smtClean="0"/>
              <a:t>…</a:t>
            </a:r>
            <a:r>
              <a:rPr lang="en-US" dirty="0" smtClean="0"/>
              <a:t>becomes</a:t>
            </a:r>
          </a:p>
          <a:p>
            <a:pPr lvl="1">
              <a:buFont typeface="Wingdings" pitchFamily="24" charset="2"/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itchFamily="24" charset="0"/>
              </a:rPr>
              <a:t>     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24" charset="0"/>
              </a:rPr>
              <a:t>lui</a:t>
            </a:r>
            <a:r>
              <a:rPr lang="en-US" b="1" dirty="0" smtClean="0">
                <a:solidFill>
                  <a:srgbClr val="C00000"/>
                </a:solidFill>
                <a:latin typeface="Courier New" pitchFamily="24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24" charset="0"/>
              </a:rPr>
              <a:t>$at, </a:t>
            </a:r>
            <a:r>
              <a:rPr lang="en-US" b="1" dirty="0" smtClean="0">
                <a:solidFill>
                  <a:srgbClr val="C00000"/>
                </a:solidFill>
                <a:latin typeface="Courier New" pitchFamily="24" charset="0"/>
              </a:rPr>
              <a:t>0xABAB</a:t>
            </a:r>
            <a:endParaRPr lang="en-US" b="1" dirty="0" smtClean="0">
              <a:solidFill>
                <a:srgbClr val="C00000"/>
              </a:solidFill>
              <a:latin typeface="Courier New" pitchFamily="24" charset="0"/>
            </a:endParaRPr>
          </a:p>
          <a:p>
            <a:pPr lvl="1">
              <a:buFont typeface="Wingdings" pitchFamily="24" charset="2"/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itchFamily="24" charset="0"/>
              </a:rPr>
              <a:t>     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24" charset="0"/>
              </a:rPr>
              <a:t>ori</a:t>
            </a:r>
            <a:r>
              <a:rPr lang="en-US" b="1" dirty="0" smtClean="0">
                <a:solidFill>
                  <a:srgbClr val="C00000"/>
                </a:solidFill>
                <a:latin typeface="Courier New" pitchFamily="24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24" charset="0"/>
              </a:rPr>
              <a:t>$at, $at, </a:t>
            </a:r>
            <a:r>
              <a:rPr lang="en-US" b="1" dirty="0" smtClean="0">
                <a:solidFill>
                  <a:srgbClr val="C00000"/>
                </a:solidFill>
                <a:latin typeface="Courier New" pitchFamily="24" charset="0"/>
              </a:rPr>
              <a:t>0xCDCD</a:t>
            </a:r>
            <a:endParaRPr lang="en-US" b="1" dirty="0" smtClean="0">
              <a:solidFill>
                <a:srgbClr val="C00000"/>
              </a:solidFill>
              <a:latin typeface="Courier New" pitchFamily="24" charset="0"/>
            </a:endParaRPr>
          </a:p>
          <a:p>
            <a:pPr lvl="1">
              <a:buFont typeface="Wingdings" pitchFamily="24" charset="2"/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itchFamily="24" charset="0"/>
              </a:rPr>
              <a:t>      add </a:t>
            </a:r>
            <a:r>
              <a:rPr lang="en-US" b="1" dirty="0" smtClean="0">
                <a:solidFill>
                  <a:srgbClr val="C00000"/>
                </a:solidFill>
                <a:latin typeface="Courier New" pitchFamily="24" charset="0"/>
              </a:rPr>
              <a:t>$t0,$t0,$at</a:t>
            </a:r>
          </a:p>
          <a:p>
            <a:pPr lvl="1"/>
            <a:r>
              <a:rPr lang="en-US" dirty="0"/>
              <a:t>Now each I-format instruction has only a 16-bit immediate.</a:t>
            </a:r>
          </a:p>
          <a:p>
            <a:pPr lvl="1"/>
            <a:r>
              <a:rPr lang="en-US" dirty="0"/>
              <a:t>Wouldn’t it be nice if the assembler would this for us automatically?  (later)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16-Bit Immediate?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14421</TotalTime>
  <Words>2682</Words>
  <Application>Microsoft Office PowerPoint</Application>
  <PresentationFormat>On-screen Show (4:3)</PresentationFormat>
  <Paragraphs>605</Paragraphs>
  <Slides>58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Office Theme</vt:lpstr>
      <vt:lpstr>Image</vt:lpstr>
      <vt:lpstr>CS 61C: Great Ideas in Computer Architecture (Machine Structures): More MIPS Instruction Formats, Assembly, Linking</vt:lpstr>
      <vt:lpstr>Agenda</vt:lpstr>
      <vt:lpstr>Levels of Representation/Interpretation</vt:lpstr>
      <vt:lpstr>Review</vt:lpstr>
      <vt:lpstr>Data Transfer Instructions</vt:lpstr>
      <vt:lpstr>16-Bit Immediate?</vt:lpstr>
      <vt:lpstr>16-Bit Immediate?</vt:lpstr>
      <vt:lpstr>16-Bit Immediate?</vt:lpstr>
      <vt:lpstr>16-Bit Immediate?</vt:lpstr>
      <vt:lpstr>Branches: PC-Relative Addressing (1/5)</vt:lpstr>
      <vt:lpstr>Branches: PC-Relative Addressing (2/5)</vt:lpstr>
      <vt:lpstr>Branches: PC-Relative Addressing (3/5)</vt:lpstr>
      <vt:lpstr>Branches: PC-Relative Addressing (4/5)</vt:lpstr>
      <vt:lpstr>Branches: PC-Relative Addressing (5/5)</vt:lpstr>
      <vt:lpstr>Branch Example (1/3)</vt:lpstr>
      <vt:lpstr>Branch Example (2/3)</vt:lpstr>
      <vt:lpstr>Branch Example (3/3)</vt:lpstr>
      <vt:lpstr>Questions on PC-Relative addressing</vt:lpstr>
      <vt:lpstr>J-Format Instructions (1/5)</vt:lpstr>
      <vt:lpstr>J-Format Instructions (2/5)</vt:lpstr>
      <vt:lpstr>J-Format Instructions (3/5)</vt:lpstr>
      <vt:lpstr>J-Format Instructions (4/5)</vt:lpstr>
      <vt:lpstr>J-Format Instructions (5/5)</vt:lpstr>
      <vt:lpstr>Peer Instruction Question</vt:lpstr>
      <vt:lpstr>Peer Instruction Question</vt:lpstr>
      <vt:lpstr>Agenda</vt:lpstr>
      <vt:lpstr>Administrivia</vt:lpstr>
      <vt:lpstr>Agenda</vt:lpstr>
      <vt:lpstr>Levels of Representation/Interpretation</vt:lpstr>
      <vt:lpstr>Assembler</vt:lpstr>
      <vt:lpstr>Pseudoinstructions (1/3)</vt:lpstr>
      <vt:lpstr>Example Pseudoinstructions</vt:lpstr>
      <vt:lpstr>Example Pseudoinstructions</vt:lpstr>
      <vt:lpstr>Pseudoinstructions (2/3)</vt:lpstr>
      <vt:lpstr>Example Pseudoinstructions </vt:lpstr>
      <vt:lpstr>Example Pseudoinstructions</vt:lpstr>
      <vt:lpstr>Pseudoinstructions (3/3)</vt:lpstr>
      <vt:lpstr>Assembler Directives (p. B-5 to B-7)</vt:lpstr>
      <vt:lpstr>Producing Machine Language (1/3)</vt:lpstr>
      <vt:lpstr>Producing Machine Language (2/3)</vt:lpstr>
      <vt:lpstr>Producing Machine Language (3/3)</vt:lpstr>
      <vt:lpstr>Symbol Table</vt:lpstr>
      <vt:lpstr>Relocation Table</vt:lpstr>
      <vt:lpstr>Object File Format</vt:lpstr>
      <vt:lpstr>Agenda</vt:lpstr>
      <vt:lpstr>Agenda</vt:lpstr>
      <vt:lpstr>Separate Compilation and Assembly</vt:lpstr>
      <vt:lpstr>Linker Stitches Files Together</vt:lpstr>
      <vt:lpstr>Linking Object Modules</vt:lpstr>
      <vt:lpstr>“And in Conclusion, …”</vt:lpstr>
      <vt:lpstr>Bonus slides</vt:lpstr>
      <vt:lpstr>Disassembling Example (1/7)</vt:lpstr>
      <vt:lpstr>Disassembling Example (2/7)</vt:lpstr>
      <vt:lpstr>Disassembling Example (3/7)</vt:lpstr>
      <vt:lpstr>Disassembling Example (4/7)</vt:lpstr>
      <vt:lpstr>Disassembling Example (5/7)</vt:lpstr>
      <vt:lpstr>Disassembling Example (6/7)</vt:lpstr>
      <vt:lpstr>Disassembling Example (7/7)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Michael</cp:lastModifiedBy>
  <cp:revision>128</cp:revision>
  <cp:lastPrinted>2011-02-09T15:56:20Z</cp:lastPrinted>
  <dcterms:created xsi:type="dcterms:W3CDTF">2011-02-11T01:13:27Z</dcterms:created>
  <dcterms:modified xsi:type="dcterms:W3CDTF">2011-07-05T11:57:56Z</dcterms:modified>
</cp:coreProperties>
</file>